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PT Sans Narrow"/>
      <p:regular r:id="rId74"/>
      <p:bold r:id="rId75"/>
    </p:embeddedFont>
    <p:embeddedFont>
      <p:font typeface="Open Sans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0B8BD5-9746-499A-BF37-5785D68BE8FF}">
  <a:tblStyle styleId="{CE0B8BD5-9746-499A-BF37-5785D68BE8F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PTSansNarrow-bold.fntdata"/><Relationship Id="rId30" Type="http://schemas.openxmlformats.org/officeDocument/2006/relationships/slide" Target="slides/slide25.xml"/><Relationship Id="rId74" Type="http://schemas.openxmlformats.org/officeDocument/2006/relationships/font" Target="fonts/PTSansNarrow-regular.fntdata"/><Relationship Id="rId33" Type="http://schemas.openxmlformats.org/officeDocument/2006/relationships/slide" Target="slides/slide28.xml"/><Relationship Id="rId77" Type="http://schemas.openxmlformats.org/officeDocument/2006/relationships/font" Target="fonts/OpenSans-bold.fntdata"/><Relationship Id="rId32" Type="http://schemas.openxmlformats.org/officeDocument/2006/relationships/slide" Target="slides/slide27.xml"/><Relationship Id="rId76" Type="http://schemas.openxmlformats.org/officeDocument/2006/relationships/font" Target="fonts/OpenSans-regular.fntdata"/><Relationship Id="rId35" Type="http://schemas.openxmlformats.org/officeDocument/2006/relationships/slide" Target="slides/slide30.xml"/><Relationship Id="rId79" Type="http://schemas.openxmlformats.org/officeDocument/2006/relationships/font" Target="fonts/OpenSans-boldItalic.fntdata"/><Relationship Id="rId34" Type="http://schemas.openxmlformats.org/officeDocument/2006/relationships/slide" Target="slides/slide29.xml"/><Relationship Id="rId78" Type="http://schemas.openxmlformats.org/officeDocument/2006/relationships/font" Target="fonts/OpenSans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H-RACER: Hybrid RACER to Correct  Substitution, Insertion, and Deletion Errors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Salma Gomaa, Nahla Belal, and Yasser El-sonbaty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College of Computing and Information Technology, AASTMT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970550" y="1125600"/>
            <a:ext cx="72039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711025" y="34969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  T C G . . .</a:t>
            </a:r>
          </a:p>
        </p:txBody>
      </p:sp>
      <p:cxnSp>
        <p:nvCxnSpPr>
          <p:cNvPr id="131" name="Shape 131"/>
          <p:cNvCxnSpPr/>
          <p:nvPr/>
        </p:nvCxnSpPr>
        <p:spPr>
          <a:xfrm rot="10800000">
            <a:off x="7080200" y="3496900"/>
            <a:ext cx="405300" cy="170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32" name="Shape 132"/>
          <p:cNvSpPr txBox="1"/>
          <p:nvPr/>
        </p:nvSpPr>
        <p:spPr>
          <a:xfrm>
            <a:off x="6866475" y="3278350"/>
            <a:ext cx="305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711025" y="3496900"/>
            <a:ext cx="1863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FF0000"/>
                </a:solidFill>
              </a:rPr>
              <a:t>G </a:t>
            </a:r>
            <a:r>
              <a:rPr lang="en"/>
              <a:t>T C G . .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409900" y="37618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T C G 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409900" y="37618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6AA84F"/>
                </a:solidFill>
              </a:rPr>
              <a:t>T </a:t>
            </a:r>
            <a:r>
              <a:rPr lang="en"/>
              <a:t>C G . . .</a:t>
            </a:r>
          </a:p>
        </p:txBody>
      </p:sp>
      <p:cxnSp>
        <p:nvCxnSpPr>
          <p:cNvPr id="154" name="Shape 154"/>
          <p:cNvCxnSpPr/>
          <p:nvPr/>
        </p:nvCxnSpPr>
        <p:spPr>
          <a:xfrm flipH="1" rot="10800000">
            <a:off x="6173850" y="3741600"/>
            <a:ext cx="313200" cy="112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409900" y="37618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</a:t>
            </a:r>
            <a:r>
              <a:rPr lang="en">
                <a:solidFill>
                  <a:srgbClr val="FF0000"/>
                </a:solidFill>
              </a:rPr>
              <a:t>.</a:t>
            </a:r>
            <a:r>
              <a:rPr lang="en"/>
              <a:t>C G . .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121100" y="301345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6AA84F"/>
                </a:solidFill>
              </a:rPr>
              <a:t>T</a:t>
            </a:r>
            <a:r>
              <a:rPr lang="en"/>
              <a:t> C G . . 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068450" y="2690275"/>
            <a:ext cx="41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711025" y="34969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  T C G . . .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7080200" y="3496900"/>
            <a:ext cx="405300" cy="170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5409900" y="37618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6AA84F"/>
                </a:solidFill>
              </a:rPr>
              <a:t>T </a:t>
            </a:r>
            <a:r>
              <a:rPr lang="en"/>
              <a:t>C G . . .</a:t>
            </a:r>
          </a:p>
        </p:txBody>
      </p:sp>
      <p:cxnSp>
        <p:nvCxnSpPr>
          <p:cNvPr id="173" name="Shape 173"/>
          <p:cNvCxnSpPr/>
          <p:nvPr/>
        </p:nvCxnSpPr>
        <p:spPr>
          <a:xfrm flipH="1" rot="10800000">
            <a:off x="6173850" y="3741600"/>
            <a:ext cx="313200" cy="112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x="6866475" y="3278350"/>
            <a:ext cx="305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 flipH="1" rot="10800000">
            <a:off x="7885050" y="2967425"/>
            <a:ext cx="292500" cy="13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Correction Methodologies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Methodologies can be classified into two 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only correction methodology, like: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Euler,  Velvet, AllPaths, SOAP, Quake, Reptile, HiTEC, RACER, Parallel Error Correction with CUDA, and Error Corrector (EC).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/>
              <a:t>Substitution, insertion and deletions correction methodology , like: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 sz="1800"/>
              <a:t>Coral, HSHREC, and Pollux.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Correction Concepts and Definitions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K-mer - </a:t>
            </a:r>
            <a:r>
              <a:rPr i="1" lang="en"/>
              <a:t>All the possible subsequences (of length k) from a read.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K-mer Frequency -  </a:t>
            </a:r>
            <a:r>
              <a:rPr i="1" lang="en"/>
              <a:t>Number of a k-mer repetition in all the reads.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K-mer Frequency Threshold - </a:t>
            </a:r>
            <a:r>
              <a:rPr i="1" lang="en"/>
              <a:t> A preset threshold used in classifying k-mers.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Correction Concepts and Definitions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Spectrum Alignment -  </a:t>
            </a:r>
            <a:r>
              <a:rPr i="1" lang="en"/>
              <a:t>A filtration step that classifies the k-mers into strong and weak k-mers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Spectrum alignment depends on the k-mers frequencies and/or the nucleotides quality values.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Correction Concepts and Definitions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can take place with: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Spectrum Alignment - </a:t>
            </a:r>
            <a:r>
              <a:rPr i="1" lang="en"/>
              <a:t>by obtaining the nucleotides substitutions that leads to reduce the weak k-mers count.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Tree B</a:t>
            </a:r>
            <a:r>
              <a:rPr lang="en"/>
              <a:t>readth-First Search - </a:t>
            </a:r>
            <a:r>
              <a:rPr i="1" lang="en"/>
              <a:t>by traversing multi out-going edges nodes, and removing fewer reads paths, then re-aligns them to the existing path.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Methodologies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Concepts and Definitions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First Proposal and Defects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Proposal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- Error Type Detection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Evaluation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Conclusion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Correction Concepts and Definitions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can take place with: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Reads Alignments - </a:t>
            </a:r>
            <a:r>
              <a:rPr i="1" lang="en"/>
              <a:t>by aligning reads with a common k-mer, </a:t>
            </a:r>
            <a:r>
              <a:rPr i="1" lang="en"/>
              <a:t>then fixing </a:t>
            </a:r>
            <a:r>
              <a:rPr i="1" lang="en"/>
              <a:t>misaligned nucleotides based on their occurrences and quality values.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K-mer Hashing Table -</a:t>
            </a:r>
            <a:r>
              <a:rPr i="1" lang="en"/>
              <a:t> by storing the total times each nucleotide appears before and after a k-mer, where the error is corrected via the counts.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Aiming to correct all types of errors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Hashing the k-mers into integers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Flexible to run more correction iterations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takes place </a:t>
            </a:r>
            <a:r>
              <a:rPr lang="en"/>
              <a:t>by</a:t>
            </a:r>
            <a:r>
              <a:rPr lang="en"/>
              <a:t>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Grouping k-mers, where only the three nucleotides located at the first, middle and last positions of the read can vary.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Diagnosing each k-mer group, then fixing the misalignment in the three nucleotides based on their occurrences and quality values.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Correction takes place by: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Re-g</a:t>
            </a:r>
            <a:r>
              <a:rPr i="1" lang="en"/>
              <a:t>rouping the k-mers depending on the non-corrected ones, where only the three nucleotides with the lowest quality value in the read can vary.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Diagnosing each k-mer group, then fixing the misalignment in the three nucleotides based on their occurrences and quality values.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Proposal and Defects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Data sets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942300" y="1769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1864700"/>
                <a:gridCol w="1542450"/>
                <a:gridCol w="1241325"/>
                <a:gridCol w="1601200"/>
                <a:gridCol w="1343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Genome Length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Read Length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Reads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Coverage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Lactococcus Lactis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2,598,144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4,370,050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60.55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Treponema Pallidum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1,139,417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7,133,663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219.13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E.coli 75a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4,639,675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3,454,048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55.83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E.coli 75b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4,639,675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4,341,061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70.17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For Lactis, the data with smallest size: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It shows the best accuracy with a very small difference (0.05%), but with the worst time with a big difference; 1 hr compared to 15, 5, and 3 mins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For Pallidum, data with larger size: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It runs more than 16 hrs compared to 22, 12, and 3 mins; which enforced the interruption of the running without getting the 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For e.Coli, the largest dataset</a:t>
            </a:r>
            <a:r>
              <a:rPr lang="en"/>
              <a:t>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i="1" lang="en"/>
              <a:t>It has been running for a day (24 hrs) without completion; which enforced the interruption of the running without getting the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This algorithm is mainly dependent on the k-mers grouping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First Proposal and Defects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kmers grouping takes place by generating all of the possible cases of the corrections of every kmer, and here goes the time defect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main major step of the proposal implies to it's weakness point, which proves that this proposal won't get a better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Proposal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is a newly correction approach for correcting all types of errors.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is inherited from RACER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RACER is the fastest algorithm specialized in correction substitution errors only.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Proposal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RACER characteristics: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Ability to correct data sets that have varying read lengths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Hash table and k-mer nucleotides neighbours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Fastest DNA error correction algorithm existent nowadays with a high accuracy.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Corrects substitutions only.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Next-Generation sequencing (NGS):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NGS generates too many reads in a suitable time.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NGS introduced two painful issues: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Read Length Shortness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Reads Accuracy Decrement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Proposal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uses the same algorithm of RACER in detecting errors and deciding corrections values.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detects the error type for an erroneous nucleotide by studying its  correction value against its neighbours.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decides the corrective action (substitute, insert, delete) according to the detected error type.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</a:t>
            </a:r>
            <a:r>
              <a:rPr lang="en"/>
              <a:t> </a:t>
            </a:r>
            <a:r>
              <a:rPr lang="en"/>
              <a:t>Inserted Nucleotide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. . . A C C A T G . . 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C C A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C C A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592500" y="33646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G</a:t>
            </a:r>
          </a:p>
        </p:txBody>
      </p:sp>
      <p:cxnSp>
        <p:nvCxnSpPr>
          <p:cNvPr id="289" name="Shape 289"/>
          <p:cNvCxnSpPr>
            <a:endCxn id="288" idx="1"/>
          </p:cNvCxnSpPr>
          <p:nvPr/>
        </p:nvCxnSpPr>
        <p:spPr>
          <a:xfrm flipH="1" rot="-5400000">
            <a:off x="4113700" y="31507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3487375" y="31864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C C A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92500" y="33646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G</a:t>
            </a:r>
          </a:p>
        </p:txBody>
      </p:sp>
      <p:cxnSp>
        <p:nvCxnSpPr>
          <p:cNvPr id="299" name="Shape 299"/>
          <p:cNvCxnSpPr>
            <a:endCxn id="298" idx="1"/>
          </p:cNvCxnSpPr>
          <p:nvPr/>
        </p:nvCxnSpPr>
        <p:spPr>
          <a:xfrm flipH="1" rot="-5400000">
            <a:off x="4113700" y="31507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" name="Shape 300"/>
          <p:cNvSpPr txBox="1"/>
          <p:nvPr/>
        </p:nvSpPr>
        <p:spPr>
          <a:xfrm>
            <a:off x="3487375" y="31864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sp>
        <p:nvSpPr>
          <p:cNvPr id="301" name="Shape 301"/>
          <p:cNvSpPr/>
          <p:nvPr/>
        </p:nvSpPr>
        <p:spPr>
          <a:xfrm>
            <a:off x="4338025" y="2651675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663900" y="3461500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>
            <a:endCxn id="302" idx="0"/>
          </p:cNvCxnSpPr>
          <p:nvPr/>
        </p:nvCxnSpPr>
        <p:spPr>
          <a:xfrm>
            <a:off x="4616200" y="2938600"/>
            <a:ext cx="210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4663900" y="3008125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C C A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92500" y="33646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G</a:t>
            </a:r>
          </a:p>
        </p:txBody>
      </p:sp>
      <p:cxnSp>
        <p:nvCxnSpPr>
          <p:cNvPr id="313" name="Shape 313"/>
          <p:cNvCxnSpPr>
            <a:endCxn id="312" idx="1"/>
          </p:cNvCxnSpPr>
          <p:nvPr/>
        </p:nvCxnSpPr>
        <p:spPr>
          <a:xfrm flipH="1" rot="-5400000">
            <a:off x="4113700" y="31507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 txBox="1"/>
          <p:nvPr/>
        </p:nvSpPr>
        <p:spPr>
          <a:xfrm>
            <a:off x="3487375" y="31864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sp>
        <p:nvSpPr>
          <p:cNvPr id="315" name="Shape 315"/>
          <p:cNvSpPr/>
          <p:nvPr/>
        </p:nvSpPr>
        <p:spPr>
          <a:xfrm>
            <a:off x="4338025" y="2651675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663900" y="3461500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7" name="Shape 317"/>
          <p:cNvCxnSpPr>
            <a:endCxn id="316" idx="0"/>
          </p:cNvCxnSpPr>
          <p:nvPr/>
        </p:nvCxnSpPr>
        <p:spPr>
          <a:xfrm>
            <a:off x="4616200" y="2938600"/>
            <a:ext cx="210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4663900" y="3008125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514375" y="3914875"/>
            <a:ext cx="4614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/>
              <a:t> - </a:t>
            </a:r>
            <a:r>
              <a:rPr i="1" lang="en" sz="1800"/>
              <a:t>erroneously inserted nucleotide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C C A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592500" y="33646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G</a:t>
            </a:r>
          </a:p>
        </p:txBody>
      </p:sp>
      <p:cxnSp>
        <p:nvCxnSpPr>
          <p:cNvPr id="328" name="Shape 328"/>
          <p:cNvCxnSpPr>
            <a:endCxn id="327" idx="1"/>
          </p:cNvCxnSpPr>
          <p:nvPr/>
        </p:nvCxnSpPr>
        <p:spPr>
          <a:xfrm flipH="1" rot="-5400000">
            <a:off x="4113700" y="31507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3487375" y="31864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sp>
        <p:nvSpPr>
          <p:cNvPr id="330" name="Shape 330"/>
          <p:cNvSpPr/>
          <p:nvPr/>
        </p:nvSpPr>
        <p:spPr>
          <a:xfrm>
            <a:off x="4338025" y="2651675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63900" y="3461500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2" name="Shape 332"/>
          <p:cNvCxnSpPr>
            <a:endCxn id="331" idx="0"/>
          </p:cNvCxnSpPr>
          <p:nvPr/>
        </p:nvCxnSpPr>
        <p:spPr>
          <a:xfrm>
            <a:off x="4616200" y="2938600"/>
            <a:ext cx="210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333" name="Shape 333"/>
          <p:cNvSpPr txBox="1"/>
          <p:nvPr/>
        </p:nvSpPr>
        <p:spPr>
          <a:xfrm>
            <a:off x="4663900" y="3008125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514375" y="3914875"/>
            <a:ext cx="4614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/>
              <a:t> - </a:t>
            </a:r>
            <a:r>
              <a:rPr i="1" lang="en" sz="1800"/>
              <a:t>erroneously inserted nucleotide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∴ Correction - </a:t>
            </a:r>
            <a:r>
              <a:rPr i="1" lang="en" sz="1800"/>
              <a:t>delete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Inserted Nucleotide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C C A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592500" y="33646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G</a:t>
            </a:r>
          </a:p>
        </p:txBody>
      </p:sp>
      <p:cxnSp>
        <p:nvCxnSpPr>
          <p:cNvPr id="343" name="Shape 343"/>
          <p:cNvCxnSpPr>
            <a:endCxn id="342" idx="1"/>
          </p:cNvCxnSpPr>
          <p:nvPr/>
        </p:nvCxnSpPr>
        <p:spPr>
          <a:xfrm flipH="1" rot="-5400000">
            <a:off x="4113700" y="31507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3487375" y="31864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sp>
        <p:nvSpPr>
          <p:cNvPr id="345" name="Shape 345"/>
          <p:cNvSpPr/>
          <p:nvPr/>
        </p:nvSpPr>
        <p:spPr>
          <a:xfrm>
            <a:off x="4338025" y="2651675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663900" y="3461500"/>
            <a:ext cx="325800" cy="33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>
            <a:endCxn id="346" idx="0"/>
          </p:cNvCxnSpPr>
          <p:nvPr/>
        </p:nvCxnSpPr>
        <p:spPr>
          <a:xfrm>
            <a:off x="4616200" y="2938600"/>
            <a:ext cx="210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4663900" y="3008125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11700" y="3894400"/>
            <a:ext cx="4614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/>
              <a:t> - </a:t>
            </a:r>
            <a:r>
              <a:rPr i="1" lang="en" sz="1800"/>
              <a:t>erroneously inserted nucleotide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∴ Correction - </a:t>
            </a:r>
            <a:r>
              <a:rPr i="1" lang="en" sz="1800"/>
              <a:t>delete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724925" y="41438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C C A </a:t>
            </a:r>
            <a:r>
              <a:rPr b="1" lang="en" sz="2400"/>
              <a:t>G</a:t>
            </a:r>
            <a:r>
              <a:rPr lang="en" sz="2400"/>
              <a:t> . . 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A C C T G . . 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</a:t>
            </a:r>
            <a:r>
              <a:rPr lang="en" sz="2400"/>
              <a:t>C</a:t>
            </a:r>
            <a:r>
              <a:rPr lang="en" sz="2400"/>
              <a:t>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R</a:t>
            </a:r>
            <a:r>
              <a:rPr lang="en"/>
              <a:t>eads accuracy is a vital factor in all reads processes.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is an essential step, and can be either: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Standalone Program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Process Preceding Step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374" name="Shape 374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377" name="Shape 377"/>
          <p:cNvCxnSpPr>
            <a:endCxn id="372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387" name="Shape 387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390" name="Shape 390"/>
          <p:cNvCxnSpPr>
            <a:endCxn id="385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1" name="Shape 391"/>
          <p:cNvSpPr/>
          <p:nvPr/>
        </p:nvSpPr>
        <p:spPr>
          <a:xfrm>
            <a:off x="4348225" y="2672275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72675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3" name="Shape 393"/>
          <p:cNvCxnSpPr>
            <a:stCxn id="391" idx="5"/>
          </p:cNvCxnSpPr>
          <p:nvPr/>
        </p:nvCxnSpPr>
        <p:spPr>
          <a:xfrm flipH="1">
            <a:off x="4174831" y="2993893"/>
            <a:ext cx="477600" cy="706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394" name="Shape 394"/>
          <p:cNvSpPr txBox="1"/>
          <p:nvPr/>
        </p:nvSpPr>
        <p:spPr>
          <a:xfrm>
            <a:off x="4312375" y="33082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NOT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equals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04" name="Shape 404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5" name="Shape 405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07" name="Shape 407"/>
          <p:cNvCxnSpPr>
            <a:endCxn id="402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8" name="Shape 408"/>
          <p:cNvSpPr/>
          <p:nvPr/>
        </p:nvSpPr>
        <p:spPr>
          <a:xfrm>
            <a:off x="4011950" y="260075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061100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>
            <a:stCxn id="408" idx="5"/>
          </p:cNvCxnSpPr>
          <p:nvPr/>
        </p:nvCxnSpPr>
        <p:spPr>
          <a:xfrm>
            <a:off x="4316156" y="2922368"/>
            <a:ext cx="735900" cy="75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4185175" y="31963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21" name="Shape 421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2" name="Shape 422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24" name="Shape 424"/>
          <p:cNvCxnSpPr>
            <a:endCxn id="419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5" name="Shape 425"/>
          <p:cNvSpPr/>
          <p:nvPr/>
        </p:nvSpPr>
        <p:spPr>
          <a:xfrm>
            <a:off x="4011950" y="260075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061100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7" name="Shape 427"/>
          <p:cNvCxnSpPr>
            <a:stCxn id="425" idx="5"/>
          </p:cNvCxnSpPr>
          <p:nvPr/>
        </p:nvCxnSpPr>
        <p:spPr>
          <a:xfrm>
            <a:off x="4316156" y="2922368"/>
            <a:ext cx="735900" cy="75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4185175" y="31963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514375" y="3914875"/>
            <a:ext cx="4614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deleted nucleotide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39" name="Shape 439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42" name="Shape 442"/>
          <p:cNvCxnSpPr>
            <a:endCxn id="437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/>
          <p:nvPr/>
        </p:nvSpPr>
        <p:spPr>
          <a:xfrm>
            <a:off x="4011950" y="260075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061100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5" name="Shape 445"/>
          <p:cNvCxnSpPr>
            <a:stCxn id="443" idx="5"/>
          </p:cNvCxnSpPr>
          <p:nvPr/>
        </p:nvCxnSpPr>
        <p:spPr>
          <a:xfrm>
            <a:off x="4316156" y="2922368"/>
            <a:ext cx="735900" cy="75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446" name="Shape 446"/>
          <p:cNvSpPr txBox="1"/>
          <p:nvPr/>
        </p:nvSpPr>
        <p:spPr>
          <a:xfrm>
            <a:off x="4185175" y="31963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514375" y="3914875"/>
            <a:ext cx="4614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deleted nucleotide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∴ Correction - </a:t>
            </a:r>
            <a:r>
              <a:rPr i="1" lang="en" sz="1800"/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Deleted Nucleotide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57" name="Shape 457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8" name="Shape 458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T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60" name="Shape 460"/>
          <p:cNvCxnSpPr>
            <a:endCxn id="455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1" name="Shape 461"/>
          <p:cNvSpPr/>
          <p:nvPr/>
        </p:nvSpPr>
        <p:spPr>
          <a:xfrm>
            <a:off x="4011950" y="260075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061100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3" name="Shape 463"/>
          <p:cNvCxnSpPr>
            <a:stCxn id="461" idx="5"/>
          </p:cNvCxnSpPr>
          <p:nvPr/>
        </p:nvCxnSpPr>
        <p:spPr>
          <a:xfrm>
            <a:off x="4316156" y="2922368"/>
            <a:ext cx="735900" cy="75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4185175" y="31963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equals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46800" y="3945425"/>
            <a:ext cx="4614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deleted nucleotide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∴ Correction - </a:t>
            </a:r>
            <a:r>
              <a:rPr i="1" lang="en" sz="1800"/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724925" y="41438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A C C </a:t>
            </a:r>
            <a:r>
              <a:rPr b="1" lang="en" sz="2400"/>
              <a:t>A </a:t>
            </a:r>
            <a:r>
              <a:rPr lang="en" sz="2400"/>
              <a:t>T G . .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A C C T G . . 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</a:t>
            </a:r>
            <a:r>
              <a:rPr lang="en"/>
              <a:t>Substituted</a:t>
            </a:r>
            <a:r>
              <a:rPr lang="en"/>
              <a:t> Nucleotide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</a:t>
            </a:r>
            <a:r>
              <a:rPr lang="en"/>
              <a:t>Substituted</a:t>
            </a:r>
            <a:r>
              <a:rPr lang="en"/>
              <a:t> Nucleotide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90" name="Shape 490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1" name="Shape 491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493" name="Shape 493"/>
          <p:cNvCxnSpPr>
            <a:endCxn id="488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03" name="Shape 503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06" name="Shape 506"/>
          <p:cNvCxnSpPr>
            <a:endCxn id="501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7" name="Shape 507"/>
          <p:cNvSpPr/>
          <p:nvPr/>
        </p:nvSpPr>
        <p:spPr>
          <a:xfrm>
            <a:off x="4348225" y="2672275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772675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9" name="Shape 509"/>
          <p:cNvCxnSpPr>
            <a:stCxn id="507" idx="5"/>
          </p:cNvCxnSpPr>
          <p:nvPr/>
        </p:nvCxnSpPr>
        <p:spPr>
          <a:xfrm flipH="1">
            <a:off x="4174831" y="2993893"/>
            <a:ext cx="477600" cy="706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510" name="Shape 510"/>
          <p:cNvSpPr txBox="1"/>
          <p:nvPr/>
        </p:nvSpPr>
        <p:spPr>
          <a:xfrm>
            <a:off x="4312375" y="33082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NOT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equals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/>
              <a:t> . . .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20" name="Shape 520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1" name="Shape 521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23" name="Shape 523"/>
          <p:cNvCxnSpPr>
            <a:endCxn id="518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4" name="Shape 524"/>
          <p:cNvSpPr/>
          <p:nvPr/>
        </p:nvSpPr>
        <p:spPr>
          <a:xfrm>
            <a:off x="4011950" y="260075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5061100" y="3384700"/>
            <a:ext cx="356400" cy="376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4" idx="5"/>
          </p:cNvCxnSpPr>
          <p:nvPr/>
        </p:nvCxnSpPr>
        <p:spPr>
          <a:xfrm>
            <a:off x="4316156" y="2922368"/>
            <a:ext cx="735900" cy="758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lg" w="lg" type="triangle"/>
            <a:tailEnd len="lg" w="lg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4368350" y="3196300"/>
            <a:ext cx="122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80000"/>
                </a:solidFill>
              </a:rPr>
              <a:t>equals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</a:t>
            </a:r>
            <a:r>
              <a:rPr lang="en"/>
              <a:t>Substituted</a:t>
            </a:r>
            <a:r>
              <a:rPr lang="en"/>
              <a:t> Nucleotide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37" name="Shape 537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8" name="Shape 538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40" name="Shape 540"/>
          <p:cNvCxnSpPr>
            <a:endCxn id="535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1" name="Shape 541"/>
          <p:cNvSpPr txBox="1"/>
          <p:nvPr/>
        </p:nvSpPr>
        <p:spPr>
          <a:xfrm>
            <a:off x="311700" y="3838000"/>
            <a:ext cx="85206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substituted by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i="1" lang="en" sz="1800"/>
              <a:t>, and,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- </a:t>
            </a:r>
            <a:r>
              <a:rPr i="1" lang="en" sz="1800"/>
              <a:t>erroneously substituted by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  <a:r>
              <a:rPr i="1" lang="en" sz="180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51" name="Shape 551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2" name="Shape 552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54" name="Shape 554"/>
          <p:cNvCxnSpPr>
            <a:endCxn id="549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5" name="Shape 555"/>
          <p:cNvSpPr txBox="1"/>
          <p:nvPr/>
        </p:nvSpPr>
        <p:spPr>
          <a:xfrm>
            <a:off x="311700" y="3838000"/>
            <a:ext cx="85206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substituted by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i="1" lang="en" sz="1800"/>
              <a:t>, and,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- </a:t>
            </a:r>
            <a:r>
              <a:rPr i="1" lang="en" sz="1800"/>
              <a:t>erroneously substituted by </a:t>
            </a:r>
            <a:r>
              <a:rPr lang="en" sz="1800">
                <a:solidFill>
                  <a:srgbClr val="FF0000"/>
                </a:solidFill>
              </a:rPr>
              <a:t>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∴ Correction - </a:t>
            </a:r>
            <a:r>
              <a:rPr i="1" lang="en" sz="1800"/>
              <a:t>substitute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A </a:t>
            </a:r>
            <a:r>
              <a:rPr i="1" lang="en" sz="1800"/>
              <a:t>and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i="1" lang="en" sz="180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65" name="Shape 565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68" name="Shape 568"/>
          <p:cNvCxnSpPr>
            <a:endCxn id="563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9" name="Shape 569"/>
          <p:cNvSpPr txBox="1"/>
          <p:nvPr/>
        </p:nvSpPr>
        <p:spPr>
          <a:xfrm>
            <a:off x="311700" y="3838000"/>
            <a:ext cx="85206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substituted by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i="1" lang="en" sz="1800"/>
              <a:t>, and,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- </a:t>
            </a:r>
            <a:r>
              <a:rPr i="1" lang="en" sz="1800"/>
              <a:t>erroneously substituted by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∴ Correction - </a:t>
            </a:r>
            <a:r>
              <a:rPr i="1" lang="en" sz="1800"/>
              <a:t>substitute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A </a:t>
            </a:r>
            <a:r>
              <a:rPr i="1" lang="en" sz="1800"/>
              <a:t>and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i="1" lang="en" sz="180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Error Type Detection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Erroneously Substituted Nucleotide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2321225" y="2560000"/>
            <a:ext cx="4216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. . . A A C 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G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. . .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3716575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A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3049425" y="30793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79" name="Shape 579"/>
          <p:cNvCxnSpPr/>
          <p:nvPr/>
        </p:nvCxnSpPr>
        <p:spPr>
          <a:xfrm flipH="1" rot="-5400000">
            <a:off x="4582300" y="3043600"/>
            <a:ext cx="550200" cy="4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0" name="Shape 580"/>
          <p:cNvSpPr txBox="1"/>
          <p:nvPr/>
        </p:nvSpPr>
        <p:spPr>
          <a:xfrm>
            <a:off x="5061100" y="3308200"/>
            <a:ext cx="46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AA84F"/>
                </a:solidFill>
              </a:rPr>
              <a:t>C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4653700" y="2972200"/>
            <a:ext cx="1476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Correction Value</a:t>
            </a:r>
          </a:p>
        </p:txBody>
      </p:sp>
      <p:cxnSp>
        <p:nvCxnSpPr>
          <p:cNvPr id="582" name="Shape 582"/>
          <p:cNvCxnSpPr>
            <a:endCxn id="577" idx="3"/>
          </p:cNvCxnSpPr>
          <p:nvPr/>
        </p:nvCxnSpPr>
        <p:spPr>
          <a:xfrm rot="5400000">
            <a:off x="3922975" y="3239800"/>
            <a:ext cx="595500" cy="7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3" name="Shape 583"/>
          <p:cNvSpPr txBox="1"/>
          <p:nvPr/>
        </p:nvSpPr>
        <p:spPr>
          <a:xfrm>
            <a:off x="311700" y="3838000"/>
            <a:ext cx="85206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∴ </a:t>
            </a:r>
            <a:r>
              <a:rPr lang="en" sz="1800">
                <a:solidFill>
                  <a:srgbClr val="6AA84F"/>
                </a:solidFill>
              </a:rPr>
              <a:t>A</a:t>
            </a:r>
            <a:r>
              <a:rPr lang="en" sz="1800"/>
              <a:t> - </a:t>
            </a:r>
            <a:r>
              <a:rPr i="1" lang="en" sz="1800"/>
              <a:t>erroneously substituted by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i="1" lang="en" sz="1800"/>
              <a:t>, and,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- </a:t>
            </a:r>
            <a:r>
              <a:rPr i="1" lang="en" sz="1800"/>
              <a:t>erroneously substituted by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∴ Correction - </a:t>
            </a:r>
            <a:r>
              <a:rPr i="1" lang="en" sz="1800"/>
              <a:t>substitute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A </a:t>
            </a:r>
            <a:r>
              <a:rPr i="1" lang="en" sz="1800"/>
              <a:t>and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AA84F"/>
                </a:solidFill>
              </a:rPr>
              <a:t>C</a:t>
            </a:r>
            <a:r>
              <a:rPr i="1" lang="en" sz="1800"/>
              <a:t> 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5306700" y="4164175"/>
            <a:ext cx="3525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 . . A A C C </a:t>
            </a:r>
            <a:r>
              <a:rPr b="1" lang="en" sz="2400"/>
              <a:t>A C</a:t>
            </a:r>
            <a:r>
              <a:rPr lang="en" sz="2400"/>
              <a:t> . . 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has the best results in accuracy and time, especially for long genomes.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uses the bitwise orientation in implementation (inherited  from RACER), so it shows the best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error detection algorithm has a complexity O(</a:t>
            </a:r>
            <a:r>
              <a:rPr i="1" lang="en"/>
              <a:t>r</a:t>
            </a:r>
            <a:r>
              <a:rPr lang="en"/>
              <a:t>), where </a:t>
            </a:r>
            <a:r>
              <a:rPr i="1" lang="en"/>
              <a:t>r</a:t>
            </a:r>
            <a:r>
              <a:rPr lang="en"/>
              <a:t> is the number of reads.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has the best accuracy, as it depends on: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Lowering false positive rate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Lowering sensitivity rate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Lowering false positive rate negatively affects the true positive and false negative rates.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Enhancing the reads overall accuracy is the main vital target. So, corrective algorithms should not introduce errors (represented in false positive rate).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has the best accuracy although it hasn’t the best sensitivity rate.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Using genomes with high coverage rate, negatively affects H-RACER by: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Increasing error detection ambiguity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Raising false negative rate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Lowering accuracy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comparisons were established between H-RACER and algorithms specialized in correcting all types of errors.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Using Real d</a:t>
            </a:r>
            <a:r>
              <a:rPr lang="en"/>
              <a:t>ata sets, to get a good indication of real life performance.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Different data sets, with different read length, genome size and coverage.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121100" y="301345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T C G . . 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Data sets were brought from the National  Center for Biotechnology Information (NCBI).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Executing on amazon elastic cloud (AWS EC2) instance with 32 vCPU and 244GiB RAM, with Linux (Ubuntu) operating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V</a:t>
            </a:r>
            <a:r>
              <a:rPr lang="en"/>
              <a:t>erified by a standalone C/C++ program implemented by RACER, that has the advantage of  avoiding the interference of mapping/assembling programs.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Data sets</a:t>
            </a:r>
          </a:p>
        </p:txBody>
      </p:sp>
      <p:graphicFrame>
        <p:nvGraphicFramePr>
          <p:cNvPr id="627" name="Shape 627"/>
          <p:cNvGraphicFramePr/>
          <p:nvPr/>
        </p:nvGraphicFramePr>
        <p:xfrm>
          <a:off x="942300" y="1769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1864700"/>
                <a:gridCol w="1542450"/>
                <a:gridCol w="1241325"/>
                <a:gridCol w="1601200"/>
                <a:gridCol w="1343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Genome Length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Read Length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Reads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Coverage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Lactococcus Lactis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2,598,144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4,370,050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60.55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Treponema Pallidum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1,139,417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7,133,663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219.13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E.coli 75a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4,639,675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3,454,048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55.83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E.coli 75b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4,639,675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4,341,061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70.17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311700" y="10574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Lactococcus Lactis</a:t>
            </a:r>
          </a:p>
        </p:txBody>
      </p:sp>
      <p:graphicFrame>
        <p:nvGraphicFramePr>
          <p:cNvPr id="634" name="Shape 634"/>
          <p:cNvGraphicFramePr/>
          <p:nvPr/>
        </p:nvGraphicFramePr>
        <p:xfrm>
          <a:off x="906675" y="147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2292325"/>
                <a:gridCol w="1328625"/>
                <a:gridCol w="1241350"/>
                <a:gridCol w="1387375"/>
                <a:gridCol w="1343150"/>
              </a:tblGrid>
              <a:tr h="39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Pollux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HSHSREC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H-RACER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21.2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0.02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5.6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122.8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124.5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130.5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57.43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79.22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Specificity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98.44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94.08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99.98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91.45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94.15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96.45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in Minutes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311700" y="10574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Treponema Pallidum</a:t>
            </a:r>
          </a:p>
        </p:txBody>
      </p:sp>
      <p:graphicFrame>
        <p:nvGraphicFramePr>
          <p:cNvPr id="641" name="Shape 641"/>
          <p:cNvGraphicFramePr/>
          <p:nvPr/>
        </p:nvGraphicFramePr>
        <p:xfrm>
          <a:off x="906675" y="147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2292325"/>
                <a:gridCol w="1328625"/>
                <a:gridCol w="1241350"/>
                <a:gridCol w="1387375"/>
                <a:gridCol w="1343150"/>
              </a:tblGrid>
              <a:tr h="39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Pollux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HSHSREC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H-RACER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25.60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63.9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56.3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10.8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179.1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173.7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182.4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38.08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95.15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95.95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83.87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Specificity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98.10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95.16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95.55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99.88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81.97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95.58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in Minutes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311700" y="10574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E.coli 75a</a:t>
            </a:r>
          </a:p>
        </p:txBody>
      </p:sp>
      <p:graphicFrame>
        <p:nvGraphicFramePr>
          <p:cNvPr id="648" name="Shape 648"/>
          <p:cNvGraphicFramePr/>
          <p:nvPr/>
        </p:nvGraphicFramePr>
        <p:xfrm>
          <a:off x="906675" y="147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2292325"/>
                <a:gridCol w="1328625"/>
                <a:gridCol w="1241350"/>
                <a:gridCol w="1387375"/>
                <a:gridCol w="1343150"/>
              </a:tblGrid>
              <a:tr h="39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Pollux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HSHSREC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H-RACER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76.3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31.7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0.03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20.2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23.8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153.4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127.2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158.9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26.40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 79.87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76.21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Specificity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96.51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80.07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99.98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69.40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79.99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90.79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in Minutes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H-RACER - Evaluation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311700" y="10574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E.coli 75b</a:t>
            </a:r>
          </a:p>
        </p:txBody>
      </p:sp>
      <p:graphicFrame>
        <p:nvGraphicFramePr>
          <p:cNvPr id="655" name="Shape 655"/>
          <p:cNvGraphicFramePr/>
          <p:nvPr/>
        </p:nvGraphicFramePr>
        <p:xfrm>
          <a:off x="906675" y="147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{CE0B8BD5-9746-499A-BF37-5785D68BE8FF}</a:tableStyleId>
              </a:tblPr>
              <a:tblGrid>
                <a:gridCol w="2292325"/>
                <a:gridCol w="1328625"/>
                <a:gridCol w="1241350"/>
                <a:gridCol w="1387375"/>
                <a:gridCol w="1343150"/>
              </a:tblGrid>
              <a:tr h="39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Pollux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HSHSREC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H-RACER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81.06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Positive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0.04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108.5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40.8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 Negative in Millions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166.0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203.7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10.93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81.58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66.54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Specificity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98.19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81.46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99.98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 in 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65.55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81.50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87.47</a:t>
                      </a:r>
                    </a:p>
                  </a:txBody>
                  <a:tcPr marT="91425" marB="91425" marR="91425" marL="9142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in Minutes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acquires the major advantages of RACER in both aspects performance and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added its elegant algorithm in detecting the errors types and properly applying their corrections.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is the fastest with the highest accuracy algorithm among the algorithms that corrects all types of errors.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H-RACER algorithm is an open source program implemented in C/C++.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ctrTitle"/>
          </p:nvPr>
        </p:nvSpPr>
        <p:spPr>
          <a:xfrm>
            <a:off x="936625" y="2100679"/>
            <a:ext cx="7136700" cy="14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Thank 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121100" y="301345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6AA84F"/>
                </a:solidFill>
              </a:rPr>
              <a:t>T</a:t>
            </a:r>
            <a:r>
              <a:rPr lang="en"/>
              <a:t> C G . . 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68450" y="2690275"/>
            <a:ext cx="41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7885050" y="2967425"/>
            <a:ext cx="292500" cy="13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121100" y="301345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 C G . . 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068450" y="2690275"/>
            <a:ext cx="414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Detecting &amp; Correcting errors depends on: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Frequency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Nucleotide Quality Value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Nucleotide Error Types:  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Substitution -  </a:t>
            </a:r>
            <a:r>
              <a:rPr i="1" lang="en"/>
              <a:t>Nucleotide Erroneous Replacement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Insertion - </a:t>
            </a:r>
            <a:r>
              <a:rPr i="1" lang="en"/>
              <a:t>Erroneous Nucleotide Injection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Deletion - </a:t>
            </a:r>
            <a:r>
              <a:rPr i="1" lang="en"/>
              <a:t>Nucleotide Removal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11025" y="3496900"/>
            <a:ext cx="171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 . . T C T C G 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