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2" r:id="rId6"/>
    <p:sldId id="263" r:id="rId7"/>
    <p:sldId id="264" r:id="rId8"/>
    <p:sldId id="265" r:id="rId9"/>
  </p:sldIdLst>
  <p:sldSz cx="9144000" cy="5143500" type="screen16x9"/>
  <p:notesSz cx="6858000" cy="9144000"/>
  <p:embeddedFontLst>
    <p:embeddedFont>
      <p:font typeface="Arimo" panose="020B0604020202020204" charset="0"/>
      <p:regular r:id="rId11"/>
      <p:bold r:id="rId12"/>
      <p:italic r:id="rId13"/>
      <p:boldItalic r:id="rId14"/>
    </p:embeddedFont>
    <p:embeddedFont>
      <p:font typeface="Bebas Neue" panose="020B0606020202050201" pitchFamily="34" charset="0"/>
      <p:regular r:id="rId15"/>
    </p:embeddedFont>
    <p:embeddedFont>
      <p:font typeface="Nunito Light" pitchFamily="2"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A473EE-B4B4-4C85-B72A-7A56F2C40D89}">
  <a:tblStyle styleId="{75A473EE-B4B4-4C85-B72A-7A56F2C40D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7ee146c3c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7ee146c3c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27ee146c3c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27ee146c3c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289c41b30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289c41b30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289c41b30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289c41b30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289c41b3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289c41b3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2350" y="1025375"/>
            <a:ext cx="5139300" cy="2596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38300" y="3621525"/>
            <a:ext cx="4528800" cy="411600"/>
          </a:xfrm>
          <a:prstGeom prst="rect">
            <a:avLst/>
          </a:prstGeom>
          <a:gradFill>
            <a:gsLst>
              <a:gs pos="0">
                <a:schemeClr val="accent2"/>
              </a:gs>
              <a:gs pos="100000">
                <a:schemeClr val="dk2"/>
              </a:gs>
            </a:gsLst>
            <a:lin ang="5400012" scaled="0"/>
          </a:gra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Bebas Neue"/>
              <a:buNone/>
              <a:defRPr sz="1000">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 name="Google Shape;14;p2"/>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5" name="Google Shape;15;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1856350" y="1757825"/>
            <a:ext cx="5431200" cy="12162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1" name="Google Shape;71;p11"/>
          <p:cNvSpPr txBox="1">
            <a:spLocks noGrp="1"/>
          </p:cNvSpPr>
          <p:nvPr>
            <p:ph type="subTitle" idx="1"/>
          </p:nvPr>
        </p:nvSpPr>
        <p:spPr>
          <a:xfrm>
            <a:off x="1856350" y="2974100"/>
            <a:ext cx="54312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2" name="Google Shape;72;p11"/>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1"/>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1"/>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76" name="Google Shape;76;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2431100" y="3530450"/>
            <a:ext cx="45804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1" name="Google Shape;21;p3"/>
          <p:cNvSpPr txBox="1">
            <a:spLocks noGrp="1"/>
          </p:cNvSpPr>
          <p:nvPr>
            <p:ph type="subTitle" idx="3"/>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 name="Google Shape;22;p3"/>
          <p:cNvSpPr txBox="1">
            <a:spLocks noGrp="1"/>
          </p:cNvSpPr>
          <p:nvPr>
            <p:ph type="subTitle" idx="4"/>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subTitle" idx="5"/>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txBox="1">
            <a:spLocks noGrp="1"/>
          </p:cNvSpPr>
          <p:nvPr>
            <p:ph type="subTitle" idx="6"/>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5" name="Google Shape;25;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39500"/>
            <a:ext cx="4401300" cy="1369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909375"/>
            <a:ext cx="6233400" cy="26946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17500" rtl="0">
              <a:lnSpc>
                <a:spcPct val="100000"/>
              </a:lnSpc>
              <a:spcBef>
                <a:spcPts val="1000"/>
              </a:spcBef>
              <a:spcAft>
                <a:spcPts val="0"/>
              </a:spcAft>
              <a:buClr>
                <a:schemeClr val="lt2"/>
              </a:buClr>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cxnSp>
        <p:nvCxnSpPr>
          <p:cNvPr id="30" name="Google Shape;30;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sp>
        <p:nvSpPr>
          <p:cNvPr id="37" name="Google Shape;37;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cxnSp>
        <p:nvCxnSpPr>
          <p:cNvPr id="38" name="Google Shape;38;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2" name="Google Shape;42;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5394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cxnSp>
        <p:nvCxnSpPr>
          <p:cNvPr id="47" name="Google Shape;47;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969250" y="2047600"/>
            <a:ext cx="5205300" cy="104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51" name="Google Shape;51;p8"/>
          <p:cNvSpPr txBox="1">
            <a:spLocks noGrp="1"/>
          </p:cNvSpPr>
          <p:nvPr>
            <p:ph type="subTitle" idx="1"/>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8"/>
          <p:cNvSpPr txBox="1">
            <a:spLocks noGrp="1"/>
          </p:cNvSpPr>
          <p:nvPr>
            <p:ph type="subTitle" idx="2"/>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8"/>
          <p:cNvSpPr txBox="1">
            <a:spLocks noGrp="1"/>
          </p:cNvSpPr>
          <p:nvPr>
            <p:ph type="subTitle" idx="3"/>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8"/>
          <p:cNvSpPr txBox="1">
            <a:spLocks noGrp="1"/>
          </p:cNvSpPr>
          <p:nvPr>
            <p:ph type="subTitle" idx="4"/>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55" name="Google Shape;55;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135550" y="167395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txBox="1">
            <a:spLocks noGrp="1"/>
          </p:cNvSpPr>
          <p:nvPr>
            <p:ph type="subTitle" idx="1"/>
          </p:nvPr>
        </p:nvSpPr>
        <p:spPr>
          <a:xfrm>
            <a:off x="2135550" y="3058350"/>
            <a:ext cx="48729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9"/>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9"/>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9"/>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9"/>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64" name="Google Shape;64;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65;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8100"/>
            <a:ext cx="9144000" cy="5143500"/>
          </a:xfrm>
          <a:prstGeom prst="rect">
            <a:avLst/>
          </a:prstGeom>
          <a:noFill/>
          <a:ln>
            <a:noFill/>
          </a:ln>
        </p:spPr>
      </p:sp>
      <p:sp>
        <p:nvSpPr>
          <p:cNvPr id="68" name="Google Shape;6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9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2" name="Google Shape;92;p15"/>
          <p:cNvSpPr txBox="1">
            <a:spLocks noGrp="1"/>
          </p:cNvSpPr>
          <p:nvPr>
            <p:ph type="subTitle" idx="5"/>
          </p:nvPr>
        </p:nvSpPr>
        <p:spPr>
          <a:xfrm>
            <a:off x="7047902" y="225413"/>
            <a:ext cx="1371600" cy="30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t>Dsef</a:t>
            </a:r>
            <a:r>
              <a:rPr lang="en-US" dirty="0"/>
              <a:t> 2022/2023</a:t>
            </a:r>
            <a:endParaRPr dirty="0"/>
          </a:p>
        </p:txBody>
      </p:sp>
      <p:grpSp>
        <p:nvGrpSpPr>
          <p:cNvPr id="103" name="Google Shape;103;p15"/>
          <p:cNvGrpSpPr/>
          <p:nvPr/>
        </p:nvGrpSpPr>
        <p:grpSpPr>
          <a:xfrm>
            <a:off x="509200" y="1240968"/>
            <a:ext cx="1885938" cy="2275613"/>
            <a:chOff x="818300" y="1811250"/>
            <a:chExt cx="1885938" cy="2275613"/>
          </a:xfrm>
        </p:grpSpPr>
        <p:grpSp>
          <p:nvGrpSpPr>
            <p:cNvPr id="104" name="Google Shape;104;p15"/>
            <p:cNvGrpSpPr/>
            <p:nvPr/>
          </p:nvGrpSpPr>
          <p:grpSpPr>
            <a:xfrm>
              <a:off x="818300" y="1811250"/>
              <a:ext cx="1616075" cy="2275613"/>
              <a:chOff x="818300" y="2144625"/>
              <a:chExt cx="1616075" cy="2275613"/>
            </a:xfrm>
          </p:grpSpPr>
          <p:grpSp>
            <p:nvGrpSpPr>
              <p:cNvPr id="105" name="Google Shape;105;p15"/>
              <p:cNvGrpSpPr/>
              <p:nvPr/>
            </p:nvGrpSpPr>
            <p:grpSpPr>
              <a:xfrm>
                <a:off x="818300" y="2470076"/>
                <a:ext cx="1616065" cy="1564413"/>
                <a:chOff x="867250" y="2531276"/>
                <a:chExt cx="1616065" cy="1564413"/>
              </a:xfrm>
            </p:grpSpPr>
            <p:sp>
              <p:nvSpPr>
                <p:cNvPr id="106" name="Google Shape;106;p15"/>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5"/>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5"/>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5"/>
          <p:cNvSpPr txBox="1">
            <a:spLocks noGrp="1"/>
          </p:cNvSpPr>
          <p:nvPr>
            <p:ph type="ctrTitle"/>
          </p:nvPr>
        </p:nvSpPr>
        <p:spPr>
          <a:xfrm>
            <a:off x="1001175" y="1082763"/>
            <a:ext cx="7141650" cy="2161674"/>
          </a:xfrm>
          <a:prstGeom prst="rect">
            <a:avLst/>
          </a:prstGeom>
        </p:spPr>
        <p:txBody>
          <a:bodyPr spcFirstLastPara="1" wrap="square" lIns="91425" tIns="91425" rIns="91425" bIns="91425" anchor="b" anchorCtr="0">
            <a:noAutofit/>
          </a:bodyPr>
          <a:lstStyle/>
          <a:p>
            <a:pPr lvl="0"/>
            <a:r>
              <a:rPr lang="en-US" sz="4800" dirty="0"/>
              <a:t>Sentiment Analysis of Tweets on Social Issues using</a:t>
            </a:r>
            <a:br>
              <a:rPr lang="en-US" sz="4800" dirty="0"/>
            </a:br>
            <a:r>
              <a:rPr lang="en-US" sz="4800" dirty="0">
                <a:solidFill>
                  <a:schemeClr val="accent1">
                    <a:lumMod val="75000"/>
                  </a:schemeClr>
                </a:solidFill>
              </a:rPr>
              <a:t>Machine Learning </a:t>
            </a:r>
            <a:r>
              <a:rPr lang="en-US" sz="4800" dirty="0"/>
              <a:t>Approach</a:t>
            </a:r>
            <a:endParaRPr sz="4800" dirty="0">
              <a:solidFill>
                <a:schemeClr val="lt2"/>
              </a:solidFill>
            </a:endParaRPr>
          </a:p>
        </p:txBody>
      </p:sp>
      <p:grpSp>
        <p:nvGrpSpPr>
          <p:cNvPr id="116" name="Google Shape;116;p15"/>
          <p:cNvGrpSpPr/>
          <p:nvPr/>
        </p:nvGrpSpPr>
        <p:grpSpPr>
          <a:xfrm>
            <a:off x="6810100" y="1117250"/>
            <a:ext cx="2059600" cy="2523048"/>
            <a:chOff x="2962600" y="1787438"/>
            <a:chExt cx="2059600" cy="2523048"/>
          </a:xfrm>
        </p:grpSpPr>
        <p:sp>
          <p:nvSpPr>
            <p:cNvPr id="117" name="Google Shape;117;p15"/>
            <p:cNvSpPr/>
            <p:nvPr/>
          </p:nvSpPr>
          <p:spPr>
            <a:xfrm>
              <a:off x="3488800" y="2222313"/>
              <a:ext cx="1161675" cy="555400"/>
            </a:xfrm>
            <a:custGeom>
              <a:avLst/>
              <a:gdLst/>
              <a:ahLst/>
              <a:cxnLst/>
              <a:rect l="l" t="t" r="r" b="b"/>
              <a:pathLst>
                <a:path w="46467" h="22216" extrusionOk="0">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4188475" y="2631763"/>
              <a:ext cx="74225" cy="467850"/>
            </a:xfrm>
            <a:custGeom>
              <a:avLst/>
              <a:gdLst/>
              <a:ahLst/>
              <a:cxnLst/>
              <a:rect l="l" t="t" r="r" b="b"/>
              <a:pathLst>
                <a:path w="2969" h="18714" extrusionOk="0">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904100" y="2545038"/>
              <a:ext cx="75075" cy="467850"/>
            </a:xfrm>
            <a:custGeom>
              <a:avLst/>
              <a:gdLst/>
              <a:ahLst/>
              <a:cxnLst/>
              <a:rect l="l" t="t" r="r" b="b"/>
              <a:pathLst>
                <a:path w="3003" h="18714" extrusionOk="0">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962600" y="2574213"/>
              <a:ext cx="1161675" cy="555425"/>
            </a:xfrm>
            <a:custGeom>
              <a:avLst/>
              <a:gdLst/>
              <a:ahLst/>
              <a:cxnLst/>
              <a:rect l="l" t="t" r="r" b="b"/>
              <a:pathLst>
                <a:path w="46467" h="22217" extrusionOk="0">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491300" y="2730163"/>
              <a:ext cx="194325" cy="158475"/>
            </a:xfrm>
            <a:custGeom>
              <a:avLst/>
              <a:gdLst/>
              <a:ahLst/>
              <a:cxnLst/>
              <a:rect l="l" t="t" r="r" b="b"/>
              <a:pathLst>
                <a:path w="7773" h="6339" fill="none" extrusionOk="0">
                  <a:moveTo>
                    <a:pt x="0" y="2302"/>
                  </a:moveTo>
                  <a:cubicBezTo>
                    <a:pt x="3269" y="1"/>
                    <a:pt x="7773" y="2302"/>
                    <a:pt x="7773" y="6339"/>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452100" y="2751838"/>
              <a:ext cx="80075" cy="82600"/>
            </a:xfrm>
            <a:custGeom>
              <a:avLst/>
              <a:gdLst/>
              <a:ahLst/>
              <a:cxnLst/>
              <a:rect l="l" t="t" r="r" b="b"/>
              <a:pathLst>
                <a:path w="3203" h="3304" extrusionOk="0">
                  <a:moveTo>
                    <a:pt x="735" y="1"/>
                  </a:moveTo>
                  <a:lnTo>
                    <a:pt x="1" y="3303"/>
                  </a:lnTo>
                  <a:lnTo>
                    <a:pt x="3203" y="2303"/>
                  </a:lnTo>
                  <a:lnTo>
                    <a:pt x="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452100" y="2875263"/>
              <a:ext cx="194325" cy="158475"/>
            </a:xfrm>
            <a:custGeom>
              <a:avLst/>
              <a:gdLst/>
              <a:ahLst/>
              <a:cxnLst/>
              <a:rect l="l" t="t" r="r" b="b"/>
              <a:pathLst>
                <a:path w="7773" h="6339" fill="none" extrusionOk="0">
                  <a:moveTo>
                    <a:pt x="7773" y="4037"/>
                  </a:moveTo>
                  <a:cubicBezTo>
                    <a:pt x="4504" y="6339"/>
                    <a:pt x="1" y="4037"/>
                    <a:pt x="1" y="1"/>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605550" y="2929488"/>
              <a:ext cx="80075" cy="82575"/>
            </a:xfrm>
            <a:custGeom>
              <a:avLst/>
              <a:gdLst/>
              <a:ahLst/>
              <a:cxnLst/>
              <a:rect l="l" t="t" r="r" b="b"/>
              <a:pathLst>
                <a:path w="3203" h="3303" extrusionOk="0">
                  <a:moveTo>
                    <a:pt x="3203" y="0"/>
                  </a:moveTo>
                  <a:lnTo>
                    <a:pt x="0" y="1001"/>
                  </a:lnTo>
                  <a:lnTo>
                    <a:pt x="2469" y="3302"/>
                  </a:lnTo>
                  <a:lnTo>
                    <a:pt x="3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481113" y="334370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5"/>
            <p:cNvGrpSpPr/>
            <p:nvPr/>
          </p:nvGrpSpPr>
          <p:grpSpPr>
            <a:xfrm>
              <a:off x="4068550" y="3518650"/>
              <a:ext cx="503452" cy="791836"/>
              <a:chOff x="6398413" y="1345150"/>
              <a:chExt cx="503452" cy="791836"/>
            </a:xfrm>
          </p:grpSpPr>
          <p:sp>
            <p:nvSpPr>
              <p:cNvPr id="127" name="Google Shape;127;p15"/>
              <p:cNvSpPr/>
              <p:nvPr/>
            </p:nvSpPr>
            <p:spPr>
              <a:xfrm>
                <a:off x="6450067" y="1345150"/>
                <a:ext cx="402560" cy="348494"/>
              </a:xfrm>
              <a:custGeom>
                <a:avLst/>
                <a:gdLst/>
                <a:ahLst/>
                <a:cxnLst/>
                <a:rect l="l" t="t" r="r" b="b"/>
                <a:pathLst>
                  <a:path w="11176" h="9675" extrusionOk="0">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6398413" y="1633534"/>
                <a:ext cx="503452" cy="503452"/>
              </a:xfrm>
              <a:custGeom>
                <a:avLst/>
                <a:gdLst/>
                <a:ahLst/>
                <a:cxnLst/>
                <a:rect l="l" t="t" r="r" b="b"/>
                <a:pathLst>
                  <a:path w="13977" h="13977" extrusionOk="0">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6559426" y="1757302"/>
                <a:ext cx="159821" cy="136696"/>
              </a:xfrm>
              <a:custGeom>
                <a:avLst/>
                <a:gdLst/>
                <a:ahLst/>
                <a:cxnLst/>
                <a:rect l="l" t="t" r="r" b="b"/>
                <a:pathLst>
                  <a:path w="4437" h="3795" extrusionOk="0">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6625489" y="1836585"/>
                <a:ext cx="50500" cy="159857"/>
              </a:xfrm>
              <a:custGeom>
                <a:avLst/>
                <a:gdLst/>
                <a:ahLst/>
                <a:cxnLst/>
                <a:rect l="l" t="t" r="r" b="b"/>
                <a:pathLst>
                  <a:path w="1402" h="4438" extrusionOk="0">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5"/>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063125" y="222231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979175" y="35186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276975" y="40433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89;p15">
            <a:extLst>
              <a:ext uri="{FF2B5EF4-FFF2-40B4-BE49-F238E27FC236}">
                <a16:creationId xmlns:a16="http://schemas.microsoft.com/office/drawing/2014/main" id="{486D35C0-882D-4FD5-91A9-E446EE0F156A}"/>
              </a:ext>
            </a:extLst>
          </p:cNvPr>
          <p:cNvSpPr txBox="1">
            <a:spLocks/>
          </p:cNvSpPr>
          <p:nvPr/>
        </p:nvSpPr>
        <p:spPr>
          <a:xfrm>
            <a:off x="705675" y="4669619"/>
            <a:ext cx="768478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000"/>
              <a:buFont typeface="Bebas Neue"/>
              <a:buNone/>
              <a:defRPr sz="1000" b="0" i="0" u="none" strike="noStrike" cap="none">
                <a:solidFill>
                  <a:schemeClr val="dk1"/>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ctr"/>
            <a:r>
              <a:rPr lang="en-US" sz="1200" dirty="0"/>
              <a:t>salma guemmout</a:t>
            </a:r>
          </a:p>
        </p:txBody>
      </p:sp>
      <p:sp>
        <p:nvSpPr>
          <p:cNvPr id="60" name="Google Shape;89;p15">
            <a:extLst>
              <a:ext uri="{FF2B5EF4-FFF2-40B4-BE49-F238E27FC236}">
                <a16:creationId xmlns:a16="http://schemas.microsoft.com/office/drawing/2014/main" id="{05CB76B2-CF31-4A3B-AFF3-ED2BFE4386DF}"/>
              </a:ext>
            </a:extLst>
          </p:cNvPr>
          <p:cNvSpPr txBox="1">
            <a:spLocks/>
          </p:cNvSpPr>
          <p:nvPr/>
        </p:nvSpPr>
        <p:spPr>
          <a:xfrm>
            <a:off x="6296291" y="248025"/>
            <a:ext cx="1331684" cy="272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000"/>
              <a:buFont typeface="Bebas Neue"/>
              <a:buNone/>
              <a:defRPr sz="1000" b="0" i="0" u="none" strike="noStrike" cap="none">
                <a:solidFill>
                  <a:schemeClr val="dk1"/>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sz="1200" dirty="0"/>
              <a:t>FSJEST TANGER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720000" y="539500"/>
            <a:ext cx="4401300" cy="13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iNTRODUCTION</a:t>
            </a:r>
            <a:endParaRPr dirty="0"/>
          </a:p>
        </p:txBody>
      </p:sp>
      <p:sp>
        <p:nvSpPr>
          <p:cNvPr id="143" name="Google Shape;143;p16"/>
          <p:cNvSpPr txBox="1">
            <a:spLocks noGrp="1"/>
          </p:cNvSpPr>
          <p:nvPr>
            <p:ph type="body" idx="1"/>
          </p:nvPr>
        </p:nvSpPr>
        <p:spPr>
          <a:xfrm>
            <a:off x="745381" y="1607050"/>
            <a:ext cx="6233400" cy="2694625"/>
          </a:xfrm>
          <a:prstGeom prst="rect">
            <a:avLst/>
          </a:prstGeom>
        </p:spPr>
        <p:txBody>
          <a:bodyPr spcFirstLastPara="1" wrap="square" lIns="91425" tIns="91425" rIns="91425" bIns="91425" anchor="t" anchorCtr="0">
            <a:noAutofit/>
          </a:bodyPr>
          <a:lstStyle/>
          <a:p>
            <a:pPr marL="127000" lvl="0" indent="0" algn="just">
              <a:buNone/>
            </a:pPr>
            <a:r>
              <a:rPr lang="en-US" dirty="0"/>
              <a:t>The Internet has connected billions of devices and people globally, leading to the rapid growth of social networks and digital content. Sentiment analysis, which determines the polarity and strength of opinions expressed in text, plays a crucial role in understanding user sentiments. Financial social media platforms provide opportunities for collaboration and information sharing among investors. Sentiment analysis helps evaluate sentiments towards various subjects, such as films or investor sentiment in behavioral finance. Media influence and the impact of positive and negative content on sentiments have been studied. Sentiment analysis is a valuable tool for extracting meaning from large volumes of textual data and provides accurate reporting for organizations to understand and respond to sentiments surrounding their brand.</a:t>
            </a:r>
            <a:endParaRPr lang="en" sz="1600" dirty="0"/>
          </a:p>
        </p:txBody>
      </p:sp>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 :</a:t>
            </a:r>
            <a:endParaRPr dirty="0"/>
          </a:p>
        </p:txBody>
      </p:sp>
      <p:grpSp>
        <p:nvGrpSpPr>
          <p:cNvPr id="164" name="Google Shape;164;p17"/>
          <p:cNvGrpSpPr/>
          <p:nvPr/>
        </p:nvGrpSpPr>
        <p:grpSpPr>
          <a:xfrm>
            <a:off x="900450" y="1431184"/>
            <a:ext cx="2442600" cy="1465320"/>
            <a:chOff x="900450" y="1431184"/>
            <a:chExt cx="2442600" cy="1465320"/>
          </a:xfrm>
        </p:grpSpPr>
        <p:grpSp>
          <p:nvGrpSpPr>
            <p:cNvPr id="165" name="Google Shape;165;p17"/>
            <p:cNvGrpSpPr/>
            <p:nvPr/>
          </p:nvGrpSpPr>
          <p:grpSpPr>
            <a:xfrm>
              <a:off x="900450" y="1431184"/>
              <a:ext cx="2442600" cy="868180"/>
              <a:chOff x="900450" y="1431184"/>
              <a:chExt cx="2442600" cy="868180"/>
            </a:xfrm>
          </p:grpSpPr>
          <p:sp>
            <p:nvSpPr>
              <p:cNvPr id="166" name="Google Shape;166;p17"/>
              <p:cNvSpPr txBox="1"/>
              <p:nvPr/>
            </p:nvSpPr>
            <p:spPr>
              <a:xfrm>
                <a:off x="900450" y="1842164"/>
                <a:ext cx="2442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dk1"/>
                    </a:solidFill>
                    <a:latin typeface="Bebas Neue"/>
                    <a:ea typeface="Bebas Neue"/>
                    <a:cs typeface="Bebas Neue"/>
                    <a:sym typeface="Bebas Neue"/>
                  </a:rPr>
                  <a:t>Data preprocessing</a:t>
                </a:r>
                <a:endParaRPr sz="2000" dirty="0">
                  <a:solidFill>
                    <a:schemeClr val="dk1"/>
                  </a:solidFill>
                  <a:latin typeface="Bebas Neue"/>
                  <a:ea typeface="Bebas Neue"/>
                  <a:cs typeface="Bebas Neue"/>
                  <a:sym typeface="Bebas Neue"/>
                </a:endParaRPr>
              </a:p>
            </p:txBody>
          </p:sp>
          <p:sp>
            <p:nvSpPr>
              <p:cNvPr id="167" name="Google Shape;167;p17"/>
              <p:cNvSpPr txBox="1"/>
              <p:nvPr/>
            </p:nvSpPr>
            <p:spPr>
              <a:xfrm>
                <a:off x="1086000" y="1431184"/>
                <a:ext cx="2076600" cy="552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dk1"/>
                    </a:solidFill>
                    <a:latin typeface="Arimo"/>
                    <a:ea typeface="Arimo"/>
                    <a:cs typeface="Arimo"/>
                    <a:sym typeface="Arimo"/>
                  </a:rPr>
                  <a:t>Removal of special </a:t>
                </a:r>
                <a:r>
                  <a:rPr lang="en-US" dirty="0" err="1">
                    <a:solidFill>
                      <a:schemeClr val="dk1"/>
                    </a:solidFill>
                    <a:latin typeface="Arimo"/>
                    <a:ea typeface="Arimo"/>
                    <a:cs typeface="Arimo"/>
                    <a:sym typeface="Arimo"/>
                  </a:rPr>
                  <a:t>characters,lowercasing,tokenizing</a:t>
                </a:r>
                <a:r>
                  <a:rPr lang="en-US" dirty="0">
                    <a:solidFill>
                      <a:schemeClr val="dk1"/>
                    </a:solidFill>
                    <a:latin typeface="Arimo"/>
                    <a:ea typeface="Arimo"/>
                    <a:cs typeface="Arimo"/>
                    <a:sym typeface="Arimo"/>
                  </a:rPr>
                  <a:t> the text</a:t>
                </a:r>
                <a:endParaRPr dirty="0">
                  <a:solidFill>
                    <a:schemeClr val="dk1"/>
                  </a:solidFill>
                  <a:latin typeface="Arimo"/>
                  <a:ea typeface="Arimo"/>
                  <a:cs typeface="Arimo"/>
                  <a:sym typeface="Arimo"/>
                </a:endParaRPr>
              </a:p>
            </p:txBody>
          </p:sp>
        </p:grpSp>
        <p:sp>
          <p:nvSpPr>
            <p:cNvPr id="168" name="Google Shape;168;p17"/>
            <p:cNvSpPr/>
            <p:nvPr/>
          </p:nvSpPr>
          <p:spPr>
            <a:xfrm>
              <a:off x="1792200" y="2230504"/>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01</a:t>
              </a:r>
              <a:endParaRPr sz="2600" dirty="0">
                <a:solidFill>
                  <a:schemeClr val="lt1"/>
                </a:solidFill>
                <a:latin typeface="Bebas Neue"/>
                <a:ea typeface="Bebas Neue"/>
                <a:cs typeface="Bebas Neue"/>
                <a:sym typeface="Bebas Neue"/>
              </a:endParaRPr>
            </a:p>
          </p:txBody>
        </p:sp>
      </p:grpSp>
      <p:grpSp>
        <p:nvGrpSpPr>
          <p:cNvPr id="169" name="Google Shape;169;p17"/>
          <p:cNvGrpSpPr/>
          <p:nvPr/>
        </p:nvGrpSpPr>
        <p:grpSpPr>
          <a:xfrm>
            <a:off x="1865475" y="2896504"/>
            <a:ext cx="2594250" cy="1404505"/>
            <a:chOff x="1865475" y="2896504"/>
            <a:chExt cx="2594250" cy="1404505"/>
          </a:xfrm>
        </p:grpSpPr>
        <p:grpSp>
          <p:nvGrpSpPr>
            <p:cNvPr id="170" name="Google Shape;170;p17"/>
            <p:cNvGrpSpPr/>
            <p:nvPr/>
          </p:nvGrpSpPr>
          <p:grpSpPr>
            <a:xfrm>
              <a:off x="1865475" y="3507372"/>
              <a:ext cx="2594250" cy="793637"/>
              <a:chOff x="1865475" y="3507372"/>
              <a:chExt cx="2594250" cy="793637"/>
            </a:xfrm>
          </p:grpSpPr>
          <p:sp>
            <p:nvSpPr>
              <p:cNvPr id="171" name="Google Shape;171;p17"/>
              <p:cNvSpPr txBox="1"/>
              <p:nvPr/>
            </p:nvSpPr>
            <p:spPr>
              <a:xfrm>
                <a:off x="2154160" y="3507372"/>
                <a:ext cx="2076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1"/>
                    </a:solidFill>
                    <a:latin typeface="Bebas Neue"/>
                    <a:ea typeface="Bebas Neue"/>
                    <a:cs typeface="Bebas Neue"/>
                    <a:sym typeface="Bebas Neue"/>
                  </a:rPr>
                  <a:t>Model evaluation</a:t>
                </a:r>
                <a:endParaRPr sz="2700" dirty="0">
                  <a:solidFill>
                    <a:schemeClr val="dk1"/>
                  </a:solidFill>
                  <a:latin typeface="Bebas Neue"/>
                  <a:ea typeface="Bebas Neue"/>
                  <a:cs typeface="Bebas Neue"/>
                  <a:sym typeface="Bebas Neue"/>
                </a:endParaRPr>
              </a:p>
            </p:txBody>
          </p:sp>
          <p:sp>
            <p:nvSpPr>
              <p:cNvPr id="172" name="Google Shape;172;p17"/>
              <p:cNvSpPr txBox="1"/>
              <p:nvPr/>
            </p:nvSpPr>
            <p:spPr>
              <a:xfrm>
                <a:off x="1865475" y="3752309"/>
                <a:ext cx="2594250" cy="5487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Arimo"/>
                    <a:ea typeface="Arimo"/>
                    <a:cs typeface="Arimo"/>
                    <a:sym typeface="Arimo"/>
                  </a:rPr>
                  <a:t>Once the GMM classifier is trained, evaluate its performance on the testing set</a:t>
                </a:r>
                <a:endParaRPr dirty="0">
                  <a:solidFill>
                    <a:schemeClr val="dk1"/>
                  </a:solidFill>
                  <a:latin typeface="Arimo"/>
                  <a:ea typeface="Arimo"/>
                  <a:cs typeface="Arimo"/>
                  <a:sym typeface="Arimo"/>
                </a:endParaRPr>
              </a:p>
            </p:txBody>
          </p:sp>
        </p:grpSp>
        <p:sp>
          <p:nvSpPr>
            <p:cNvPr id="173" name="Google Shape;173;p17"/>
            <p:cNvSpPr/>
            <p:nvPr/>
          </p:nvSpPr>
          <p:spPr>
            <a:xfrm>
              <a:off x="2752199" y="2896504"/>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05</a:t>
              </a:r>
              <a:endParaRPr sz="2600" dirty="0">
                <a:solidFill>
                  <a:schemeClr val="lt1"/>
                </a:solidFill>
                <a:latin typeface="Bebas Neue"/>
                <a:ea typeface="Bebas Neue"/>
                <a:cs typeface="Bebas Neue"/>
                <a:sym typeface="Bebas Neue"/>
              </a:endParaRPr>
            </a:p>
          </p:txBody>
        </p:sp>
      </p:grpSp>
      <p:grpSp>
        <p:nvGrpSpPr>
          <p:cNvPr id="174" name="Google Shape;174;p17"/>
          <p:cNvGrpSpPr/>
          <p:nvPr/>
        </p:nvGrpSpPr>
        <p:grpSpPr>
          <a:xfrm>
            <a:off x="4349743" y="2906662"/>
            <a:ext cx="3556414" cy="1540534"/>
            <a:chOff x="4349743" y="2906662"/>
            <a:chExt cx="3556414" cy="1540534"/>
          </a:xfrm>
        </p:grpSpPr>
        <p:grpSp>
          <p:nvGrpSpPr>
            <p:cNvPr id="175" name="Google Shape;175;p17"/>
            <p:cNvGrpSpPr/>
            <p:nvPr/>
          </p:nvGrpSpPr>
          <p:grpSpPr>
            <a:xfrm>
              <a:off x="4349743" y="3519234"/>
              <a:ext cx="3556414" cy="927962"/>
              <a:chOff x="4349743" y="3519234"/>
              <a:chExt cx="3556414" cy="927962"/>
            </a:xfrm>
          </p:grpSpPr>
          <p:sp>
            <p:nvSpPr>
              <p:cNvPr id="176" name="Google Shape;176;p17"/>
              <p:cNvSpPr txBox="1"/>
              <p:nvPr/>
            </p:nvSpPr>
            <p:spPr>
              <a:xfrm>
                <a:off x="4757550" y="3519234"/>
                <a:ext cx="2076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1"/>
                    </a:solidFill>
                    <a:latin typeface="Bebas Neue"/>
                    <a:ea typeface="Bebas Neue"/>
                    <a:cs typeface="Bebas Neue"/>
                    <a:sym typeface="Bebas Neue"/>
                  </a:rPr>
                  <a:t>GMM TRAINING</a:t>
                </a:r>
                <a:endParaRPr sz="2700" dirty="0">
                  <a:solidFill>
                    <a:schemeClr val="dk1"/>
                  </a:solidFill>
                  <a:latin typeface="Bebas Neue"/>
                  <a:ea typeface="Bebas Neue"/>
                  <a:cs typeface="Bebas Neue"/>
                  <a:sym typeface="Bebas Neue"/>
                </a:endParaRPr>
              </a:p>
            </p:txBody>
          </p:sp>
          <p:sp>
            <p:nvSpPr>
              <p:cNvPr id="177" name="Google Shape;177;p17"/>
              <p:cNvSpPr txBox="1"/>
              <p:nvPr/>
            </p:nvSpPr>
            <p:spPr>
              <a:xfrm>
                <a:off x="4349743" y="3781196"/>
                <a:ext cx="3556414" cy="6660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Arimo"/>
                    <a:ea typeface="Arimo"/>
                    <a:cs typeface="Arimo"/>
                    <a:sym typeface="Arimo"/>
                  </a:rPr>
                  <a:t>Train the GMM classifier using the training set and the extracted features. The GMM model is a generative probabilistic model</a:t>
                </a:r>
                <a:endParaRPr dirty="0">
                  <a:solidFill>
                    <a:schemeClr val="dk1"/>
                  </a:solidFill>
                  <a:latin typeface="Arimo"/>
                  <a:ea typeface="Arimo"/>
                  <a:cs typeface="Arimo"/>
                  <a:sym typeface="Arimo"/>
                </a:endParaRPr>
              </a:p>
            </p:txBody>
          </p:sp>
        </p:grpSp>
        <p:sp>
          <p:nvSpPr>
            <p:cNvPr id="178" name="Google Shape;178;p17"/>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grpSp>
      <p:grpSp>
        <p:nvGrpSpPr>
          <p:cNvPr id="179" name="Google Shape;179;p17"/>
          <p:cNvGrpSpPr/>
          <p:nvPr/>
        </p:nvGrpSpPr>
        <p:grpSpPr>
          <a:xfrm>
            <a:off x="3382168" y="1452327"/>
            <a:ext cx="2447700" cy="1444177"/>
            <a:chOff x="3382168" y="1452327"/>
            <a:chExt cx="2447700" cy="1444177"/>
          </a:xfrm>
        </p:grpSpPr>
        <p:grpSp>
          <p:nvGrpSpPr>
            <p:cNvPr id="180" name="Google Shape;180;p17"/>
            <p:cNvGrpSpPr/>
            <p:nvPr/>
          </p:nvGrpSpPr>
          <p:grpSpPr>
            <a:xfrm>
              <a:off x="3382168" y="1452327"/>
              <a:ext cx="2447700" cy="847037"/>
              <a:chOff x="3382168" y="1452327"/>
              <a:chExt cx="2447700" cy="847037"/>
            </a:xfrm>
          </p:grpSpPr>
          <p:sp>
            <p:nvSpPr>
              <p:cNvPr id="181" name="Google Shape;181;p17"/>
              <p:cNvSpPr txBox="1"/>
              <p:nvPr/>
            </p:nvSpPr>
            <p:spPr>
              <a:xfrm>
                <a:off x="3528600" y="1842164"/>
                <a:ext cx="2076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dk1"/>
                    </a:solidFill>
                    <a:latin typeface="Bebas Neue"/>
                    <a:ea typeface="Bebas Neue"/>
                    <a:cs typeface="Bebas Neue"/>
                    <a:sym typeface="Bebas Neue"/>
                  </a:rPr>
                  <a:t>Feature Extraction</a:t>
                </a:r>
                <a:endParaRPr sz="2000" dirty="0">
                  <a:solidFill>
                    <a:schemeClr val="dk1"/>
                  </a:solidFill>
                  <a:latin typeface="Bebas Neue"/>
                  <a:ea typeface="Bebas Neue"/>
                  <a:cs typeface="Bebas Neue"/>
                  <a:sym typeface="Bebas Neue"/>
                </a:endParaRPr>
              </a:p>
            </p:txBody>
          </p:sp>
          <p:sp>
            <p:nvSpPr>
              <p:cNvPr id="182" name="Google Shape;182;p17"/>
              <p:cNvSpPr txBox="1"/>
              <p:nvPr/>
            </p:nvSpPr>
            <p:spPr>
              <a:xfrm>
                <a:off x="3382168" y="1452327"/>
                <a:ext cx="2447700" cy="552000"/>
              </a:xfrm>
              <a:prstGeom prst="rect">
                <a:avLst/>
              </a:prstGeom>
              <a:noFill/>
              <a:ln>
                <a:noFill/>
              </a:ln>
            </p:spPr>
            <p:txBody>
              <a:bodyPr spcFirstLastPara="1" wrap="square" lIns="91425" tIns="91425" rIns="91425" bIns="91425" anchor="b" anchorCtr="0">
                <a:noAutofit/>
              </a:bodyPr>
              <a:lstStyle/>
              <a:p>
                <a:pPr lvl="0" algn="ctr"/>
                <a:r>
                  <a:rPr lang="en-US" dirty="0">
                    <a:solidFill>
                      <a:schemeClr val="dk1"/>
                    </a:solidFill>
                    <a:latin typeface="Arimo"/>
                    <a:ea typeface="Arimo"/>
                    <a:cs typeface="Arimo"/>
                    <a:sym typeface="Arimo"/>
                  </a:rPr>
                  <a:t>Convert the preprocessed text data into numerical features that can be used by the GMM classifier</a:t>
                </a:r>
                <a:endParaRPr dirty="0">
                  <a:solidFill>
                    <a:schemeClr val="dk1"/>
                  </a:solidFill>
                  <a:latin typeface="Arimo"/>
                  <a:ea typeface="Arimo"/>
                  <a:cs typeface="Arimo"/>
                  <a:sym typeface="Arimo"/>
                </a:endParaRPr>
              </a:p>
            </p:txBody>
          </p:sp>
        </p:grpSp>
        <p:sp>
          <p:nvSpPr>
            <p:cNvPr id="183" name="Google Shape;183;p17"/>
            <p:cNvSpPr/>
            <p:nvPr/>
          </p:nvSpPr>
          <p:spPr>
            <a:xfrm>
              <a:off x="4239900" y="2230504"/>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184" name="Google Shape;184;p17"/>
          <p:cNvGrpSpPr/>
          <p:nvPr/>
        </p:nvGrpSpPr>
        <p:grpSpPr>
          <a:xfrm>
            <a:off x="5976300" y="1452327"/>
            <a:ext cx="2081700" cy="1444177"/>
            <a:chOff x="5976300" y="1452327"/>
            <a:chExt cx="2081700" cy="1444177"/>
          </a:xfrm>
        </p:grpSpPr>
        <p:grpSp>
          <p:nvGrpSpPr>
            <p:cNvPr id="185" name="Google Shape;185;p17"/>
            <p:cNvGrpSpPr/>
            <p:nvPr/>
          </p:nvGrpSpPr>
          <p:grpSpPr>
            <a:xfrm>
              <a:off x="5976300" y="1452327"/>
              <a:ext cx="2081700" cy="850681"/>
              <a:chOff x="5976300" y="1452327"/>
              <a:chExt cx="2081700" cy="850681"/>
            </a:xfrm>
          </p:grpSpPr>
          <p:sp>
            <p:nvSpPr>
              <p:cNvPr id="186" name="Google Shape;186;p17"/>
              <p:cNvSpPr txBox="1"/>
              <p:nvPr/>
            </p:nvSpPr>
            <p:spPr>
              <a:xfrm>
                <a:off x="5981400" y="1845808"/>
                <a:ext cx="2076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dk1"/>
                    </a:solidFill>
                    <a:latin typeface="Bebas Neue"/>
                    <a:ea typeface="Bebas Neue"/>
                    <a:cs typeface="Bebas Neue"/>
                    <a:sym typeface="Bebas Neue"/>
                  </a:rPr>
                  <a:t>Split dataset</a:t>
                </a:r>
                <a:endParaRPr sz="2000" dirty="0">
                  <a:solidFill>
                    <a:schemeClr val="dk1"/>
                  </a:solidFill>
                  <a:latin typeface="Bebas Neue"/>
                  <a:ea typeface="Bebas Neue"/>
                  <a:cs typeface="Bebas Neue"/>
                  <a:sym typeface="Bebas Neue"/>
                </a:endParaRPr>
              </a:p>
            </p:txBody>
          </p:sp>
          <p:sp>
            <p:nvSpPr>
              <p:cNvPr id="187" name="Google Shape;187;p17"/>
              <p:cNvSpPr txBox="1"/>
              <p:nvPr/>
            </p:nvSpPr>
            <p:spPr>
              <a:xfrm>
                <a:off x="5976300" y="1452327"/>
                <a:ext cx="2076600" cy="552000"/>
              </a:xfrm>
              <a:prstGeom prst="rect">
                <a:avLst/>
              </a:prstGeom>
              <a:noFill/>
              <a:ln>
                <a:noFill/>
              </a:ln>
            </p:spPr>
            <p:txBody>
              <a:bodyPr spcFirstLastPara="1" wrap="square" lIns="91425" tIns="91425" rIns="91425" bIns="91425" anchor="b" anchorCtr="0">
                <a:noAutofit/>
              </a:bodyPr>
              <a:lstStyle/>
              <a:p>
                <a:pPr lvl="0" algn="ctr"/>
                <a:r>
                  <a:rPr lang="en-US" dirty="0">
                    <a:solidFill>
                      <a:schemeClr val="dk1"/>
                    </a:solidFill>
                    <a:latin typeface="Arimo"/>
                    <a:ea typeface="Arimo"/>
                    <a:cs typeface="Arimo"/>
                    <a:sym typeface="Arimo"/>
                  </a:rPr>
                  <a:t>Split your dataset into training and testing sets</a:t>
                </a:r>
                <a:endParaRPr dirty="0">
                  <a:solidFill>
                    <a:schemeClr val="dk1"/>
                  </a:solidFill>
                  <a:latin typeface="Arimo"/>
                  <a:ea typeface="Arimo"/>
                  <a:cs typeface="Arimo"/>
                  <a:sym typeface="Arimo"/>
                </a:endParaRPr>
              </a:p>
            </p:txBody>
          </p:sp>
        </p:grpSp>
        <p:sp>
          <p:nvSpPr>
            <p:cNvPr id="188" name="Google Shape;188;p17"/>
            <p:cNvSpPr/>
            <p:nvPr/>
          </p:nvSpPr>
          <p:spPr>
            <a:xfrm>
              <a:off x="6687600" y="2230504"/>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cxnSp>
        <p:nvCxnSpPr>
          <p:cNvPr id="189" name="Google Shape;189;p17"/>
          <p:cNvCxnSpPr>
            <a:stCxn id="168" idx="6"/>
            <a:endCxn id="183" idx="2"/>
          </p:cNvCxnSpPr>
          <p:nvPr/>
        </p:nvCxnSpPr>
        <p:spPr>
          <a:xfrm>
            <a:off x="2456400" y="2563504"/>
            <a:ext cx="1783500" cy="0"/>
          </a:xfrm>
          <a:prstGeom prst="straightConnector1">
            <a:avLst/>
          </a:prstGeom>
          <a:noFill/>
          <a:ln w="9525" cap="flat" cmpd="sng">
            <a:solidFill>
              <a:schemeClr val="dk1"/>
            </a:solidFill>
            <a:prstDash val="solid"/>
            <a:round/>
            <a:headEnd type="none" w="med" len="med"/>
            <a:tailEnd type="oval" w="med" len="med"/>
          </a:ln>
        </p:spPr>
      </p:cxnSp>
      <p:cxnSp>
        <p:nvCxnSpPr>
          <p:cNvPr id="190" name="Google Shape;190;p17"/>
          <p:cNvCxnSpPr>
            <a:stCxn id="183" idx="6"/>
            <a:endCxn id="188" idx="2"/>
          </p:cNvCxnSpPr>
          <p:nvPr/>
        </p:nvCxnSpPr>
        <p:spPr>
          <a:xfrm>
            <a:off x="4904100" y="2563504"/>
            <a:ext cx="1783500" cy="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7"/>
          <p:cNvCxnSpPr>
            <a:stCxn id="188" idx="4"/>
            <a:endCxn id="178" idx="6"/>
          </p:cNvCxnSpPr>
          <p:nvPr/>
        </p:nvCxnSpPr>
        <p:spPr>
          <a:xfrm rot="5400000">
            <a:off x="6402300" y="2622304"/>
            <a:ext cx="343200" cy="891600"/>
          </a:xfrm>
          <a:prstGeom prst="bentConnector2">
            <a:avLst/>
          </a:prstGeom>
          <a:noFill/>
          <a:ln w="9525" cap="flat" cmpd="sng">
            <a:solidFill>
              <a:schemeClr val="dk1"/>
            </a:solidFill>
            <a:prstDash val="solid"/>
            <a:round/>
            <a:headEnd type="none" w="med" len="med"/>
            <a:tailEnd type="oval" w="med" len="med"/>
          </a:ln>
        </p:spPr>
      </p:cxnSp>
      <p:cxnSp>
        <p:nvCxnSpPr>
          <p:cNvPr id="192" name="Google Shape;192;p17"/>
          <p:cNvCxnSpPr>
            <a:stCxn id="178" idx="2"/>
            <a:endCxn id="173" idx="6"/>
          </p:cNvCxnSpPr>
          <p:nvPr/>
        </p:nvCxnSpPr>
        <p:spPr>
          <a:xfrm flipH="1" flipV="1">
            <a:off x="3416399" y="3229504"/>
            <a:ext cx="2047351" cy="10158"/>
          </a:xfrm>
          <a:prstGeom prst="straightConnector1">
            <a:avLst/>
          </a:prstGeom>
          <a:noFill/>
          <a:ln w="9525" cap="flat" cmpd="sng">
            <a:solidFill>
              <a:schemeClr val="dk1"/>
            </a:solidFill>
            <a:prstDash val="solid"/>
            <a:round/>
            <a:headEnd type="none" w="med" len="med"/>
            <a:tailEnd type="oval" w="med" len="med"/>
          </a:ln>
        </p:spPr>
      </p:cxnSp>
      <p:sp>
        <p:nvSpPr>
          <p:cNvPr id="32" name="Google Shape;173;p17">
            <a:extLst>
              <a:ext uri="{FF2B5EF4-FFF2-40B4-BE49-F238E27FC236}">
                <a16:creationId xmlns:a16="http://schemas.microsoft.com/office/drawing/2014/main" id="{DFD65C6D-E136-4DFE-9CAB-74BB08A04E04}"/>
              </a:ext>
            </a:extLst>
          </p:cNvPr>
          <p:cNvSpPr/>
          <p:nvPr/>
        </p:nvSpPr>
        <p:spPr>
          <a:xfrm>
            <a:off x="558559" y="2896504"/>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06</a:t>
            </a:r>
            <a:endParaRPr sz="2600" dirty="0">
              <a:solidFill>
                <a:schemeClr val="lt1"/>
              </a:solidFill>
              <a:latin typeface="Bebas Neue"/>
              <a:ea typeface="Bebas Neue"/>
              <a:cs typeface="Bebas Neue"/>
              <a:sym typeface="Bebas Neue"/>
            </a:endParaRPr>
          </a:p>
        </p:txBody>
      </p:sp>
      <p:cxnSp>
        <p:nvCxnSpPr>
          <p:cNvPr id="33" name="Google Shape;192;p17">
            <a:extLst>
              <a:ext uri="{FF2B5EF4-FFF2-40B4-BE49-F238E27FC236}">
                <a16:creationId xmlns:a16="http://schemas.microsoft.com/office/drawing/2014/main" id="{4345FD5F-9451-47FD-BF4A-97A907D6315E}"/>
              </a:ext>
            </a:extLst>
          </p:cNvPr>
          <p:cNvCxnSpPr>
            <a:cxnSpLocks/>
            <a:stCxn id="173" idx="2"/>
            <a:endCxn id="32" idx="6"/>
          </p:cNvCxnSpPr>
          <p:nvPr/>
        </p:nvCxnSpPr>
        <p:spPr>
          <a:xfrm flipH="1">
            <a:off x="1222759" y="3229504"/>
            <a:ext cx="1529440" cy="0"/>
          </a:xfrm>
          <a:prstGeom prst="straightConnector1">
            <a:avLst/>
          </a:prstGeom>
          <a:noFill/>
          <a:ln w="9525" cap="flat" cmpd="sng">
            <a:solidFill>
              <a:schemeClr val="dk1"/>
            </a:solidFill>
            <a:prstDash val="solid"/>
            <a:round/>
            <a:headEnd type="none" w="med" len="med"/>
            <a:tailEnd type="oval" w="med" len="med"/>
          </a:ln>
        </p:spPr>
      </p:cxnSp>
      <p:sp>
        <p:nvSpPr>
          <p:cNvPr id="34" name="Google Shape;171;p17">
            <a:extLst>
              <a:ext uri="{FF2B5EF4-FFF2-40B4-BE49-F238E27FC236}">
                <a16:creationId xmlns:a16="http://schemas.microsoft.com/office/drawing/2014/main" id="{7A54BA9D-8F66-47CE-8D0A-51CDA9375833}"/>
              </a:ext>
            </a:extLst>
          </p:cNvPr>
          <p:cNvSpPr txBox="1"/>
          <p:nvPr/>
        </p:nvSpPr>
        <p:spPr>
          <a:xfrm>
            <a:off x="-147641" y="3519234"/>
            <a:ext cx="2076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1"/>
                </a:solidFill>
                <a:latin typeface="Bebas Neue"/>
                <a:ea typeface="Bebas Neue"/>
                <a:cs typeface="Bebas Neue"/>
                <a:sym typeface="Bebas Neue"/>
              </a:rPr>
              <a:t>Prediction</a:t>
            </a:r>
            <a:endParaRPr sz="2700" dirty="0">
              <a:solidFill>
                <a:schemeClr val="dk1"/>
              </a:solidFill>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Machine learning model used</a:t>
            </a:r>
            <a:endParaRPr dirty="0"/>
          </a:p>
        </p:txBody>
      </p:sp>
      <p:grpSp>
        <p:nvGrpSpPr>
          <p:cNvPr id="255" name="Google Shape;255;p18"/>
          <p:cNvGrpSpPr/>
          <p:nvPr/>
        </p:nvGrpSpPr>
        <p:grpSpPr>
          <a:xfrm flipH="1">
            <a:off x="363255" y="1556538"/>
            <a:ext cx="8248636" cy="1257116"/>
            <a:chOff x="626640" y="3072189"/>
            <a:chExt cx="3801163" cy="207408"/>
          </a:xfrm>
        </p:grpSpPr>
        <p:sp>
          <p:nvSpPr>
            <p:cNvPr id="256" name="Google Shape;256;p18"/>
            <p:cNvSpPr txBox="1"/>
            <p:nvPr/>
          </p:nvSpPr>
          <p:spPr>
            <a:xfrm>
              <a:off x="3740901" y="3072189"/>
              <a:ext cx="686902" cy="944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solidFill>
                    <a:schemeClr val="dk1"/>
                  </a:solidFill>
                  <a:latin typeface="Bebas Neue"/>
                  <a:ea typeface="Bebas Neue"/>
                  <a:cs typeface="Bebas Neue"/>
                  <a:sym typeface="Bebas Neue"/>
                </a:rPr>
                <a:t>GMM</a:t>
              </a:r>
              <a:endParaRPr sz="2700" dirty="0">
                <a:solidFill>
                  <a:schemeClr val="dk1"/>
                </a:solidFill>
                <a:latin typeface="Bebas Neue"/>
                <a:ea typeface="Bebas Neue"/>
                <a:cs typeface="Bebas Neue"/>
                <a:sym typeface="Bebas Neue"/>
              </a:endParaRPr>
            </a:p>
          </p:txBody>
        </p:sp>
        <p:sp>
          <p:nvSpPr>
            <p:cNvPr id="257" name="Google Shape;257;p18"/>
            <p:cNvSpPr txBox="1"/>
            <p:nvPr/>
          </p:nvSpPr>
          <p:spPr>
            <a:xfrm>
              <a:off x="626640" y="3072189"/>
              <a:ext cx="3229706" cy="207408"/>
            </a:xfrm>
            <a:prstGeom prst="rect">
              <a:avLst/>
            </a:prstGeom>
            <a:noFill/>
            <a:ln>
              <a:noFill/>
            </a:ln>
          </p:spPr>
          <p:txBody>
            <a:bodyPr spcFirstLastPara="1" wrap="square" lIns="91425" tIns="91425" rIns="91425" bIns="91425" anchor="ctr" anchorCtr="0">
              <a:noAutofit/>
            </a:bodyPr>
            <a:lstStyle/>
            <a:p>
              <a:pPr lvl="0"/>
              <a:r>
                <a:rPr lang="en-US" dirty="0">
                  <a:solidFill>
                    <a:schemeClr val="dk1"/>
                  </a:solidFill>
                  <a:latin typeface="Arimo"/>
                  <a:ea typeface="Arimo"/>
                  <a:cs typeface="Arimo"/>
                  <a:sym typeface="Arimo"/>
                </a:rPr>
                <a:t>Gradient Boosting algorithms, such as </a:t>
              </a:r>
              <a:r>
                <a:rPr lang="en-US" dirty="0" err="1">
                  <a:solidFill>
                    <a:schemeClr val="dk1"/>
                  </a:solidFill>
                  <a:latin typeface="Arimo"/>
                  <a:ea typeface="Arimo"/>
                  <a:cs typeface="Arimo"/>
                  <a:sym typeface="Arimo"/>
                </a:rPr>
                <a:t>XGBoost</a:t>
              </a:r>
              <a:r>
                <a:rPr lang="en-US" dirty="0">
                  <a:solidFill>
                    <a:schemeClr val="dk1"/>
                  </a:solidFill>
                  <a:latin typeface="Arimo"/>
                  <a:ea typeface="Arimo"/>
                  <a:cs typeface="Arimo"/>
                  <a:sym typeface="Arimo"/>
                </a:rPr>
                <a:t> and </a:t>
              </a:r>
              <a:r>
                <a:rPr lang="en-US" dirty="0" err="1">
                  <a:solidFill>
                    <a:schemeClr val="dk1"/>
                  </a:solidFill>
                  <a:latin typeface="Arimo"/>
                  <a:ea typeface="Arimo"/>
                  <a:cs typeface="Arimo"/>
                  <a:sym typeface="Arimo"/>
                </a:rPr>
                <a:t>LightGBM</a:t>
              </a:r>
              <a:r>
                <a:rPr lang="en-US" dirty="0">
                  <a:solidFill>
                    <a:schemeClr val="dk1"/>
                  </a:solidFill>
                  <a:latin typeface="Arimo"/>
                  <a:ea typeface="Arimo"/>
                  <a:cs typeface="Arimo"/>
                  <a:sym typeface="Arimo"/>
                </a:rPr>
                <a:t>, build an ensemble of weak learners (usually decision trees) in a sequential manner. They optimize a loss function by iteratively adding models that correct the mistakes of the previous models. Gradient Boosting algorithms are known for their high predictive power and are often used in sentiment analysis tasks</a:t>
              </a:r>
              <a:endParaRPr dirty="0">
                <a:solidFill>
                  <a:schemeClr val="dk1"/>
                </a:solidFill>
                <a:latin typeface="Arimo"/>
                <a:ea typeface="Arimo"/>
                <a:cs typeface="Arimo"/>
                <a:sym typeface="Arim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1"/>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Experimental results and analysis</a:t>
            </a:r>
            <a:endParaRPr dirty="0"/>
          </a:p>
        </p:txBody>
      </p:sp>
      <p:pic>
        <p:nvPicPr>
          <p:cNvPr id="29" name="Picture 28">
            <a:extLst>
              <a:ext uri="{FF2B5EF4-FFF2-40B4-BE49-F238E27FC236}">
                <a16:creationId xmlns:a16="http://schemas.microsoft.com/office/drawing/2014/main" id="{0DE519FB-D656-47F1-8EEF-531EEE0AFA5A}"/>
              </a:ext>
            </a:extLst>
          </p:cNvPr>
          <p:cNvPicPr/>
          <p:nvPr/>
        </p:nvPicPr>
        <p:blipFill>
          <a:blip r:embed="rId3">
            <a:extLst>
              <a:ext uri="{BEBA8EAE-BF5A-486C-A8C5-ECC9F3942E4B}">
                <a14:imgProps xmlns:a14="http://schemas.microsoft.com/office/drawing/2010/main">
                  <a14:imgLayer r:embed="rId4">
                    <a14:imgEffect>
                      <a14:sharpenSoften amount="-10000"/>
                    </a14:imgEffect>
                  </a14:imgLayer>
                </a14:imgProps>
              </a:ext>
              <a:ext uri="{28A0092B-C50C-407E-A947-70E740481C1C}">
                <a14:useLocalDpi xmlns:a14="http://schemas.microsoft.com/office/drawing/2010/main" val="0"/>
              </a:ext>
            </a:extLst>
          </a:blip>
          <a:stretch>
            <a:fillRect/>
          </a:stretch>
        </p:blipFill>
        <p:spPr>
          <a:xfrm>
            <a:off x="308740" y="1225549"/>
            <a:ext cx="4175578" cy="2707623"/>
          </a:xfrm>
          <a:prstGeom prst="rect">
            <a:avLst/>
          </a:prstGeom>
        </p:spPr>
      </p:pic>
      <p:sp>
        <p:nvSpPr>
          <p:cNvPr id="3" name="TextBox 2">
            <a:extLst>
              <a:ext uri="{FF2B5EF4-FFF2-40B4-BE49-F238E27FC236}">
                <a16:creationId xmlns:a16="http://schemas.microsoft.com/office/drawing/2014/main" id="{870553C0-F580-4174-9621-C2D715B3019F}"/>
              </a:ext>
            </a:extLst>
          </p:cNvPr>
          <p:cNvSpPr txBox="1"/>
          <p:nvPr/>
        </p:nvSpPr>
        <p:spPr>
          <a:xfrm>
            <a:off x="209810" y="3917951"/>
            <a:ext cx="4950913" cy="276999"/>
          </a:xfrm>
          <a:prstGeom prst="rect">
            <a:avLst/>
          </a:prstGeom>
          <a:noFill/>
        </p:spPr>
        <p:txBody>
          <a:bodyPr wrap="square" rtlCol="0">
            <a:spAutoFit/>
          </a:bodyPr>
          <a:lstStyle/>
          <a:p>
            <a:pPr algn="just"/>
            <a:r>
              <a:rPr lang="en-US" sz="1200" b="1" dirty="0">
                <a:solidFill>
                  <a:schemeClr val="tx1"/>
                </a:solidFill>
              </a:rPr>
              <a:t>Numbers obtained of tweets of each type of sentiment</a:t>
            </a:r>
            <a:endParaRPr lang="en-US" b="1" dirty="0">
              <a:solidFill>
                <a:schemeClr val="tx1"/>
              </a:solidFill>
            </a:endParaRPr>
          </a:p>
        </p:txBody>
      </p:sp>
      <p:pic>
        <p:nvPicPr>
          <p:cNvPr id="32" name="Picture 31">
            <a:extLst>
              <a:ext uri="{FF2B5EF4-FFF2-40B4-BE49-F238E27FC236}">
                <a16:creationId xmlns:a16="http://schemas.microsoft.com/office/drawing/2014/main" id="{77DE6B1D-D0F4-4911-98C5-4E586BF68471}"/>
              </a:ext>
            </a:extLst>
          </p:cNvPr>
          <p:cNvPicPr/>
          <p:nvPr/>
        </p:nvPicPr>
        <p:blipFill>
          <a:blip r:embed="rId5">
            <a:extLst>
              <a:ext uri="{28A0092B-C50C-407E-A947-70E740481C1C}">
                <a14:useLocalDpi xmlns:a14="http://schemas.microsoft.com/office/drawing/2010/main" val="0"/>
              </a:ext>
            </a:extLst>
          </a:blip>
          <a:stretch>
            <a:fillRect/>
          </a:stretch>
        </p:blipFill>
        <p:spPr>
          <a:xfrm>
            <a:off x="4659684" y="1225549"/>
            <a:ext cx="4392930" cy="1670050"/>
          </a:xfrm>
          <a:prstGeom prst="rect">
            <a:avLst/>
          </a:prstGeom>
        </p:spPr>
      </p:pic>
      <p:sp>
        <p:nvSpPr>
          <p:cNvPr id="4" name="TextBox 3">
            <a:extLst>
              <a:ext uri="{FF2B5EF4-FFF2-40B4-BE49-F238E27FC236}">
                <a16:creationId xmlns:a16="http://schemas.microsoft.com/office/drawing/2014/main" id="{F5AFCD98-D96F-46B5-9647-DA58C91D91EC}"/>
              </a:ext>
            </a:extLst>
          </p:cNvPr>
          <p:cNvSpPr txBox="1"/>
          <p:nvPr/>
        </p:nvSpPr>
        <p:spPr>
          <a:xfrm>
            <a:off x="4583248" y="2895599"/>
            <a:ext cx="4271375" cy="276999"/>
          </a:xfrm>
          <a:prstGeom prst="rect">
            <a:avLst/>
          </a:prstGeom>
          <a:noFill/>
        </p:spPr>
        <p:txBody>
          <a:bodyPr wrap="square" rtlCol="0">
            <a:spAutoFit/>
          </a:bodyPr>
          <a:lstStyle/>
          <a:p>
            <a:r>
              <a:rPr lang="en-US" sz="1200" b="1" dirty="0">
                <a:solidFill>
                  <a:schemeClr val="tx1"/>
                </a:solidFill>
              </a:rPr>
              <a:t>Results obtained using the bag of words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2"/>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Evaluation </a:t>
            </a:r>
            <a:endParaRPr dirty="0"/>
          </a:p>
        </p:txBody>
      </p:sp>
      <p:sp>
        <p:nvSpPr>
          <p:cNvPr id="37" name="Google Shape;359;p20">
            <a:extLst>
              <a:ext uri="{FF2B5EF4-FFF2-40B4-BE49-F238E27FC236}">
                <a16:creationId xmlns:a16="http://schemas.microsoft.com/office/drawing/2014/main" id="{5DCE5366-8A43-4A05-886B-C1BAE8CAE9DD}"/>
              </a:ext>
            </a:extLst>
          </p:cNvPr>
          <p:cNvSpPr/>
          <p:nvPr/>
        </p:nvSpPr>
        <p:spPr>
          <a:xfrm>
            <a:off x="720000" y="1246725"/>
            <a:ext cx="1121326" cy="682283"/>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ebas Neue"/>
                <a:ea typeface="Bebas Neue"/>
                <a:cs typeface="Bebas Neue"/>
                <a:sym typeface="Bebas Neue"/>
              </a:rPr>
              <a:t>Precision</a:t>
            </a:r>
            <a:endParaRPr sz="2600" dirty="0">
              <a:solidFill>
                <a:schemeClr val="lt1"/>
              </a:solidFill>
              <a:latin typeface="Bebas Neue"/>
              <a:ea typeface="Bebas Neue"/>
              <a:cs typeface="Bebas Neue"/>
              <a:sym typeface="Bebas Neue"/>
            </a:endParaRPr>
          </a:p>
        </p:txBody>
      </p:sp>
      <p:sp>
        <p:nvSpPr>
          <p:cNvPr id="38" name="Google Shape;359;p20">
            <a:extLst>
              <a:ext uri="{FF2B5EF4-FFF2-40B4-BE49-F238E27FC236}">
                <a16:creationId xmlns:a16="http://schemas.microsoft.com/office/drawing/2014/main" id="{51F4DD67-C5BB-477B-B1BA-28F53203DDDC}"/>
              </a:ext>
            </a:extLst>
          </p:cNvPr>
          <p:cNvSpPr/>
          <p:nvPr/>
        </p:nvSpPr>
        <p:spPr>
          <a:xfrm>
            <a:off x="720000" y="2230608"/>
            <a:ext cx="1121326" cy="682283"/>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ebas Neue"/>
                <a:ea typeface="Bebas Neue"/>
                <a:cs typeface="Bebas Neue"/>
                <a:sym typeface="Bebas Neue"/>
              </a:rPr>
              <a:t>Recall</a:t>
            </a:r>
            <a:endParaRPr sz="2000" dirty="0">
              <a:solidFill>
                <a:schemeClr val="lt1"/>
              </a:solidFill>
              <a:latin typeface="Bebas Neue"/>
              <a:ea typeface="Bebas Neue"/>
              <a:cs typeface="Bebas Neue"/>
              <a:sym typeface="Bebas Neue"/>
            </a:endParaRPr>
          </a:p>
        </p:txBody>
      </p:sp>
      <p:sp>
        <p:nvSpPr>
          <p:cNvPr id="39" name="Google Shape;359;p20">
            <a:extLst>
              <a:ext uri="{FF2B5EF4-FFF2-40B4-BE49-F238E27FC236}">
                <a16:creationId xmlns:a16="http://schemas.microsoft.com/office/drawing/2014/main" id="{8272E5F0-2F89-43A2-B2B3-C84B12117393}"/>
              </a:ext>
            </a:extLst>
          </p:cNvPr>
          <p:cNvSpPr/>
          <p:nvPr/>
        </p:nvSpPr>
        <p:spPr>
          <a:xfrm>
            <a:off x="720000" y="3214491"/>
            <a:ext cx="1121326" cy="682283"/>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Bebas Neue"/>
                <a:ea typeface="Bebas Neue"/>
                <a:cs typeface="Bebas Neue"/>
                <a:sym typeface="Bebas Neue"/>
              </a:rPr>
              <a:t>F1-score</a:t>
            </a:r>
            <a:endParaRPr sz="2000" dirty="0">
              <a:solidFill>
                <a:schemeClr val="lt1"/>
              </a:solidFill>
              <a:latin typeface="Bebas Neue"/>
              <a:ea typeface="Bebas Neue"/>
              <a:cs typeface="Bebas Neue"/>
              <a:sym typeface="Bebas Neue"/>
            </a:endParaRPr>
          </a:p>
        </p:txBody>
      </p:sp>
      <p:sp>
        <p:nvSpPr>
          <p:cNvPr id="42" name="Google Shape;257;p18">
            <a:extLst>
              <a:ext uri="{FF2B5EF4-FFF2-40B4-BE49-F238E27FC236}">
                <a16:creationId xmlns:a16="http://schemas.microsoft.com/office/drawing/2014/main" id="{387ADDE3-6D38-42C4-AE2E-BE9FBFF33197}"/>
              </a:ext>
            </a:extLst>
          </p:cNvPr>
          <p:cNvSpPr txBox="1"/>
          <p:nvPr/>
        </p:nvSpPr>
        <p:spPr>
          <a:xfrm flipH="1">
            <a:off x="1876581" y="1192836"/>
            <a:ext cx="5390837" cy="895226"/>
          </a:xfrm>
          <a:prstGeom prst="rect">
            <a:avLst/>
          </a:prstGeom>
          <a:noFill/>
          <a:ln>
            <a:noFill/>
          </a:ln>
        </p:spPr>
        <p:txBody>
          <a:bodyPr spcFirstLastPara="1" wrap="square" lIns="91425" tIns="91425" rIns="91425" bIns="91425" anchor="ctr" anchorCtr="0">
            <a:noAutofit/>
          </a:bodyPr>
          <a:lstStyle/>
          <a:p>
            <a:pPr lvl="0" algn="just"/>
            <a:r>
              <a:rPr lang="en-US" dirty="0">
                <a:solidFill>
                  <a:schemeClr val="dk1"/>
                </a:solidFill>
                <a:latin typeface="Arimo"/>
                <a:ea typeface="Arimo"/>
                <a:cs typeface="Arimo"/>
                <a:sym typeface="Arimo"/>
              </a:rPr>
              <a:t>Precision measures the accuracy of the positive predictions made by the model. In this case, the precision for the positive class is 0.61, indicating that out of all the tweets predicted as positive, 61% of them are correctly classified.</a:t>
            </a:r>
            <a:endParaRPr dirty="0">
              <a:solidFill>
                <a:schemeClr val="dk1"/>
              </a:solidFill>
              <a:latin typeface="Arimo"/>
              <a:ea typeface="Arimo"/>
              <a:cs typeface="Arimo"/>
              <a:sym typeface="Arimo"/>
            </a:endParaRPr>
          </a:p>
        </p:txBody>
      </p:sp>
      <p:sp>
        <p:nvSpPr>
          <p:cNvPr id="2" name="Rectangle 1">
            <a:extLst>
              <a:ext uri="{FF2B5EF4-FFF2-40B4-BE49-F238E27FC236}">
                <a16:creationId xmlns:a16="http://schemas.microsoft.com/office/drawing/2014/main" id="{B7C71E70-F896-4450-B4E9-FE89A8970A77}"/>
              </a:ext>
            </a:extLst>
          </p:cNvPr>
          <p:cNvSpPr/>
          <p:nvPr/>
        </p:nvSpPr>
        <p:spPr>
          <a:xfrm>
            <a:off x="1876581" y="2177489"/>
            <a:ext cx="4572000" cy="1169551"/>
          </a:xfrm>
          <a:prstGeom prst="rect">
            <a:avLst/>
          </a:prstGeom>
        </p:spPr>
        <p:txBody>
          <a:bodyPr>
            <a:spAutoFit/>
          </a:bodyPr>
          <a:lstStyle/>
          <a:p>
            <a:pPr algn="just"/>
            <a:r>
              <a:rPr lang="en-US" dirty="0">
                <a:solidFill>
                  <a:schemeClr val="tx1"/>
                </a:solidFill>
                <a:latin typeface="Arimo" panose="020B0604020202020204" charset="0"/>
                <a:ea typeface="Arimo" panose="020B0604020202020204" charset="0"/>
                <a:cs typeface="Arimo" panose="020B0604020202020204" charset="0"/>
              </a:rPr>
              <a:t>Recall calculates the proportion of actual positive instances correctly identified by the model. The recall for the positive class is 0.72, which suggests that the model correctly identifies 72% of the actual positive tweets.</a:t>
            </a:r>
          </a:p>
        </p:txBody>
      </p:sp>
      <p:sp>
        <p:nvSpPr>
          <p:cNvPr id="44" name="Rectangle 43">
            <a:extLst>
              <a:ext uri="{FF2B5EF4-FFF2-40B4-BE49-F238E27FC236}">
                <a16:creationId xmlns:a16="http://schemas.microsoft.com/office/drawing/2014/main" id="{B21C53F9-F5C2-4C7B-A6FB-180999B4BFE9}"/>
              </a:ext>
            </a:extLst>
          </p:cNvPr>
          <p:cNvSpPr/>
          <p:nvPr/>
        </p:nvSpPr>
        <p:spPr>
          <a:xfrm>
            <a:off x="1876581" y="3365888"/>
            <a:ext cx="4572000" cy="1169551"/>
          </a:xfrm>
          <a:prstGeom prst="rect">
            <a:avLst/>
          </a:prstGeom>
        </p:spPr>
        <p:txBody>
          <a:bodyPr>
            <a:spAutoFit/>
          </a:bodyPr>
          <a:lstStyle/>
          <a:p>
            <a:pPr algn="just"/>
            <a:r>
              <a:rPr lang="en-US" dirty="0">
                <a:solidFill>
                  <a:schemeClr val="tx1"/>
                </a:solidFill>
                <a:latin typeface="Arimo" panose="020B0604020202020204" charset="0"/>
                <a:ea typeface="Arimo" panose="020B0604020202020204" charset="0"/>
                <a:cs typeface="Arimo" panose="020B0604020202020204" charset="0"/>
              </a:rPr>
              <a:t>The F1-score is the harmonic mean of precision and recall, providing a balanced measure that considers both precision and recall. The F1-score for the positive class is 0.66, indicating a reasonable balance between precision and recall.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3"/>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EVALUATION</a:t>
            </a:r>
            <a:endParaRPr dirty="0"/>
          </a:p>
        </p:txBody>
      </p:sp>
      <p:sp>
        <p:nvSpPr>
          <p:cNvPr id="103" name="Google Shape;359;p20">
            <a:extLst>
              <a:ext uri="{FF2B5EF4-FFF2-40B4-BE49-F238E27FC236}">
                <a16:creationId xmlns:a16="http://schemas.microsoft.com/office/drawing/2014/main" id="{8C674C5F-3E00-489D-8B1D-388B43002604}"/>
              </a:ext>
            </a:extLst>
          </p:cNvPr>
          <p:cNvSpPr/>
          <p:nvPr/>
        </p:nvSpPr>
        <p:spPr>
          <a:xfrm>
            <a:off x="720000" y="1434615"/>
            <a:ext cx="1121326" cy="682283"/>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Bebas Neue"/>
                <a:ea typeface="Bebas Neue"/>
                <a:cs typeface="Bebas Neue"/>
                <a:sym typeface="Bebas Neue"/>
              </a:rPr>
              <a:t>Support</a:t>
            </a:r>
            <a:endParaRPr sz="2600" dirty="0">
              <a:solidFill>
                <a:schemeClr val="lt1"/>
              </a:solidFill>
              <a:latin typeface="Bebas Neue"/>
              <a:ea typeface="Bebas Neue"/>
              <a:cs typeface="Bebas Neue"/>
              <a:sym typeface="Bebas Neue"/>
            </a:endParaRPr>
          </a:p>
        </p:txBody>
      </p:sp>
      <p:sp>
        <p:nvSpPr>
          <p:cNvPr id="104" name="Google Shape;257;p18">
            <a:extLst>
              <a:ext uri="{FF2B5EF4-FFF2-40B4-BE49-F238E27FC236}">
                <a16:creationId xmlns:a16="http://schemas.microsoft.com/office/drawing/2014/main" id="{1F463AA0-2D28-4BC9-AF07-30CC8F02FB31}"/>
              </a:ext>
            </a:extLst>
          </p:cNvPr>
          <p:cNvSpPr txBox="1"/>
          <p:nvPr/>
        </p:nvSpPr>
        <p:spPr>
          <a:xfrm flipH="1">
            <a:off x="1876581" y="1541085"/>
            <a:ext cx="5390837" cy="469341"/>
          </a:xfrm>
          <a:prstGeom prst="rect">
            <a:avLst/>
          </a:prstGeom>
          <a:noFill/>
          <a:ln>
            <a:noFill/>
          </a:ln>
        </p:spPr>
        <p:txBody>
          <a:bodyPr spcFirstLastPara="1" wrap="square" lIns="91425" tIns="91425" rIns="91425" bIns="91425" anchor="ctr" anchorCtr="0">
            <a:noAutofit/>
          </a:bodyPr>
          <a:lstStyle/>
          <a:p>
            <a:pPr lvl="0" algn="just"/>
            <a:r>
              <a:rPr lang="en-US" dirty="0">
                <a:solidFill>
                  <a:schemeClr val="dk1"/>
                </a:solidFill>
                <a:latin typeface="Arimo"/>
                <a:ea typeface="Arimo"/>
                <a:cs typeface="Arimo"/>
                <a:sym typeface="Arimo"/>
              </a:rPr>
              <a:t>The support refers to the number of instances in each class in the test data. In this case, there are 375 instances of positive tweets</a:t>
            </a:r>
            <a:endParaRPr dirty="0">
              <a:solidFill>
                <a:schemeClr val="dk1"/>
              </a:solidFill>
              <a:latin typeface="Arimo"/>
              <a:ea typeface="Arimo"/>
              <a:cs typeface="Arimo"/>
              <a:sym typeface="Arimo"/>
            </a:endParaRPr>
          </a:p>
        </p:txBody>
      </p:sp>
      <p:sp>
        <p:nvSpPr>
          <p:cNvPr id="105" name="Google Shape;359;p20">
            <a:extLst>
              <a:ext uri="{FF2B5EF4-FFF2-40B4-BE49-F238E27FC236}">
                <a16:creationId xmlns:a16="http://schemas.microsoft.com/office/drawing/2014/main" id="{E391677C-1A82-4EEF-9E97-E2BBB1650881}"/>
              </a:ext>
            </a:extLst>
          </p:cNvPr>
          <p:cNvSpPr/>
          <p:nvPr/>
        </p:nvSpPr>
        <p:spPr>
          <a:xfrm>
            <a:off x="720000" y="2521645"/>
            <a:ext cx="1121326" cy="682283"/>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Bebas Neue"/>
                <a:ea typeface="Bebas Neue"/>
                <a:cs typeface="Bebas Neue"/>
                <a:sym typeface="Bebas Neue"/>
              </a:rPr>
              <a:t>accuracy</a:t>
            </a:r>
            <a:endParaRPr sz="2600" dirty="0">
              <a:solidFill>
                <a:schemeClr val="lt1"/>
              </a:solidFill>
              <a:latin typeface="Bebas Neue"/>
              <a:ea typeface="Bebas Neue"/>
              <a:cs typeface="Bebas Neue"/>
              <a:sym typeface="Bebas Neue"/>
            </a:endParaRPr>
          </a:p>
        </p:txBody>
      </p:sp>
      <p:sp>
        <p:nvSpPr>
          <p:cNvPr id="106" name="Google Shape;257;p18">
            <a:extLst>
              <a:ext uri="{FF2B5EF4-FFF2-40B4-BE49-F238E27FC236}">
                <a16:creationId xmlns:a16="http://schemas.microsoft.com/office/drawing/2014/main" id="{85C8977D-0C17-4630-A1AC-54B16D1D36E4}"/>
              </a:ext>
            </a:extLst>
          </p:cNvPr>
          <p:cNvSpPr txBox="1"/>
          <p:nvPr/>
        </p:nvSpPr>
        <p:spPr>
          <a:xfrm flipH="1">
            <a:off x="1876580" y="2628115"/>
            <a:ext cx="5390837" cy="866647"/>
          </a:xfrm>
          <a:prstGeom prst="rect">
            <a:avLst/>
          </a:prstGeom>
          <a:noFill/>
          <a:ln>
            <a:noFill/>
          </a:ln>
        </p:spPr>
        <p:txBody>
          <a:bodyPr spcFirstLastPara="1" wrap="square" lIns="91425" tIns="91425" rIns="91425" bIns="91425" anchor="ctr" anchorCtr="0">
            <a:noAutofit/>
          </a:bodyPr>
          <a:lstStyle/>
          <a:p>
            <a:pPr lvl="0" algn="just"/>
            <a:r>
              <a:rPr lang="en-US" dirty="0">
                <a:solidFill>
                  <a:schemeClr val="dk1"/>
                </a:solidFill>
                <a:latin typeface="Arimo"/>
                <a:ea typeface="Arimo"/>
                <a:cs typeface="Arimo"/>
                <a:sym typeface="Arimo"/>
              </a:rPr>
              <a:t>Accuracy represents the overall correctness of the model's predictions. The accuracy of 0.58 suggests that the model correctly predicts the sentiment for 58% of the tweets in the test data.</a:t>
            </a:r>
            <a:endParaRPr dirty="0">
              <a:solidFill>
                <a:schemeClr val="dk1"/>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4"/>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cONCLUSION</a:t>
            </a:r>
            <a:endParaRPr dirty="0"/>
          </a:p>
        </p:txBody>
      </p:sp>
      <p:sp>
        <p:nvSpPr>
          <p:cNvPr id="589" name="Google Shape;589;p24"/>
          <p:cNvSpPr txBox="1"/>
          <p:nvPr/>
        </p:nvSpPr>
        <p:spPr>
          <a:xfrm>
            <a:off x="720000" y="1419093"/>
            <a:ext cx="7234592" cy="2149130"/>
          </a:xfrm>
          <a:prstGeom prst="rect">
            <a:avLst/>
          </a:prstGeom>
          <a:noFill/>
          <a:ln>
            <a:noFill/>
          </a:ln>
        </p:spPr>
        <p:txBody>
          <a:bodyPr spcFirstLastPara="1" wrap="square" lIns="91425" tIns="91425" rIns="91425" bIns="91425" anchor="t" anchorCtr="0">
            <a:noAutofit/>
          </a:bodyPr>
          <a:lstStyle/>
          <a:p>
            <a:pPr marL="139700" lvl="0">
              <a:buClr>
                <a:schemeClr val="lt2"/>
              </a:buClr>
              <a:buSzPts val="1400"/>
            </a:pPr>
            <a:r>
              <a:rPr lang="en-US" sz="1800" dirty="0">
                <a:solidFill>
                  <a:schemeClr val="dk1"/>
                </a:solidFill>
                <a:latin typeface="Arimo"/>
                <a:ea typeface="Arimo"/>
                <a:cs typeface="Arimo"/>
                <a:sym typeface="Arimo"/>
              </a:rPr>
              <a:t>Our study highlights the effectiveness of utilizing labeled datasets, preprocessing techniques, feature extraction methods, model optimization, and evaluation metrics in developing a robust sentiment analysis system. The insights generated from our system can aid in understanding and analyzing sentiment across various domains and applications.</a:t>
            </a:r>
            <a:endParaRPr sz="1800" dirty="0">
              <a:solidFill>
                <a:schemeClr val="dk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 Data Analysis for Business Infographic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563</Words>
  <Application>Microsoft Office PowerPoint</Application>
  <PresentationFormat>Affichage à l'écran (16:9)</PresentationFormat>
  <Paragraphs>44</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Nunito Light</vt:lpstr>
      <vt:lpstr>Arimo</vt:lpstr>
      <vt:lpstr>Bebas Neue</vt:lpstr>
      <vt:lpstr>Arial</vt:lpstr>
      <vt:lpstr> Data Analysis for Business Infographics by Slidesgo</vt:lpstr>
      <vt:lpstr>Sentiment Analysis of Tweets on Social Issues using Machine Learning Approach</vt:lpstr>
      <vt:lpstr>iNTRODUCTION</vt:lpstr>
      <vt:lpstr>Methodology :</vt:lpstr>
      <vt:lpstr>Machine learning model used</vt:lpstr>
      <vt:lpstr>Experimental results and analysis</vt:lpstr>
      <vt:lpstr>Evaluation </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Tweets on Social Issues using Machine Learning Approach</dc:title>
  <dc:creator>salma guemmout</dc:creator>
  <cp:lastModifiedBy>salma guemmout</cp:lastModifiedBy>
  <cp:revision>10</cp:revision>
  <dcterms:modified xsi:type="dcterms:W3CDTF">2024-07-22T21:03:14Z</dcterms:modified>
</cp:coreProperties>
</file>