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6"/>
  </p:notesMasterIdLst>
  <p:handoutMasterIdLst>
    <p:handoutMasterId r:id="rId17"/>
  </p:handoutMasterIdLst>
  <p:sldIdLst>
    <p:sldId id="258" r:id="rId5"/>
    <p:sldId id="268" r:id="rId6"/>
    <p:sldId id="269" r:id="rId7"/>
    <p:sldId id="270" r:id="rId8"/>
    <p:sldId id="277" r:id="rId9"/>
    <p:sldId id="278" r:id="rId10"/>
    <p:sldId id="271" r:id="rId11"/>
    <p:sldId id="272" r:id="rId12"/>
    <p:sldId id="266" r:id="rId13"/>
    <p:sldId id="274"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49" autoAdjust="0"/>
  </p:normalViewPr>
  <p:slideViewPr>
    <p:cSldViewPr snapToGrid="0" showGuides="1">
      <p:cViewPr varScale="1">
        <p:scale>
          <a:sx n="62" d="100"/>
          <a:sy n="62" d="100"/>
        </p:scale>
        <p:origin x="828" y="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5/9/2022</a:t>
            </a:fld>
            <a:endParaRPr lang="en-US" dirty="0"/>
          </a:p>
        </p:txBody>
      </p:sp>
      <p:sp>
        <p:nvSpPr>
          <p:cNvPr id="4" name="Footer Placeholder 3">
            <a:extLst>
              <a:ext uri="{FF2B5EF4-FFF2-40B4-BE49-F238E27FC236}">
                <a16:creationId xmlns:a16="http://schemas.microsoft.com/office/drawing/2014/main" xmlns=""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4155074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806910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5/9/2022</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p:txBody>
          <a:bodyPr/>
          <a:lstStyle/>
          <a:p>
            <a:r>
              <a:rPr lang="en-US" dirty="0" smtClean="0"/>
              <a:t>Skin cancer</a:t>
            </a:r>
            <a:endParaRPr lang="en-US" dirty="0"/>
          </a:p>
        </p:txBody>
      </p:sp>
      <p:sp>
        <p:nvSpPr>
          <p:cNvPr id="3" name="Subtitle 2">
            <a:extLst>
              <a:ext uri="{FF2B5EF4-FFF2-40B4-BE49-F238E27FC236}">
                <a16:creationId xmlns:a16="http://schemas.microsoft.com/office/drawing/2014/main" xmlns="" id="{2198AA37-E298-4CD8-9F0F-2123ACFD9653}"/>
              </a:ext>
            </a:extLst>
          </p:cNvPr>
          <p:cNvSpPr>
            <a:spLocks noGrp="1"/>
          </p:cNvSpPr>
          <p:nvPr>
            <p:ph type="subTitle" idx="1"/>
          </p:nvPr>
        </p:nvSpPr>
        <p:spPr/>
        <p:txBody>
          <a:bodyPr/>
          <a:lstStyle/>
          <a:p>
            <a:r>
              <a:rPr lang="en-US" dirty="0" smtClean="0"/>
              <a:t>Skin cancer detection </a:t>
            </a:r>
            <a:endParaRPr lang="en-US" dirty="0"/>
          </a:p>
        </p:txBody>
      </p:sp>
      <p:pic>
        <p:nvPicPr>
          <p:cNvPr id="10" name="Picture Placeholder 9">
            <a:extLst>
              <a:ext uri="{FF2B5EF4-FFF2-40B4-BE49-F238E27FC236}">
                <a16:creationId xmlns:a16="http://schemas.microsoft.com/office/drawing/2014/main" xmlns="" id="{ABD7F97D-15E8-4032-B615-0562046B754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036735" y="923449"/>
            <a:ext cx="4956656" cy="4843604"/>
          </a:xfrm>
        </p:spPr>
      </p:pic>
      <p:sp>
        <p:nvSpPr>
          <p:cNvPr id="4" name="Oval 3"/>
          <p:cNvSpPr/>
          <p:nvPr/>
        </p:nvSpPr>
        <p:spPr>
          <a:xfrm>
            <a:off x="9388444" y="430035"/>
            <a:ext cx="2625505" cy="9868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6630078" y="1559360"/>
            <a:ext cx="1854981" cy="2077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90346" y="1656787"/>
            <a:ext cx="1892174" cy="18824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69545" y="1656787"/>
            <a:ext cx="2073243" cy="18831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FBFCA16-8D78-4A87-9023-708458E3A4F3}"/>
              </a:ext>
            </a:extLst>
          </p:cNvPr>
          <p:cNvSpPr>
            <a:spLocks noGrp="1"/>
          </p:cNvSpPr>
          <p:nvPr>
            <p:ph type="title"/>
          </p:nvPr>
        </p:nvSpPr>
        <p:spPr/>
        <p:txBody>
          <a:bodyPr/>
          <a:lstStyle/>
          <a:p>
            <a:r>
              <a:rPr lang="en-US" dirty="0"/>
              <a:t>team</a:t>
            </a:r>
          </a:p>
        </p:txBody>
      </p:sp>
      <p:pic>
        <p:nvPicPr>
          <p:cNvPr id="19" name="Picture Placeholder 18">
            <a:extLst>
              <a:ext uri="{FF2B5EF4-FFF2-40B4-BE49-F238E27FC236}">
                <a16:creationId xmlns:a16="http://schemas.microsoft.com/office/drawing/2014/main" xmlns="" id="{9F61DE0B-ECF7-B74B-80E5-B602A86B8F8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710886" y="1315558"/>
            <a:ext cx="2679075" cy="2563270"/>
          </a:xfrm>
        </p:spPr>
      </p:pic>
      <p:sp>
        <p:nvSpPr>
          <p:cNvPr id="11" name="Content Placeholder 10">
            <a:extLst>
              <a:ext uri="{FF2B5EF4-FFF2-40B4-BE49-F238E27FC236}">
                <a16:creationId xmlns:a16="http://schemas.microsoft.com/office/drawing/2014/main" xmlns="" id="{90DE57B2-448D-4C8D-8B9C-FFDDFB0A9208}"/>
              </a:ext>
            </a:extLst>
          </p:cNvPr>
          <p:cNvSpPr>
            <a:spLocks noGrp="1"/>
          </p:cNvSpPr>
          <p:nvPr>
            <p:ph idx="19"/>
          </p:nvPr>
        </p:nvSpPr>
        <p:spPr>
          <a:xfrm>
            <a:off x="1713782" y="4027429"/>
            <a:ext cx="2588705" cy="751906"/>
          </a:xfrm>
        </p:spPr>
        <p:txBody>
          <a:bodyPr/>
          <a:lstStyle/>
          <a:p>
            <a:r>
              <a:rPr lang="en-US" dirty="0" err="1" smtClean="0"/>
              <a:t>Menna</a:t>
            </a:r>
            <a:r>
              <a:rPr lang="en-US" dirty="0" smtClean="0"/>
              <a:t> Hassan </a:t>
            </a:r>
            <a:r>
              <a:rPr lang="en-US" dirty="0" err="1" smtClean="0"/>
              <a:t>shafik</a:t>
            </a:r>
            <a:r>
              <a:rPr lang="en-US" dirty="0" smtClean="0"/>
              <a:t> </a:t>
            </a:r>
            <a:endParaRPr lang="en-US" dirty="0"/>
          </a:p>
        </p:txBody>
      </p:sp>
      <p:pic>
        <p:nvPicPr>
          <p:cNvPr id="21" name="Picture Placeholder 20">
            <a:extLst>
              <a:ext uri="{FF2B5EF4-FFF2-40B4-BE49-F238E27FC236}">
                <a16:creationId xmlns:a16="http://schemas.microsoft.com/office/drawing/2014/main" xmlns="" id="{007C99FF-D296-8544-B04B-EA1DBB457808}"/>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5146047" y="1216723"/>
            <a:ext cx="2681890" cy="2662105"/>
          </a:xfrm>
        </p:spPr>
      </p:pic>
      <p:sp>
        <p:nvSpPr>
          <p:cNvPr id="13" name="Content Placeholder 12">
            <a:extLst>
              <a:ext uri="{FF2B5EF4-FFF2-40B4-BE49-F238E27FC236}">
                <a16:creationId xmlns:a16="http://schemas.microsoft.com/office/drawing/2014/main" xmlns="" id="{FB9E2175-1C3C-4B3E-A872-A1B7E6D64D52}"/>
              </a:ext>
            </a:extLst>
          </p:cNvPr>
          <p:cNvSpPr>
            <a:spLocks noGrp="1"/>
          </p:cNvSpPr>
          <p:nvPr>
            <p:ph idx="21"/>
          </p:nvPr>
        </p:nvSpPr>
        <p:spPr>
          <a:xfrm>
            <a:off x="5262748" y="4152043"/>
            <a:ext cx="2588705" cy="495389"/>
          </a:xfrm>
        </p:spPr>
        <p:txBody>
          <a:bodyPr/>
          <a:lstStyle/>
          <a:p>
            <a:r>
              <a:rPr lang="en-US" dirty="0" smtClean="0"/>
              <a:t>Salma </a:t>
            </a:r>
            <a:r>
              <a:rPr lang="en-US" dirty="0" err="1" smtClean="0"/>
              <a:t>mamdouh</a:t>
            </a:r>
            <a:r>
              <a:rPr lang="en-US" dirty="0" smtClean="0"/>
              <a:t> </a:t>
            </a:r>
            <a:r>
              <a:rPr lang="en-US" dirty="0" err="1" smtClean="0"/>
              <a:t>sheta</a:t>
            </a:r>
            <a:r>
              <a:rPr lang="en-US" dirty="0" smtClean="0"/>
              <a:t> </a:t>
            </a:r>
            <a:endParaRPr lang="en-US" dirty="0"/>
          </a:p>
        </p:txBody>
      </p:sp>
      <p:pic>
        <p:nvPicPr>
          <p:cNvPr id="23" name="Picture Placeholder 22">
            <a:extLst>
              <a:ext uri="{FF2B5EF4-FFF2-40B4-BE49-F238E27FC236}">
                <a16:creationId xmlns:a16="http://schemas.microsoft.com/office/drawing/2014/main" xmlns="" id="{A164AE4A-BFE4-F247-8542-C612BD5BFAB9}"/>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tretch>
            <a:fillRect/>
          </a:stretch>
        </p:blipFill>
        <p:spPr>
          <a:xfrm>
            <a:off x="8775495" y="1300672"/>
            <a:ext cx="2681555" cy="2638041"/>
          </a:xfrm>
        </p:spPr>
      </p:pic>
      <p:sp>
        <p:nvSpPr>
          <p:cNvPr id="15" name="Content Placeholder 14">
            <a:extLst>
              <a:ext uri="{FF2B5EF4-FFF2-40B4-BE49-F238E27FC236}">
                <a16:creationId xmlns:a16="http://schemas.microsoft.com/office/drawing/2014/main" xmlns="" id="{471C9CF1-70B0-46DB-869F-6DC53668898D}"/>
              </a:ext>
            </a:extLst>
          </p:cNvPr>
          <p:cNvSpPr>
            <a:spLocks noGrp="1"/>
          </p:cNvSpPr>
          <p:nvPr>
            <p:ph idx="23"/>
          </p:nvPr>
        </p:nvSpPr>
        <p:spPr>
          <a:xfrm>
            <a:off x="8902151" y="4152042"/>
            <a:ext cx="2588705" cy="495389"/>
          </a:xfrm>
        </p:spPr>
        <p:txBody>
          <a:bodyPr/>
          <a:lstStyle/>
          <a:p>
            <a:r>
              <a:rPr lang="en-US" dirty="0" err="1" smtClean="0"/>
              <a:t>Soha</a:t>
            </a:r>
            <a:r>
              <a:rPr lang="en-US" dirty="0" smtClean="0"/>
              <a:t> </a:t>
            </a:r>
            <a:r>
              <a:rPr lang="en-US" dirty="0" err="1" smtClean="0"/>
              <a:t>elsayed</a:t>
            </a:r>
            <a:r>
              <a:rPr lang="en-US" dirty="0" smtClean="0"/>
              <a:t> </a:t>
            </a:r>
            <a:r>
              <a:rPr lang="en-US" dirty="0" err="1" smtClean="0"/>
              <a:t>shaaban</a:t>
            </a:r>
            <a:endParaRPr lang="en-US" dirty="0"/>
          </a:p>
        </p:txBody>
      </p:sp>
      <p:sp>
        <p:nvSpPr>
          <p:cNvPr id="3" name="Slide Number Placeholder 2">
            <a:extLst>
              <a:ext uri="{FF2B5EF4-FFF2-40B4-BE49-F238E27FC236}">
                <a16:creationId xmlns:a16="http://schemas.microsoft.com/office/drawing/2014/main" xmlns="" id="{C10F7B49-6C9D-4DBF-AD20-9D4CFAB1CBFD}"/>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26" name="Oval 25"/>
          <p:cNvSpPr/>
          <p:nvPr/>
        </p:nvSpPr>
        <p:spPr>
          <a:xfrm>
            <a:off x="369870" y="5866544"/>
            <a:ext cx="1551397" cy="9914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63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a:extLst>
              <a:ext uri="{FF2B5EF4-FFF2-40B4-BE49-F238E27FC236}">
                <a16:creationId xmlns:a16="http://schemas.microsoft.com/office/drawing/2014/main" xmlns="" id="{63493B9E-F6F8-4C0F-9706-CA547A8B2B3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10812" y="708916"/>
            <a:ext cx="5305661" cy="5332288"/>
          </a:xfrm>
        </p:spPr>
      </p:pic>
      <p:sp>
        <p:nvSpPr>
          <p:cNvPr id="6" name="Title 5">
            <a:extLst>
              <a:ext uri="{FF2B5EF4-FFF2-40B4-BE49-F238E27FC236}">
                <a16:creationId xmlns:a16="http://schemas.microsoft.com/office/drawing/2014/main" xmlns=""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4" name="Rectangle 3"/>
          <p:cNvSpPr/>
          <p:nvPr/>
        </p:nvSpPr>
        <p:spPr>
          <a:xfrm>
            <a:off x="6469777" y="4397339"/>
            <a:ext cx="722133" cy="1140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4C2A7-EC84-4D8C-9CA2-F6AE46F51FB6}"/>
              </a:ext>
            </a:extLst>
          </p:cNvPr>
          <p:cNvSpPr>
            <a:spLocks noGrp="1"/>
          </p:cNvSpPr>
          <p:nvPr>
            <p:ph type="title"/>
          </p:nvPr>
        </p:nvSpPr>
        <p:spPr/>
        <p:txBody>
          <a:bodyPr/>
          <a:lstStyle/>
          <a:p>
            <a:r>
              <a:rPr lang="en-US" dirty="0" smtClean="0"/>
              <a:t>about disease</a:t>
            </a:r>
            <a:endParaRPr lang="en-US" dirty="0"/>
          </a:p>
        </p:txBody>
      </p:sp>
      <p:sp>
        <p:nvSpPr>
          <p:cNvPr id="3" name="Text Placeholder 2">
            <a:extLst>
              <a:ext uri="{FF2B5EF4-FFF2-40B4-BE49-F238E27FC236}">
                <a16:creationId xmlns:a16="http://schemas.microsoft.com/office/drawing/2014/main" xmlns="" id="{56960426-AAA6-4126-93AF-30F7DEE010A4}"/>
              </a:ext>
            </a:extLst>
          </p:cNvPr>
          <p:cNvSpPr>
            <a:spLocks noGrp="1"/>
          </p:cNvSpPr>
          <p:nvPr>
            <p:ph type="body" idx="1"/>
          </p:nvPr>
        </p:nvSpPr>
        <p:spPr/>
        <p:txBody>
          <a:bodyPr/>
          <a:lstStyle/>
          <a:p>
            <a:r>
              <a:rPr lang="en-US" dirty="0" smtClean="0"/>
              <a:t>It’s called symptoms ,the abnormal growth of skin cells most often develops on skin exposed to the sun but this common form of cancer ca</a:t>
            </a:r>
            <a:r>
              <a:rPr lang="en-US" dirty="0" smtClean="0"/>
              <a:t>n also occur on areas of your skin not ordinarily exposed to sunlight.</a:t>
            </a:r>
          </a:p>
          <a:p>
            <a:endParaRPr lang="en-US" dirty="0" smtClean="0"/>
          </a:p>
        </p:txBody>
      </p:sp>
      <p:pic>
        <p:nvPicPr>
          <p:cNvPr id="11" name="Picture Placeholder 10">
            <a:extLst>
              <a:ext uri="{FF2B5EF4-FFF2-40B4-BE49-F238E27FC236}">
                <a16:creationId xmlns:a16="http://schemas.microsoft.com/office/drawing/2014/main" xmlns="" id="{9D82A855-CCB0-4075-B5EE-5CC6FD176DB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498759" y="2399168"/>
            <a:ext cx="7088863" cy="4458832"/>
          </a:xfrm>
        </p:spPr>
      </p:pic>
      <p:sp>
        <p:nvSpPr>
          <p:cNvPr id="4" name="Slide Number Placeholder 3">
            <a:extLst>
              <a:ext uri="{FF2B5EF4-FFF2-40B4-BE49-F238E27FC236}">
                <a16:creationId xmlns:a16="http://schemas.microsoft.com/office/drawing/2014/main" xmlns=""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5" name="Oval 4"/>
          <p:cNvSpPr/>
          <p:nvPr/>
        </p:nvSpPr>
        <p:spPr>
          <a:xfrm>
            <a:off x="226337" y="6099646"/>
            <a:ext cx="1493822" cy="7583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Skin cancer types </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smtClean="0"/>
              <a:t>There are three major types of skin cancer:</a:t>
            </a:r>
          </a:p>
          <a:p>
            <a:r>
              <a:rPr lang="en-US" sz="1800" dirty="0" smtClean="0"/>
              <a:t>Basal cell carcinoma.</a:t>
            </a:r>
          </a:p>
          <a:p>
            <a:r>
              <a:rPr lang="en-US" sz="1800" dirty="0" smtClean="0"/>
              <a:t>Squamous cell carcinoma.</a:t>
            </a:r>
          </a:p>
          <a:p>
            <a:r>
              <a:rPr lang="en-US" sz="1800" dirty="0" smtClean="0"/>
              <a:t>Melanoma.</a:t>
            </a:r>
            <a:endParaRPr lang="en-US" sz="1800" dirty="0"/>
          </a:p>
          <a:p>
            <a:pPr marL="0" indent="0">
              <a:buNone/>
            </a:pPr>
            <a:r>
              <a:rPr lang="en-US" sz="1800" dirty="0" smtClean="0"/>
              <a:t>you can reduce your risk of skin cancer by limiting or avoiding exposure to </a:t>
            </a:r>
            <a:r>
              <a:rPr lang="en-US" sz="1800" dirty="0" smtClean="0"/>
              <a:t>ultraviolet (UV) radiation.</a:t>
            </a:r>
          </a:p>
          <a:p>
            <a:pPr marL="0" indent="0">
              <a:buNone/>
            </a:pPr>
            <a:r>
              <a:rPr lang="en-US" sz="1800" dirty="0" smtClean="0"/>
              <a:t>Early detection of skin cancer gives you the greatest chance for successful skin cancer treatment.</a:t>
            </a:r>
          </a:p>
          <a:p>
            <a:pPr marL="0" indent="0">
              <a:buNone/>
            </a:pPr>
            <a:r>
              <a:rPr lang="en-US" sz="1800" dirty="0" smtClean="0"/>
              <a:t> </a:t>
            </a:r>
            <a:endParaRPr lang="en-US" sz="1800" dirty="0"/>
          </a:p>
        </p:txBody>
      </p:sp>
      <p:pic>
        <p:nvPicPr>
          <p:cNvPr id="7" name="Picture Placeholder 6">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251010" y="0"/>
            <a:ext cx="6958525" cy="5848539"/>
          </a:xfrm>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5" name="Oval 4"/>
          <p:cNvSpPr/>
          <p:nvPr/>
        </p:nvSpPr>
        <p:spPr>
          <a:xfrm>
            <a:off x="253497" y="6176963"/>
            <a:ext cx="1475715" cy="6040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A9A18-93E0-4615-B7AA-B8C8FBB14464}"/>
              </a:ext>
            </a:extLst>
          </p:cNvPr>
          <p:cNvSpPr>
            <a:spLocks noGrp="1"/>
          </p:cNvSpPr>
          <p:nvPr>
            <p:ph type="title"/>
          </p:nvPr>
        </p:nvSpPr>
        <p:spPr/>
        <p:txBody>
          <a:bodyPr/>
          <a:lstStyle/>
          <a:p>
            <a:r>
              <a:rPr lang="en-US" dirty="0" smtClean="0"/>
              <a:t>Basal cell carcinoma</a:t>
            </a:r>
            <a:endParaRPr lang="en-US" dirty="0"/>
          </a:p>
        </p:txBody>
      </p:sp>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515938" y="2104401"/>
            <a:ext cx="4151027" cy="4351338"/>
          </a:xfrm>
        </p:spPr>
        <p:txBody>
          <a:bodyPr/>
          <a:lstStyle/>
          <a:p>
            <a:pPr marL="0" indent="0">
              <a:buNone/>
            </a:pPr>
            <a:r>
              <a:rPr lang="en-US" sz="1800" dirty="0" smtClean="0"/>
              <a:t>Basal cell carcinoma begins in the basal cells a type of cell within the skin that produces new skin cells as old one die off.</a:t>
            </a:r>
            <a:endParaRPr lang="en-US" sz="1800" dirty="0"/>
          </a:p>
          <a:p>
            <a:pPr marL="0" indent="0">
              <a:buNone/>
            </a:pPr>
            <a:r>
              <a:rPr lang="en-US" sz="1800" dirty="0" smtClean="0"/>
              <a:t>Basal cell carcinoma often appears as a slightly transparent bump on the skin, though it can take other forms. Basal cell carcinoma occurs most often on areas of the skin that are exposed to the sun, such as your head and neck.</a:t>
            </a:r>
            <a:endParaRPr lang="en-US" sz="1800" dirty="0"/>
          </a:p>
        </p:txBody>
      </p:sp>
      <p:pic>
        <p:nvPicPr>
          <p:cNvPr id="7" name="Picture Placeholder 6">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241958" y="787650"/>
            <a:ext cx="5323438" cy="5305332"/>
          </a:xfrm>
        </p:spPr>
      </p:pic>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5" name="Oval 4"/>
          <p:cNvSpPr/>
          <p:nvPr/>
        </p:nvSpPr>
        <p:spPr>
          <a:xfrm>
            <a:off x="162962" y="6092982"/>
            <a:ext cx="2027977" cy="6609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A9A18-93E0-4615-B7AA-B8C8FBB14464}"/>
              </a:ext>
            </a:extLst>
          </p:cNvPr>
          <p:cNvSpPr>
            <a:spLocks noGrp="1"/>
          </p:cNvSpPr>
          <p:nvPr>
            <p:ph type="title"/>
          </p:nvPr>
        </p:nvSpPr>
        <p:spPr/>
        <p:txBody>
          <a:bodyPr/>
          <a:lstStyle/>
          <a:p>
            <a:r>
              <a:rPr lang="en-US" dirty="0" smtClean="0"/>
              <a:t>squamous cell carcinoma</a:t>
            </a:r>
            <a:endParaRPr lang="en-US" dirty="0"/>
          </a:p>
        </p:txBody>
      </p:sp>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515938" y="1825158"/>
            <a:ext cx="4151027" cy="4351338"/>
          </a:xfrm>
        </p:spPr>
        <p:txBody>
          <a:bodyPr/>
          <a:lstStyle/>
          <a:p>
            <a:pPr marL="0" indent="0">
              <a:buNone/>
            </a:pPr>
            <a:r>
              <a:rPr lang="en-US" sz="1800" dirty="0"/>
              <a:t>Squamous cell carcinoma of the skin is a common form of skin cancer that develops in the squamous cells that make up the middle and outer layers of the skin</a:t>
            </a:r>
            <a:r>
              <a:rPr lang="en-US" sz="1800" dirty="0" smtClean="0"/>
              <a:t>.</a:t>
            </a:r>
          </a:p>
          <a:p>
            <a:pPr marL="0" indent="0">
              <a:buNone/>
            </a:pPr>
            <a:r>
              <a:rPr lang="en-US" sz="1800" dirty="0"/>
              <a:t>Squamous cell carcinoma of the skin is usually not life-threatening, though it can be aggressive. Untreated, squamous cell carcinoma of the skin can grow large or spread to other parts of your body, causing serious </a:t>
            </a:r>
            <a:r>
              <a:rPr lang="en-US" sz="1800" dirty="0" smtClean="0"/>
              <a:t>complications.</a:t>
            </a:r>
          </a:p>
          <a:p>
            <a:pPr marL="0" indent="0">
              <a:buNone/>
            </a:pPr>
            <a:r>
              <a:rPr lang="en-US" sz="1800" dirty="0"/>
              <a:t>Most squamous cell carcinomas of the skin result from prolonged exposure to ultraviolet (UV) radiation, either from sunlight or from tanning beds or </a:t>
            </a:r>
            <a:r>
              <a:rPr lang="en-US" sz="1800" dirty="0" smtClean="0"/>
              <a:t>lamps.</a:t>
            </a:r>
            <a:endParaRPr lang="en-US" sz="1800" dirty="0"/>
          </a:p>
        </p:txBody>
      </p:sp>
      <p:pic>
        <p:nvPicPr>
          <p:cNvPr id="7" name="Picture Placeholder 6">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251012" y="805758"/>
            <a:ext cx="5323438" cy="5223849"/>
          </a:xfrm>
        </p:spPr>
      </p:pic>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5" name="Oval 4"/>
          <p:cNvSpPr/>
          <p:nvPr/>
        </p:nvSpPr>
        <p:spPr>
          <a:xfrm>
            <a:off x="307818" y="6176496"/>
            <a:ext cx="1321806" cy="681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25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A9A18-93E0-4615-B7AA-B8C8FBB14464}"/>
              </a:ext>
            </a:extLst>
          </p:cNvPr>
          <p:cNvSpPr>
            <a:spLocks noGrp="1"/>
          </p:cNvSpPr>
          <p:nvPr>
            <p:ph type="title"/>
          </p:nvPr>
        </p:nvSpPr>
        <p:spPr/>
        <p:txBody>
          <a:bodyPr/>
          <a:lstStyle/>
          <a:p>
            <a:r>
              <a:rPr lang="en-US" dirty="0" smtClean="0"/>
              <a:t>melanoma cell carcinoma</a:t>
            </a:r>
            <a:endParaRPr lang="en-US" dirty="0"/>
          </a:p>
        </p:txBody>
      </p:sp>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515938" y="2404580"/>
            <a:ext cx="4151027" cy="4351338"/>
          </a:xfrm>
        </p:spPr>
        <p:txBody>
          <a:bodyPr/>
          <a:lstStyle/>
          <a:p>
            <a:pPr marL="0" indent="0">
              <a:buNone/>
            </a:pPr>
            <a:r>
              <a:rPr lang="en-US" sz="1800" dirty="0" smtClean="0"/>
              <a:t>The most serious type of skin cancer , develops in the cells (melanocytes) that produce melanin the pigment that gives your skin its color.</a:t>
            </a:r>
          </a:p>
          <a:p>
            <a:pPr marL="0" indent="0">
              <a:buNone/>
            </a:pPr>
            <a:r>
              <a:rPr lang="en-US" sz="1800" dirty="0" smtClean="0"/>
              <a:t>Melanoma can also form in your eyes and ,rarely , inside your body ,such as in your nose or throat.</a:t>
            </a:r>
          </a:p>
          <a:p>
            <a:pPr marL="0" indent="0">
              <a:buNone/>
            </a:pPr>
            <a:endParaRPr lang="en-US" sz="1800" dirty="0"/>
          </a:p>
        </p:txBody>
      </p:sp>
      <p:pic>
        <p:nvPicPr>
          <p:cNvPr id="7" name="Picture Placeholder 6">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251012" y="760492"/>
            <a:ext cx="5323438" cy="5323436"/>
          </a:xfrm>
        </p:spPr>
      </p:pic>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Oval 4"/>
          <p:cNvSpPr/>
          <p:nvPr/>
        </p:nvSpPr>
        <p:spPr>
          <a:xfrm>
            <a:off x="307818" y="6176496"/>
            <a:ext cx="1321806" cy="681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28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9623834" y="1720159"/>
            <a:ext cx="1339913" cy="10592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04523" y="1720159"/>
            <a:ext cx="1557196" cy="9914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1BB985D-7833-4E74-AA1C-E9A4BC3CC6D1}"/>
              </a:ext>
            </a:extLst>
          </p:cNvPr>
          <p:cNvSpPr>
            <a:spLocks noGrp="1"/>
          </p:cNvSpPr>
          <p:nvPr>
            <p:ph type="title"/>
          </p:nvPr>
        </p:nvSpPr>
        <p:spPr/>
        <p:txBody>
          <a:bodyPr/>
          <a:lstStyle/>
          <a:p>
            <a:r>
              <a:rPr lang="en-US" dirty="0" smtClean="0"/>
              <a:t>Our project </a:t>
            </a:r>
            <a:endParaRPr lang="en-US" dirty="0"/>
          </a:p>
        </p:txBody>
      </p:sp>
      <p:sp>
        <p:nvSpPr>
          <p:cNvPr id="7" name="Content Placeholder 6">
            <a:extLst>
              <a:ext uri="{FF2B5EF4-FFF2-40B4-BE49-F238E27FC236}">
                <a16:creationId xmlns:a16="http://schemas.microsoft.com/office/drawing/2014/main" xmlns="" id="{2E37A9B0-8DFC-4474-9F0A-612E661EF4EC}"/>
              </a:ext>
            </a:extLst>
          </p:cNvPr>
          <p:cNvSpPr>
            <a:spLocks noGrp="1"/>
          </p:cNvSpPr>
          <p:nvPr>
            <p:ph idx="15"/>
          </p:nvPr>
        </p:nvSpPr>
        <p:spPr>
          <a:xfrm>
            <a:off x="218944" y="1988374"/>
            <a:ext cx="3445566" cy="642480"/>
          </a:xfrm>
        </p:spPr>
        <p:txBody>
          <a:bodyPr/>
          <a:lstStyle/>
          <a:p>
            <a:r>
              <a:rPr lang="en-US" sz="2000" dirty="0" smtClean="0"/>
              <a:t>Problems</a:t>
            </a:r>
            <a:r>
              <a:rPr lang="en-US" dirty="0" smtClean="0"/>
              <a:t> </a:t>
            </a:r>
            <a:endParaRPr lang="en-US" dirty="0"/>
          </a:p>
        </p:txBody>
      </p:sp>
      <p:sp>
        <p:nvSpPr>
          <p:cNvPr id="3" name="Content Placeholder 2">
            <a:extLst>
              <a:ext uri="{FF2B5EF4-FFF2-40B4-BE49-F238E27FC236}">
                <a16:creationId xmlns:a16="http://schemas.microsoft.com/office/drawing/2014/main" xmlns="" id="{09548D1D-2547-44FC-BACD-2BCD769E2662}"/>
              </a:ext>
            </a:extLst>
          </p:cNvPr>
          <p:cNvSpPr>
            <a:spLocks noGrp="1"/>
          </p:cNvSpPr>
          <p:nvPr>
            <p:ph idx="1"/>
          </p:nvPr>
        </p:nvSpPr>
        <p:spPr>
          <a:xfrm>
            <a:off x="169391" y="2899069"/>
            <a:ext cx="3445566" cy="1900178"/>
          </a:xfrm>
        </p:spPr>
        <p:txBody>
          <a:bodyPr>
            <a:noAutofit/>
          </a:bodyPr>
          <a:lstStyle/>
          <a:p>
            <a:r>
              <a:rPr lang="en-US" sz="1800" dirty="0"/>
              <a:t>The most important problems of skin cancer is that the patient does not recognize the disease except in a late case which leads to difficulty in </a:t>
            </a:r>
            <a:r>
              <a:rPr lang="en-US" sz="1800" dirty="0" smtClean="0"/>
              <a:t>treatment.</a:t>
            </a:r>
            <a:endParaRPr lang="ar-EG" sz="1800" dirty="0" smtClean="0"/>
          </a:p>
          <a:p>
            <a:r>
              <a:rPr lang="en-US" sz="1800" dirty="0"/>
              <a:t>although skin cancer appears on the skin in </a:t>
            </a:r>
            <a:r>
              <a:rPr lang="en-US" sz="1800" dirty="0" smtClean="0"/>
              <a:t>the</a:t>
            </a:r>
            <a:r>
              <a:rPr lang="ar-EG" sz="1800" dirty="0" smtClean="0"/>
              <a:t> </a:t>
            </a:r>
            <a:r>
              <a:rPr lang="en-US" sz="1800" dirty="0" smtClean="0"/>
              <a:t>early stages</a:t>
            </a:r>
            <a:r>
              <a:rPr lang="en-US" dirty="0" smtClean="0"/>
              <a:t>.</a:t>
            </a:r>
            <a:endParaRPr lang="en-US" dirty="0"/>
          </a:p>
        </p:txBody>
      </p:sp>
      <p:pic>
        <p:nvPicPr>
          <p:cNvPr id="22" name="Picture Placeholder 21">
            <a:extLst>
              <a:ext uri="{FF2B5EF4-FFF2-40B4-BE49-F238E27FC236}">
                <a16:creationId xmlns:a16="http://schemas.microsoft.com/office/drawing/2014/main" xmlns="" id="{900B31E0-725B-4414-BD86-F34DA104673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757188" y="878183"/>
            <a:ext cx="4671588" cy="5929383"/>
          </a:xfrm>
        </p:spPr>
      </p:pic>
      <p:sp>
        <p:nvSpPr>
          <p:cNvPr id="8" name="Content Placeholder 7">
            <a:extLst>
              <a:ext uri="{FF2B5EF4-FFF2-40B4-BE49-F238E27FC236}">
                <a16:creationId xmlns:a16="http://schemas.microsoft.com/office/drawing/2014/main" xmlns="" id="{D78F2DCC-A50E-40A1-81F9-70371D4AA42F}"/>
              </a:ext>
            </a:extLst>
          </p:cNvPr>
          <p:cNvSpPr>
            <a:spLocks noGrp="1"/>
          </p:cNvSpPr>
          <p:nvPr>
            <p:ph idx="16"/>
          </p:nvPr>
        </p:nvSpPr>
        <p:spPr>
          <a:xfrm>
            <a:off x="8571007" y="2061919"/>
            <a:ext cx="3445566" cy="495389"/>
          </a:xfrm>
        </p:spPr>
        <p:txBody>
          <a:bodyPr/>
          <a:lstStyle/>
          <a:p>
            <a:r>
              <a:rPr lang="en-US" sz="2000" dirty="0" smtClean="0"/>
              <a:t>Solution </a:t>
            </a:r>
            <a:endParaRPr lang="en-US" sz="2000" dirty="0"/>
          </a:p>
        </p:txBody>
      </p:sp>
      <p:sp>
        <p:nvSpPr>
          <p:cNvPr id="6" name="Content Placeholder 5">
            <a:extLst>
              <a:ext uri="{FF2B5EF4-FFF2-40B4-BE49-F238E27FC236}">
                <a16:creationId xmlns:a16="http://schemas.microsoft.com/office/drawing/2014/main" xmlns="" id="{5CD639B0-7991-4B2B-9E50-32064EB91255}"/>
              </a:ext>
            </a:extLst>
          </p:cNvPr>
          <p:cNvSpPr>
            <a:spLocks noGrp="1"/>
          </p:cNvSpPr>
          <p:nvPr>
            <p:ph idx="14"/>
          </p:nvPr>
        </p:nvSpPr>
        <p:spPr>
          <a:xfrm>
            <a:off x="8571373" y="2899068"/>
            <a:ext cx="3445200" cy="2504663"/>
          </a:xfrm>
        </p:spPr>
        <p:txBody>
          <a:bodyPr>
            <a:noAutofit/>
          </a:bodyPr>
          <a:lstStyle/>
          <a:p>
            <a:r>
              <a:rPr lang="en-US" sz="1800" dirty="0"/>
              <a:t>Early detection of skin cancer before it develops or reaches late </a:t>
            </a:r>
            <a:r>
              <a:rPr lang="en-US" sz="1800" dirty="0" smtClean="0"/>
              <a:t>stages.</a:t>
            </a:r>
            <a:endParaRPr lang="en-US" sz="1800" dirty="0"/>
          </a:p>
          <a:p>
            <a:r>
              <a:rPr lang="en-US" sz="1800" dirty="0"/>
              <a:t>By introducing images of the affected area and the application, the user will read and analyze them and find out the rate of skin </a:t>
            </a:r>
            <a:r>
              <a:rPr lang="en-US" sz="1800" dirty="0" smtClean="0"/>
              <a:t>cancer.</a:t>
            </a:r>
            <a:endParaRPr lang="en-US" sz="1800" dirty="0"/>
          </a:p>
        </p:txBody>
      </p:sp>
      <p:sp>
        <p:nvSpPr>
          <p:cNvPr id="4" name="Slide Number Placeholder 3">
            <a:extLst>
              <a:ext uri="{FF2B5EF4-FFF2-40B4-BE49-F238E27FC236}">
                <a16:creationId xmlns:a16="http://schemas.microsoft.com/office/drawing/2014/main" xmlns="" id="{1B5E3677-5FC4-4712-BA70-5DBE574539E2}"/>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14" name="Oval 13"/>
          <p:cNvSpPr/>
          <p:nvPr/>
        </p:nvSpPr>
        <p:spPr>
          <a:xfrm>
            <a:off x="316871" y="6184455"/>
            <a:ext cx="1358020" cy="5425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26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3C2D9-0850-4620-BE32-11F44A927662}"/>
              </a:ext>
            </a:extLst>
          </p:cNvPr>
          <p:cNvSpPr>
            <a:spLocks noGrp="1"/>
          </p:cNvSpPr>
          <p:nvPr>
            <p:ph type="title"/>
          </p:nvPr>
        </p:nvSpPr>
        <p:spPr/>
        <p:txBody>
          <a:bodyPr/>
          <a:lstStyle/>
          <a:p>
            <a:r>
              <a:rPr lang="en-US" dirty="0"/>
              <a:t>Comparison </a:t>
            </a:r>
          </a:p>
        </p:txBody>
      </p:sp>
      <p:sp>
        <p:nvSpPr>
          <p:cNvPr id="5" name="Content Placeholder 4">
            <a:extLst>
              <a:ext uri="{FF2B5EF4-FFF2-40B4-BE49-F238E27FC236}">
                <a16:creationId xmlns:a16="http://schemas.microsoft.com/office/drawing/2014/main" xmlns="" id="{93A6F33C-3AFE-474E-AC15-C00F368C3C6A}"/>
              </a:ext>
            </a:extLst>
          </p:cNvPr>
          <p:cNvSpPr>
            <a:spLocks noGrp="1"/>
          </p:cNvSpPr>
          <p:nvPr>
            <p:ph idx="15"/>
          </p:nvPr>
        </p:nvSpPr>
        <p:spPr>
          <a:xfrm>
            <a:off x="1535707" y="1906016"/>
            <a:ext cx="1850289" cy="495389"/>
          </a:xfrm>
        </p:spPr>
        <p:txBody>
          <a:bodyPr/>
          <a:lstStyle/>
          <a:p>
            <a:r>
              <a:rPr lang="en-US" sz="2000" dirty="0" smtClean="0"/>
              <a:t>Competitors</a:t>
            </a:r>
            <a:r>
              <a:rPr lang="en-US" dirty="0" smtClean="0"/>
              <a:t> </a:t>
            </a:r>
            <a:endParaRPr lang="en-US" dirty="0"/>
          </a:p>
        </p:txBody>
      </p:sp>
      <p:pic>
        <p:nvPicPr>
          <p:cNvPr id="29" name="Picture Placeholder 28">
            <a:extLst>
              <a:ext uri="{FF2B5EF4-FFF2-40B4-BE49-F238E27FC236}">
                <a16:creationId xmlns:a16="http://schemas.microsoft.com/office/drawing/2014/main" xmlns=""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5283303" y="1850966"/>
            <a:ext cx="605487" cy="605487"/>
          </a:xfrm>
        </p:spPr>
      </p:pic>
      <p:sp>
        <p:nvSpPr>
          <p:cNvPr id="3" name="Content Placeholder 2">
            <a:extLst>
              <a:ext uri="{FF2B5EF4-FFF2-40B4-BE49-F238E27FC236}">
                <a16:creationId xmlns:a16="http://schemas.microsoft.com/office/drawing/2014/main" xmlns="" id="{65015163-D5FD-4849-978B-77883FAF7928}"/>
              </a:ext>
            </a:extLst>
          </p:cNvPr>
          <p:cNvSpPr>
            <a:spLocks noGrp="1"/>
          </p:cNvSpPr>
          <p:nvPr>
            <p:ph idx="1"/>
          </p:nvPr>
        </p:nvSpPr>
        <p:spPr>
          <a:xfrm>
            <a:off x="653774" y="3059370"/>
            <a:ext cx="4074002" cy="2846648"/>
          </a:xfrm>
        </p:spPr>
        <p:txBody>
          <a:bodyPr/>
          <a:lstStyle/>
          <a:p>
            <a:pPr marL="285750" indent="-285750" algn="l">
              <a:buFont typeface="Arial" panose="020B0604020202020204" pitchFamily="34" charset="0"/>
              <a:buChar char="•"/>
            </a:pPr>
            <a:r>
              <a:rPr lang="en-US" sz="1800" dirty="0"/>
              <a:t>National Cancer Institute. Skin Cancer. 2013. 16 March 2013.</a:t>
            </a:r>
          </a:p>
          <a:p>
            <a:pPr marL="285750" indent="-285750" algn="l">
              <a:buFont typeface="Arial" panose="020B0604020202020204" pitchFamily="34" charset="0"/>
              <a:buChar char="•"/>
            </a:pPr>
            <a:r>
              <a:rPr lang="en-US" sz="1800" dirty="0" err="1"/>
              <a:t>Rockoff</a:t>
            </a:r>
            <a:r>
              <a:rPr lang="en-US" sz="1800" dirty="0"/>
              <a:t>, Alan. Skin Cancer. 2013. 16 March 2013.</a:t>
            </a:r>
          </a:p>
          <a:p>
            <a:pPr marL="285750" indent="-285750" algn="l">
              <a:buFont typeface="Arial" panose="020B0604020202020204" pitchFamily="34" charset="0"/>
              <a:buChar char="•"/>
            </a:pPr>
            <a:r>
              <a:rPr lang="en-US" sz="1800" dirty="0"/>
              <a:t>Drugs of Today 41.5 (2005): 37–53.</a:t>
            </a:r>
          </a:p>
          <a:p>
            <a:pPr marL="285750" indent="-285750" algn="l">
              <a:buFont typeface="Arial" panose="020B0604020202020204" pitchFamily="34" charset="0"/>
              <a:buChar char="•"/>
            </a:pPr>
            <a:r>
              <a:rPr lang="en-US" sz="1800" dirty="0" err="1"/>
              <a:t>Swetter</a:t>
            </a:r>
            <a:r>
              <a:rPr lang="en-US" sz="1800" dirty="0"/>
              <a:t>, Susan M. Cutaneous Melanoma. 2012. 16 March 2013.</a:t>
            </a:r>
            <a:endParaRPr lang="en-US" sz="1800" dirty="0"/>
          </a:p>
        </p:txBody>
      </p:sp>
      <p:sp>
        <p:nvSpPr>
          <p:cNvPr id="8" name="Content Placeholder 7">
            <a:extLst>
              <a:ext uri="{FF2B5EF4-FFF2-40B4-BE49-F238E27FC236}">
                <a16:creationId xmlns:a16="http://schemas.microsoft.com/office/drawing/2014/main" xmlns="" id="{C8438480-8B6F-44E5-A602-6240C1B85FB3}"/>
              </a:ext>
            </a:extLst>
          </p:cNvPr>
          <p:cNvSpPr>
            <a:spLocks noGrp="1"/>
          </p:cNvSpPr>
          <p:nvPr>
            <p:ph idx="19"/>
          </p:nvPr>
        </p:nvSpPr>
        <p:spPr>
          <a:xfrm>
            <a:off x="6904269" y="2743199"/>
            <a:ext cx="4074002" cy="1811922"/>
          </a:xfrm>
        </p:spPr>
        <p:txBody>
          <a:bodyPr/>
          <a:lstStyle/>
          <a:p>
            <a:r>
              <a:rPr lang="en-US" sz="2000" dirty="0"/>
              <a:t>project provide high accuracy to detect skin cancer in its first stages ,that application </a:t>
            </a:r>
            <a:r>
              <a:rPr lang="en-US" sz="2000" dirty="0" smtClean="0"/>
              <a:t>will </a:t>
            </a:r>
            <a:r>
              <a:rPr lang="en-US" sz="2000" dirty="0"/>
              <a:t>take picture of user skin and tell him percentage of his disease rate through the </a:t>
            </a:r>
            <a:r>
              <a:rPr lang="en-US" sz="2000" dirty="0" smtClean="0"/>
              <a:t>help </a:t>
            </a:r>
            <a:r>
              <a:rPr lang="en-US" sz="2000" dirty="0"/>
              <a:t>of machine learning and Image processing</a:t>
            </a:r>
            <a:r>
              <a:rPr lang="en-US" dirty="0"/>
              <a:t>.</a:t>
            </a:r>
            <a:endParaRPr lang="en-US" dirty="0"/>
          </a:p>
        </p:txBody>
      </p:sp>
      <p:sp>
        <p:nvSpPr>
          <p:cNvPr id="9" name="Content Placeholder 8">
            <a:extLst>
              <a:ext uri="{FF2B5EF4-FFF2-40B4-BE49-F238E27FC236}">
                <a16:creationId xmlns:a16="http://schemas.microsoft.com/office/drawing/2014/main" xmlns="" id="{A1EE8A19-6968-4C81-B180-20FEF61ADEE1}"/>
              </a:ext>
            </a:extLst>
          </p:cNvPr>
          <p:cNvSpPr>
            <a:spLocks noGrp="1"/>
          </p:cNvSpPr>
          <p:nvPr>
            <p:ph idx="20"/>
          </p:nvPr>
        </p:nvSpPr>
        <p:spPr>
          <a:xfrm>
            <a:off x="8634552" y="4961161"/>
            <a:ext cx="3445566" cy="495389"/>
          </a:xfrm>
        </p:spPr>
        <p:txBody>
          <a:bodyPr/>
          <a:lstStyle/>
          <a:p>
            <a:r>
              <a:rPr lang="en-US" sz="2000" dirty="0" smtClean="0"/>
              <a:t>Differences</a:t>
            </a:r>
            <a:r>
              <a:rPr lang="en-US" dirty="0" smtClean="0"/>
              <a:t> </a:t>
            </a:r>
            <a:endParaRPr lang="en-US" dirty="0"/>
          </a:p>
        </p:txBody>
      </p:sp>
      <p:sp>
        <p:nvSpPr>
          <p:cNvPr id="4" name="Slide Number Placeholder 3">
            <a:extLst>
              <a:ext uri="{FF2B5EF4-FFF2-40B4-BE49-F238E27FC236}">
                <a16:creationId xmlns:a16="http://schemas.microsoft.com/office/drawing/2014/main" xmlns="" id="{CA1C0347-C2C9-46A2-B7A6-9653B525F7DD}"/>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7" name="Picture Placeholder 6"/>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l="131" r="131"/>
          <a:stretch>
            <a:fillRect/>
          </a:stretch>
        </p:blipFill>
        <p:spPr/>
      </p:pic>
      <p:sp>
        <p:nvSpPr>
          <p:cNvPr id="10" name="Oval 9"/>
          <p:cNvSpPr/>
          <p:nvPr/>
        </p:nvSpPr>
        <p:spPr>
          <a:xfrm>
            <a:off x="0" y="6246891"/>
            <a:ext cx="1720159" cy="6111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0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References </a:t>
            </a:r>
            <a:endParaRPr lang="en-US" dirty="0"/>
          </a:p>
        </p:txBody>
      </p:sp>
      <p:graphicFrame>
        <p:nvGraphicFramePr>
          <p:cNvPr id="6" name="Table 5">
            <a:extLst>
              <a:ext uri="{FF2B5EF4-FFF2-40B4-BE49-F238E27FC236}">
                <a16:creationId xmlns:a16="http://schemas.microsoft.com/office/drawing/2014/main" xmlns="" id="{BEE52E89-C526-4F73-86FB-0EB31587CD33}"/>
              </a:ext>
            </a:extLst>
          </p:cNvPr>
          <p:cNvGraphicFramePr>
            <a:graphicFrameLocks noGrp="1"/>
          </p:cNvGraphicFramePr>
          <p:nvPr>
            <p:extLst>
              <p:ext uri="{D42A27DB-BD31-4B8C-83A1-F6EECF244321}">
                <p14:modId xmlns:p14="http://schemas.microsoft.com/office/powerpoint/2010/main" val="347160257"/>
              </p:ext>
            </p:extLst>
          </p:nvPr>
        </p:nvGraphicFramePr>
        <p:xfrm>
          <a:off x="552150" y="1610459"/>
          <a:ext cx="10994988" cy="4407631"/>
        </p:xfrm>
        <a:graphic>
          <a:graphicData uri="http://schemas.openxmlformats.org/drawingml/2006/table">
            <a:tbl>
              <a:tblPr firstRow="1" bandRow="1">
                <a:tableStyleId>{5C22544A-7EE6-4342-B048-85BDC9FD1C3A}</a:tableStyleId>
              </a:tblPr>
              <a:tblGrid>
                <a:gridCol w="10994988">
                  <a:extLst>
                    <a:ext uri="{9D8B030D-6E8A-4147-A177-3AD203B41FA5}">
                      <a16:colId xmlns:a16="http://schemas.microsoft.com/office/drawing/2014/main" xmlns="" val="2785900615"/>
                    </a:ext>
                  </a:extLst>
                </a:gridCol>
              </a:tblGrid>
              <a:tr h="733527">
                <a:tc>
                  <a:txBody>
                    <a:bodyPr/>
                    <a:lstStyle/>
                    <a:p>
                      <a:pPr algn="ctr"/>
                      <a:r>
                        <a:rPr lang="en-US" dirty="0" smtClean="0"/>
                        <a:t>References links</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7730668"/>
                  </a:ext>
                </a:extLst>
              </a:tr>
              <a:tr h="459263">
                <a:tc>
                  <a:txBody>
                    <a:bodyPr/>
                    <a:lstStyle/>
                    <a:p>
                      <a:pPr algn="ctr"/>
                      <a:r>
                        <a:rPr lang="en-IN" sz="1600" dirty="0" smtClean="0"/>
                        <a:t>https://www.wowessays.com/free-samples/example-of-skin-cancer-research-paper/</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205186774"/>
                  </a:ext>
                </a:extLst>
              </a:tr>
              <a:tr h="459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https://www.wowessays.com/free-samples/example-of-skin-cancer-research-paper/</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960814750"/>
                  </a:ext>
                </a:extLst>
              </a:tr>
              <a:tr h="459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https://www.wowessays.com/free-samples/example-of-skin-cancer-research-paper/</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4186541597"/>
                  </a:ext>
                </a:extLst>
              </a:tr>
              <a:tr h="459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https://www.wowessays.com/free-samples/skin-cancer-research-paper-examples/</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332936508"/>
                  </a:ext>
                </a:extLst>
              </a:tr>
              <a:tr h="459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https://www.mayoclinic.org/diseases-conditions/skin-cancer/symptoms-causes/syc-20377605</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61867112"/>
                  </a:ext>
                </a:extLst>
              </a:tr>
              <a:tr h="459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https://www.mayoclinic.org/diseases-conditions/skin-cancer/symptoms-causes/syc-20377605</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761734650"/>
                  </a:ext>
                </a:extLst>
              </a:tr>
              <a:tr h="459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https://ijcrt.org/papers/IJCRT2008296.pdf</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511800327"/>
                  </a:ext>
                </a:extLst>
              </a:tr>
              <a:tr h="459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https://www.wowessays.com/free-samples/example-of-skin-cancer-research-paper/</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bl>
          </a:graphicData>
        </a:graphic>
      </p:graphicFrame>
      <p:sp>
        <p:nvSpPr>
          <p:cNvPr id="4" name="Slide Number Placeholder 3"/>
          <p:cNvSpPr>
            <a:spLocks noGrp="1"/>
          </p:cNvSpPr>
          <p:nvPr>
            <p:ph type="sldNum" sz="quarter" idx="12"/>
          </p:nvPr>
        </p:nvSpPr>
        <p:spPr/>
        <p:txBody>
          <a:bodyPr/>
          <a:lstStyle/>
          <a:p>
            <a:r>
              <a:rPr lang="en-US" dirty="0"/>
              <a:t>9</a:t>
            </a:r>
          </a:p>
        </p:txBody>
      </p:sp>
      <p:sp>
        <p:nvSpPr>
          <p:cNvPr id="2" name="Oval 1"/>
          <p:cNvSpPr/>
          <p:nvPr/>
        </p:nvSpPr>
        <p:spPr>
          <a:xfrm>
            <a:off x="280657" y="6174463"/>
            <a:ext cx="1520983" cy="5703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65615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576</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Office Theme</vt:lpstr>
      <vt:lpstr>Skin cancer</vt:lpstr>
      <vt:lpstr>about disease</vt:lpstr>
      <vt:lpstr>Skin cancer types </vt:lpstr>
      <vt:lpstr>Basal cell carcinoma</vt:lpstr>
      <vt:lpstr>squamous cell carcinoma</vt:lpstr>
      <vt:lpstr>melanoma cell carcinoma</vt:lpstr>
      <vt:lpstr>Our project </vt:lpstr>
      <vt:lpstr>Comparison </vt:lpstr>
      <vt:lpstr>References </vt:lpstr>
      <vt:lpstr>team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2022-05-09T20:19:34Z</dcterms:created>
  <dcterms:modified xsi:type="dcterms:W3CDTF">2022-05-10T00:21:08Z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