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309" r:id="rId7"/>
    <p:sldId id="291" r:id="rId8"/>
    <p:sldId id="292" r:id="rId9"/>
    <p:sldId id="310" r:id="rId10"/>
    <p:sldId id="293" r:id="rId11"/>
    <p:sldId id="311" r:id="rId12"/>
    <p:sldId id="312" r:id="rId13"/>
    <p:sldId id="313" r:id="rId14"/>
    <p:sldId id="294" r:id="rId15"/>
    <p:sldId id="314" r:id="rId16"/>
    <p:sldId id="315" r:id="rId17"/>
    <p:sldId id="317" r:id="rId18"/>
    <p:sldId id="320" r:id="rId19"/>
    <p:sldId id="318" r:id="rId20"/>
    <p:sldId id="319"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4660"/>
  </p:normalViewPr>
  <p:slideViewPr>
    <p:cSldViewPr snapToGrid="0">
      <p:cViewPr varScale="1">
        <p:scale>
          <a:sx n="68" d="100"/>
          <a:sy n="68" d="100"/>
        </p:scale>
        <p:origin x="56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0D6AA-11E3-4C4A-B23E-40B60DBD62C9}"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54480-C5CA-4BC1-84DB-8742D850284A}" type="slidenum">
              <a:rPr lang="en-US" smtClean="0"/>
              <a:t>‹#›</a:t>
            </a:fld>
            <a:endParaRPr lang="en-US"/>
          </a:p>
        </p:txBody>
      </p:sp>
    </p:spTree>
    <p:extLst>
      <p:ext uri="{BB962C8B-B14F-4D97-AF65-F5344CB8AC3E}">
        <p14:creationId xmlns:p14="http://schemas.microsoft.com/office/powerpoint/2010/main" val="1034533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4</a:t>
            </a:fld>
            <a:endParaRPr lang="en-US"/>
          </a:p>
        </p:txBody>
      </p:sp>
    </p:spTree>
    <p:extLst>
      <p:ext uri="{BB962C8B-B14F-4D97-AF65-F5344CB8AC3E}">
        <p14:creationId xmlns:p14="http://schemas.microsoft.com/office/powerpoint/2010/main" val="4293609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13</a:t>
            </a:fld>
            <a:endParaRPr lang="en-US"/>
          </a:p>
        </p:txBody>
      </p:sp>
    </p:spTree>
    <p:extLst>
      <p:ext uri="{BB962C8B-B14F-4D97-AF65-F5344CB8AC3E}">
        <p14:creationId xmlns:p14="http://schemas.microsoft.com/office/powerpoint/2010/main" val="412605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14</a:t>
            </a:fld>
            <a:endParaRPr lang="en-US"/>
          </a:p>
        </p:txBody>
      </p:sp>
    </p:spTree>
    <p:extLst>
      <p:ext uri="{BB962C8B-B14F-4D97-AF65-F5344CB8AC3E}">
        <p14:creationId xmlns:p14="http://schemas.microsoft.com/office/powerpoint/2010/main" val="3691290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15</a:t>
            </a:fld>
            <a:endParaRPr lang="en-US"/>
          </a:p>
        </p:txBody>
      </p:sp>
    </p:spTree>
    <p:extLst>
      <p:ext uri="{BB962C8B-B14F-4D97-AF65-F5344CB8AC3E}">
        <p14:creationId xmlns:p14="http://schemas.microsoft.com/office/powerpoint/2010/main" val="3469728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16</a:t>
            </a:fld>
            <a:endParaRPr lang="en-US"/>
          </a:p>
        </p:txBody>
      </p:sp>
    </p:spTree>
    <p:extLst>
      <p:ext uri="{BB962C8B-B14F-4D97-AF65-F5344CB8AC3E}">
        <p14:creationId xmlns:p14="http://schemas.microsoft.com/office/powerpoint/2010/main" val="2657397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17</a:t>
            </a:fld>
            <a:endParaRPr lang="en-US"/>
          </a:p>
        </p:txBody>
      </p:sp>
    </p:spTree>
    <p:extLst>
      <p:ext uri="{BB962C8B-B14F-4D97-AF65-F5344CB8AC3E}">
        <p14:creationId xmlns:p14="http://schemas.microsoft.com/office/powerpoint/2010/main" val="44467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18</a:t>
            </a:fld>
            <a:endParaRPr lang="en-US"/>
          </a:p>
        </p:txBody>
      </p:sp>
    </p:spTree>
    <p:extLst>
      <p:ext uri="{BB962C8B-B14F-4D97-AF65-F5344CB8AC3E}">
        <p14:creationId xmlns:p14="http://schemas.microsoft.com/office/powerpoint/2010/main" val="529737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19</a:t>
            </a:fld>
            <a:endParaRPr lang="en-US"/>
          </a:p>
        </p:txBody>
      </p:sp>
    </p:spTree>
    <p:extLst>
      <p:ext uri="{BB962C8B-B14F-4D97-AF65-F5344CB8AC3E}">
        <p14:creationId xmlns:p14="http://schemas.microsoft.com/office/powerpoint/2010/main" val="410140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20</a:t>
            </a:fld>
            <a:endParaRPr lang="en-US"/>
          </a:p>
        </p:txBody>
      </p:sp>
    </p:spTree>
    <p:extLst>
      <p:ext uri="{BB962C8B-B14F-4D97-AF65-F5344CB8AC3E}">
        <p14:creationId xmlns:p14="http://schemas.microsoft.com/office/powerpoint/2010/main" val="2044095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5</a:t>
            </a:fld>
            <a:endParaRPr lang="en-US"/>
          </a:p>
        </p:txBody>
      </p:sp>
    </p:spTree>
    <p:extLst>
      <p:ext uri="{BB962C8B-B14F-4D97-AF65-F5344CB8AC3E}">
        <p14:creationId xmlns:p14="http://schemas.microsoft.com/office/powerpoint/2010/main" val="326316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6</a:t>
            </a:fld>
            <a:endParaRPr lang="en-US"/>
          </a:p>
        </p:txBody>
      </p:sp>
    </p:spTree>
    <p:extLst>
      <p:ext uri="{BB962C8B-B14F-4D97-AF65-F5344CB8AC3E}">
        <p14:creationId xmlns:p14="http://schemas.microsoft.com/office/powerpoint/2010/main" val="1575766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7</a:t>
            </a:fld>
            <a:endParaRPr lang="en-US"/>
          </a:p>
        </p:txBody>
      </p:sp>
    </p:spTree>
    <p:extLst>
      <p:ext uri="{BB962C8B-B14F-4D97-AF65-F5344CB8AC3E}">
        <p14:creationId xmlns:p14="http://schemas.microsoft.com/office/powerpoint/2010/main" val="1117125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8</a:t>
            </a:fld>
            <a:endParaRPr lang="en-US"/>
          </a:p>
        </p:txBody>
      </p:sp>
    </p:spTree>
    <p:extLst>
      <p:ext uri="{BB962C8B-B14F-4D97-AF65-F5344CB8AC3E}">
        <p14:creationId xmlns:p14="http://schemas.microsoft.com/office/powerpoint/2010/main" val="33084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9</a:t>
            </a:fld>
            <a:endParaRPr lang="en-US"/>
          </a:p>
        </p:txBody>
      </p:sp>
    </p:spTree>
    <p:extLst>
      <p:ext uri="{BB962C8B-B14F-4D97-AF65-F5344CB8AC3E}">
        <p14:creationId xmlns:p14="http://schemas.microsoft.com/office/powerpoint/2010/main" val="661962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10</a:t>
            </a:fld>
            <a:endParaRPr lang="en-US"/>
          </a:p>
        </p:txBody>
      </p:sp>
    </p:spTree>
    <p:extLst>
      <p:ext uri="{BB962C8B-B14F-4D97-AF65-F5344CB8AC3E}">
        <p14:creationId xmlns:p14="http://schemas.microsoft.com/office/powerpoint/2010/main" val="871437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11</a:t>
            </a:fld>
            <a:endParaRPr lang="en-US"/>
          </a:p>
        </p:txBody>
      </p:sp>
    </p:spTree>
    <p:extLst>
      <p:ext uri="{BB962C8B-B14F-4D97-AF65-F5344CB8AC3E}">
        <p14:creationId xmlns:p14="http://schemas.microsoft.com/office/powerpoint/2010/main" val="2672515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54480-C5CA-4BC1-84DB-8742D850284A}" type="slidenum">
              <a:rPr lang="en-US" smtClean="0"/>
              <a:t>12</a:t>
            </a:fld>
            <a:endParaRPr lang="en-US"/>
          </a:p>
        </p:txBody>
      </p:sp>
    </p:spTree>
    <p:extLst>
      <p:ext uri="{BB962C8B-B14F-4D97-AF65-F5344CB8AC3E}">
        <p14:creationId xmlns:p14="http://schemas.microsoft.com/office/powerpoint/2010/main" val="133660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45D8B20-8F61-4931-8E53-006BF125201B}" type="datetimeFigureOut">
              <a:rPr lang="en-GB" smtClean="0"/>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962508-856C-40DE-8E68-D34D69B6D401}" type="slidenum">
              <a:rPr lang="en-GB" smtClean="0"/>
              <a:t>‹#›</a:t>
            </a:fld>
            <a:endParaRPr lang="en-GB"/>
          </a:p>
        </p:txBody>
      </p:sp>
    </p:spTree>
    <p:extLst>
      <p:ext uri="{BB962C8B-B14F-4D97-AF65-F5344CB8AC3E}">
        <p14:creationId xmlns:p14="http://schemas.microsoft.com/office/powerpoint/2010/main" val="403380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45D8B20-8F61-4931-8E53-006BF125201B}" type="datetimeFigureOut">
              <a:rPr lang="en-GB" smtClean="0"/>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962508-856C-40DE-8E68-D34D69B6D401}" type="slidenum">
              <a:rPr lang="en-GB" smtClean="0"/>
              <a:t>‹#›</a:t>
            </a:fld>
            <a:endParaRPr lang="en-GB"/>
          </a:p>
        </p:txBody>
      </p:sp>
    </p:spTree>
    <p:extLst>
      <p:ext uri="{BB962C8B-B14F-4D97-AF65-F5344CB8AC3E}">
        <p14:creationId xmlns:p14="http://schemas.microsoft.com/office/powerpoint/2010/main" val="258967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45D8B20-8F61-4931-8E53-006BF125201B}" type="datetimeFigureOut">
              <a:rPr lang="en-GB" smtClean="0"/>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962508-856C-40DE-8E68-D34D69B6D401}" type="slidenum">
              <a:rPr lang="en-GB" smtClean="0"/>
              <a:t>‹#›</a:t>
            </a:fld>
            <a:endParaRPr lang="en-GB"/>
          </a:p>
        </p:txBody>
      </p:sp>
    </p:spTree>
    <p:extLst>
      <p:ext uri="{BB962C8B-B14F-4D97-AF65-F5344CB8AC3E}">
        <p14:creationId xmlns:p14="http://schemas.microsoft.com/office/powerpoint/2010/main" val="7171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45D8B20-8F61-4931-8E53-006BF125201B}" type="datetimeFigureOut">
              <a:rPr lang="en-GB" smtClean="0"/>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962508-856C-40DE-8E68-D34D69B6D401}" type="slidenum">
              <a:rPr lang="en-GB" smtClean="0"/>
              <a:t>‹#›</a:t>
            </a:fld>
            <a:endParaRPr lang="en-GB"/>
          </a:p>
        </p:txBody>
      </p:sp>
    </p:spTree>
    <p:extLst>
      <p:ext uri="{BB962C8B-B14F-4D97-AF65-F5344CB8AC3E}">
        <p14:creationId xmlns:p14="http://schemas.microsoft.com/office/powerpoint/2010/main" val="401682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5D8B20-8F61-4931-8E53-006BF125201B}" type="datetimeFigureOut">
              <a:rPr lang="en-GB" smtClean="0"/>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962508-856C-40DE-8E68-D34D69B6D401}" type="slidenum">
              <a:rPr lang="en-GB" smtClean="0"/>
              <a:t>‹#›</a:t>
            </a:fld>
            <a:endParaRPr lang="en-GB"/>
          </a:p>
        </p:txBody>
      </p:sp>
    </p:spTree>
    <p:extLst>
      <p:ext uri="{BB962C8B-B14F-4D97-AF65-F5344CB8AC3E}">
        <p14:creationId xmlns:p14="http://schemas.microsoft.com/office/powerpoint/2010/main" val="26496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45D8B20-8F61-4931-8E53-006BF125201B}" type="datetimeFigureOut">
              <a:rPr lang="en-GB" smtClean="0"/>
              <a:t>10/12/2021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962508-856C-40DE-8E68-D34D69B6D401}" type="slidenum">
              <a:rPr lang="en-GB" smtClean="0"/>
              <a:t>‹#›</a:t>
            </a:fld>
            <a:endParaRPr lang="en-GB"/>
          </a:p>
        </p:txBody>
      </p:sp>
    </p:spTree>
    <p:extLst>
      <p:ext uri="{BB962C8B-B14F-4D97-AF65-F5344CB8AC3E}">
        <p14:creationId xmlns:p14="http://schemas.microsoft.com/office/powerpoint/2010/main" val="1688057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45D8B20-8F61-4931-8E53-006BF125201B}" type="datetimeFigureOut">
              <a:rPr lang="en-GB" smtClean="0"/>
              <a:t>10/12/2021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962508-856C-40DE-8E68-D34D69B6D401}" type="slidenum">
              <a:rPr lang="en-GB" smtClean="0"/>
              <a:t>‹#›</a:t>
            </a:fld>
            <a:endParaRPr lang="en-GB"/>
          </a:p>
        </p:txBody>
      </p:sp>
    </p:spTree>
    <p:extLst>
      <p:ext uri="{BB962C8B-B14F-4D97-AF65-F5344CB8AC3E}">
        <p14:creationId xmlns:p14="http://schemas.microsoft.com/office/powerpoint/2010/main" val="317493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45D8B20-8F61-4931-8E53-006BF125201B}" type="datetimeFigureOut">
              <a:rPr lang="en-GB" smtClean="0"/>
              <a:t>10/12/2021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962508-856C-40DE-8E68-D34D69B6D401}" type="slidenum">
              <a:rPr lang="en-GB" smtClean="0"/>
              <a:t>‹#›</a:t>
            </a:fld>
            <a:endParaRPr lang="en-GB"/>
          </a:p>
        </p:txBody>
      </p:sp>
    </p:spTree>
    <p:extLst>
      <p:ext uri="{BB962C8B-B14F-4D97-AF65-F5344CB8AC3E}">
        <p14:creationId xmlns:p14="http://schemas.microsoft.com/office/powerpoint/2010/main" val="385504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D8B20-8F61-4931-8E53-006BF125201B}" type="datetimeFigureOut">
              <a:rPr lang="en-GB" smtClean="0"/>
              <a:t>10/12/2021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962508-856C-40DE-8E68-D34D69B6D401}" type="slidenum">
              <a:rPr lang="en-GB" smtClean="0"/>
              <a:t>‹#›</a:t>
            </a:fld>
            <a:endParaRPr lang="en-GB"/>
          </a:p>
        </p:txBody>
      </p:sp>
    </p:spTree>
    <p:extLst>
      <p:ext uri="{BB962C8B-B14F-4D97-AF65-F5344CB8AC3E}">
        <p14:creationId xmlns:p14="http://schemas.microsoft.com/office/powerpoint/2010/main" val="80745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5D8B20-8F61-4931-8E53-006BF125201B}" type="datetimeFigureOut">
              <a:rPr lang="en-GB" smtClean="0"/>
              <a:t>10/12/2021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962508-856C-40DE-8E68-D34D69B6D401}" type="slidenum">
              <a:rPr lang="en-GB" smtClean="0"/>
              <a:t>‹#›</a:t>
            </a:fld>
            <a:endParaRPr lang="en-GB"/>
          </a:p>
        </p:txBody>
      </p:sp>
    </p:spTree>
    <p:extLst>
      <p:ext uri="{BB962C8B-B14F-4D97-AF65-F5344CB8AC3E}">
        <p14:creationId xmlns:p14="http://schemas.microsoft.com/office/powerpoint/2010/main" val="7589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5D8B20-8F61-4931-8E53-006BF125201B}" type="datetimeFigureOut">
              <a:rPr lang="en-GB" smtClean="0"/>
              <a:t>10/12/2021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962508-856C-40DE-8E68-D34D69B6D401}" type="slidenum">
              <a:rPr lang="en-GB" smtClean="0"/>
              <a:t>‹#›</a:t>
            </a:fld>
            <a:endParaRPr lang="en-GB"/>
          </a:p>
        </p:txBody>
      </p:sp>
    </p:spTree>
    <p:extLst>
      <p:ext uri="{BB962C8B-B14F-4D97-AF65-F5344CB8AC3E}">
        <p14:creationId xmlns:p14="http://schemas.microsoft.com/office/powerpoint/2010/main" val="98162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D8B20-8F61-4931-8E53-006BF125201B}" type="datetimeFigureOut">
              <a:rPr lang="en-GB" smtClean="0"/>
              <a:t>10/12/2021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62508-856C-40DE-8E68-D34D69B6D401}" type="slidenum">
              <a:rPr lang="en-GB" smtClean="0"/>
              <a:t>‹#›</a:t>
            </a:fld>
            <a:endParaRPr lang="en-GB"/>
          </a:p>
        </p:txBody>
      </p:sp>
    </p:spTree>
    <p:extLst>
      <p:ext uri="{BB962C8B-B14F-4D97-AF65-F5344CB8AC3E}">
        <p14:creationId xmlns:p14="http://schemas.microsoft.com/office/powerpoint/2010/main" val="158190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BD41D2F9-752E-F544-B779-C0D35A5D6FAC}"/>
              </a:ext>
            </a:extLst>
          </p:cNvPr>
          <p:cNvSpPr>
            <a:spLocks noChangeArrowheads="1"/>
          </p:cNvSpPr>
          <p:nvPr/>
        </p:nvSpPr>
        <p:spPr bwMode="auto">
          <a:xfrm>
            <a:off x="672662" y="1167606"/>
            <a:ext cx="11292545" cy="416113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3200"/>
          </a:p>
        </p:txBody>
      </p:sp>
    </p:spTree>
    <p:extLst>
      <p:ext uri="{BB962C8B-B14F-4D97-AF65-F5344CB8AC3E}">
        <p14:creationId xmlns:p14="http://schemas.microsoft.com/office/powerpoint/2010/main" val="3279334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a:xfrm>
            <a:off x="838200" y="440537"/>
            <a:ext cx="10515600" cy="1325563"/>
          </a:xfrm>
        </p:spPr>
        <p:txBody>
          <a:bodyPr/>
          <a:lstStyle/>
          <a:p>
            <a:r>
              <a:rPr lang="en-US" b="1" dirty="0"/>
              <a:t>google_fonts package for Flutter</a:t>
            </a:r>
          </a:p>
        </p:txBody>
      </p:sp>
      <p:sp>
        <p:nvSpPr>
          <p:cNvPr id="8" name="Content Placeholder 7">
            <a:extLst>
              <a:ext uri="{FF2B5EF4-FFF2-40B4-BE49-F238E27FC236}">
                <a16:creationId xmlns:a16="http://schemas.microsoft.com/office/drawing/2014/main" id="{287F0154-42AE-47FE-9021-12420C96759A}"/>
              </a:ext>
            </a:extLst>
          </p:cNvPr>
          <p:cNvSpPr>
            <a:spLocks noGrp="1"/>
          </p:cNvSpPr>
          <p:nvPr>
            <p:ph idx="1"/>
          </p:nvPr>
        </p:nvSpPr>
        <p:spPr/>
        <p:txBody>
          <a:bodyPr/>
          <a:lstStyle/>
          <a:p>
            <a:pPr marL="0" indent="0">
              <a:buNone/>
            </a:pPr>
            <a:r>
              <a:rPr lang="en-US" dirty="0"/>
              <a:t>The google_fonts package for Flutter allows you to easily use any of the 977 fonts (and their variants) from fonts.google.com in your Flutter app.</a:t>
            </a:r>
          </a:p>
          <a:p>
            <a:pPr marL="0" indent="0">
              <a:buNone/>
            </a:pPr>
            <a:endParaRPr lang="en-US" dirty="0"/>
          </a:p>
        </p:txBody>
      </p:sp>
      <p:pic>
        <p:nvPicPr>
          <p:cNvPr id="6" name="Picture 5">
            <a:extLst>
              <a:ext uri="{FF2B5EF4-FFF2-40B4-BE49-F238E27FC236}">
                <a16:creationId xmlns:a16="http://schemas.microsoft.com/office/drawing/2014/main" id="{091A3417-DDA7-4625-AE48-14ED334AA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96" y="3186260"/>
            <a:ext cx="11088023" cy="3465007"/>
          </a:xfrm>
          <a:prstGeom prst="rect">
            <a:avLst/>
          </a:prstGeom>
        </p:spPr>
      </p:pic>
    </p:spTree>
    <p:extLst>
      <p:ext uri="{BB962C8B-B14F-4D97-AF65-F5344CB8AC3E}">
        <p14:creationId xmlns:p14="http://schemas.microsoft.com/office/powerpoint/2010/main" val="49609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a:xfrm>
            <a:off x="838200" y="440537"/>
            <a:ext cx="10515600" cy="1325563"/>
          </a:xfrm>
        </p:spPr>
        <p:txBody>
          <a:bodyPr/>
          <a:lstStyle/>
          <a:p>
            <a:r>
              <a:rPr lang="en-US" b="1" dirty="0"/>
              <a:t>Installing google_fonts package for Flutter</a:t>
            </a:r>
          </a:p>
        </p:txBody>
      </p:sp>
      <p:sp>
        <p:nvSpPr>
          <p:cNvPr id="8" name="Content Placeholder 7">
            <a:extLst>
              <a:ext uri="{FF2B5EF4-FFF2-40B4-BE49-F238E27FC236}">
                <a16:creationId xmlns:a16="http://schemas.microsoft.com/office/drawing/2014/main" id="{287F0154-42AE-47FE-9021-12420C96759A}"/>
              </a:ext>
            </a:extLst>
          </p:cNvPr>
          <p:cNvSpPr>
            <a:spLocks noGrp="1"/>
          </p:cNvSpPr>
          <p:nvPr>
            <p:ph idx="1"/>
          </p:nvPr>
        </p:nvSpPr>
        <p:spPr/>
        <p:txBody>
          <a:bodyPr/>
          <a:lstStyle/>
          <a:p>
            <a:r>
              <a:rPr lang="en-US" dirty="0"/>
              <a:t>Run this command with flutter</a:t>
            </a:r>
          </a:p>
          <a:p>
            <a:endParaRPr lang="en-US" dirty="0"/>
          </a:p>
          <a:p>
            <a:endParaRPr lang="en-US" dirty="0"/>
          </a:p>
          <a:p>
            <a:endParaRPr lang="en-US" dirty="0"/>
          </a:p>
          <a:p>
            <a:r>
              <a:rPr lang="en-US" dirty="0"/>
              <a:t>This will add a line like this to your package's </a:t>
            </a:r>
            <a:r>
              <a:rPr lang="en-US" b="1" dirty="0" err="1"/>
              <a:t>pubspec.yaml</a:t>
            </a:r>
            <a:r>
              <a:rPr lang="en-US" b="1" dirty="0"/>
              <a:t> </a:t>
            </a:r>
            <a:r>
              <a:rPr lang="en-US" dirty="0"/>
              <a:t>(and run an implicit flutter pub get):</a:t>
            </a:r>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E4080E87-8EC0-4B53-B3A8-1DFB102DF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234" y="2304349"/>
            <a:ext cx="9551615" cy="1013886"/>
          </a:xfrm>
          <a:prstGeom prst="rect">
            <a:avLst/>
          </a:prstGeom>
        </p:spPr>
      </p:pic>
      <p:pic>
        <p:nvPicPr>
          <p:cNvPr id="10" name="Picture 9">
            <a:extLst>
              <a:ext uri="{FF2B5EF4-FFF2-40B4-BE49-F238E27FC236}">
                <a16:creationId xmlns:a16="http://schemas.microsoft.com/office/drawing/2014/main" id="{E91E1AB9-0E80-42A9-ADD8-B148891A3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825" y="4788941"/>
            <a:ext cx="9768432" cy="1180632"/>
          </a:xfrm>
          <a:prstGeom prst="rect">
            <a:avLst/>
          </a:prstGeom>
        </p:spPr>
      </p:pic>
    </p:spTree>
    <p:extLst>
      <p:ext uri="{BB962C8B-B14F-4D97-AF65-F5344CB8AC3E}">
        <p14:creationId xmlns:p14="http://schemas.microsoft.com/office/powerpoint/2010/main" val="3484297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a:xfrm>
            <a:off x="838200" y="440537"/>
            <a:ext cx="10515600" cy="1325563"/>
          </a:xfrm>
        </p:spPr>
        <p:txBody>
          <a:bodyPr/>
          <a:lstStyle/>
          <a:p>
            <a:r>
              <a:rPr lang="en-US" b="1" dirty="0"/>
              <a:t>Installing google_fonts package for Flutter</a:t>
            </a:r>
          </a:p>
        </p:txBody>
      </p:sp>
      <p:sp>
        <p:nvSpPr>
          <p:cNvPr id="8" name="Content Placeholder 7">
            <a:extLst>
              <a:ext uri="{FF2B5EF4-FFF2-40B4-BE49-F238E27FC236}">
                <a16:creationId xmlns:a16="http://schemas.microsoft.com/office/drawing/2014/main" id="{287F0154-42AE-47FE-9021-12420C96759A}"/>
              </a:ext>
            </a:extLst>
          </p:cNvPr>
          <p:cNvSpPr>
            <a:spLocks noGrp="1"/>
          </p:cNvSpPr>
          <p:nvPr>
            <p:ph idx="1"/>
          </p:nvPr>
        </p:nvSpPr>
        <p:spPr/>
        <p:txBody>
          <a:bodyPr/>
          <a:lstStyle/>
          <a:p>
            <a:endParaRPr lang="en-US" dirty="0"/>
          </a:p>
          <a:p>
            <a:r>
              <a:rPr lang="en-US" dirty="0"/>
              <a:t>Now in your Dart code, you can use:</a:t>
            </a:r>
          </a:p>
          <a:p>
            <a:endParaRPr lang="en-US" dirty="0"/>
          </a:p>
          <a:p>
            <a:endParaRPr lang="en-US" dirty="0"/>
          </a:p>
          <a:p>
            <a:endParaRPr lang="en-US" dirty="0"/>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CC6906D3-2776-42BA-BE57-7744924A5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991" y="2973136"/>
            <a:ext cx="10206018" cy="1238986"/>
          </a:xfrm>
          <a:prstGeom prst="rect">
            <a:avLst/>
          </a:prstGeom>
        </p:spPr>
      </p:pic>
    </p:spTree>
    <p:extLst>
      <p:ext uri="{BB962C8B-B14F-4D97-AF65-F5344CB8AC3E}">
        <p14:creationId xmlns:p14="http://schemas.microsoft.com/office/powerpoint/2010/main" val="4216666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a:xfrm>
            <a:off x="838200" y="440537"/>
            <a:ext cx="10515600" cy="1325563"/>
          </a:xfrm>
        </p:spPr>
        <p:txBody>
          <a:bodyPr/>
          <a:lstStyle/>
          <a:p>
            <a:r>
              <a:rPr lang="en-US" b="1" dirty="0"/>
              <a:t>Example google_fonts package for Flutter</a:t>
            </a:r>
          </a:p>
        </p:txBody>
      </p:sp>
      <p:sp>
        <p:nvSpPr>
          <p:cNvPr id="8" name="Content Placeholder 7">
            <a:extLst>
              <a:ext uri="{FF2B5EF4-FFF2-40B4-BE49-F238E27FC236}">
                <a16:creationId xmlns:a16="http://schemas.microsoft.com/office/drawing/2014/main" id="{287F0154-42AE-47FE-9021-12420C96759A}"/>
              </a:ext>
            </a:extLst>
          </p:cNvPr>
          <p:cNvSpPr>
            <a:spLocks noGrp="1"/>
          </p:cNvSpPr>
          <p:nvPr>
            <p:ph idx="1"/>
          </p:nvPr>
        </p:nvSpPr>
        <p:spPr/>
        <p:txBody>
          <a:bodyPr/>
          <a:lstStyle/>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7267DBB3-5F6C-4FD0-A0F8-D409B3410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35" y="2345641"/>
            <a:ext cx="9820123" cy="2166718"/>
          </a:xfrm>
          <a:prstGeom prst="rect">
            <a:avLst/>
          </a:prstGeom>
        </p:spPr>
      </p:pic>
    </p:spTree>
    <p:extLst>
      <p:ext uri="{BB962C8B-B14F-4D97-AF65-F5344CB8AC3E}">
        <p14:creationId xmlns:p14="http://schemas.microsoft.com/office/powerpoint/2010/main" val="97583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a:xfrm>
            <a:off x="838200" y="440537"/>
            <a:ext cx="10515600" cy="1325563"/>
          </a:xfrm>
        </p:spPr>
        <p:txBody>
          <a:bodyPr/>
          <a:lstStyle/>
          <a:p>
            <a:r>
              <a:rPr lang="en-US" b="1" dirty="0"/>
              <a:t>font_awesome_flutter package</a:t>
            </a:r>
          </a:p>
        </p:txBody>
      </p:sp>
      <p:sp>
        <p:nvSpPr>
          <p:cNvPr id="5" name="Content Placeholder 4">
            <a:extLst>
              <a:ext uri="{FF2B5EF4-FFF2-40B4-BE49-F238E27FC236}">
                <a16:creationId xmlns:a16="http://schemas.microsoft.com/office/drawing/2014/main" id="{6DB0F167-358E-4EB4-B676-9B1ECC85C93E}"/>
              </a:ext>
            </a:extLst>
          </p:cNvPr>
          <p:cNvSpPr>
            <a:spLocks noGrp="1"/>
          </p:cNvSpPr>
          <p:nvPr>
            <p:ph idx="1"/>
          </p:nvPr>
        </p:nvSpPr>
        <p:spPr/>
        <p:txBody>
          <a:bodyPr/>
          <a:lstStyle/>
          <a:p>
            <a:pPr marL="0" indent="0">
              <a:buNone/>
            </a:pPr>
            <a:r>
              <a:rPr lang="en-US" dirty="0"/>
              <a:t>The Font Awesome Icon pack available as set of Flutter Icons.</a:t>
            </a:r>
          </a:p>
          <a:p>
            <a:pPr marL="0" indent="0">
              <a:buNone/>
            </a:pPr>
            <a:r>
              <a:rPr lang="en-US" dirty="0"/>
              <a:t>Based on Font Awesome 5.15.4. Includes all free icons:</a:t>
            </a:r>
          </a:p>
          <a:p>
            <a:r>
              <a:rPr lang="en-US" dirty="0"/>
              <a:t>Regular</a:t>
            </a:r>
          </a:p>
          <a:p>
            <a:r>
              <a:rPr lang="en-US" dirty="0"/>
              <a:t>Solid</a:t>
            </a:r>
          </a:p>
          <a:p>
            <a:r>
              <a:rPr lang="en-US" dirty="0"/>
              <a:t>Brands</a:t>
            </a:r>
          </a:p>
        </p:txBody>
      </p:sp>
    </p:spTree>
    <p:extLst>
      <p:ext uri="{BB962C8B-B14F-4D97-AF65-F5344CB8AC3E}">
        <p14:creationId xmlns:p14="http://schemas.microsoft.com/office/powerpoint/2010/main" val="1974489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a:xfrm>
            <a:off x="838200" y="440537"/>
            <a:ext cx="10515600" cy="1325563"/>
          </a:xfrm>
        </p:spPr>
        <p:txBody>
          <a:bodyPr/>
          <a:lstStyle/>
          <a:p>
            <a:r>
              <a:rPr lang="en-US" b="1" dirty="0"/>
              <a:t>Installing font_awesome_flutter package</a:t>
            </a:r>
          </a:p>
        </p:txBody>
      </p:sp>
      <p:sp>
        <p:nvSpPr>
          <p:cNvPr id="5" name="Content Placeholder 4">
            <a:extLst>
              <a:ext uri="{FF2B5EF4-FFF2-40B4-BE49-F238E27FC236}">
                <a16:creationId xmlns:a16="http://schemas.microsoft.com/office/drawing/2014/main" id="{6DB0F167-358E-4EB4-B676-9B1ECC85C93E}"/>
              </a:ext>
            </a:extLst>
          </p:cNvPr>
          <p:cNvSpPr>
            <a:spLocks noGrp="1"/>
          </p:cNvSpPr>
          <p:nvPr>
            <p:ph idx="1"/>
          </p:nvPr>
        </p:nvSpPr>
        <p:spPr/>
        <p:txBody>
          <a:bodyPr/>
          <a:lstStyle/>
          <a:p>
            <a:endParaRPr lang="en-US" dirty="0"/>
          </a:p>
          <a:p>
            <a:r>
              <a:rPr lang="en-US" dirty="0"/>
              <a:t>In the dependencies: section of your pubspec.yaml, add the following line: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1D6AD16-CA16-44AB-AEAE-B852951C9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29000"/>
            <a:ext cx="10373430" cy="1246027"/>
          </a:xfrm>
          <a:prstGeom prst="rect">
            <a:avLst/>
          </a:prstGeom>
        </p:spPr>
      </p:pic>
    </p:spTree>
    <p:extLst>
      <p:ext uri="{BB962C8B-B14F-4D97-AF65-F5344CB8AC3E}">
        <p14:creationId xmlns:p14="http://schemas.microsoft.com/office/powerpoint/2010/main" val="728068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a:xfrm>
            <a:off x="838200" y="440537"/>
            <a:ext cx="10515600" cy="1325563"/>
          </a:xfrm>
        </p:spPr>
        <p:txBody>
          <a:bodyPr/>
          <a:lstStyle/>
          <a:p>
            <a:r>
              <a:rPr lang="en-US" b="1" dirty="0"/>
              <a:t>Example font_awesome_flutter package</a:t>
            </a:r>
          </a:p>
        </p:txBody>
      </p:sp>
      <p:sp>
        <p:nvSpPr>
          <p:cNvPr id="5" name="Content Placeholder 4">
            <a:extLst>
              <a:ext uri="{FF2B5EF4-FFF2-40B4-BE49-F238E27FC236}">
                <a16:creationId xmlns:a16="http://schemas.microsoft.com/office/drawing/2014/main" id="{6DB0F167-358E-4EB4-B676-9B1ECC85C93E}"/>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04F35EC-17D3-45C3-B52F-3D1DC787A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246" y="2146136"/>
            <a:ext cx="10476554" cy="3481666"/>
          </a:xfrm>
          <a:prstGeom prst="rect">
            <a:avLst/>
          </a:prstGeom>
        </p:spPr>
      </p:pic>
    </p:spTree>
    <p:extLst>
      <p:ext uri="{BB962C8B-B14F-4D97-AF65-F5344CB8AC3E}">
        <p14:creationId xmlns:p14="http://schemas.microsoft.com/office/powerpoint/2010/main" val="45825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a:xfrm>
            <a:off x="838200" y="440537"/>
            <a:ext cx="10515600" cy="1325563"/>
          </a:xfrm>
        </p:spPr>
        <p:txBody>
          <a:bodyPr/>
          <a:lstStyle/>
          <a:p>
            <a:r>
              <a:rPr lang="en-US" b="1" dirty="0"/>
              <a:t>bottom_navy_bar package</a:t>
            </a:r>
          </a:p>
        </p:txBody>
      </p:sp>
      <p:sp>
        <p:nvSpPr>
          <p:cNvPr id="5" name="Content Placeholder 4">
            <a:extLst>
              <a:ext uri="{FF2B5EF4-FFF2-40B4-BE49-F238E27FC236}">
                <a16:creationId xmlns:a16="http://schemas.microsoft.com/office/drawing/2014/main" id="{6DB0F167-358E-4EB4-B676-9B1ECC85C93E}"/>
              </a:ext>
            </a:extLst>
          </p:cNvPr>
          <p:cNvSpPr>
            <a:spLocks noGrp="1"/>
          </p:cNvSpPr>
          <p:nvPr>
            <p:ph idx="1"/>
          </p:nvPr>
        </p:nvSpPr>
        <p:spPr/>
        <p:txBody>
          <a:bodyPr/>
          <a:lstStyle/>
          <a:p>
            <a:endParaRPr lang="en-US" dirty="0"/>
          </a:p>
          <a:p>
            <a:r>
              <a:rPr lang="en-US" dirty="0"/>
              <a:t>A beautiful and animated bottom navigation. The navigation bar use your current theme, but you are free to customize it.</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B00B35F4-EE2E-4CAA-9499-6BD91719D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572" y="3840441"/>
            <a:ext cx="7296150" cy="2476500"/>
          </a:xfrm>
          <a:prstGeom prst="rect">
            <a:avLst/>
          </a:prstGeom>
        </p:spPr>
      </p:pic>
    </p:spTree>
    <p:extLst>
      <p:ext uri="{BB962C8B-B14F-4D97-AF65-F5344CB8AC3E}">
        <p14:creationId xmlns:p14="http://schemas.microsoft.com/office/powerpoint/2010/main" val="1845785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a:xfrm>
            <a:off x="838200" y="440537"/>
            <a:ext cx="10515600" cy="1325563"/>
          </a:xfrm>
        </p:spPr>
        <p:txBody>
          <a:bodyPr/>
          <a:lstStyle/>
          <a:p>
            <a:r>
              <a:rPr lang="en-US" b="1" dirty="0"/>
              <a:t>bottom_navy_bar package</a:t>
            </a:r>
          </a:p>
        </p:txBody>
      </p:sp>
      <p:sp>
        <p:nvSpPr>
          <p:cNvPr id="5" name="Content Placeholder 4">
            <a:extLst>
              <a:ext uri="{FF2B5EF4-FFF2-40B4-BE49-F238E27FC236}">
                <a16:creationId xmlns:a16="http://schemas.microsoft.com/office/drawing/2014/main" id="{6DB0F167-358E-4EB4-B676-9B1ECC85C93E}"/>
              </a:ext>
            </a:extLst>
          </p:cNvPr>
          <p:cNvSpPr>
            <a:spLocks noGrp="1"/>
          </p:cNvSpPr>
          <p:nvPr>
            <p:ph idx="1"/>
          </p:nvPr>
        </p:nvSpPr>
        <p:spPr/>
        <p:txBody>
          <a:bodyPr/>
          <a:lstStyle/>
          <a:p>
            <a:endParaRPr lang="en-US" dirty="0"/>
          </a:p>
          <a:p>
            <a:r>
              <a:rPr lang="en-US" dirty="0"/>
              <a:t>Add the dependency in pubspec.yaml:.</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69CFE266-33A2-4491-A337-5FDFE4EA9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312" y="3270098"/>
            <a:ext cx="10255375" cy="1462392"/>
          </a:xfrm>
          <a:prstGeom prst="rect">
            <a:avLst/>
          </a:prstGeom>
        </p:spPr>
      </p:pic>
    </p:spTree>
    <p:extLst>
      <p:ext uri="{BB962C8B-B14F-4D97-AF65-F5344CB8AC3E}">
        <p14:creationId xmlns:p14="http://schemas.microsoft.com/office/powerpoint/2010/main" val="3922117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a:xfrm>
            <a:off x="838200" y="440537"/>
            <a:ext cx="10515600" cy="1325563"/>
          </a:xfrm>
        </p:spPr>
        <p:txBody>
          <a:bodyPr/>
          <a:lstStyle/>
          <a:p>
            <a:r>
              <a:rPr lang="en-US" b="1" dirty="0"/>
              <a:t>BottomNavyBar Customization</a:t>
            </a:r>
          </a:p>
        </p:txBody>
      </p:sp>
      <p:sp>
        <p:nvSpPr>
          <p:cNvPr id="5" name="Content Placeholder 4">
            <a:extLst>
              <a:ext uri="{FF2B5EF4-FFF2-40B4-BE49-F238E27FC236}">
                <a16:creationId xmlns:a16="http://schemas.microsoft.com/office/drawing/2014/main" id="{6DB0F167-358E-4EB4-B676-9B1ECC85C93E}"/>
              </a:ext>
            </a:extLst>
          </p:cNvPr>
          <p:cNvSpPr>
            <a:spLocks noGrp="1"/>
          </p:cNvSpPr>
          <p:nvPr>
            <p:ph idx="1"/>
          </p:nvPr>
        </p:nvSpPr>
        <p:spPr/>
        <p:txBody>
          <a:bodyPr>
            <a:normAutofit fontScale="77500" lnSpcReduction="20000"/>
          </a:bodyPr>
          <a:lstStyle/>
          <a:p>
            <a:endParaRPr lang="en-US" dirty="0"/>
          </a:p>
          <a:p>
            <a:r>
              <a:rPr lang="en-US" b="1" dirty="0"/>
              <a:t>iconSize</a:t>
            </a:r>
            <a:r>
              <a:rPr lang="en-US" dirty="0"/>
              <a:t> - the item icon's size</a:t>
            </a:r>
          </a:p>
          <a:p>
            <a:r>
              <a:rPr lang="en-US" b="1" dirty="0"/>
              <a:t>items</a:t>
            </a:r>
            <a:r>
              <a:rPr lang="en-US" dirty="0"/>
              <a:t> - navigation items, required more than one item and less than six</a:t>
            </a:r>
          </a:p>
          <a:p>
            <a:r>
              <a:rPr lang="en-US" b="1" dirty="0"/>
              <a:t>selectedIndex</a:t>
            </a:r>
            <a:r>
              <a:rPr lang="en-US" dirty="0"/>
              <a:t> - the current item index. Use this to change the selected item. Default to zero</a:t>
            </a:r>
          </a:p>
          <a:p>
            <a:r>
              <a:rPr lang="en-US" b="1" dirty="0"/>
              <a:t>onItemSelected</a:t>
            </a:r>
            <a:r>
              <a:rPr lang="en-US" dirty="0"/>
              <a:t> - required to listen when a item is tapped it provide the selected item's index</a:t>
            </a:r>
          </a:p>
          <a:p>
            <a:r>
              <a:rPr lang="en-US" b="1" dirty="0"/>
              <a:t>backgroundColor</a:t>
            </a:r>
            <a:r>
              <a:rPr lang="en-US" dirty="0"/>
              <a:t> - the navigation bar's background color</a:t>
            </a:r>
          </a:p>
          <a:p>
            <a:r>
              <a:rPr lang="en-US" b="1" dirty="0"/>
              <a:t>showElevation</a:t>
            </a:r>
            <a:r>
              <a:rPr lang="en-US" dirty="0"/>
              <a:t> - if false the </a:t>
            </a:r>
            <a:r>
              <a:rPr lang="en-US" dirty="0" err="1"/>
              <a:t>appBar's</a:t>
            </a:r>
            <a:r>
              <a:rPr lang="en-US" dirty="0"/>
              <a:t> elevation will be removed</a:t>
            </a:r>
          </a:p>
          <a:p>
            <a:r>
              <a:rPr lang="en-US" b="1" dirty="0"/>
              <a:t>mainAxisAlignment</a:t>
            </a:r>
            <a:r>
              <a:rPr lang="en-US" dirty="0"/>
              <a:t> - use this property to change the horizontal alignment of the items. It is mostly used when you have </a:t>
            </a:r>
            <a:r>
              <a:rPr lang="en-US" dirty="0" err="1"/>
              <a:t>ony</a:t>
            </a:r>
            <a:r>
              <a:rPr lang="en-US" dirty="0"/>
              <a:t> two items and you want to center the items</a:t>
            </a:r>
          </a:p>
          <a:p>
            <a:r>
              <a:rPr lang="en-US" b="1" dirty="0"/>
              <a:t>curve</a:t>
            </a:r>
            <a:r>
              <a:rPr lang="en-US" dirty="0"/>
              <a:t> - param to customize the item change's animation</a:t>
            </a:r>
          </a:p>
          <a:p>
            <a:r>
              <a:rPr lang="en-US" b="1" dirty="0"/>
              <a:t>containerHeight</a:t>
            </a:r>
            <a:r>
              <a:rPr lang="en-US" dirty="0"/>
              <a:t> - changes the Navigation Bar's height</a:t>
            </a:r>
          </a:p>
          <a:p>
            <a:endParaRPr lang="en-US" dirty="0"/>
          </a:p>
        </p:txBody>
      </p:sp>
    </p:spTree>
    <p:extLst>
      <p:ext uri="{BB962C8B-B14F-4D97-AF65-F5344CB8AC3E}">
        <p14:creationId xmlns:p14="http://schemas.microsoft.com/office/powerpoint/2010/main" val="391285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256EF6-E904-2D4E-ACCE-C856A4B2B66A}"/>
              </a:ext>
            </a:extLst>
          </p:cNvPr>
          <p:cNvSpPr>
            <a:spLocks noGrp="1" noChangeArrowheads="1"/>
          </p:cNvSpPr>
          <p:nvPr>
            <p:ph type="ctrTitle"/>
          </p:nvPr>
        </p:nvSpPr>
        <p:spPr>
          <a:xfrm>
            <a:off x="429509" y="1572755"/>
            <a:ext cx="10782300" cy="1290637"/>
          </a:xfrm>
        </p:spPr>
        <p:txBody>
          <a:bodyPr>
            <a:normAutofit/>
          </a:bodyPr>
          <a:lstStyle/>
          <a:p>
            <a:pPr eaLnBrk="1" hangingPunct="1"/>
            <a:r>
              <a:rPr lang="en-US" altLang="en-US" sz="8000" dirty="0"/>
              <a:t>Chapter 5</a:t>
            </a:r>
          </a:p>
        </p:txBody>
      </p:sp>
      <p:sp>
        <p:nvSpPr>
          <p:cNvPr id="5" name="Subtitle 4">
            <a:extLst>
              <a:ext uri="{FF2B5EF4-FFF2-40B4-BE49-F238E27FC236}">
                <a16:creationId xmlns:a16="http://schemas.microsoft.com/office/drawing/2014/main" id="{7E1B1A2C-84C6-9349-82BD-51242986CAAB}"/>
              </a:ext>
            </a:extLst>
          </p:cNvPr>
          <p:cNvSpPr>
            <a:spLocks noGrp="1" noChangeArrowheads="1"/>
          </p:cNvSpPr>
          <p:nvPr>
            <p:ph type="subTitle" idx="1"/>
          </p:nvPr>
        </p:nvSpPr>
        <p:spPr>
          <a:xfrm>
            <a:off x="717060" y="3134069"/>
            <a:ext cx="10947235" cy="1991412"/>
          </a:xfrm>
        </p:spPr>
        <p:txBody>
          <a:bodyPr>
            <a:normAutofit/>
          </a:bodyPr>
          <a:lstStyle/>
          <a:p>
            <a:pPr eaLnBrk="1" hangingPunct="1"/>
            <a:r>
              <a:rPr lang="en-US" sz="4000" dirty="0"/>
              <a:t>Input Values and Basic Flutter Packages</a:t>
            </a:r>
            <a:endParaRPr lang="en-US" altLang="en-US" sz="4400" dirty="0"/>
          </a:p>
        </p:txBody>
      </p:sp>
    </p:spTree>
    <p:extLst>
      <p:ext uri="{BB962C8B-B14F-4D97-AF65-F5344CB8AC3E}">
        <p14:creationId xmlns:p14="http://schemas.microsoft.com/office/powerpoint/2010/main" val="3857188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a:xfrm>
            <a:off x="838200" y="440537"/>
            <a:ext cx="10515600" cy="1325563"/>
          </a:xfrm>
        </p:spPr>
        <p:txBody>
          <a:bodyPr/>
          <a:lstStyle/>
          <a:p>
            <a:r>
              <a:rPr lang="en-US" b="1" dirty="0"/>
              <a:t>BottomNavyBarItem</a:t>
            </a:r>
          </a:p>
        </p:txBody>
      </p:sp>
      <p:sp>
        <p:nvSpPr>
          <p:cNvPr id="5" name="Content Placeholder 4">
            <a:extLst>
              <a:ext uri="{FF2B5EF4-FFF2-40B4-BE49-F238E27FC236}">
                <a16:creationId xmlns:a16="http://schemas.microsoft.com/office/drawing/2014/main" id="{6DB0F167-358E-4EB4-B676-9B1ECC85C93E}"/>
              </a:ext>
            </a:extLst>
          </p:cNvPr>
          <p:cNvSpPr>
            <a:spLocks noGrp="1"/>
          </p:cNvSpPr>
          <p:nvPr>
            <p:ph idx="1"/>
          </p:nvPr>
        </p:nvSpPr>
        <p:spPr/>
        <p:txBody>
          <a:bodyPr>
            <a:normAutofit/>
          </a:bodyPr>
          <a:lstStyle/>
          <a:p>
            <a:r>
              <a:rPr lang="en-US" b="1" dirty="0"/>
              <a:t>icon</a:t>
            </a:r>
            <a:r>
              <a:rPr lang="en-US" dirty="0"/>
              <a:t> - the icon of this item</a:t>
            </a:r>
          </a:p>
          <a:p>
            <a:r>
              <a:rPr lang="en-US" b="1" dirty="0"/>
              <a:t>title</a:t>
            </a:r>
            <a:r>
              <a:rPr lang="en-US" dirty="0"/>
              <a:t> - the text that will appear next to the icon when this item is selected</a:t>
            </a:r>
          </a:p>
          <a:p>
            <a:r>
              <a:rPr lang="en-US" b="1" dirty="0"/>
              <a:t>activeColor</a:t>
            </a:r>
            <a:r>
              <a:rPr lang="en-US" dirty="0"/>
              <a:t> - the active item's background and text color</a:t>
            </a:r>
          </a:p>
          <a:p>
            <a:r>
              <a:rPr lang="en-US" b="1" dirty="0"/>
              <a:t>inactiveColor</a:t>
            </a:r>
            <a:r>
              <a:rPr lang="en-US" dirty="0"/>
              <a:t> - the inactive item's icon color</a:t>
            </a:r>
          </a:p>
          <a:p>
            <a:r>
              <a:rPr lang="en-US" b="1" dirty="0"/>
              <a:t>textAlign</a:t>
            </a:r>
            <a:r>
              <a:rPr lang="en-US" dirty="0"/>
              <a:t> - property to change the alignment of the item title</a:t>
            </a:r>
          </a:p>
        </p:txBody>
      </p:sp>
    </p:spTree>
    <p:extLst>
      <p:ext uri="{BB962C8B-B14F-4D97-AF65-F5344CB8AC3E}">
        <p14:creationId xmlns:p14="http://schemas.microsoft.com/office/powerpoint/2010/main" val="129531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a16="http://schemas.microsoft.com/office/drawing/2014/main" id="{E40B5041-6DFC-AD4D-B403-CC6FF5918F5A}"/>
              </a:ext>
            </a:extLst>
          </p:cNvPr>
          <p:cNvSpPr>
            <a:spLocks noGrp="1" noChangeArrowheads="1"/>
          </p:cNvSpPr>
          <p:nvPr>
            <p:ph idx="1"/>
          </p:nvPr>
        </p:nvSpPr>
        <p:spPr>
          <a:xfrm>
            <a:off x="838200" y="2701925"/>
            <a:ext cx="10515600" cy="1958975"/>
          </a:xfrm>
        </p:spPr>
        <p:txBody>
          <a:bodyPr/>
          <a:lstStyle/>
          <a:p>
            <a:pPr marL="0" indent="0" algn="ctr" eaLnBrk="1" hangingPunct="1">
              <a:buFont typeface="Arial" panose="020B0604020202020204" pitchFamily="34" charset="0"/>
              <a:buNone/>
            </a:pPr>
            <a:r>
              <a:rPr lang="en-US" altLang="en-US" sz="8800"/>
              <a:t>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noChangeArrowheads="1"/>
          </p:cNvSpPr>
          <p:nvPr>
            <p:ph type="title"/>
          </p:nvPr>
        </p:nvSpPr>
        <p:spPr/>
        <p:txBody>
          <a:bodyPr>
            <a:normAutofit/>
          </a:bodyPr>
          <a:lstStyle/>
          <a:p>
            <a:pPr eaLnBrk="1" hangingPunct="1"/>
            <a:r>
              <a:rPr lang="en-US" altLang="en-US" sz="5400" b="1" dirty="0"/>
              <a:t>Contents</a:t>
            </a:r>
          </a:p>
        </p:txBody>
      </p:sp>
      <p:sp>
        <p:nvSpPr>
          <p:cNvPr id="5123" name="Content Placeholder 2"/>
          <p:cNvSpPr>
            <a:spLocks noGrp="1" noChangeArrowheads="1"/>
          </p:cNvSpPr>
          <p:nvPr>
            <p:ph idx="1"/>
          </p:nvPr>
        </p:nvSpPr>
        <p:spPr>
          <a:xfrm>
            <a:off x="725078" y="1794383"/>
            <a:ext cx="10515600" cy="4351338"/>
          </a:xfrm>
        </p:spPr>
        <p:txBody>
          <a:bodyPr>
            <a:normAutofit/>
          </a:bodyPr>
          <a:lstStyle/>
          <a:p>
            <a:pPr eaLnBrk="1" hangingPunct="1"/>
            <a:r>
              <a:rPr lang="en-US" altLang="en-US" sz="3600" dirty="0">
                <a:solidFill>
                  <a:srgbClr val="292929"/>
                </a:solidFill>
                <a:latin typeface="medium-content-serif-font"/>
              </a:rPr>
              <a:t>Introduction</a:t>
            </a:r>
          </a:p>
          <a:p>
            <a:pPr eaLnBrk="1" hangingPunct="1"/>
            <a:r>
              <a:rPr lang="en-US" altLang="en-US" sz="3600" dirty="0">
                <a:solidFill>
                  <a:srgbClr val="292929"/>
                </a:solidFill>
                <a:latin typeface="medium-content-serif-font"/>
              </a:rPr>
              <a:t>TextField Widget</a:t>
            </a:r>
          </a:p>
          <a:p>
            <a:r>
              <a:rPr lang="en-US" altLang="en-US" sz="3600" dirty="0">
                <a:solidFill>
                  <a:srgbClr val="292929"/>
                </a:solidFill>
                <a:latin typeface="medium-content-serif-font"/>
              </a:rPr>
              <a:t>Passing data between screens in Flutter</a:t>
            </a:r>
          </a:p>
          <a:p>
            <a:pPr eaLnBrk="1" hangingPunct="1"/>
            <a:r>
              <a:rPr lang="en-US" altLang="en-US" sz="3600" dirty="0">
                <a:solidFill>
                  <a:srgbClr val="292929"/>
                </a:solidFill>
                <a:latin typeface="medium-content-serif-font"/>
              </a:rPr>
              <a:t>Google Fonts Flutter Package</a:t>
            </a:r>
          </a:p>
          <a:p>
            <a:pPr eaLnBrk="1" hangingPunct="1"/>
            <a:r>
              <a:rPr lang="en-US" altLang="en-US" sz="3600" dirty="0">
                <a:solidFill>
                  <a:srgbClr val="292929"/>
                </a:solidFill>
                <a:latin typeface="medium-content-serif-font"/>
              </a:rPr>
              <a:t>FontAwesome Flutter Package</a:t>
            </a:r>
          </a:p>
          <a:p>
            <a:pPr eaLnBrk="1" hangingPunct="1"/>
            <a:r>
              <a:rPr lang="en-US" altLang="en-US" sz="3600" dirty="0">
                <a:solidFill>
                  <a:srgbClr val="292929"/>
                </a:solidFill>
                <a:latin typeface="medium-content-serif-font"/>
              </a:rPr>
              <a:t>BottomNavyBar Package</a:t>
            </a:r>
          </a:p>
        </p:txBody>
      </p:sp>
    </p:spTree>
    <p:extLst>
      <p:ext uri="{BB962C8B-B14F-4D97-AF65-F5344CB8AC3E}">
        <p14:creationId xmlns:p14="http://schemas.microsoft.com/office/powerpoint/2010/main" val="425386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A1BD-2CC6-4341-804B-236CFB934537}"/>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653F3E79-500C-4378-B265-1FFF57316ADA}"/>
              </a:ext>
            </a:extLst>
          </p:cNvPr>
          <p:cNvSpPr>
            <a:spLocks noGrp="1"/>
          </p:cNvSpPr>
          <p:nvPr>
            <p:ph idx="1"/>
          </p:nvPr>
        </p:nvSpPr>
        <p:spPr/>
        <p:txBody>
          <a:bodyPr/>
          <a:lstStyle/>
          <a:p>
            <a:pPr marL="0" indent="0">
              <a:buNone/>
            </a:pPr>
            <a:r>
              <a:rPr lang="en-US" dirty="0"/>
              <a:t>In this lesson, you will learn more about Text fields allow users to type text into an app. They are used to build forms, send messages, create search experiences, and more. Furthermore you will learn passing data between screens in Flutter. In the end you will learn some basic Flutter packages. </a:t>
            </a:r>
          </a:p>
        </p:txBody>
      </p:sp>
    </p:spTree>
    <p:extLst>
      <p:ext uri="{BB962C8B-B14F-4D97-AF65-F5344CB8AC3E}">
        <p14:creationId xmlns:p14="http://schemas.microsoft.com/office/powerpoint/2010/main" val="349718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p:txBody>
          <a:bodyPr/>
          <a:lstStyle/>
          <a:p>
            <a:r>
              <a:rPr lang="en-US" b="1" dirty="0"/>
              <a:t>TextField Widget</a:t>
            </a:r>
          </a:p>
        </p:txBody>
      </p:sp>
      <p:sp>
        <p:nvSpPr>
          <p:cNvPr id="3" name="Content Placeholder 2">
            <a:extLst>
              <a:ext uri="{FF2B5EF4-FFF2-40B4-BE49-F238E27FC236}">
                <a16:creationId xmlns:a16="http://schemas.microsoft.com/office/drawing/2014/main" id="{8FAA68C1-C66C-4589-95B4-E16F1AFB5F8E}"/>
              </a:ext>
            </a:extLst>
          </p:cNvPr>
          <p:cNvSpPr>
            <a:spLocks noGrp="1"/>
          </p:cNvSpPr>
          <p:nvPr>
            <p:ph idx="1"/>
          </p:nvPr>
        </p:nvSpPr>
        <p:spPr/>
        <p:txBody>
          <a:bodyPr/>
          <a:lstStyle/>
          <a:p>
            <a:pPr marL="0" indent="0">
              <a:buNone/>
            </a:pPr>
            <a:r>
              <a:rPr lang="en-US" dirty="0"/>
              <a:t>TextField widget is the most commonly used text input widget. By default, a TextField is decorated with an underline. You can add a label, icon, and inline hint text by supplying an InputDecoration as the decoration property of the TextField.</a:t>
            </a:r>
            <a:endParaRPr lang="en-US" sz="3600" b="1" dirty="0"/>
          </a:p>
          <a:p>
            <a:pPr marL="0" indent="0" algn="ctr">
              <a:buNone/>
            </a:pPr>
            <a:endParaRPr lang="en-US" sz="3600" b="1" dirty="0"/>
          </a:p>
          <a:p>
            <a:pPr marL="0" indent="0">
              <a:buNone/>
            </a:pPr>
            <a:endParaRPr lang="en-US" b="1" dirty="0"/>
          </a:p>
        </p:txBody>
      </p:sp>
    </p:spTree>
    <p:extLst>
      <p:ext uri="{BB962C8B-B14F-4D97-AF65-F5344CB8AC3E}">
        <p14:creationId xmlns:p14="http://schemas.microsoft.com/office/powerpoint/2010/main" val="359564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p:txBody>
          <a:bodyPr/>
          <a:lstStyle/>
          <a:p>
            <a:r>
              <a:rPr lang="en-US" b="1" dirty="0"/>
              <a:t>TextField Widget Example</a:t>
            </a:r>
          </a:p>
        </p:txBody>
      </p:sp>
      <p:sp>
        <p:nvSpPr>
          <p:cNvPr id="3" name="Content Placeholder 2">
            <a:extLst>
              <a:ext uri="{FF2B5EF4-FFF2-40B4-BE49-F238E27FC236}">
                <a16:creationId xmlns:a16="http://schemas.microsoft.com/office/drawing/2014/main" id="{8FAA68C1-C66C-4589-95B4-E16F1AFB5F8E}"/>
              </a:ext>
            </a:extLst>
          </p:cNvPr>
          <p:cNvSpPr>
            <a:spLocks noGrp="1"/>
          </p:cNvSpPr>
          <p:nvPr>
            <p:ph idx="1"/>
          </p:nvPr>
        </p:nvSpPr>
        <p:spPr/>
        <p:txBody>
          <a:bodyPr/>
          <a:lstStyle/>
          <a:p>
            <a:pPr marL="0" indent="0" algn="ctr">
              <a:buNone/>
            </a:pPr>
            <a:endParaRPr lang="en-US" sz="3600" b="1" dirty="0"/>
          </a:p>
          <a:p>
            <a:pPr marL="0" indent="0">
              <a:buNone/>
            </a:pPr>
            <a:endParaRPr lang="en-US" b="1" dirty="0"/>
          </a:p>
        </p:txBody>
      </p:sp>
      <p:pic>
        <p:nvPicPr>
          <p:cNvPr id="7" name="Picture 6">
            <a:extLst>
              <a:ext uri="{FF2B5EF4-FFF2-40B4-BE49-F238E27FC236}">
                <a16:creationId xmlns:a16="http://schemas.microsoft.com/office/drawing/2014/main" id="{AB8BCAE8-8A31-4BE8-90F1-445879A82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837" y="4994000"/>
            <a:ext cx="4894326" cy="1646272"/>
          </a:xfrm>
          <a:prstGeom prst="rect">
            <a:avLst/>
          </a:prstGeom>
        </p:spPr>
      </p:pic>
      <p:pic>
        <p:nvPicPr>
          <p:cNvPr id="9" name="Picture 8">
            <a:extLst>
              <a:ext uri="{FF2B5EF4-FFF2-40B4-BE49-F238E27FC236}">
                <a16:creationId xmlns:a16="http://schemas.microsoft.com/office/drawing/2014/main" id="{1705ED85-7991-426C-9C6B-F04D8D1FA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4010" y="1596418"/>
            <a:ext cx="7753665" cy="3532388"/>
          </a:xfrm>
          <a:prstGeom prst="rect">
            <a:avLst/>
          </a:prstGeom>
        </p:spPr>
      </p:pic>
    </p:spTree>
    <p:extLst>
      <p:ext uri="{BB962C8B-B14F-4D97-AF65-F5344CB8AC3E}">
        <p14:creationId xmlns:p14="http://schemas.microsoft.com/office/powerpoint/2010/main" val="333757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p:txBody>
          <a:bodyPr/>
          <a:lstStyle/>
          <a:p>
            <a:r>
              <a:rPr lang="en-US" b="1" dirty="0"/>
              <a:t>Passing data between screens using TextField</a:t>
            </a:r>
          </a:p>
        </p:txBody>
      </p:sp>
      <p:pic>
        <p:nvPicPr>
          <p:cNvPr id="6" name="Content Placeholder 5">
            <a:extLst>
              <a:ext uri="{FF2B5EF4-FFF2-40B4-BE49-F238E27FC236}">
                <a16:creationId xmlns:a16="http://schemas.microsoft.com/office/drawing/2014/main" id="{3C66FB9A-5DF2-45A6-AF30-A4CF225FC8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7072" y="1420347"/>
            <a:ext cx="5561320" cy="5290036"/>
          </a:xfrm>
        </p:spPr>
      </p:pic>
    </p:spTree>
    <p:extLst>
      <p:ext uri="{BB962C8B-B14F-4D97-AF65-F5344CB8AC3E}">
        <p14:creationId xmlns:p14="http://schemas.microsoft.com/office/powerpoint/2010/main" val="281209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a:xfrm>
            <a:off x="838200" y="91748"/>
            <a:ext cx="10515600" cy="1325563"/>
          </a:xfrm>
        </p:spPr>
        <p:txBody>
          <a:bodyPr/>
          <a:lstStyle/>
          <a:p>
            <a:r>
              <a:rPr lang="en-US" b="1" dirty="0"/>
              <a:t>Passing data between screens using TextField</a:t>
            </a:r>
          </a:p>
        </p:txBody>
      </p:sp>
      <p:sp>
        <p:nvSpPr>
          <p:cNvPr id="4" name="Content Placeholder 3">
            <a:extLst>
              <a:ext uri="{FF2B5EF4-FFF2-40B4-BE49-F238E27FC236}">
                <a16:creationId xmlns:a16="http://schemas.microsoft.com/office/drawing/2014/main" id="{FB39CBA4-E498-4A02-9C41-F8C0CB75CA49}"/>
              </a:ext>
            </a:extLst>
          </p:cNvPr>
          <p:cNvSpPr>
            <a:spLocks noGrp="1"/>
          </p:cNvSpPr>
          <p:nvPr>
            <p:ph idx="1"/>
          </p:nvPr>
        </p:nvSpPr>
        <p:spPr/>
        <p:txBody>
          <a:bodyPr/>
          <a:lstStyle/>
          <a:p>
            <a:r>
              <a:rPr lang="en-US" b="0" i="0" dirty="0">
                <a:solidFill>
                  <a:srgbClr val="232629"/>
                </a:solidFill>
                <a:effectLst/>
                <a:latin typeface="-apple-system"/>
              </a:rPr>
              <a:t>To send data to the next screen follow these steps:</a:t>
            </a:r>
          </a:p>
          <a:p>
            <a:pPr marL="514350" indent="-514350">
              <a:buAutoNum type="arabicParenR"/>
            </a:pPr>
            <a:r>
              <a:rPr lang="en-US" dirty="0">
                <a:solidFill>
                  <a:srgbClr val="232629"/>
                </a:solidFill>
                <a:latin typeface="-apple-system"/>
              </a:rPr>
              <a:t>Make the </a:t>
            </a:r>
            <a:r>
              <a:rPr lang="en-US" b="1" dirty="0">
                <a:solidFill>
                  <a:srgbClr val="232629"/>
                </a:solidFill>
                <a:latin typeface="-apple-system"/>
              </a:rPr>
              <a:t>SecondScreen</a:t>
            </a:r>
            <a:r>
              <a:rPr lang="en-US" dirty="0">
                <a:solidFill>
                  <a:srgbClr val="232629"/>
                </a:solidFill>
                <a:latin typeface="-apple-system"/>
              </a:rPr>
              <a:t> constructor take a parameter for the type of data that you want to send to it. In this particular example, the data is defined to be a </a:t>
            </a:r>
            <a:r>
              <a:rPr lang="en-US" b="1" dirty="0">
                <a:solidFill>
                  <a:srgbClr val="232629"/>
                </a:solidFill>
                <a:latin typeface="-apple-system"/>
              </a:rPr>
              <a:t>String</a:t>
            </a:r>
            <a:r>
              <a:rPr lang="en-US" dirty="0">
                <a:solidFill>
                  <a:srgbClr val="232629"/>
                </a:solidFill>
                <a:latin typeface="-apple-system"/>
              </a:rPr>
              <a:t> value and is set here with </a:t>
            </a:r>
            <a:r>
              <a:rPr lang="en-US" b="1" dirty="0">
                <a:solidFill>
                  <a:srgbClr val="232629"/>
                </a:solidFill>
                <a:latin typeface="-apple-system"/>
              </a:rPr>
              <a:t>this.text.</a:t>
            </a:r>
          </a:p>
          <a:p>
            <a:pPr marL="0" indent="0">
              <a:buNone/>
            </a:pPr>
            <a:endParaRPr lang="en-US" b="1" dirty="0"/>
          </a:p>
        </p:txBody>
      </p:sp>
      <p:pic>
        <p:nvPicPr>
          <p:cNvPr id="7" name="Picture 6">
            <a:extLst>
              <a:ext uri="{FF2B5EF4-FFF2-40B4-BE49-F238E27FC236}">
                <a16:creationId xmlns:a16="http://schemas.microsoft.com/office/drawing/2014/main" id="{97EFCE0B-0E12-4595-8666-EE3D66ED0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55" y="3778616"/>
            <a:ext cx="11633288" cy="2056577"/>
          </a:xfrm>
          <a:prstGeom prst="rect">
            <a:avLst/>
          </a:prstGeom>
        </p:spPr>
      </p:pic>
    </p:spTree>
    <p:extLst>
      <p:ext uri="{BB962C8B-B14F-4D97-AF65-F5344CB8AC3E}">
        <p14:creationId xmlns:p14="http://schemas.microsoft.com/office/powerpoint/2010/main" val="349164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0EA-252B-4450-B946-7270CD07D553}"/>
              </a:ext>
            </a:extLst>
          </p:cNvPr>
          <p:cNvSpPr>
            <a:spLocks noGrp="1"/>
          </p:cNvSpPr>
          <p:nvPr>
            <p:ph type="title"/>
          </p:nvPr>
        </p:nvSpPr>
        <p:spPr>
          <a:xfrm>
            <a:off x="838200" y="91748"/>
            <a:ext cx="10515600" cy="1325563"/>
          </a:xfrm>
        </p:spPr>
        <p:txBody>
          <a:bodyPr/>
          <a:lstStyle/>
          <a:p>
            <a:r>
              <a:rPr lang="en-US" b="1" dirty="0"/>
              <a:t>Passing data between screens using TextField</a:t>
            </a:r>
          </a:p>
        </p:txBody>
      </p:sp>
      <p:sp>
        <p:nvSpPr>
          <p:cNvPr id="4" name="Content Placeholder 3">
            <a:extLst>
              <a:ext uri="{FF2B5EF4-FFF2-40B4-BE49-F238E27FC236}">
                <a16:creationId xmlns:a16="http://schemas.microsoft.com/office/drawing/2014/main" id="{FB39CBA4-E498-4A02-9C41-F8C0CB75CA49}"/>
              </a:ext>
            </a:extLst>
          </p:cNvPr>
          <p:cNvSpPr>
            <a:spLocks noGrp="1"/>
          </p:cNvSpPr>
          <p:nvPr>
            <p:ph idx="1"/>
          </p:nvPr>
        </p:nvSpPr>
        <p:spPr/>
        <p:txBody>
          <a:bodyPr/>
          <a:lstStyle/>
          <a:p>
            <a:pPr marL="0" indent="0">
              <a:buNone/>
            </a:pPr>
            <a:r>
              <a:rPr lang="en-US" dirty="0">
                <a:solidFill>
                  <a:srgbClr val="232629"/>
                </a:solidFill>
                <a:latin typeface="-apple-system"/>
              </a:rPr>
              <a:t>2) Then use the Navigator in the </a:t>
            </a:r>
            <a:r>
              <a:rPr lang="en-US" b="1" dirty="0">
                <a:solidFill>
                  <a:srgbClr val="232629"/>
                </a:solidFill>
                <a:latin typeface="-apple-system"/>
              </a:rPr>
              <a:t>FirstScreen</a:t>
            </a:r>
            <a:r>
              <a:rPr lang="en-US" dirty="0">
                <a:solidFill>
                  <a:srgbClr val="232629"/>
                </a:solidFill>
                <a:latin typeface="-apple-system"/>
              </a:rPr>
              <a:t> widget to push a route to the SecondScreen widget. You put the data that you want to send as a parameter in its </a:t>
            </a:r>
            <a:r>
              <a:rPr lang="en-US" b="1" dirty="0">
                <a:solidFill>
                  <a:srgbClr val="232629"/>
                </a:solidFill>
                <a:latin typeface="-apple-system"/>
              </a:rPr>
              <a:t>constructor</a:t>
            </a:r>
            <a:r>
              <a:rPr lang="en-US" dirty="0">
                <a:solidFill>
                  <a:srgbClr val="232629"/>
                </a:solidFill>
                <a:latin typeface="-apple-system"/>
              </a:rPr>
              <a:t>.</a:t>
            </a:r>
            <a:endParaRPr lang="en-US" b="1" dirty="0"/>
          </a:p>
        </p:txBody>
      </p:sp>
      <p:pic>
        <p:nvPicPr>
          <p:cNvPr id="5" name="Picture 4">
            <a:extLst>
              <a:ext uri="{FF2B5EF4-FFF2-40B4-BE49-F238E27FC236}">
                <a16:creationId xmlns:a16="http://schemas.microsoft.com/office/drawing/2014/main" id="{D508860D-F068-49F9-A30A-FBF0410FF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92" y="3287597"/>
            <a:ext cx="11299840" cy="2377912"/>
          </a:xfrm>
          <a:prstGeom prst="rect">
            <a:avLst/>
          </a:prstGeom>
        </p:spPr>
      </p:pic>
    </p:spTree>
    <p:extLst>
      <p:ext uri="{BB962C8B-B14F-4D97-AF65-F5344CB8AC3E}">
        <p14:creationId xmlns:p14="http://schemas.microsoft.com/office/powerpoint/2010/main" val="3918489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1998</TotalTime>
  <Words>636</Words>
  <Application>Microsoft Office PowerPoint</Application>
  <PresentationFormat>Widescreen</PresentationFormat>
  <Paragraphs>93</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Calibri</vt:lpstr>
      <vt:lpstr>Calibri Light</vt:lpstr>
      <vt:lpstr>medium-content-serif-font</vt:lpstr>
      <vt:lpstr>Office Theme</vt:lpstr>
      <vt:lpstr>PowerPoint Presentation</vt:lpstr>
      <vt:lpstr>Chapter 5</vt:lpstr>
      <vt:lpstr>Contents</vt:lpstr>
      <vt:lpstr>Introduction</vt:lpstr>
      <vt:lpstr>TextField Widget</vt:lpstr>
      <vt:lpstr>TextField Widget Example</vt:lpstr>
      <vt:lpstr>Passing data between screens using TextField</vt:lpstr>
      <vt:lpstr>Passing data between screens using TextField</vt:lpstr>
      <vt:lpstr>Passing data between screens using TextField</vt:lpstr>
      <vt:lpstr>google_fonts package for Flutter</vt:lpstr>
      <vt:lpstr>Installing google_fonts package for Flutter</vt:lpstr>
      <vt:lpstr>Installing google_fonts package for Flutter</vt:lpstr>
      <vt:lpstr>Example google_fonts package for Flutter</vt:lpstr>
      <vt:lpstr>font_awesome_flutter package</vt:lpstr>
      <vt:lpstr>Installing font_awesome_flutter package</vt:lpstr>
      <vt:lpstr>Example font_awesome_flutter package</vt:lpstr>
      <vt:lpstr>bottom_navy_bar package</vt:lpstr>
      <vt:lpstr>bottom_navy_bar package</vt:lpstr>
      <vt:lpstr>BottomNavyBar Customization</vt:lpstr>
      <vt:lpstr>BottomNavyBarItem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Abdirauuf Mohamed</dc:creator>
  <cp:lastModifiedBy>Dalka</cp:lastModifiedBy>
  <cp:revision>38</cp:revision>
  <dcterms:created xsi:type="dcterms:W3CDTF">2021-09-18T10:29:37Z</dcterms:created>
  <dcterms:modified xsi:type="dcterms:W3CDTF">2021-12-11T03:05:11Z</dcterms:modified>
</cp:coreProperties>
</file>