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58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lang="id-ID" sz="1100" smtClean="0"/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id-ID" dirty="0" smtClean="0"/>
              <a:t>IKG2A3 Pemrograman Terstruktur 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IKG2A3 </a:t>
            </a:r>
            <a:r>
              <a:rPr lang="en-US" dirty="0" smtClean="0"/>
              <a:t>/ </a:t>
            </a:r>
            <a:r>
              <a:rPr lang="id-ID" dirty="0" smtClean="0"/>
              <a:t>Pemrograman Terstruktur 2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ZK Abdurahman Baizal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KK</a:t>
            </a:r>
            <a:r>
              <a:rPr lang="id-ID" dirty="0" smtClean="0"/>
              <a:t> Algoritma dan Komputasi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8161" y="2227425"/>
            <a:ext cx="3166281" cy="3177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 smtClean="0"/>
              <a:t>Pengantar Struktur Data</a:t>
            </a:r>
            <a:endParaRPr lang="id-ID" sz="3600" b="1" dirty="0"/>
          </a:p>
        </p:txBody>
      </p:sp>
    </p:spTree>
    <p:extLst>
      <p:ext uri="{BB962C8B-B14F-4D97-AF65-F5344CB8AC3E}">
        <p14:creationId xmlns=""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583525"/>
          </a:xfrm>
        </p:spPr>
        <p:txBody>
          <a:bodyPr/>
          <a:lstStyle/>
          <a:p>
            <a:pPr lvl="0"/>
            <a:r>
              <a:rPr lang="en-US" dirty="0" smtClean="0"/>
              <a:t>Stack (</a:t>
            </a:r>
            <a:r>
              <a:rPr lang="en-US" dirty="0" err="1" smtClean="0"/>
              <a:t>Tumpukan</a:t>
            </a:r>
            <a:r>
              <a:rPr lang="en-US" dirty="0" smtClean="0"/>
              <a:t>)</a:t>
            </a:r>
            <a:endParaRPr lang="id-ID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Struktur Data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3875113" y="2183642"/>
            <a:ext cx="3086100" cy="1371600"/>
            <a:chOff x="2880" y="2340"/>
            <a:chExt cx="4860" cy="2160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auto">
            <a:xfrm>
              <a:off x="4860" y="2340"/>
              <a:ext cx="9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4320" y="28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3600" y="3420"/>
              <a:ext cx="34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2880" y="3960"/>
              <a:ext cx="48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407503" y="3739487"/>
            <a:ext cx="8326438" cy="58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6075" marR="0" lvl="0" indent="-346075" algn="l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Queue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(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Antrian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)</a:t>
            </a: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2363813" y="4527645"/>
            <a:ext cx="4140200" cy="685800"/>
            <a:chOff x="3420" y="13050"/>
            <a:chExt cx="6520" cy="1080"/>
          </a:xfrm>
        </p:grpSpPr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3420" y="13590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5220" y="13590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7020" y="13590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3960" y="1305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4500" y="13875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>
              <a:off x="6300" y="13875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9360" y="1305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8860" y="13590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>
              <a:off x="8100" y="1389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515286"/>
          </a:xfrm>
        </p:spPr>
        <p:txBody>
          <a:bodyPr/>
          <a:lstStyle/>
          <a:p>
            <a:pPr lvl="0"/>
            <a:r>
              <a:rPr lang="en-US" dirty="0" smtClean="0"/>
              <a:t>Tree (</a:t>
            </a:r>
            <a:r>
              <a:rPr lang="en-US" dirty="0" err="1" smtClean="0"/>
              <a:t>Pohon</a:t>
            </a:r>
            <a:r>
              <a:rPr lang="en-US" dirty="0" smtClean="0"/>
              <a:t>)</a:t>
            </a:r>
            <a:r>
              <a:rPr lang="id-ID" dirty="0" smtClean="0"/>
              <a:t> – Tidak linier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Struktur Data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4399708" y="2100022"/>
            <a:ext cx="3886200" cy="1828800"/>
            <a:chOff x="2880" y="10620"/>
            <a:chExt cx="6120" cy="2880"/>
          </a:xfrm>
        </p:grpSpPr>
        <p:sp>
          <p:nvSpPr>
            <p:cNvPr id="21507" name="Rectangle 3"/>
            <p:cNvSpPr>
              <a:spLocks noChangeArrowheads="1"/>
            </p:cNvSpPr>
            <p:nvPr/>
          </p:nvSpPr>
          <p:spPr bwMode="auto">
            <a:xfrm>
              <a:off x="5505" y="1062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3705" y="1170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7290" y="1170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880" y="1296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4680" y="1296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6300" y="1296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8460" y="1296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3960" y="11160"/>
              <a:ext cx="18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3060" y="12240"/>
              <a:ext cx="90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3960" y="12240"/>
              <a:ext cx="90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5760" y="11160"/>
              <a:ext cx="18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6480" y="12240"/>
              <a:ext cx="108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>
              <a:off x="7560" y="12240"/>
              <a:ext cx="108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1" name="Content Placeholder 1"/>
          <p:cNvSpPr txBox="1">
            <a:spLocks/>
          </p:cNvSpPr>
          <p:nvPr/>
        </p:nvSpPr>
        <p:spPr bwMode="auto">
          <a:xfrm>
            <a:off x="389908" y="3930547"/>
            <a:ext cx="8326438" cy="51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6075" marR="0" lvl="0" indent="-346075" algn="l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Graf  – Tidak linier</a:t>
            </a:r>
          </a:p>
        </p:txBody>
      </p:sp>
      <p:grpSp>
        <p:nvGrpSpPr>
          <p:cNvPr id="21520" name="Group 16"/>
          <p:cNvGrpSpPr>
            <a:grpSpLocks/>
          </p:cNvGrpSpPr>
          <p:nvPr/>
        </p:nvGrpSpPr>
        <p:grpSpPr bwMode="auto">
          <a:xfrm>
            <a:off x="3771058" y="4349749"/>
            <a:ext cx="3143250" cy="1900925"/>
            <a:chOff x="2340" y="6300"/>
            <a:chExt cx="4140" cy="2520"/>
          </a:xfrm>
        </p:grpSpPr>
        <p:sp>
          <p:nvSpPr>
            <p:cNvPr id="21521" name="Oval 17"/>
            <p:cNvSpPr>
              <a:spLocks noChangeArrowheads="1"/>
            </p:cNvSpPr>
            <p:nvPr/>
          </p:nvSpPr>
          <p:spPr bwMode="auto">
            <a:xfrm>
              <a:off x="2340" y="720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22" name="Oval 18"/>
            <p:cNvSpPr>
              <a:spLocks noChangeArrowheads="1"/>
            </p:cNvSpPr>
            <p:nvPr/>
          </p:nvSpPr>
          <p:spPr bwMode="auto">
            <a:xfrm>
              <a:off x="3240" y="630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23" name="Oval 19"/>
            <p:cNvSpPr>
              <a:spLocks noChangeArrowheads="1"/>
            </p:cNvSpPr>
            <p:nvPr/>
          </p:nvSpPr>
          <p:spPr bwMode="auto">
            <a:xfrm>
              <a:off x="3240" y="810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24" name="Oval 20"/>
            <p:cNvSpPr>
              <a:spLocks noChangeArrowheads="1"/>
            </p:cNvSpPr>
            <p:nvPr/>
          </p:nvSpPr>
          <p:spPr bwMode="auto">
            <a:xfrm>
              <a:off x="4500" y="680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25" name="Oval 21"/>
            <p:cNvSpPr>
              <a:spLocks noChangeArrowheads="1"/>
            </p:cNvSpPr>
            <p:nvPr/>
          </p:nvSpPr>
          <p:spPr bwMode="auto">
            <a:xfrm>
              <a:off x="4500" y="846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26" name="Oval 22"/>
            <p:cNvSpPr>
              <a:spLocks noChangeArrowheads="1"/>
            </p:cNvSpPr>
            <p:nvPr/>
          </p:nvSpPr>
          <p:spPr bwMode="auto">
            <a:xfrm>
              <a:off x="6120" y="756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 flipV="1">
              <a:off x="2700" y="666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flipH="1" flipV="1">
              <a:off x="3600" y="6480"/>
              <a:ext cx="9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2520" y="7560"/>
              <a:ext cx="72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 flipV="1">
              <a:off x="2700" y="7020"/>
              <a:ext cx="18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31" name="Line 27"/>
            <p:cNvSpPr>
              <a:spLocks noChangeShapeType="1"/>
            </p:cNvSpPr>
            <p:nvPr/>
          </p:nvSpPr>
          <p:spPr bwMode="auto">
            <a:xfrm>
              <a:off x="4860" y="7020"/>
              <a:ext cx="12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 flipV="1">
              <a:off x="3600" y="7200"/>
              <a:ext cx="90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 flipV="1">
              <a:off x="4680" y="7200"/>
              <a:ext cx="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415654"/>
            <a:ext cx="8326438" cy="2876349"/>
          </a:xfrm>
        </p:spPr>
        <p:txBody>
          <a:bodyPr/>
          <a:lstStyle/>
          <a:p>
            <a:pPr lvl="0"/>
            <a:r>
              <a:rPr lang="en-US" b="1" dirty="0" err="1" smtClean="0"/>
              <a:t>Definisi</a:t>
            </a:r>
            <a:r>
              <a:rPr lang="en-US" b="1" dirty="0" smtClean="0"/>
              <a:t> </a:t>
            </a:r>
            <a:r>
              <a:rPr lang="en-US" b="1" dirty="0" err="1" smtClean="0"/>
              <a:t>Fungsional</a:t>
            </a:r>
            <a:endParaRPr lang="id-ID" dirty="0" smtClean="0"/>
          </a:p>
          <a:p>
            <a:pPr lvl="1"/>
            <a:r>
              <a:rPr lang="en-US" dirty="0" err="1" smtClean="0"/>
              <a:t>pendefinisian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operator-operator yang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smtClean="0"/>
              <a:t> </a:t>
            </a:r>
            <a:r>
              <a:rPr lang="en-US" b="1" dirty="0" err="1" smtClean="0"/>
              <a:t>Representasi</a:t>
            </a:r>
            <a:r>
              <a:rPr lang="en-US" b="1" dirty="0" smtClean="0"/>
              <a:t> </a:t>
            </a:r>
            <a:r>
              <a:rPr lang="en-US" b="1" dirty="0" err="1" smtClean="0"/>
              <a:t>Lojik</a:t>
            </a:r>
            <a:endParaRPr lang="id-ID" dirty="0" smtClean="0"/>
          </a:p>
          <a:p>
            <a:pPr lvl="1"/>
            <a:r>
              <a:rPr lang="en-US" dirty="0" err="1" smtClean="0"/>
              <a:t>spesifikasi</a:t>
            </a:r>
            <a:r>
              <a:rPr lang="en-US" dirty="0" smtClean="0"/>
              <a:t> type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, yang </a:t>
            </a:r>
            <a:r>
              <a:rPr lang="en-US" dirty="0" err="1" smtClean="0"/>
              <a:t>menyangkut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type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operator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5" y="1554785"/>
            <a:ext cx="8326438" cy="641239"/>
          </a:xfrm>
        </p:spPr>
        <p:txBody>
          <a:bodyPr/>
          <a:lstStyle/>
          <a:p>
            <a:r>
              <a:rPr lang="en-US" dirty="0" smtClean="0"/>
              <a:t>Level </a:t>
            </a:r>
            <a:r>
              <a:rPr lang="en-US" dirty="0" err="1" smtClean="0"/>
              <a:t>abstraksi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perepresentasian</a:t>
            </a:r>
            <a:r>
              <a:rPr lang="en-US" dirty="0" smtClean="0"/>
              <a:t> data (level </a:t>
            </a:r>
            <a:r>
              <a:rPr lang="en-US" dirty="0" err="1" smtClean="0"/>
              <a:t>struktur</a:t>
            </a:r>
            <a:r>
              <a:rPr lang="en-US" dirty="0" smtClean="0"/>
              <a:t> data) :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Representasi</a:t>
            </a:r>
            <a:r>
              <a:rPr lang="en-US" b="1" dirty="0" smtClean="0"/>
              <a:t> (</a:t>
            </a:r>
            <a:r>
              <a:rPr lang="en-US" b="1" dirty="0" err="1" smtClean="0"/>
              <a:t>implementasi</a:t>
            </a:r>
            <a:r>
              <a:rPr lang="en-US" b="1" dirty="0" smtClean="0"/>
              <a:t>) </a:t>
            </a:r>
            <a:r>
              <a:rPr lang="en-US" b="1" dirty="0" err="1" smtClean="0"/>
              <a:t>Fisik</a:t>
            </a:r>
            <a:endParaRPr lang="id-ID" dirty="0" smtClean="0"/>
          </a:p>
          <a:p>
            <a:pPr lvl="1"/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implementasinya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 </a:t>
            </a:r>
            <a:endParaRPr lang="id-ID" dirty="0" smtClean="0"/>
          </a:p>
          <a:p>
            <a:pPr lvl="1"/>
            <a:r>
              <a:rPr lang="en-US" dirty="0" err="1" smtClean="0"/>
              <a:t>Kontigu</a:t>
            </a:r>
            <a:endParaRPr lang="id-ID" dirty="0" smtClean="0"/>
          </a:p>
          <a:p>
            <a:pPr lvl="3"/>
            <a:r>
              <a:rPr lang="en-US" dirty="0" err="1" smtClean="0"/>
              <a:t>penempatan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benar-benar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kontigu</a:t>
            </a:r>
            <a:r>
              <a:rPr lang="en-US" dirty="0" smtClean="0"/>
              <a:t> (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ditempatkan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berturutan</a:t>
            </a:r>
            <a:r>
              <a:rPr lang="en-US" dirty="0" smtClean="0"/>
              <a:t>) </a:t>
            </a:r>
            <a:r>
              <a:rPr lang="ja-JP" altLang="en-US" smtClean="0"/>
              <a:t>→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statis</a:t>
            </a:r>
            <a:endParaRPr lang="id-ID" dirty="0" smtClean="0"/>
          </a:p>
          <a:p>
            <a:pPr lvl="1"/>
            <a:r>
              <a:rPr lang="en-US" dirty="0" err="1" smtClean="0"/>
              <a:t>Berkait</a:t>
            </a:r>
            <a:endParaRPr lang="id-ID" dirty="0" smtClean="0"/>
          </a:p>
          <a:p>
            <a:pPr lvl="3"/>
            <a:r>
              <a:rPr lang="en-US" dirty="0" err="1" smtClean="0"/>
              <a:t>penempatan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terpencar-pencar</a:t>
            </a:r>
            <a:r>
              <a:rPr lang="en-US" dirty="0" smtClean="0"/>
              <a:t> (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) </a:t>
            </a:r>
            <a:r>
              <a:rPr lang="ja-JP" altLang="en-US" smtClean="0"/>
              <a:t>→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dinamis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dirty="0" err="1" smtClean="0"/>
              <a:t>abstraksi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perepresentasian</a:t>
            </a:r>
            <a:r>
              <a:rPr lang="en-US" dirty="0" smtClean="0"/>
              <a:t> data (level </a:t>
            </a:r>
            <a:r>
              <a:rPr lang="en-US" dirty="0" err="1" smtClean="0"/>
              <a:t>struktur</a:t>
            </a:r>
            <a:r>
              <a:rPr lang="en-US" dirty="0" smtClean="0"/>
              <a:t> data) :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Wirth, </a:t>
            </a:r>
            <a:r>
              <a:rPr lang="en-US" dirty="0" err="1" smtClean="0"/>
              <a:t>Niklaus</a:t>
            </a:r>
            <a:r>
              <a:rPr lang="en-US" dirty="0" smtClean="0"/>
              <a:t>. Algorithm + data structure = program. Prentice Hall. 1996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Matakuliah ini memberikan bekal tentang Konsep algoritma dan struktur data, kaitan antara keduanya, abstract data type. </a:t>
            </a:r>
          </a:p>
          <a:p>
            <a:r>
              <a:rPr lang="id-ID" dirty="0" smtClean="0"/>
              <a:t>Pembahasan mulai dengan list linier secara umum, multi list, stack, queue, tree, dan graf. </a:t>
            </a:r>
          </a:p>
          <a:p>
            <a:r>
              <a:rPr lang="id-ID" dirty="0" smtClean="0"/>
              <a:t>Dalam kuliah, algoritma disampaikan dalam bentuk notasi algoritmik, sedangkan dalam responsi, akan disampaikan dalam bahasa 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Deskripsi Singkat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 smtClean="0"/>
              <a:t>IKG2A3</a:t>
            </a:r>
            <a:r>
              <a:rPr lang="en-US" dirty="0" smtClean="0"/>
              <a:t> </a:t>
            </a:r>
            <a:r>
              <a:rPr lang="id-ID" dirty="0" smtClean="0"/>
              <a:t>Pemrograman Terstruktur 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37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id-ID" dirty="0" smtClean="0"/>
              <a:t>Mahasiswa dapat memahami tentang konsep algoritma dan struktur data</a:t>
            </a:r>
          </a:p>
          <a:p>
            <a:r>
              <a:rPr lang="id-ID" dirty="0" smtClean="0"/>
              <a:t>Mahasiswa dapat membuat realisasi struktur data dalam algoritma maupun bahas pemrograman</a:t>
            </a:r>
          </a:p>
          <a:p>
            <a:pPr lvl="0"/>
            <a:r>
              <a:rPr lang="id-ID" dirty="0" smtClean="0"/>
              <a:t>Mahasiswa dapat membuat aplikasi serta aplikasi dari struktur data </a:t>
            </a:r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Diktat </a:t>
            </a:r>
            <a:r>
              <a:rPr lang="en-US" dirty="0" err="1" smtClean="0"/>
              <a:t>Kuliah</a:t>
            </a:r>
            <a:r>
              <a:rPr lang="en-US" dirty="0" smtClean="0"/>
              <a:t> IF2181 </a:t>
            </a:r>
            <a:r>
              <a:rPr lang="en-US" dirty="0" err="1" smtClean="0"/>
              <a:t>Struktur</a:t>
            </a:r>
            <a:r>
              <a:rPr lang="en-US" dirty="0" smtClean="0"/>
              <a:t> Data, </a:t>
            </a:r>
            <a:r>
              <a:rPr lang="en-US" dirty="0" err="1" smtClean="0"/>
              <a:t>Inggriani</a:t>
            </a:r>
            <a:r>
              <a:rPr lang="en-US" dirty="0" smtClean="0"/>
              <a:t> </a:t>
            </a:r>
            <a:r>
              <a:rPr lang="en-US" dirty="0" err="1" smtClean="0"/>
              <a:t>Liem</a:t>
            </a:r>
            <a:r>
              <a:rPr lang="en-US" dirty="0" smtClean="0"/>
              <a:t>, ITB, 2003. </a:t>
            </a:r>
            <a:endParaRPr lang="id-ID" dirty="0" smtClean="0"/>
          </a:p>
          <a:p>
            <a:r>
              <a:rPr lang="en-US" dirty="0" smtClean="0"/>
              <a:t>Standish, Thomas A. Data structures, Algorithms, &amp; Software Principles in C. Addison </a:t>
            </a:r>
            <a:r>
              <a:rPr lang="en-US" dirty="0" err="1" smtClean="0"/>
              <a:t>wesley</a:t>
            </a:r>
            <a:r>
              <a:rPr lang="en-US" dirty="0" smtClean="0"/>
              <a:t> publishing company. 1995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Mesin Abstrak</a:t>
            </a:r>
          </a:p>
          <a:p>
            <a:r>
              <a:rPr lang="id-ID" dirty="0" smtClean="0"/>
              <a:t>Konsep Abstract Data Type</a:t>
            </a:r>
          </a:p>
          <a:p>
            <a:r>
              <a:rPr lang="id-ID" dirty="0" smtClean="0"/>
              <a:t>Pengantar List Linier</a:t>
            </a:r>
          </a:p>
          <a:p>
            <a:r>
              <a:rPr lang="id-ID" dirty="0" smtClean="0"/>
              <a:t>Representasi Logik List linier</a:t>
            </a:r>
          </a:p>
          <a:p>
            <a:r>
              <a:rPr lang="id-ID" dirty="0" smtClean="0"/>
              <a:t>Representasi Fisik List Linier</a:t>
            </a:r>
          </a:p>
          <a:p>
            <a:r>
              <a:rPr lang="id-ID" dirty="0" smtClean="0"/>
              <a:t>Variasi List Linier</a:t>
            </a:r>
          </a:p>
          <a:p>
            <a:r>
              <a:rPr lang="id-ID" dirty="0" smtClean="0"/>
              <a:t>Multi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Cakupan Materi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Stack</a:t>
            </a:r>
          </a:p>
          <a:p>
            <a:r>
              <a:rPr lang="id-ID" dirty="0" smtClean="0"/>
              <a:t>Queue</a:t>
            </a:r>
          </a:p>
          <a:p>
            <a:r>
              <a:rPr lang="id-ID" dirty="0" smtClean="0"/>
              <a:t>Graf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Cakupan Materi (Lanjutan)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 Penilaian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82639" y="2346150"/>
          <a:ext cx="6987654" cy="2713281"/>
        </p:xfrm>
        <a:graphic>
          <a:graphicData uri="http://schemas.openxmlformats.org/drawingml/2006/table">
            <a:tbl>
              <a:tblPr/>
              <a:tblGrid>
                <a:gridCol w="2779715"/>
                <a:gridCol w="1868820"/>
                <a:gridCol w="2339119"/>
              </a:tblGrid>
              <a:tr h="416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Calibri"/>
                          <a:ea typeface="Times New Roman"/>
                          <a:cs typeface="Times New Roman"/>
                        </a:rPr>
                        <a:t>KOMPONEN </a:t>
                      </a: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PENILAIAN</a:t>
                      </a:r>
                      <a:endParaRPr lang="id-ID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Calibri"/>
                          <a:ea typeface="Times New Roman"/>
                          <a:cs typeface="Times New Roman"/>
                        </a:rPr>
                        <a:t>BOBOT/ PROSENTASE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Calibri"/>
                          <a:ea typeface="Times New Roman"/>
                          <a:cs typeface="Times New Roman"/>
                        </a:rPr>
                        <a:t>KETERANGAN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Quiz &amp; PR</a:t>
                      </a:r>
                      <a:endParaRPr lang="id-ID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Calibri"/>
                          <a:ea typeface="Times New Roman"/>
                          <a:cs typeface="Times New Roman"/>
                        </a:rPr>
                        <a:t>15 %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Calibri"/>
                          <a:ea typeface="Times New Roman"/>
                          <a:cs typeface="Times New Roman"/>
                        </a:rPr>
                        <a:t>Ujian Tengah Semester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35</a:t>
                      </a:r>
                      <a:r>
                        <a:rPr lang="id-ID" sz="1800">
                          <a:latin typeface="Calibri"/>
                          <a:ea typeface="Times New Roman"/>
                          <a:cs typeface="Times New Roman"/>
                        </a:rPr>
                        <a:t> 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Calibri"/>
                          <a:ea typeface="Times New Roman"/>
                          <a:cs typeface="Times New Roman"/>
                        </a:rPr>
                        <a:t>Ujian Akhir Semester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35</a:t>
                      </a:r>
                      <a:r>
                        <a:rPr lang="id-ID" sz="1800">
                          <a:latin typeface="Calibri"/>
                          <a:ea typeface="Times New Roman"/>
                          <a:cs typeface="Times New Roman"/>
                        </a:rPr>
                        <a:t> 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Kehadiran</a:t>
                      </a:r>
                      <a:r>
                        <a:rPr lang="id-ID" sz="1800">
                          <a:latin typeface="Calibri"/>
                          <a:ea typeface="Times New Roman"/>
                          <a:cs typeface="Times New Roman"/>
                        </a:rPr>
                        <a:t>/Keaktifan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5 %</a:t>
                      </a:r>
                      <a:endParaRPr lang="id-ID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Calibri"/>
                          <a:ea typeface="Times New Roman"/>
                          <a:cs typeface="Times New Roman"/>
                        </a:rPr>
                        <a:t>Tugas Besar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Calibri"/>
                          <a:ea typeface="Times New Roman"/>
                          <a:cs typeface="Times New Roman"/>
                        </a:rPr>
                        <a:t>10%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b="1" dirty="0" err="1" smtClean="0"/>
              <a:t>Algoritma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urutan</a:t>
            </a:r>
            <a:r>
              <a:rPr lang="en-US" sz="1800" dirty="0" smtClean="0"/>
              <a:t> </a:t>
            </a:r>
            <a:r>
              <a:rPr lang="en-US" sz="1800" dirty="0" err="1" smtClean="0"/>
              <a:t>langkah-langkah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memecahkan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dirty="0" err="1" smtClean="0"/>
              <a:t>masalah</a:t>
            </a:r>
            <a:r>
              <a:rPr lang="en-US" sz="1800" dirty="0" smtClean="0"/>
              <a:t>.</a:t>
            </a:r>
            <a:endParaRPr lang="id-ID" sz="1800" dirty="0" smtClean="0"/>
          </a:p>
          <a:p>
            <a:r>
              <a:rPr lang="en-US" sz="1800" b="1" dirty="0" smtClean="0"/>
              <a:t> </a:t>
            </a:r>
            <a:r>
              <a:rPr lang="en-US" sz="1800" b="1" dirty="0" err="1" smtClean="0"/>
              <a:t>Struktur</a:t>
            </a:r>
            <a:r>
              <a:rPr lang="en-US" sz="1800" b="1" dirty="0" smtClean="0"/>
              <a:t> Data</a:t>
            </a:r>
            <a:r>
              <a:rPr lang="id-ID" sz="1800" b="1" dirty="0" smtClean="0"/>
              <a:t> </a:t>
            </a:r>
            <a:r>
              <a:rPr lang="ja-JP" altLang="en-US" sz="1800" smtClean="0"/>
              <a:t>→</a:t>
            </a:r>
            <a:r>
              <a:rPr lang="en-US" sz="1800" dirty="0" smtClean="0"/>
              <a:t> </a:t>
            </a:r>
            <a:r>
              <a:rPr lang="en-US" sz="1800" dirty="0" err="1" smtClean="0"/>
              <a:t>mekanisme</a:t>
            </a:r>
            <a:r>
              <a:rPr lang="en-US" sz="1800" dirty="0" smtClean="0"/>
              <a:t> </a:t>
            </a:r>
            <a:r>
              <a:rPr lang="en-US" sz="1800" dirty="0" err="1" smtClean="0"/>
              <a:t>memodelkan</a:t>
            </a:r>
            <a:r>
              <a:rPr lang="en-US" sz="1800" dirty="0" smtClean="0"/>
              <a:t> data (</a:t>
            </a:r>
            <a:r>
              <a:rPr lang="en-US" sz="1800" dirty="0" err="1" smtClean="0"/>
              <a:t>merepresentasikan</a:t>
            </a:r>
            <a:r>
              <a:rPr lang="en-US" sz="1800" dirty="0" smtClean="0"/>
              <a:t> data)</a:t>
            </a:r>
            <a:endParaRPr lang="id-ID" sz="1800" dirty="0" smtClean="0"/>
          </a:p>
          <a:p>
            <a:r>
              <a:rPr lang="en-US" sz="1800" b="1" dirty="0" err="1" smtClean="0"/>
              <a:t>Definisi</a:t>
            </a:r>
            <a:r>
              <a:rPr lang="en-US" sz="1800" dirty="0" smtClean="0"/>
              <a:t> (Stubs &amp; </a:t>
            </a:r>
            <a:r>
              <a:rPr lang="en-US" sz="1800" dirty="0" err="1" smtClean="0"/>
              <a:t>Webre</a:t>
            </a:r>
            <a:r>
              <a:rPr lang="en-US" sz="1800" dirty="0" smtClean="0"/>
              <a:t>)</a:t>
            </a:r>
            <a:endParaRPr lang="id-ID" sz="1800" dirty="0" smtClean="0"/>
          </a:p>
          <a:p>
            <a:pPr lvl="1"/>
            <a:r>
              <a:rPr lang="en-US" sz="1800" b="1" dirty="0" smtClean="0"/>
              <a:t>Data</a:t>
            </a:r>
            <a:r>
              <a:rPr lang="en-US" sz="1800" dirty="0" smtClean="0"/>
              <a:t> : </a:t>
            </a:r>
            <a:r>
              <a:rPr lang="en-US" sz="1800" i="1" dirty="0" smtClean="0"/>
              <a:t>Factual information (as measurement or statistics) used as a basis for reasoning, discussion, or calculation</a:t>
            </a:r>
            <a:endParaRPr lang="id-ID" sz="1800" dirty="0" smtClean="0"/>
          </a:p>
          <a:p>
            <a:pPr lvl="1"/>
            <a:r>
              <a:rPr lang="en-US" sz="1800" b="1" dirty="0" smtClean="0"/>
              <a:t>Structure : </a:t>
            </a:r>
            <a:r>
              <a:rPr lang="en-US" sz="1800" i="1" dirty="0" smtClean="0"/>
              <a:t>Arrangement or relationship of elements (as particles, parts, or organs) in a substance, body, or system</a:t>
            </a:r>
            <a:endParaRPr lang="id-ID" sz="1800" dirty="0" smtClean="0"/>
          </a:p>
          <a:p>
            <a:r>
              <a:rPr lang="en-US" sz="1800" dirty="0" smtClean="0"/>
              <a:t> </a:t>
            </a:r>
            <a:r>
              <a:rPr lang="en-US" sz="1800" b="1" dirty="0" smtClean="0"/>
              <a:t>“ </a:t>
            </a:r>
            <a:r>
              <a:rPr lang="en-US" sz="1800" b="1" i="1" dirty="0" smtClean="0"/>
              <a:t>A data structure</a:t>
            </a:r>
            <a:r>
              <a:rPr lang="en-US" sz="1800" b="1" dirty="0" smtClean="0"/>
              <a:t> </a:t>
            </a:r>
            <a:r>
              <a:rPr lang="en-US" sz="1800" i="1" dirty="0" smtClean="0"/>
              <a:t>is a data type, it has a set of operations on its values”</a:t>
            </a:r>
            <a:endParaRPr lang="id-ID" sz="1800" dirty="0" smtClean="0"/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Pengantar Struktur Data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528934"/>
          </a:xfrm>
        </p:spPr>
        <p:txBody>
          <a:bodyPr/>
          <a:lstStyle/>
          <a:p>
            <a:pPr lvl="0"/>
            <a:r>
              <a:rPr lang="en-US" dirty="0" smtClean="0"/>
              <a:t>List linier</a:t>
            </a:r>
            <a:endParaRPr lang="id-ID" dirty="0" smtClean="0"/>
          </a:p>
          <a:p>
            <a:pPr lvl="0"/>
            <a:endParaRPr lang="id-ID" dirty="0" smtClean="0"/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Struktur Data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2743200" y="2204770"/>
            <a:ext cx="4070446" cy="835357"/>
            <a:chOff x="2520" y="2340"/>
            <a:chExt cx="5040" cy="1620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2520" y="2340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2880" y="3420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4680" y="3420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6480" y="3420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2880" y="2805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3960" y="3705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5760" y="3705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5" name="Content Placeholder 1"/>
          <p:cNvSpPr txBox="1">
            <a:spLocks/>
          </p:cNvSpPr>
          <p:nvPr/>
        </p:nvSpPr>
        <p:spPr bwMode="auto">
          <a:xfrm>
            <a:off x="393835" y="3207224"/>
            <a:ext cx="8326438" cy="52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6075" marR="0" lvl="0" indent="-346075" algn="l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M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ulti List</a:t>
            </a:r>
          </a:p>
          <a:p>
            <a:pPr marL="346075" marR="0" lvl="0" indent="-346075" algn="l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9466" name="Group 10"/>
          <p:cNvGrpSpPr>
            <a:grpSpLocks/>
          </p:cNvGrpSpPr>
          <p:nvPr/>
        </p:nvGrpSpPr>
        <p:grpSpPr bwMode="auto">
          <a:xfrm>
            <a:off x="3179319" y="3736158"/>
            <a:ext cx="2971800" cy="2286000"/>
            <a:chOff x="2520" y="5580"/>
            <a:chExt cx="4680" cy="3600"/>
          </a:xfrm>
        </p:grpSpPr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2520" y="6480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3600" y="6765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2700" y="594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70" name="Rectangle 14"/>
            <p:cNvSpPr>
              <a:spLocks noChangeArrowheads="1"/>
            </p:cNvSpPr>
            <p:nvPr/>
          </p:nvSpPr>
          <p:spPr bwMode="auto">
            <a:xfrm>
              <a:off x="2520" y="5580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71" name="Rectangle 15"/>
            <p:cNvSpPr>
              <a:spLocks noChangeArrowheads="1"/>
            </p:cNvSpPr>
            <p:nvPr/>
          </p:nvSpPr>
          <p:spPr bwMode="auto">
            <a:xfrm>
              <a:off x="4320" y="6480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6120" y="6480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5400" y="678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>
              <a:off x="2880" y="7560"/>
              <a:ext cx="3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75" name="Rectangle 19"/>
            <p:cNvSpPr>
              <a:spLocks noChangeArrowheads="1"/>
            </p:cNvSpPr>
            <p:nvPr/>
          </p:nvSpPr>
          <p:spPr bwMode="auto">
            <a:xfrm>
              <a:off x="2880" y="8640"/>
              <a:ext cx="3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>
              <a:off x="3060" y="702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>
              <a:off x="3060" y="81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78" name="Rectangle 22"/>
            <p:cNvSpPr>
              <a:spLocks noChangeArrowheads="1"/>
            </p:cNvSpPr>
            <p:nvPr/>
          </p:nvSpPr>
          <p:spPr bwMode="auto">
            <a:xfrm>
              <a:off x="6480" y="7560"/>
              <a:ext cx="3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>
              <a:off x="6660" y="702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1031</TotalTime>
  <Words>389</Words>
  <Application>Microsoft Office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template_informatika_slide</vt:lpstr>
      <vt:lpstr>IKG2A3 / Pemrograman Terstruktur 2</vt:lpstr>
      <vt:lpstr>Deskripsi Singkat</vt:lpstr>
      <vt:lpstr>Tujuan</vt:lpstr>
      <vt:lpstr>Referensi</vt:lpstr>
      <vt:lpstr>Cakupan Materi</vt:lpstr>
      <vt:lpstr>Cakupan Materi (Lanjutan)</vt:lpstr>
      <vt:lpstr>Komponen Penilaian</vt:lpstr>
      <vt:lpstr>Pengantar Struktur Data</vt:lpstr>
      <vt:lpstr>Contoh Struktur Data</vt:lpstr>
      <vt:lpstr>Contoh Struktur Data</vt:lpstr>
      <vt:lpstr>Contoh Struktur Data</vt:lpstr>
      <vt:lpstr>Level abstraksi dari perepresentasian data (level struktur data) : </vt:lpstr>
      <vt:lpstr>Level abstraksi dari perepresentasian data (level struktur data) :</vt:lpstr>
      <vt:lpstr>Referensi</vt:lpstr>
      <vt:lpstr>Slide 15</vt:lpstr>
    </vt:vector>
  </TitlesOfParts>
  <Company>IEEE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user</cp:lastModifiedBy>
  <cp:revision>127</cp:revision>
  <dcterms:created xsi:type="dcterms:W3CDTF">2012-11-14T18:53:32Z</dcterms:created>
  <dcterms:modified xsi:type="dcterms:W3CDTF">2014-07-20T03:56:49Z</dcterms:modified>
</cp:coreProperties>
</file>