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56" r:id="rId2"/>
    <p:sldId id="260" r:id="rId3"/>
    <p:sldId id="261" r:id="rId4"/>
    <p:sldId id="272" r:id="rId5"/>
    <p:sldId id="262" r:id="rId6"/>
    <p:sldId id="263" r:id="rId7"/>
    <p:sldId id="264" r:id="rId8"/>
    <p:sldId id="265" r:id="rId9"/>
    <p:sldId id="266" r:id="rId10"/>
    <p:sldId id="267" r:id="rId11"/>
    <p:sldId id="268" r:id="rId12"/>
    <p:sldId id="269" r:id="rId13"/>
    <p:sldId id="270" r:id="rId14"/>
    <p:sldId id="277" r:id="rId15"/>
    <p:sldId id="279" r:id="rId16"/>
    <p:sldId id="281" r:id="rId17"/>
    <p:sldId id="280" r:id="rId18"/>
    <p:sldId id="273" r:id="rId19"/>
    <p:sldId id="278" r:id="rId20"/>
    <p:sldId id="274" r:id="rId21"/>
    <p:sldId id="275" r:id="rId22"/>
    <p:sldId id="276"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282" r:id="rId56"/>
    <p:sldId id="258"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386" y="-17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B9219-4A66-4B41-AFAD-B4DCC55121D3}" type="datetimeFigureOut">
              <a:rPr lang="en-US" smtClean="0"/>
              <a:pPr/>
              <a:t>7/20/2014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99D96-90C2-44B4-8DCF-3216EB4C3627}" type="slidenum">
              <a:rPr lang="en-US" smtClean="0"/>
              <a:pPr/>
              <a:t>‹#›</a:t>
            </a:fld>
            <a:endParaRPr lang="en-US"/>
          </a:p>
        </p:txBody>
      </p:sp>
    </p:spTree>
    <p:extLst>
      <p:ext uri="{BB962C8B-B14F-4D97-AF65-F5344CB8AC3E}">
        <p14:creationId xmlns="" xmlns:p14="http://schemas.microsoft.com/office/powerpoint/2010/main" val="337408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796F5A-DA36-4202-8F3F-DA89D0431918}" type="datetimeFigureOut">
              <a:rPr lang="en-US" smtClean="0"/>
              <a:pPr/>
              <a:t>7/20/2014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BABC4-D3F8-4FEC-A081-17F891AA9F9F}" type="slidenum">
              <a:rPr lang="en-US" smtClean="0"/>
              <a:pPr/>
              <a:t>‹#›</a:t>
            </a:fld>
            <a:endParaRPr lang="en-US"/>
          </a:p>
        </p:txBody>
      </p:sp>
    </p:spTree>
    <p:extLst>
      <p:ext uri="{BB962C8B-B14F-4D97-AF65-F5344CB8AC3E}">
        <p14:creationId xmlns="" xmlns:p14="http://schemas.microsoft.com/office/powerpoint/2010/main" val="216784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smtClean="0"/>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smtClean="0"/>
              <a:t>Click to edit Master subtitle style</a:t>
            </a:r>
            <a:endParaRPr lang="en-US" dirty="0"/>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smtClean="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pPr>
                <a:defRPr/>
              </a:pPr>
              <a:t>7/20/2014</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C:\Users\Mystogan\Pictures\Untitled-1.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36245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3137D54C-61CE-1041-9449-8583DE2630BB}" type="datetime1">
              <a:rPr lang="en-US" smtClean="0"/>
              <a:pPr>
                <a:defRPr/>
              </a:pPr>
              <a:t>7/20/2014</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id-ID" dirty="0" smtClean="0"/>
              <a:t>IKG2A3 Pemrograman Terstruktur 2</a:t>
            </a:r>
            <a:endParaRPr lang="en-US" dirty="0"/>
          </a:p>
        </p:txBody>
      </p:sp>
    </p:spTree>
    <p:extLst>
      <p:ext uri="{BB962C8B-B14F-4D97-AF65-F5344CB8AC3E}">
        <p14:creationId xmlns="" xmlns:p14="http://schemas.microsoft.com/office/powerpoint/2010/main" val="1775188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18616975-30F2-B74D-B90F-E83C4C9562E7}" type="datetime1">
              <a:rPr lang="en-US" smtClean="0"/>
              <a:pPr>
                <a:defRPr/>
              </a:pPr>
              <a:t>7/20/2014</a:t>
            </a:fld>
            <a:endParaRPr lang="en-US" dirty="0"/>
          </a:p>
        </p:txBody>
      </p:sp>
      <p:sp>
        <p:nvSpPr>
          <p:cNvPr id="6" name="Rectangle 5"/>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28210451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4"/>
          </p:nvPr>
        </p:nvSpPr>
        <p:spPr>
          <a:xfrm>
            <a:off x="4738863" y="2009550"/>
            <a:ext cx="4035425"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pPr>
                <a:defRPr/>
              </a:pPr>
              <a:t>‹#›</a:t>
            </a:fld>
            <a:endParaRPr lang="en-US" dirty="0"/>
          </a:p>
        </p:txBody>
      </p:sp>
      <p:sp>
        <p:nvSpPr>
          <p:cNvPr id="7" name="Date Placeholder 2"/>
          <p:cNvSpPr>
            <a:spLocks noGrp="1"/>
          </p:cNvSpPr>
          <p:nvPr>
            <p:ph type="dt" sz="half" idx="26"/>
          </p:nvPr>
        </p:nvSpPr>
        <p:spPr/>
        <p:txBody>
          <a:bodyPr/>
          <a:lstStyle>
            <a:lvl1pPr>
              <a:defRPr/>
            </a:lvl1pPr>
          </a:lstStyle>
          <a:p>
            <a:pPr>
              <a:defRPr/>
            </a:pPr>
            <a:fld id="{421CA678-D006-7B41-A446-6998EA1314C2}" type="datetime1">
              <a:rPr lang="en-US" smtClean="0"/>
              <a:pPr>
                <a:defRPr/>
              </a:pPr>
              <a:t>7/20/2014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124" y="1336417"/>
            <a:ext cx="8409163" cy="641239"/>
          </a:xfrm>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1372396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pPr>
                <a:defRPr/>
              </a:pPr>
              <a:t>‹#›</a:t>
            </a:fld>
            <a:endParaRPr lang="en-US" dirty="0"/>
          </a:p>
        </p:txBody>
      </p:sp>
      <p:sp>
        <p:nvSpPr>
          <p:cNvPr id="9" name="Date Placeholder 2"/>
          <p:cNvSpPr>
            <a:spLocks noGrp="1"/>
          </p:cNvSpPr>
          <p:nvPr>
            <p:ph type="dt" sz="half" idx="27"/>
          </p:nvPr>
        </p:nvSpPr>
        <p:spPr/>
        <p:txBody>
          <a:bodyPr/>
          <a:lstStyle>
            <a:lvl1pPr>
              <a:defRPr/>
            </a:lvl1pPr>
          </a:lstStyle>
          <a:p>
            <a:pPr>
              <a:defRPr/>
            </a:pPr>
            <a:fld id="{2591F2DA-4C0E-AF48-AAE7-6B5FD0673F17}" type="datetime1">
              <a:rPr lang="en-US" smtClean="0"/>
              <a:pPr>
                <a:defRPr/>
              </a:pPr>
              <a:t>7/20/2014</a:t>
            </a:fld>
            <a:endParaRPr lang="en-US" dirty="0"/>
          </a:p>
        </p:txBody>
      </p:sp>
      <p:sp>
        <p:nvSpPr>
          <p:cNvPr id="11" name="Rectangle 10"/>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108250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smtClean="0"/>
              <a:t>Drag picture to placeholder or click icon to add</a:t>
            </a:r>
            <a:endParaRPr lang="en-US" noProof="0" dirty="0"/>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pPr>
                <a:defRPr/>
              </a:pPr>
              <a:t>‹#›</a:t>
            </a:fld>
            <a:endParaRPr lang="en-US" dirty="0"/>
          </a:p>
        </p:txBody>
      </p:sp>
      <p:sp>
        <p:nvSpPr>
          <p:cNvPr id="7" name="Date Placeholder 2"/>
          <p:cNvSpPr>
            <a:spLocks noGrp="1"/>
          </p:cNvSpPr>
          <p:nvPr>
            <p:ph type="dt" sz="half" idx="24"/>
          </p:nvPr>
        </p:nvSpPr>
        <p:spPr/>
        <p:txBody>
          <a:bodyPr/>
          <a:lstStyle>
            <a:lvl1pPr>
              <a:defRPr/>
            </a:lvl1pPr>
          </a:lstStyle>
          <a:p>
            <a:pPr>
              <a:defRPr/>
            </a:pPr>
            <a:fld id="{8D23548A-BD02-5246-9AB8-6847FF416924}" type="datetime1">
              <a:rPr lang="en-US" smtClean="0"/>
              <a:pPr>
                <a:defRPr/>
              </a:pPr>
              <a:t>7/20/2014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2466198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434548" y="4489331"/>
            <a:ext cx="8326438" cy="2119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smtClean="0">
                <a:solidFill>
                  <a:srgbClr val="C00000"/>
                </a:solidFill>
                <a:latin typeface="Brush Script Std" pitchFamily="66" charset="0"/>
              </a:rPr>
              <a:t>THANK YOU</a:t>
            </a:r>
            <a:endParaRPr lang="en-US" sz="5400" dirty="0">
              <a:solidFill>
                <a:srgbClr val="C00000"/>
              </a:solidFill>
              <a:latin typeface="Brush Script Std" pitchFamily="66" charset="0"/>
            </a:endParaRPr>
          </a:p>
        </p:txBody>
      </p:sp>
      <p:sp>
        <p:nvSpPr>
          <p:cNvPr id="16" name="Rectangle 15"/>
          <p:cNvSpPr/>
          <p:nvPr userDrawn="1"/>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t="17910" b="13980"/>
          <a:stretch/>
        </p:blipFill>
        <p:spPr bwMode="auto">
          <a:xfrm>
            <a:off x="-2566" y="0"/>
            <a:ext cx="9144000" cy="4670967"/>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154392" y="142946"/>
            <a:ext cx="3039184" cy="6037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577259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pic>
        <p:nvPicPr>
          <p:cNvPr id="5" name="Picture 2" descr="C:\Users\Mystogan\Pictures\75_big.jpg"/>
          <p:cNvPicPr>
            <a:picLocks noChangeAspect="1" noChangeArrowheads="1"/>
          </p:cNvPicPr>
          <p:nvPr userDrawn="1"/>
        </p:nvPicPr>
        <p:blipFill>
          <a:blip r:embed="rId10">
            <a:extLst>
              <a:ext uri="{28A0092B-C50C-407E-A947-70E740481C1C}">
                <a14:useLocalDpi xmlns="" xmlns:a14="http://schemas.microsoft.com/office/drawing/2010/main" val="0"/>
              </a:ext>
            </a:extLst>
          </a:blip>
          <a:srcRect/>
          <a:stretch>
            <a:fillRect/>
          </a:stretch>
        </p:blipFill>
        <p:spPr bwMode="auto">
          <a:xfrm>
            <a:off x="0" y="6248401"/>
            <a:ext cx="9143999" cy="6096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02B1F015-1154-6F45-9F5A-29B4836DF7ED}" type="slidenum">
              <a:rPr lang="en-US" smtClean="0"/>
              <a:pPr>
                <a:defRPr/>
              </a:pPr>
              <a:t>‹#›</a:t>
            </a:fld>
            <a:endParaRPr lang="en-US" dirty="0"/>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C49DE922-2F34-1241-8A40-1B6D2996FA4E}" type="datetime1">
              <a:rPr lang="en-US" smtClean="0"/>
              <a:pPr>
                <a:defRPr/>
              </a:pPr>
              <a:t>7/20/2014</a:t>
            </a:fld>
            <a:endParaRPr lang="en-US" dirty="0"/>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a:t>
            </a:r>
            <a:r>
              <a:rPr lang="en-US" sz="600" dirty="0" smtClean="0">
                <a:solidFill>
                  <a:srgbClr val="7F7F7F"/>
                </a:solidFill>
              </a:rPr>
              <a:t>8 </a:t>
            </a:r>
            <a:r>
              <a:rPr lang="en-US" sz="600" dirty="0">
                <a:solidFill>
                  <a:srgbClr val="7F7F7F"/>
                </a:solidFill>
              </a:rPr>
              <a:t>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3"/>
          <p:cNvPicPr>
            <a:picLocks noChangeAspect="1" noChangeArrowheads="1"/>
          </p:cNvPicPr>
          <p:nvPr userDrawn="1"/>
        </p:nvPicPr>
        <p:blipFill>
          <a:blip r:embed="rId11">
            <a:extLst>
              <a:ext uri="{28A0092B-C50C-407E-A947-70E740481C1C}">
                <a14:useLocalDpi xmlns=""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8"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id-ID" dirty="0" smtClean="0"/>
              <a:t>IKG2A3</a:t>
            </a:r>
            <a:r>
              <a:rPr lang="en-US" dirty="0" smtClean="0"/>
              <a:t>/ </a:t>
            </a:r>
            <a:r>
              <a:rPr lang="id-ID" dirty="0" smtClean="0"/>
              <a:t>Pemrograman Terstruktur 2</a:t>
            </a:r>
            <a:endParaRPr lang="en-US" dirty="0"/>
          </a:p>
        </p:txBody>
      </p:sp>
      <p:sp>
        <p:nvSpPr>
          <p:cNvPr id="11" name="Subtitle 10"/>
          <p:cNvSpPr>
            <a:spLocks noGrp="1"/>
          </p:cNvSpPr>
          <p:nvPr>
            <p:ph type="subTitle" idx="1"/>
          </p:nvPr>
        </p:nvSpPr>
        <p:spPr/>
        <p:txBody>
          <a:bodyPr/>
          <a:lstStyle/>
          <a:p>
            <a:r>
              <a:rPr lang="id-ID" dirty="0" smtClean="0"/>
              <a:t>ZK Abdurahman Baizal</a:t>
            </a:r>
            <a:endParaRPr lang="en-US" dirty="0"/>
          </a:p>
        </p:txBody>
      </p:sp>
      <p:sp>
        <p:nvSpPr>
          <p:cNvPr id="12" name="Text Placeholder 11"/>
          <p:cNvSpPr>
            <a:spLocks noGrp="1"/>
          </p:cNvSpPr>
          <p:nvPr>
            <p:ph type="body" sz="quarter" idx="13"/>
          </p:nvPr>
        </p:nvSpPr>
        <p:spPr/>
        <p:txBody>
          <a:bodyPr/>
          <a:lstStyle/>
          <a:p>
            <a:r>
              <a:rPr lang="en-US" dirty="0" smtClean="0"/>
              <a:t>KK</a:t>
            </a:r>
            <a:r>
              <a:rPr lang="id-ID" dirty="0" smtClean="0"/>
              <a:t> Algoritma dan Komputasi</a:t>
            </a:r>
            <a:endParaRPr lang="en-US" dirty="0"/>
          </a:p>
        </p:txBody>
      </p:sp>
      <p:sp>
        <p:nvSpPr>
          <p:cNvPr id="5" name="Date Placeholder 4"/>
          <p:cNvSpPr>
            <a:spLocks noGrp="1"/>
          </p:cNvSpPr>
          <p:nvPr>
            <p:ph type="dt" sz="half" idx="14"/>
          </p:nvPr>
        </p:nvSpPr>
        <p:spPr/>
        <p:txBody>
          <a:bodyPr/>
          <a:lstStyle/>
          <a:p>
            <a:pPr>
              <a:defRPr/>
            </a:pPr>
            <a:fld id="{061DBC4B-18FA-4641-AED3-09167062A95C}" type="datetime1">
              <a:rPr lang="en-US" smtClean="0"/>
              <a:pPr>
                <a:defRPr/>
              </a:pPr>
              <a:t>7/20/2014</a:t>
            </a:fld>
            <a:endParaRPr lang="en-US" dirty="0"/>
          </a:p>
        </p:txBody>
      </p:sp>
      <p:sp>
        <p:nvSpPr>
          <p:cNvPr id="6" name="Slide Number Placeholder 5"/>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
        <p:nvSpPr>
          <p:cNvPr id="7" name="Rectangle 6"/>
          <p:cNvSpPr/>
          <p:nvPr/>
        </p:nvSpPr>
        <p:spPr>
          <a:xfrm>
            <a:off x="5418161" y="2227425"/>
            <a:ext cx="3166281" cy="31770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sz="3600" b="1" dirty="0" smtClean="0"/>
              <a:t>Mesin Abstrak</a:t>
            </a:r>
            <a:endParaRPr lang="id-ID" sz="3600" b="1" dirty="0"/>
          </a:p>
        </p:txBody>
      </p:sp>
    </p:spTree>
    <p:extLst>
      <p:ext uri="{BB962C8B-B14F-4D97-AF65-F5344CB8AC3E}">
        <p14:creationId xmlns="" xmlns:p14="http://schemas.microsoft.com/office/powerpoint/2010/main" val="1191294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8" y="1514901"/>
          <a:ext cx="8326438" cy="4267200"/>
        </p:xfrm>
        <a:graphic>
          <a:graphicData uri="http://schemas.openxmlformats.org/drawingml/2006/table">
            <a:tbl>
              <a:tblPr/>
              <a:tblGrid>
                <a:gridCol w="8326438"/>
              </a:tblGrid>
              <a:tr h="0">
                <a:tc>
                  <a:txBody>
                    <a:bodyPr/>
                    <a:lstStyle/>
                    <a:p>
                      <a:pPr>
                        <a:spcAft>
                          <a:spcPts val="0"/>
                        </a:spcAft>
                      </a:pPr>
                      <a:r>
                        <a:rPr lang="en-US" sz="2000">
                          <a:latin typeface="Times New Roman"/>
                          <a:ea typeface="MS Mincho"/>
                        </a:rPr>
                        <a:t>Program COUNT_A</a:t>
                      </a:r>
                      <a:endParaRPr lang="id-ID" sz="2000">
                        <a:latin typeface="Times New Roman"/>
                        <a:ea typeface="MS Mincho"/>
                      </a:endParaRPr>
                    </a:p>
                    <a:p>
                      <a:pPr>
                        <a:spcAft>
                          <a:spcPts val="0"/>
                        </a:spcAft>
                      </a:pPr>
                      <a:r>
                        <a:rPr lang="en-US" sz="2000">
                          <a:latin typeface="Times New Roman"/>
                          <a:ea typeface="MS Mincho"/>
                        </a:rPr>
                        <a:t>{SKEMA PEMROSESAN DENGAN MARK:Menghitung banyaknya huruf A pada pita karakter}</a:t>
                      </a:r>
                      <a:endParaRPr lang="id-ID" sz="20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a:latin typeface="Times New Roman"/>
                          <a:ea typeface="MS Mincho"/>
                        </a:rPr>
                        <a:t>Kamus :</a:t>
                      </a:r>
                      <a:endParaRPr lang="id-ID" sz="20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6820">
                <a:tc>
                  <a:txBody>
                    <a:bodyPr/>
                    <a:lstStyle/>
                    <a:p>
                      <a:pPr>
                        <a:spcAft>
                          <a:spcPts val="0"/>
                        </a:spcAft>
                      </a:pPr>
                      <a:r>
                        <a:rPr lang="en-US" sz="2000" dirty="0" err="1">
                          <a:latin typeface="Times New Roman"/>
                          <a:ea typeface="MS Mincho"/>
                        </a:rPr>
                        <a:t>Algoritma</a:t>
                      </a:r>
                      <a:r>
                        <a:rPr lang="en-US" sz="2000" dirty="0">
                          <a:latin typeface="Times New Roman"/>
                          <a:ea typeface="MS Mincho"/>
                        </a:rPr>
                        <a:t> :</a:t>
                      </a:r>
                      <a:endParaRPr lang="id-ID" sz="2000" dirty="0">
                        <a:latin typeface="Times New Roman"/>
                        <a:ea typeface="MS Mincho"/>
                      </a:endParaRPr>
                    </a:p>
                    <a:p>
                      <a:pPr>
                        <a:spcAft>
                          <a:spcPts val="0"/>
                        </a:spcAft>
                      </a:pPr>
                      <a:r>
                        <a:rPr lang="en-US" sz="2000" dirty="0">
                          <a:latin typeface="Times New Roman"/>
                          <a:ea typeface="MS Mincho"/>
                        </a:rPr>
                        <a:t>     RESET  {</a:t>
                      </a:r>
                      <a:r>
                        <a:rPr lang="en-US" sz="2000" dirty="0" err="1">
                          <a:latin typeface="Times New Roman"/>
                          <a:ea typeface="MS Mincho"/>
                        </a:rPr>
                        <a:t>Inisialisasi</a:t>
                      </a:r>
                      <a:r>
                        <a:rPr lang="en-US" sz="2000" dirty="0">
                          <a:latin typeface="Times New Roman"/>
                          <a:ea typeface="MS Mincho"/>
                        </a:rPr>
                        <a:t>, CI = 0}</a:t>
                      </a:r>
                      <a:endParaRPr lang="id-ID" sz="2000" dirty="0">
                        <a:latin typeface="Times New Roman"/>
                        <a:ea typeface="MS Mincho"/>
                      </a:endParaRPr>
                    </a:p>
                    <a:p>
                      <a:pPr>
                        <a:spcAft>
                          <a:spcPts val="0"/>
                        </a:spcAft>
                      </a:pPr>
                      <a:r>
                        <a:rPr lang="en-US" sz="2000" dirty="0">
                          <a:latin typeface="Times New Roman"/>
                          <a:ea typeface="MS Mincho"/>
                        </a:rPr>
                        <a:t>     START   {</a:t>
                      </a:r>
                      <a:r>
                        <a:rPr lang="en-US" sz="2000" dirty="0" err="1">
                          <a:latin typeface="Times New Roman"/>
                          <a:ea typeface="MS Mincho"/>
                        </a:rPr>
                        <a:t>First_Elmt</a:t>
                      </a:r>
                      <a:r>
                        <a:rPr lang="en-US" sz="2000" dirty="0">
                          <a:latin typeface="Times New Roman"/>
                          <a:ea typeface="MS Mincho"/>
                        </a:rPr>
                        <a:t>}</a:t>
                      </a:r>
                      <a:endParaRPr lang="id-ID" sz="2000" dirty="0">
                        <a:latin typeface="Times New Roman"/>
                        <a:ea typeface="MS Mincho"/>
                      </a:endParaRPr>
                    </a:p>
                    <a:p>
                      <a:pPr>
                        <a:spcAft>
                          <a:spcPts val="0"/>
                        </a:spcAft>
                      </a:pPr>
                      <a:r>
                        <a:rPr lang="en-US" sz="2000" dirty="0">
                          <a:latin typeface="Times New Roman"/>
                          <a:ea typeface="MS Mincho"/>
                        </a:rPr>
                        <a:t>     while (CC ≠ ‘.’} do    {not EOP}</a:t>
                      </a:r>
                      <a:endParaRPr lang="id-ID" sz="2000" dirty="0">
                        <a:latin typeface="Times New Roman"/>
                        <a:ea typeface="MS Mincho"/>
                      </a:endParaRPr>
                    </a:p>
                    <a:p>
                      <a:pPr>
                        <a:spcAft>
                          <a:spcPts val="0"/>
                        </a:spcAft>
                      </a:pPr>
                      <a:r>
                        <a:rPr lang="en-US" sz="2000" dirty="0">
                          <a:latin typeface="Times New Roman"/>
                          <a:ea typeface="MS Mincho"/>
                        </a:rPr>
                        <a:t>             depend on CC     {</a:t>
                      </a:r>
                      <a:r>
                        <a:rPr lang="en-US" sz="2000" dirty="0" err="1">
                          <a:latin typeface="Times New Roman"/>
                          <a:ea typeface="MS Mincho"/>
                        </a:rPr>
                        <a:t>Proses</a:t>
                      </a:r>
                      <a:r>
                        <a:rPr lang="en-US" sz="2000" dirty="0">
                          <a:latin typeface="Times New Roman"/>
                          <a:ea typeface="MS Mincho"/>
                        </a:rPr>
                        <a:t>}</a:t>
                      </a:r>
                      <a:endParaRPr lang="id-ID" sz="2000" dirty="0">
                        <a:latin typeface="Times New Roman"/>
                        <a:ea typeface="MS Mincho"/>
                      </a:endParaRPr>
                    </a:p>
                    <a:p>
                      <a:pPr>
                        <a:spcAft>
                          <a:spcPts val="0"/>
                        </a:spcAft>
                      </a:pPr>
                      <a:r>
                        <a:rPr lang="en-US" sz="2000" dirty="0">
                          <a:latin typeface="Times New Roman"/>
                          <a:ea typeface="MS Mincho"/>
                        </a:rPr>
                        <a:t>                     CC = ‘A’ : INCR</a:t>
                      </a:r>
                      <a:endParaRPr lang="id-ID" sz="2000" dirty="0">
                        <a:latin typeface="Times New Roman"/>
                        <a:ea typeface="MS Mincho"/>
                      </a:endParaRPr>
                    </a:p>
                    <a:p>
                      <a:pPr>
                        <a:spcAft>
                          <a:spcPts val="0"/>
                        </a:spcAft>
                      </a:pPr>
                      <a:r>
                        <a:rPr lang="en-US" sz="2000" dirty="0">
                          <a:latin typeface="Times New Roman"/>
                          <a:ea typeface="MS Mincho"/>
                        </a:rPr>
                        <a:t>                     CC ≠ ‘A’ : -</a:t>
                      </a:r>
                      <a:endParaRPr lang="id-ID" sz="2000" dirty="0">
                        <a:latin typeface="Times New Roman"/>
                        <a:ea typeface="MS Mincho"/>
                      </a:endParaRPr>
                    </a:p>
                    <a:p>
                      <a:pPr>
                        <a:spcAft>
                          <a:spcPts val="0"/>
                        </a:spcAft>
                      </a:pPr>
                      <a:r>
                        <a:rPr lang="en-US" sz="2000" dirty="0">
                          <a:latin typeface="Times New Roman"/>
                          <a:ea typeface="MS Mincho"/>
                        </a:rPr>
                        <a:t>              ADV   {</a:t>
                      </a:r>
                      <a:r>
                        <a:rPr lang="en-US" sz="2000" dirty="0" err="1">
                          <a:latin typeface="Times New Roman"/>
                          <a:ea typeface="MS Mincho"/>
                        </a:rPr>
                        <a:t>Next_Elmt</a:t>
                      </a:r>
                      <a:r>
                        <a:rPr lang="en-US" sz="2000" dirty="0">
                          <a:latin typeface="Times New Roman"/>
                          <a:ea typeface="MS Mincho"/>
                        </a:rPr>
                        <a:t>}</a:t>
                      </a:r>
                      <a:endParaRPr lang="id-ID" sz="2000" dirty="0">
                        <a:latin typeface="Times New Roman"/>
                        <a:ea typeface="MS Mincho"/>
                      </a:endParaRPr>
                    </a:p>
                    <a:p>
                      <a:pPr>
                        <a:spcAft>
                          <a:spcPts val="0"/>
                        </a:spcAft>
                      </a:pPr>
                      <a:r>
                        <a:rPr lang="en-US" sz="2000" dirty="0">
                          <a:latin typeface="Times New Roman"/>
                          <a:ea typeface="MS Mincho"/>
                        </a:rPr>
                        <a:t>    {CC = “.”}</a:t>
                      </a:r>
                      <a:endParaRPr lang="id-ID" sz="2000" dirty="0">
                        <a:latin typeface="Times New Roman"/>
                        <a:ea typeface="MS Mincho"/>
                      </a:endParaRPr>
                    </a:p>
                    <a:p>
                      <a:pPr>
                        <a:spcAft>
                          <a:spcPts val="0"/>
                        </a:spcAft>
                      </a:pPr>
                      <a:r>
                        <a:rPr lang="en-US" sz="2000" dirty="0">
                          <a:latin typeface="Times New Roman"/>
                          <a:ea typeface="MS Mincho"/>
                        </a:rPr>
                        <a:t>    Output (CI)    {</a:t>
                      </a:r>
                      <a:r>
                        <a:rPr lang="en-US" sz="2000" dirty="0" err="1">
                          <a:latin typeface="Times New Roman"/>
                          <a:ea typeface="MS Mincho"/>
                        </a:rPr>
                        <a:t>Terminasi</a:t>
                      </a:r>
                      <a:r>
                        <a:rPr lang="en-US" sz="2000" dirty="0">
                          <a:latin typeface="Times New Roman"/>
                          <a:ea typeface="MS Mincho"/>
                        </a:rPr>
                        <a:t>}</a:t>
                      </a:r>
                      <a:endParaRPr lang="id-ID" sz="20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748682" y="1478280"/>
          <a:ext cx="7712929" cy="4389120"/>
        </p:xfrm>
        <a:graphic>
          <a:graphicData uri="http://schemas.openxmlformats.org/drawingml/2006/table">
            <a:tbl>
              <a:tblPr/>
              <a:tblGrid>
                <a:gridCol w="7712929"/>
              </a:tblGrid>
              <a:tr h="0">
                <a:tc>
                  <a:txBody>
                    <a:bodyPr/>
                    <a:lstStyle/>
                    <a:p>
                      <a:pPr>
                        <a:spcAft>
                          <a:spcPts val="0"/>
                        </a:spcAft>
                      </a:pPr>
                      <a:r>
                        <a:rPr lang="en-US" sz="1800" b="1" u="words">
                          <a:latin typeface="Times New Roman"/>
                          <a:ea typeface="MS Mincho"/>
                        </a:rPr>
                        <a:t>Program</a:t>
                      </a:r>
                      <a:r>
                        <a:rPr lang="en-US" sz="1800">
                          <a:latin typeface="Times New Roman"/>
                          <a:ea typeface="MS Mincho"/>
                        </a:rPr>
                        <a:t> COUNT_A-2</a:t>
                      </a:r>
                      <a:endParaRPr lang="id-ID" sz="1800">
                        <a:latin typeface="Times New Roman"/>
                        <a:ea typeface="MS Mincho"/>
                      </a:endParaRPr>
                    </a:p>
                    <a:p>
                      <a:pPr>
                        <a:spcAft>
                          <a:spcPts val="0"/>
                        </a:spcAft>
                      </a:pPr>
                      <a:r>
                        <a:rPr lang="en-US" sz="1800">
                          <a:latin typeface="Times New Roman"/>
                          <a:ea typeface="MS Mincho"/>
                        </a:rPr>
                        <a:t>{SKEMA PEMROSESAN dengan penanganan kasus kosong}</a:t>
                      </a:r>
                      <a:endParaRPr lang="id-ID" sz="18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b="1">
                          <a:latin typeface="Times New Roman"/>
                          <a:ea typeface="MS Mincho"/>
                        </a:rPr>
                        <a:t>Kamus</a:t>
                      </a:r>
                      <a:r>
                        <a:rPr lang="en-US" sz="1800">
                          <a:latin typeface="Times New Roman"/>
                          <a:ea typeface="MS Mincho"/>
                        </a:rPr>
                        <a:t> :</a:t>
                      </a:r>
                      <a:endParaRPr lang="id-ID" sz="18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6820">
                <a:tc>
                  <a:txBody>
                    <a:bodyPr/>
                    <a:lstStyle/>
                    <a:p>
                      <a:pPr>
                        <a:spcAft>
                          <a:spcPts val="0"/>
                        </a:spcAft>
                      </a:pPr>
                      <a:r>
                        <a:rPr lang="en-US" sz="1800" b="1" dirty="0" err="1">
                          <a:latin typeface="Times New Roman"/>
                          <a:ea typeface="MS Mincho"/>
                        </a:rPr>
                        <a:t>Algoritma</a:t>
                      </a:r>
                      <a:r>
                        <a:rPr lang="en-US" sz="1800" dirty="0">
                          <a:latin typeface="Times New Roman"/>
                          <a:ea typeface="MS Mincho"/>
                        </a:rPr>
                        <a:t> :</a:t>
                      </a:r>
                      <a:endParaRPr lang="id-ID" sz="1800" dirty="0">
                        <a:latin typeface="Times New Roman"/>
                        <a:ea typeface="MS Mincho"/>
                      </a:endParaRPr>
                    </a:p>
                    <a:p>
                      <a:pPr>
                        <a:spcAft>
                          <a:spcPts val="0"/>
                        </a:spcAft>
                      </a:pPr>
                      <a:r>
                        <a:rPr lang="en-US" sz="1800" dirty="0">
                          <a:latin typeface="Times New Roman"/>
                          <a:ea typeface="MS Mincho"/>
                        </a:rPr>
                        <a:t>     </a:t>
                      </a:r>
                      <a:r>
                        <a:rPr lang="en-US" sz="1800" b="1" dirty="0">
                          <a:latin typeface="Courier New"/>
                          <a:ea typeface="MS Mincho"/>
                        </a:rPr>
                        <a:t>START</a:t>
                      </a:r>
                      <a:r>
                        <a:rPr lang="en-US" sz="1800" dirty="0">
                          <a:latin typeface="Courier New"/>
                          <a:ea typeface="MS Mincho"/>
                        </a:rPr>
                        <a:t>   {</a:t>
                      </a:r>
                      <a:r>
                        <a:rPr lang="en-US" sz="1800" dirty="0" err="1">
                          <a:latin typeface="Courier New"/>
                          <a:ea typeface="MS Mincho"/>
                        </a:rPr>
                        <a:t>First_Elmt</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depend on</a:t>
                      </a:r>
                      <a:r>
                        <a:rPr lang="en-US" sz="1800" dirty="0">
                          <a:latin typeface="Courier New"/>
                          <a:ea typeface="MS Mincho"/>
                        </a:rPr>
                        <a:t> CC   </a:t>
                      </a:r>
                      <a:endParaRPr lang="id-ID" sz="1800" dirty="0">
                        <a:latin typeface="Times New Roman"/>
                        <a:ea typeface="MS Mincho"/>
                      </a:endParaRPr>
                    </a:p>
                    <a:p>
                      <a:pPr>
                        <a:spcAft>
                          <a:spcPts val="0"/>
                        </a:spcAft>
                      </a:pPr>
                      <a:r>
                        <a:rPr lang="en-US" sz="1800" dirty="0">
                          <a:latin typeface="Courier New"/>
                          <a:ea typeface="MS Mincho"/>
                        </a:rPr>
                        <a:t>     CC = ‘.’ : </a:t>
                      </a:r>
                      <a:r>
                        <a:rPr lang="en-US" sz="1800" u="words" dirty="0">
                          <a:latin typeface="Courier New"/>
                          <a:ea typeface="MS Mincho"/>
                        </a:rPr>
                        <a:t>Output</a:t>
                      </a:r>
                      <a:r>
                        <a:rPr lang="en-US" sz="1800" dirty="0">
                          <a:latin typeface="Courier New"/>
                          <a:ea typeface="MS Mincho"/>
                        </a:rPr>
                        <a:t> (‘Pita </a:t>
                      </a:r>
                      <a:r>
                        <a:rPr lang="en-US" sz="1800" dirty="0" err="1">
                          <a:latin typeface="Courier New"/>
                          <a:ea typeface="MS Mincho"/>
                        </a:rPr>
                        <a:t>kosong</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CC ≠ ‘.’ : </a:t>
                      </a:r>
                      <a:endParaRPr lang="id-ID" sz="1800" dirty="0">
                        <a:latin typeface="Times New Roman"/>
                        <a:ea typeface="MS Mincho"/>
                      </a:endParaRPr>
                    </a:p>
                    <a:p>
                      <a:pPr>
                        <a:spcAft>
                          <a:spcPts val="0"/>
                        </a:spcAft>
                      </a:pPr>
                      <a:r>
                        <a:rPr lang="en-US" sz="1800" dirty="0">
                          <a:latin typeface="Courier New"/>
                          <a:ea typeface="MS Mincho"/>
                        </a:rPr>
                        <a:t>        </a:t>
                      </a:r>
                      <a:r>
                        <a:rPr lang="en-US" sz="1800" b="1" dirty="0">
                          <a:latin typeface="Courier New"/>
                          <a:ea typeface="MS Mincho"/>
                        </a:rPr>
                        <a:t>RESET</a:t>
                      </a:r>
                      <a:r>
                        <a:rPr lang="en-US" sz="1800" dirty="0">
                          <a:latin typeface="Courier New"/>
                          <a:ea typeface="MS Mincho"/>
                        </a:rPr>
                        <a:t>   {</a:t>
                      </a:r>
                      <a:r>
                        <a:rPr lang="en-US" sz="1800" dirty="0" err="1">
                          <a:latin typeface="Courier New"/>
                          <a:ea typeface="MS Mincho"/>
                        </a:rPr>
                        <a:t>Inisialisasi</a:t>
                      </a:r>
                      <a:r>
                        <a:rPr lang="en-US" sz="1800" dirty="0">
                          <a:latin typeface="Courier New"/>
                          <a:ea typeface="MS Mincho"/>
                        </a:rPr>
                        <a:t>, CI = 0}</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repeat</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depend on</a:t>
                      </a:r>
                      <a:r>
                        <a:rPr lang="en-US" sz="1800" dirty="0">
                          <a:latin typeface="Courier New"/>
                          <a:ea typeface="MS Mincho"/>
                        </a:rPr>
                        <a:t> CC     {</a:t>
                      </a:r>
                      <a:r>
                        <a:rPr lang="en-US" sz="1800" dirty="0" err="1">
                          <a:latin typeface="Courier New"/>
                          <a:ea typeface="MS Mincho"/>
                        </a:rPr>
                        <a:t>Proses</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CC = ‘A’ : </a:t>
                      </a:r>
                      <a:r>
                        <a:rPr lang="en-US" sz="1800" b="1" dirty="0">
                          <a:latin typeface="Courier New"/>
                          <a:ea typeface="MS Mincho"/>
                        </a:rPr>
                        <a:t>INCR</a:t>
                      </a:r>
                      <a:endParaRPr lang="id-ID" sz="1800" dirty="0">
                        <a:latin typeface="Times New Roman"/>
                        <a:ea typeface="MS Mincho"/>
                      </a:endParaRPr>
                    </a:p>
                    <a:p>
                      <a:pPr>
                        <a:spcAft>
                          <a:spcPts val="0"/>
                        </a:spcAft>
                      </a:pPr>
                      <a:r>
                        <a:rPr lang="en-US" sz="1800" dirty="0">
                          <a:latin typeface="Courier New"/>
                          <a:ea typeface="MS Mincho"/>
                        </a:rPr>
                        <a:t>           CC ≠ ‘A’ : -</a:t>
                      </a:r>
                      <a:endParaRPr lang="id-ID" sz="1800" dirty="0">
                        <a:latin typeface="Times New Roman"/>
                        <a:ea typeface="MS Mincho"/>
                      </a:endParaRPr>
                    </a:p>
                    <a:p>
                      <a:pPr>
                        <a:spcAft>
                          <a:spcPts val="0"/>
                        </a:spcAft>
                      </a:pPr>
                      <a:r>
                        <a:rPr lang="en-US" sz="1800" dirty="0">
                          <a:latin typeface="Courier New"/>
                          <a:ea typeface="MS Mincho"/>
                        </a:rPr>
                        <a:t>        </a:t>
                      </a:r>
                      <a:r>
                        <a:rPr lang="en-US" sz="1800" b="1" dirty="0">
                          <a:latin typeface="Courier New"/>
                          <a:ea typeface="MS Mincho"/>
                        </a:rPr>
                        <a:t>ADV</a:t>
                      </a:r>
                      <a:r>
                        <a:rPr lang="en-US" sz="1800" dirty="0">
                          <a:latin typeface="Courier New"/>
                          <a:ea typeface="MS Mincho"/>
                        </a:rPr>
                        <a:t>   {</a:t>
                      </a:r>
                      <a:r>
                        <a:rPr lang="en-US" sz="1800" dirty="0" err="1">
                          <a:latin typeface="Courier New"/>
                          <a:ea typeface="MS Mincho"/>
                        </a:rPr>
                        <a:t>Next_Elmt</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a:t>
                      </a:r>
                      <a:r>
                        <a:rPr lang="en-US" sz="1800" u="sng" dirty="0">
                          <a:latin typeface="Courier New"/>
                          <a:ea typeface="MS Mincho"/>
                        </a:rPr>
                        <a:t>until</a:t>
                      </a:r>
                      <a:r>
                        <a:rPr lang="en-US" sz="1800" dirty="0">
                          <a:latin typeface="Courier New"/>
                          <a:ea typeface="MS Mincho"/>
                        </a:rPr>
                        <a:t> CC =’.’</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Output</a:t>
                      </a:r>
                      <a:r>
                        <a:rPr lang="en-US" sz="1800" dirty="0">
                          <a:latin typeface="Courier New"/>
                          <a:ea typeface="MS Mincho"/>
                        </a:rPr>
                        <a:t> (CI)    {</a:t>
                      </a:r>
                      <a:r>
                        <a:rPr lang="en-US" sz="1800" dirty="0" err="1">
                          <a:latin typeface="Courier New"/>
                          <a:ea typeface="MS Mincho"/>
                        </a:rPr>
                        <a:t>Terminasi</a:t>
                      </a:r>
                      <a:r>
                        <a:rPr lang="en-US" sz="1800" dirty="0">
                          <a:latin typeface="Courier New"/>
                          <a:ea typeface="MS Mincho"/>
                        </a:rPr>
                        <a:t>}</a:t>
                      </a:r>
                      <a:endParaRPr lang="id-ID" sz="18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Menghitung</a:t>
            </a:r>
            <a:r>
              <a:rPr lang="en-US" dirty="0" smtClean="0"/>
              <a:t> </a:t>
            </a:r>
            <a:r>
              <a:rPr lang="en-US" dirty="0" err="1" smtClean="0"/>
              <a:t>frekuensi</a:t>
            </a:r>
            <a:r>
              <a:rPr lang="en-US" dirty="0" smtClean="0"/>
              <a:t> </a:t>
            </a:r>
            <a:r>
              <a:rPr lang="en-US" dirty="0" err="1" smtClean="0"/>
              <a:t>huruf</a:t>
            </a:r>
            <a:r>
              <a:rPr lang="en-US" dirty="0" smtClean="0"/>
              <a:t> ‘a’</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8" y="1977656"/>
          <a:ext cx="7976170" cy="4146731"/>
        </p:xfrm>
        <a:graphic>
          <a:graphicData uri="http://schemas.openxmlformats.org/drawingml/2006/table">
            <a:tbl>
              <a:tblPr/>
              <a:tblGrid>
                <a:gridCol w="7976170"/>
              </a:tblGrid>
              <a:tr h="580571">
                <a:tc>
                  <a:txBody>
                    <a:bodyPr/>
                    <a:lstStyle/>
                    <a:p>
                      <a:pPr>
                        <a:spcAft>
                          <a:spcPts val="0"/>
                        </a:spcAft>
                      </a:pPr>
                      <a:r>
                        <a:rPr lang="en-US" sz="1300" b="1" u="words">
                          <a:latin typeface="Times New Roman"/>
                          <a:ea typeface="MS Mincho"/>
                        </a:rPr>
                        <a:t>Program</a:t>
                      </a:r>
                      <a:r>
                        <a:rPr lang="en-US" sz="1300">
                          <a:latin typeface="Times New Roman"/>
                          <a:ea typeface="MS Mincho"/>
                        </a:rPr>
                        <a:t> FREKA-1</a:t>
                      </a:r>
                      <a:endParaRPr lang="id-ID" sz="1000">
                        <a:latin typeface="Times New Roman"/>
                        <a:ea typeface="MS Mincho"/>
                      </a:endParaRPr>
                    </a:p>
                    <a:p>
                      <a:pPr>
                        <a:spcAft>
                          <a:spcPts val="0"/>
                        </a:spcAft>
                      </a:pPr>
                      <a:r>
                        <a:rPr lang="en-US" sz="1300">
                          <a:latin typeface="Times New Roman"/>
                          <a:ea typeface="MS Mincho"/>
                        </a:rPr>
                        <a:t>{SKEMA PEMROSESAN DENGAN MARK, tanpa penanganan kasus kosong}</a:t>
                      </a:r>
                      <a:endParaRPr lang="id-ID" sz="1000">
                        <a:latin typeface="Times New Roman"/>
                        <a:ea typeface="MS Mincho"/>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524">
                <a:tc>
                  <a:txBody>
                    <a:bodyPr/>
                    <a:lstStyle/>
                    <a:p>
                      <a:pPr>
                        <a:spcAft>
                          <a:spcPts val="0"/>
                        </a:spcAft>
                      </a:pPr>
                      <a:r>
                        <a:rPr lang="en-US" sz="1300" b="1">
                          <a:latin typeface="Times New Roman"/>
                          <a:ea typeface="MS Mincho"/>
                        </a:rPr>
                        <a:t>Kamus</a:t>
                      </a:r>
                      <a:r>
                        <a:rPr lang="en-US" sz="1300">
                          <a:latin typeface="Times New Roman"/>
                          <a:ea typeface="MS Mincho"/>
                        </a:rPr>
                        <a:t> :</a:t>
                      </a:r>
                      <a:endParaRPr lang="id-ID" sz="1000">
                        <a:latin typeface="Times New Roman"/>
                        <a:ea typeface="MS Mincho"/>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9904">
                <a:tc>
                  <a:txBody>
                    <a:bodyPr/>
                    <a:lstStyle/>
                    <a:p>
                      <a:pPr>
                        <a:spcAft>
                          <a:spcPts val="0"/>
                        </a:spcAft>
                      </a:pPr>
                      <a:r>
                        <a:rPr lang="en-US" sz="1300" b="1" dirty="0" err="1">
                          <a:latin typeface="Times New Roman"/>
                          <a:ea typeface="MS Mincho"/>
                        </a:rPr>
                        <a:t>Algoritma</a:t>
                      </a:r>
                      <a:r>
                        <a:rPr lang="en-US" sz="1300" dirty="0">
                          <a:latin typeface="Times New Roman"/>
                          <a:ea typeface="MS Mincho"/>
                        </a:rPr>
                        <a:t> :</a:t>
                      </a:r>
                      <a:endParaRPr lang="id-ID" sz="1000" dirty="0">
                        <a:latin typeface="Times New Roman"/>
                        <a:ea typeface="MS Mincho"/>
                      </a:endParaRPr>
                    </a:p>
                    <a:p>
                      <a:pPr>
                        <a:spcAft>
                          <a:spcPts val="0"/>
                        </a:spcAft>
                      </a:pPr>
                      <a:r>
                        <a:rPr lang="en-US" sz="1300" dirty="0">
                          <a:latin typeface="Times New Roman"/>
                          <a:ea typeface="MS Mincho"/>
                        </a:rPr>
                        <a:t>       </a:t>
                      </a:r>
                      <a:r>
                        <a:rPr lang="en-US" sz="1300" dirty="0">
                          <a:latin typeface="Courier New"/>
                          <a:ea typeface="MS Mincho"/>
                        </a:rPr>
                        <a:t>CPT_KAR ← 0  {</a:t>
                      </a:r>
                      <a:r>
                        <a:rPr lang="en-US" sz="1300" dirty="0" err="1">
                          <a:latin typeface="Courier New"/>
                          <a:ea typeface="MS Mincho"/>
                        </a:rPr>
                        <a:t>Inisialisasi</a:t>
                      </a:r>
                      <a:r>
                        <a:rPr lang="en-US" sz="1300" dirty="0">
                          <a:latin typeface="Courier New"/>
                          <a:ea typeface="MS Mincho"/>
                        </a:rPr>
                        <a:t>}</a:t>
                      </a:r>
                      <a:endParaRPr lang="id-ID" sz="1000" dirty="0">
                        <a:latin typeface="Times New Roman"/>
                        <a:ea typeface="MS Mincho"/>
                      </a:endParaRPr>
                    </a:p>
                    <a:p>
                      <a:pPr>
                        <a:spcAft>
                          <a:spcPts val="0"/>
                        </a:spcAft>
                      </a:pPr>
                      <a:r>
                        <a:rPr lang="en-US" sz="1300" dirty="0">
                          <a:latin typeface="Courier New"/>
                          <a:ea typeface="MS Mincho"/>
                        </a:rPr>
                        <a:t>   CPTA ← 0     {</a:t>
                      </a:r>
                      <a:r>
                        <a:rPr lang="en-US" sz="1300" dirty="0" err="1">
                          <a:latin typeface="Courier New"/>
                          <a:ea typeface="MS Mincho"/>
                        </a:rPr>
                        <a:t>Inisialisasi</a:t>
                      </a:r>
                      <a:r>
                        <a:rPr lang="en-US" sz="1300" dirty="0">
                          <a:latin typeface="Courier New"/>
                          <a:ea typeface="MS Mincho"/>
                        </a:rPr>
                        <a:t>}     </a:t>
                      </a:r>
                      <a:endParaRPr lang="id-ID" sz="1000" dirty="0">
                        <a:latin typeface="Times New Roman"/>
                        <a:ea typeface="MS Mincho"/>
                      </a:endParaRPr>
                    </a:p>
                    <a:p>
                      <a:pPr>
                        <a:spcAft>
                          <a:spcPts val="0"/>
                        </a:spcAft>
                      </a:pPr>
                      <a:r>
                        <a:rPr lang="en-US" sz="1300" dirty="0">
                          <a:latin typeface="Courier New"/>
                          <a:ea typeface="MS Mincho"/>
                        </a:rPr>
                        <a:t>   </a:t>
                      </a:r>
                      <a:r>
                        <a:rPr lang="en-US" sz="1300" b="1" dirty="0">
                          <a:latin typeface="Courier New"/>
                          <a:ea typeface="MS Mincho"/>
                        </a:rPr>
                        <a:t>START</a:t>
                      </a:r>
                      <a:r>
                        <a:rPr lang="en-US" sz="1300" dirty="0">
                          <a:latin typeface="Courier New"/>
                          <a:ea typeface="MS Mincho"/>
                        </a:rPr>
                        <a:t>   {</a:t>
                      </a:r>
                      <a:r>
                        <a:rPr lang="en-US" sz="1300" dirty="0" err="1">
                          <a:latin typeface="Courier New"/>
                          <a:ea typeface="MS Mincho"/>
                        </a:rPr>
                        <a:t>First_Elmt</a:t>
                      </a:r>
                      <a:r>
                        <a:rPr lang="en-US" sz="1300" dirty="0">
                          <a:latin typeface="Courier New"/>
                          <a:ea typeface="MS Mincho"/>
                        </a:rPr>
                        <a:t>}</a:t>
                      </a:r>
                      <a:endParaRPr lang="id-ID" sz="1000" dirty="0">
                        <a:latin typeface="Times New Roman"/>
                        <a:ea typeface="MS Mincho"/>
                      </a:endParaRPr>
                    </a:p>
                    <a:p>
                      <a:pPr>
                        <a:spcAft>
                          <a:spcPts val="0"/>
                        </a:spcAft>
                      </a:pPr>
                      <a:r>
                        <a:rPr lang="en-US" sz="1300" dirty="0">
                          <a:latin typeface="Courier New"/>
                          <a:ea typeface="MS Mincho"/>
                        </a:rPr>
                        <a:t>   </a:t>
                      </a:r>
                      <a:r>
                        <a:rPr lang="en-US" sz="1300" u="words" dirty="0">
                          <a:latin typeface="Courier New"/>
                          <a:ea typeface="MS Mincho"/>
                        </a:rPr>
                        <a:t>while</a:t>
                      </a:r>
                      <a:r>
                        <a:rPr lang="en-US" sz="1300" dirty="0">
                          <a:latin typeface="Courier New"/>
                          <a:ea typeface="MS Mincho"/>
                        </a:rPr>
                        <a:t> (CC ≠ ‘.’) </a:t>
                      </a:r>
                      <a:r>
                        <a:rPr lang="en-US" sz="1300" u="words" dirty="0">
                          <a:latin typeface="Courier New"/>
                          <a:ea typeface="MS Mincho"/>
                        </a:rPr>
                        <a:t>do</a:t>
                      </a:r>
                      <a:endParaRPr lang="id-ID" sz="1000" dirty="0">
                        <a:latin typeface="Times New Roman"/>
                        <a:ea typeface="MS Mincho"/>
                      </a:endParaRPr>
                    </a:p>
                    <a:p>
                      <a:pPr>
                        <a:spcAft>
                          <a:spcPts val="0"/>
                        </a:spcAft>
                      </a:pPr>
                      <a:r>
                        <a:rPr lang="en-US" sz="1300" dirty="0">
                          <a:latin typeface="Courier New"/>
                          <a:ea typeface="MS Mincho"/>
                        </a:rPr>
                        <a:t>      CPT_KAR ← CPT_KAR + 1</a:t>
                      </a:r>
                      <a:endParaRPr lang="id-ID" sz="1000" dirty="0">
                        <a:latin typeface="Times New Roman"/>
                        <a:ea typeface="MS Mincho"/>
                      </a:endParaRPr>
                    </a:p>
                    <a:p>
                      <a:pPr>
                        <a:spcAft>
                          <a:spcPts val="0"/>
                        </a:spcAft>
                      </a:pPr>
                      <a:r>
                        <a:rPr lang="en-US" sz="1300" dirty="0">
                          <a:latin typeface="Courier New"/>
                          <a:ea typeface="MS Mincho"/>
                        </a:rPr>
                        <a:t>      </a:t>
                      </a:r>
                      <a:r>
                        <a:rPr lang="en-US" sz="1300" u="words" dirty="0">
                          <a:latin typeface="Courier New"/>
                          <a:ea typeface="MS Mincho"/>
                        </a:rPr>
                        <a:t>depend on</a:t>
                      </a:r>
                      <a:r>
                        <a:rPr lang="en-US" sz="1300" dirty="0">
                          <a:latin typeface="Courier New"/>
                          <a:ea typeface="MS Mincho"/>
                        </a:rPr>
                        <a:t> CC   </a:t>
                      </a:r>
                      <a:endParaRPr lang="id-ID" sz="1000" dirty="0">
                        <a:latin typeface="Times New Roman"/>
                        <a:ea typeface="MS Mincho"/>
                      </a:endParaRPr>
                    </a:p>
                    <a:p>
                      <a:pPr>
                        <a:spcAft>
                          <a:spcPts val="0"/>
                        </a:spcAft>
                      </a:pPr>
                      <a:r>
                        <a:rPr lang="en-US" sz="1300" dirty="0">
                          <a:latin typeface="Courier New"/>
                          <a:ea typeface="MS Mincho"/>
                        </a:rPr>
                        <a:t>         CC = ‘A’ : CPTA </a:t>
                      </a:r>
                      <a:r>
                        <a:rPr lang="ja-JP" sz="1300">
                          <a:latin typeface="Courier New"/>
                          <a:ea typeface="MS Mincho"/>
                          <a:cs typeface="Courier New"/>
                        </a:rPr>
                        <a:t>←</a:t>
                      </a:r>
                      <a:r>
                        <a:rPr lang="ja-JP" sz="1300">
                          <a:latin typeface="Times New Roman"/>
                          <a:ea typeface="Courier New"/>
                        </a:rPr>
                        <a:t> </a:t>
                      </a:r>
                      <a:r>
                        <a:rPr lang="en-US" sz="1300" dirty="0">
                          <a:latin typeface="Courier New"/>
                          <a:ea typeface="MS Mincho"/>
                        </a:rPr>
                        <a:t>CPTA + 1</a:t>
                      </a:r>
                      <a:endParaRPr lang="id-ID" sz="1000" dirty="0">
                        <a:latin typeface="Times New Roman"/>
                        <a:ea typeface="MS Mincho"/>
                      </a:endParaRPr>
                    </a:p>
                    <a:p>
                      <a:pPr>
                        <a:spcAft>
                          <a:spcPts val="0"/>
                        </a:spcAft>
                      </a:pPr>
                      <a:r>
                        <a:rPr lang="en-US" sz="1300" dirty="0">
                          <a:latin typeface="Courier New"/>
                          <a:ea typeface="MS Mincho"/>
                        </a:rPr>
                        <a:t>         CC ≠ ‘A’ : -</a:t>
                      </a:r>
                      <a:endParaRPr lang="id-ID" sz="1000" dirty="0">
                        <a:latin typeface="Times New Roman"/>
                        <a:ea typeface="MS Mincho"/>
                      </a:endParaRPr>
                    </a:p>
                    <a:p>
                      <a:pPr>
                        <a:spcAft>
                          <a:spcPts val="0"/>
                        </a:spcAft>
                      </a:pPr>
                      <a:r>
                        <a:rPr lang="en-US" sz="1300" dirty="0">
                          <a:latin typeface="Courier New"/>
                          <a:ea typeface="MS Mincho"/>
                        </a:rPr>
                        <a:t>      </a:t>
                      </a:r>
                      <a:r>
                        <a:rPr lang="en-US" sz="1300" b="1" dirty="0">
                          <a:latin typeface="Courier New"/>
                          <a:ea typeface="MS Mincho"/>
                        </a:rPr>
                        <a:t>ADV</a:t>
                      </a:r>
                      <a:r>
                        <a:rPr lang="en-US" sz="1300" dirty="0">
                          <a:latin typeface="Courier New"/>
                          <a:ea typeface="MS Mincho"/>
                        </a:rPr>
                        <a:t>   {</a:t>
                      </a:r>
                      <a:r>
                        <a:rPr lang="en-US" sz="1300" dirty="0" err="1">
                          <a:latin typeface="Courier New"/>
                          <a:ea typeface="MS Mincho"/>
                        </a:rPr>
                        <a:t>Next_Elmt</a:t>
                      </a:r>
                      <a:r>
                        <a:rPr lang="en-US" sz="1300" dirty="0">
                          <a:latin typeface="Courier New"/>
                          <a:ea typeface="MS Mincho"/>
                        </a:rPr>
                        <a:t>} </a:t>
                      </a:r>
                      <a:endParaRPr lang="id-ID" sz="1000" dirty="0">
                        <a:latin typeface="Times New Roman"/>
                        <a:ea typeface="MS Mincho"/>
                      </a:endParaRPr>
                    </a:p>
                    <a:p>
                      <a:pPr>
                        <a:spcAft>
                          <a:spcPts val="0"/>
                        </a:spcAft>
                      </a:pPr>
                      <a:r>
                        <a:rPr lang="en-US" sz="1300" dirty="0">
                          <a:latin typeface="Courier New"/>
                          <a:ea typeface="MS Mincho"/>
                        </a:rPr>
                        <a:t>   {CC = ‘.’ : </a:t>
                      </a:r>
                      <a:r>
                        <a:rPr lang="en-US" sz="1300" dirty="0" err="1">
                          <a:latin typeface="Courier New"/>
                          <a:ea typeface="MS Mincho"/>
                        </a:rPr>
                        <a:t>semua</a:t>
                      </a:r>
                      <a:r>
                        <a:rPr lang="en-US" sz="1300" dirty="0">
                          <a:latin typeface="Courier New"/>
                          <a:ea typeface="MS Mincho"/>
                        </a:rPr>
                        <a:t> </a:t>
                      </a:r>
                      <a:r>
                        <a:rPr lang="en-US" sz="1300" dirty="0" err="1">
                          <a:latin typeface="Courier New"/>
                          <a:ea typeface="MS Mincho"/>
                        </a:rPr>
                        <a:t>karakter</a:t>
                      </a:r>
                      <a:r>
                        <a:rPr lang="en-US" sz="1300" dirty="0">
                          <a:latin typeface="Courier New"/>
                          <a:ea typeface="MS Mincho"/>
                        </a:rPr>
                        <a:t> </a:t>
                      </a:r>
                      <a:r>
                        <a:rPr lang="en-US" sz="1300" dirty="0" err="1">
                          <a:latin typeface="Courier New"/>
                          <a:ea typeface="MS Mincho"/>
                        </a:rPr>
                        <a:t>pada</a:t>
                      </a:r>
                      <a:r>
                        <a:rPr lang="en-US" sz="1300" dirty="0">
                          <a:latin typeface="Courier New"/>
                          <a:ea typeface="MS Mincho"/>
                        </a:rPr>
                        <a:t> pita </a:t>
                      </a:r>
                      <a:endParaRPr lang="id-ID" sz="1000" dirty="0">
                        <a:latin typeface="Times New Roman"/>
                        <a:ea typeface="MS Mincho"/>
                      </a:endParaRPr>
                    </a:p>
                    <a:p>
                      <a:pPr>
                        <a:spcAft>
                          <a:spcPts val="0"/>
                        </a:spcAft>
                      </a:pPr>
                      <a:r>
                        <a:rPr lang="en-US" sz="1300" dirty="0">
                          <a:latin typeface="Courier New"/>
                          <a:ea typeface="MS Mincho"/>
                        </a:rPr>
                        <a:t>          </a:t>
                      </a:r>
                      <a:r>
                        <a:rPr lang="en-US" sz="1300" dirty="0" err="1">
                          <a:latin typeface="Courier New"/>
                          <a:ea typeface="MS Mincho"/>
                        </a:rPr>
                        <a:t>sudah</a:t>
                      </a:r>
                      <a:r>
                        <a:rPr lang="en-US" sz="1300" dirty="0">
                          <a:latin typeface="Courier New"/>
                          <a:ea typeface="MS Mincho"/>
                        </a:rPr>
                        <a:t> </a:t>
                      </a:r>
                      <a:r>
                        <a:rPr lang="en-US" sz="1300" dirty="0" err="1">
                          <a:latin typeface="Courier New"/>
                          <a:ea typeface="MS Mincho"/>
                        </a:rPr>
                        <a:t>dibaca</a:t>
                      </a:r>
                      <a:r>
                        <a:rPr lang="en-US" sz="1300" dirty="0">
                          <a:latin typeface="Courier New"/>
                          <a:ea typeface="MS Mincho"/>
                        </a:rPr>
                        <a:t>, </a:t>
                      </a:r>
                      <a:r>
                        <a:rPr lang="en-US" sz="1300" dirty="0" err="1">
                          <a:latin typeface="Courier New"/>
                          <a:ea typeface="MS Mincho"/>
                        </a:rPr>
                        <a:t>mungkin</a:t>
                      </a:r>
                      <a:r>
                        <a:rPr lang="en-US" sz="1300" dirty="0">
                          <a:latin typeface="Courier New"/>
                          <a:ea typeface="MS Mincho"/>
                        </a:rPr>
                        <a:t> CPT_KAR = 0}</a:t>
                      </a:r>
                      <a:endParaRPr lang="id-ID" sz="1000" dirty="0">
                        <a:latin typeface="Times New Roman"/>
                        <a:ea typeface="MS Mincho"/>
                      </a:endParaRPr>
                    </a:p>
                    <a:p>
                      <a:pPr>
                        <a:spcAft>
                          <a:spcPts val="0"/>
                        </a:spcAft>
                      </a:pPr>
                      <a:r>
                        <a:rPr lang="en-US" sz="1300" dirty="0">
                          <a:latin typeface="Courier New"/>
                          <a:ea typeface="MS Mincho"/>
                        </a:rPr>
                        <a:t>   {</a:t>
                      </a:r>
                      <a:r>
                        <a:rPr lang="en-US" sz="1300" dirty="0" err="1">
                          <a:latin typeface="Courier New"/>
                          <a:ea typeface="MS Mincho"/>
                        </a:rPr>
                        <a:t>Terminasi</a:t>
                      </a:r>
                      <a:r>
                        <a:rPr lang="en-US" sz="1300" dirty="0">
                          <a:latin typeface="Courier New"/>
                          <a:ea typeface="MS Mincho"/>
                        </a:rPr>
                        <a:t>}                 </a:t>
                      </a:r>
                      <a:endParaRPr lang="id-ID" sz="1000" dirty="0">
                        <a:latin typeface="Times New Roman"/>
                        <a:ea typeface="MS Mincho"/>
                      </a:endParaRPr>
                    </a:p>
                    <a:p>
                      <a:pPr>
                        <a:spcAft>
                          <a:spcPts val="0"/>
                        </a:spcAft>
                      </a:pPr>
                      <a:r>
                        <a:rPr lang="en-US" sz="1300" dirty="0">
                          <a:latin typeface="Courier New"/>
                          <a:ea typeface="MS Mincho"/>
                        </a:rPr>
                        <a:t>   </a:t>
                      </a:r>
                      <a:r>
                        <a:rPr lang="en-US" sz="1300" u="words" dirty="0">
                          <a:latin typeface="Courier New"/>
                          <a:ea typeface="MS Mincho"/>
                        </a:rPr>
                        <a:t>depend on</a:t>
                      </a:r>
                      <a:r>
                        <a:rPr lang="en-US" sz="1300" dirty="0">
                          <a:latin typeface="Courier New"/>
                          <a:ea typeface="MS Mincho"/>
                        </a:rPr>
                        <a:t> CPT_KAR </a:t>
                      </a:r>
                      <a:endParaRPr lang="id-ID" sz="1000" dirty="0">
                        <a:latin typeface="Times New Roman"/>
                        <a:ea typeface="MS Mincho"/>
                      </a:endParaRPr>
                    </a:p>
                    <a:p>
                      <a:pPr>
                        <a:spcAft>
                          <a:spcPts val="0"/>
                        </a:spcAft>
                      </a:pPr>
                      <a:r>
                        <a:rPr lang="en-US" sz="1300" dirty="0">
                          <a:latin typeface="Courier New"/>
                          <a:ea typeface="MS Mincho"/>
                        </a:rPr>
                        <a:t>       CPT_KAR </a:t>
                      </a:r>
                      <a:r>
                        <a:rPr lang="ja-JP" sz="1300">
                          <a:latin typeface="Courier New"/>
                          <a:ea typeface="MS Mincho"/>
                          <a:cs typeface="Courier New"/>
                        </a:rPr>
                        <a:t>≠</a:t>
                      </a:r>
                      <a:r>
                        <a:rPr lang="en-US" sz="1300" dirty="0">
                          <a:latin typeface="Courier New"/>
                          <a:ea typeface="MS Mincho"/>
                        </a:rPr>
                        <a:t> 0 : </a:t>
                      </a:r>
                      <a:r>
                        <a:rPr lang="en-US" sz="1300" u="words" dirty="0">
                          <a:latin typeface="Courier New"/>
                          <a:ea typeface="MS Mincho"/>
                        </a:rPr>
                        <a:t>Output</a:t>
                      </a:r>
                      <a:r>
                        <a:rPr lang="en-US" sz="1300" dirty="0">
                          <a:latin typeface="Courier New"/>
                          <a:ea typeface="MS Mincho"/>
                        </a:rPr>
                        <a:t> (CPT_A/CPT_KAR)</a:t>
                      </a:r>
                      <a:endParaRPr lang="id-ID" sz="1000" dirty="0">
                        <a:latin typeface="Times New Roman"/>
                        <a:ea typeface="MS Mincho"/>
                      </a:endParaRPr>
                    </a:p>
                    <a:p>
                      <a:pPr>
                        <a:spcAft>
                          <a:spcPts val="0"/>
                        </a:spcAft>
                      </a:pPr>
                      <a:r>
                        <a:rPr lang="en-US" sz="1300" dirty="0">
                          <a:latin typeface="Courier New"/>
                          <a:ea typeface="MS Mincho"/>
                        </a:rPr>
                        <a:t>       CPT_KAR = 0 : </a:t>
                      </a:r>
                      <a:r>
                        <a:rPr lang="en-US" sz="1300" u="words" dirty="0">
                          <a:latin typeface="Courier New"/>
                          <a:ea typeface="MS Mincho"/>
                        </a:rPr>
                        <a:t>Output</a:t>
                      </a:r>
                      <a:r>
                        <a:rPr lang="en-US" sz="1300" dirty="0">
                          <a:latin typeface="Courier New"/>
                          <a:ea typeface="MS Mincho"/>
                        </a:rPr>
                        <a:t> (‘</a:t>
                      </a:r>
                      <a:r>
                        <a:rPr lang="en-US" sz="1300" dirty="0" err="1">
                          <a:latin typeface="Courier New"/>
                          <a:ea typeface="MS Mincho"/>
                        </a:rPr>
                        <a:t>Frekuensi</a:t>
                      </a:r>
                      <a:endParaRPr lang="id-ID" sz="1000" dirty="0">
                        <a:latin typeface="Times New Roman"/>
                        <a:ea typeface="MS Mincho"/>
                      </a:endParaRPr>
                    </a:p>
                    <a:p>
                      <a:pPr>
                        <a:spcAft>
                          <a:spcPts val="0"/>
                        </a:spcAft>
                      </a:pPr>
                      <a:r>
                        <a:rPr lang="en-US" sz="1300" dirty="0">
                          <a:latin typeface="Courier New"/>
                          <a:ea typeface="MS Mincho"/>
                        </a:rPr>
                        <a:t>                        </a:t>
                      </a:r>
                      <a:r>
                        <a:rPr lang="en-US" sz="1300" dirty="0" err="1">
                          <a:latin typeface="Courier New"/>
                          <a:ea typeface="MS Mincho"/>
                        </a:rPr>
                        <a:t>tidak</a:t>
                      </a:r>
                      <a:r>
                        <a:rPr lang="en-US" sz="1300" dirty="0">
                          <a:latin typeface="Courier New"/>
                          <a:ea typeface="MS Mincho"/>
                        </a:rPr>
                        <a:t> </a:t>
                      </a:r>
                      <a:r>
                        <a:rPr lang="en-US" sz="1300" dirty="0" err="1">
                          <a:latin typeface="Courier New"/>
                          <a:ea typeface="MS Mincho"/>
                        </a:rPr>
                        <a:t>terdefinisi</a:t>
                      </a:r>
                      <a:r>
                        <a:rPr lang="en-US" sz="1300" dirty="0">
                          <a:latin typeface="Courier New"/>
                          <a:ea typeface="MS Mincho"/>
                        </a:rPr>
                        <a:t>’)</a:t>
                      </a:r>
                      <a:endParaRPr lang="id-ID" sz="1000" dirty="0">
                        <a:latin typeface="Times New Roman"/>
                        <a:ea typeface="MS Mincho"/>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7" y="1419367"/>
          <a:ext cx="8301655" cy="4768427"/>
        </p:xfrm>
        <a:graphic>
          <a:graphicData uri="http://schemas.openxmlformats.org/drawingml/2006/table">
            <a:tbl>
              <a:tblPr/>
              <a:tblGrid>
                <a:gridCol w="8301655"/>
              </a:tblGrid>
              <a:tr h="508000">
                <a:tc>
                  <a:txBody>
                    <a:bodyPr/>
                    <a:lstStyle/>
                    <a:p>
                      <a:pPr>
                        <a:spcAft>
                          <a:spcPts val="0"/>
                        </a:spcAft>
                      </a:pPr>
                      <a:r>
                        <a:rPr lang="en-US" sz="1400" b="1" u="sng" dirty="0">
                          <a:latin typeface="Times New Roman"/>
                          <a:ea typeface="MS Mincho"/>
                        </a:rPr>
                        <a:t>Program</a:t>
                      </a:r>
                      <a:r>
                        <a:rPr lang="en-US" sz="1400" dirty="0">
                          <a:latin typeface="Times New Roman"/>
                          <a:ea typeface="MS Mincho"/>
                        </a:rPr>
                        <a:t> FREKA-2</a:t>
                      </a:r>
                      <a:endParaRPr lang="id-ID" sz="1400" dirty="0">
                        <a:latin typeface="Times New Roman"/>
                        <a:ea typeface="MS Mincho"/>
                      </a:endParaRPr>
                    </a:p>
                    <a:p>
                      <a:pPr>
                        <a:spcAft>
                          <a:spcPts val="0"/>
                        </a:spcAft>
                      </a:pPr>
                      <a:r>
                        <a:rPr lang="en-US" sz="1400" dirty="0">
                          <a:latin typeface="Times New Roman"/>
                          <a:ea typeface="MS Mincho"/>
                        </a:rPr>
                        <a:t>{SKEMA PEMROSESAN DENGAN MARK, </a:t>
                      </a:r>
                      <a:r>
                        <a:rPr lang="en-US" sz="1400" dirty="0" err="1">
                          <a:latin typeface="Times New Roman"/>
                          <a:ea typeface="MS Mincho"/>
                        </a:rPr>
                        <a:t>dengan</a:t>
                      </a:r>
                      <a:r>
                        <a:rPr lang="en-US" sz="1400" dirty="0">
                          <a:latin typeface="Times New Roman"/>
                          <a:ea typeface="MS Mincho"/>
                        </a:rPr>
                        <a:t> </a:t>
                      </a:r>
                      <a:r>
                        <a:rPr lang="en-US" sz="1400" dirty="0" err="1">
                          <a:latin typeface="Times New Roman"/>
                          <a:ea typeface="MS Mincho"/>
                        </a:rPr>
                        <a:t>penanganan</a:t>
                      </a:r>
                      <a:r>
                        <a:rPr lang="en-US" sz="1400" dirty="0">
                          <a:latin typeface="Times New Roman"/>
                          <a:ea typeface="MS Mincho"/>
                        </a:rPr>
                        <a:t> </a:t>
                      </a:r>
                      <a:r>
                        <a:rPr lang="en-US" sz="1400" dirty="0" err="1">
                          <a:latin typeface="Times New Roman"/>
                          <a:ea typeface="MS Mincho"/>
                        </a:rPr>
                        <a:t>kasus</a:t>
                      </a:r>
                      <a:r>
                        <a:rPr lang="en-US" sz="1400" dirty="0">
                          <a:latin typeface="Times New Roman"/>
                          <a:ea typeface="MS Mincho"/>
                        </a:rPr>
                        <a:t> </a:t>
                      </a:r>
                      <a:r>
                        <a:rPr lang="en-US" sz="1400" dirty="0" err="1">
                          <a:latin typeface="Times New Roman"/>
                          <a:ea typeface="MS Mincho"/>
                        </a:rPr>
                        <a:t>kosong</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667">
                <a:tc>
                  <a:txBody>
                    <a:bodyPr/>
                    <a:lstStyle/>
                    <a:p>
                      <a:pPr>
                        <a:spcAft>
                          <a:spcPts val="0"/>
                        </a:spcAft>
                      </a:pPr>
                      <a:r>
                        <a:rPr lang="en-US" sz="1400" b="1" dirty="0" err="1">
                          <a:latin typeface="Times New Roman"/>
                          <a:ea typeface="MS Mincho"/>
                        </a:rPr>
                        <a:t>Kamus</a:t>
                      </a:r>
                      <a:r>
                        <a:rPr lang="en-US" sz="1400" dirty="0">
                          <a:latin typeface="Times New Roman"/>
                          <a:ea typeface="MS Mincho"/>
                        </a:rPr>
                        <a:t> :</a:t>
                      </a:r>
                      <a:endParaRPr lang="id-ID" sz="1400" dirty="0">
                        <a:latin typeface="Times New Roman"/>
                        <a:ea typeface="MS Mincho"/>
                      </a:endParaRPr>
                    </a:p>
                    <a:p>
                      <a:pPr>
                        <a:spcAft>
                          <a:spcPts val="0"/>
                        </a:spcAft>
                      </a:pPr>
                      <a:r>
                        <a:rPr lang="en-US" sz="1400" dirty="0">
                          <a:latin typeface="Times New Roman"/>
                          <a:ea typeface="MS Mincho"/>
                        </a:rPr>
                        <a:t>     CPT-KAR : </a:t>
                      </a:r>
                      <a:r>
                        <a:rPr lang="en-US" sz="1400" u="words" dirty="0">
                          <a:latin typeface="Times New Roman"/>
                          <a:ea typeface="MS Mincho"/>
                        </a:rPr>
                        <a:t>Integer</a:t>
                      </a:r>
                      <a:r>
                        <a:rPr lang="en-US" sz="1400" dirty="0">
                          <a:latin typeface="Times New Roman"/>
                          <a:ea typeface="MS Mincho"/>
                        </a:rPr>
                        <a:t>  {</a:t>
                      </a:r>
                      <a:r>
                        <a:rPr lang="en-US" sz="1400" dirty="0" err="1">
                          <a:latin typeface="Times New Roman"/>
                          <a:ea typeface="MS Mincho"/>
                        </a:rPr>
                        <a:t>banyaknya</a:t>
                      </a:r>
                      <a:r>
                        <a:rPr lang="en-US" sz="1400" dirty="0">
                          <a:latin typeface="Times New Roman"/>
                          <a:ea typeface="MS Mincho"/>
                        </a:rPr>
                        <a:t> </a:t>
                      </a:r>
                      <a:r>
                        <a:rPr lang="en-US" sz="1400" dirty="0" err="1">
                          <a:latin typeface="Times New Roman"/>
                          <a:ea typeface="MS Mincho"/>
                        </a:rPr>
                        <a:t>karakter</a:t>
                      </a:r>
                      <a:r>
                        <a:rPr lang="en-US" sz="1400" dirty="0">
                          <a:latin typeface="Times New Roman"/>
                          <a:ea typeface="MS Mincho"/>
                        </a:rPr>
                        <a:t> </a:t>
                      </a:r>
                      <a:r>
                        <a:rPr lang="en-US" sz="1400" dirty="0" err="1">
                          <a:latin typeface="Times New Roman"/>
                          <a:ea typeface="MS Mincho"/>
                        </a:rPr>
                        <a:t>pada</a:t>
                      </a:r>
                      <a:r>
                        <a:rPr lang="en-US" sz="1400" dirty="0">
                          <a:latin typeface="Times New Roman"/>
                          <a:ea typeface="MS Mincho"/>
                        </a:rPr>
                        <a:t> pita yang </a:t>
                      </a:r>
                      <a:r>
                        <a:rPr lang="en-US" sz="1400" dirty="0" err="1" smtClean="0">
                          <a:latin typeface="Times New Roman"/>
                          <a:ea typeface="MS Mincho"/>
                        </a:rPr>
                        <a:t>sudah</a:t>
                      </a:r>
                      <a:r>
                        <a:rPr lang="en-US" sz="1400" dirty="0" smtClean="0">
                          <a:latin typeface="Times New Roman"/>
                          <a:ea typeface="MS Mincho"/>
                        </a:rPr>
                        <a:t>  </a:t>
                      </a:r>
                      <a:r>
                        <a:rPr lang="en-US" sz="1400" dirty="0" err="1">
                          <a:latin typeface="Times New Roman"/>
                          <a:ea typeface="MS Mincho"/>
                        </a:rPr>
                        <a:t>dibaca</a:t>
                      </a:r>
                      <a:r>
                        <a:rPr lang="en-US" sz="1400" dirty="0">
                          <a:latin typeface="Times New Roman"/>
                          <a:ea typeface="MS Mincho"/>
                        </a:rPr>
                        <a:t>}</a:t>
                      </a:r>
                      <a:endParaRPr lang="id-ID" sz="1400" dirty="0">
                        <a:latin typeface="Times New Roman"/>
                        <a:ea typeface="MS Mincho"/>
                      </a:endParaRPr>
                    </a:p>
                    <a:p>
                      <a:pPr>
                        <a:spcAft>
                          <a:spcPts val="0"/>
                        </a:spcAft>
                      </a:pPr>
                      <a:r>
                        <a:rPr lang="en-US" sz="1400" dirty="0">
                          <a:latin typeface="Times New Roman"/>
                          <a:ea typeface="MS Mincho"/>
                        </a:rPr>
                        <a:t>     CPTA  : </a:t>
                      </a:r>
                      <a:r>
                        <a:rPr lang="en-US" sz="1400" u="words" dirty="0">
                          <a:latin typeface="Times New Roman"/>
                          <a:ea typeface="MS Mincho"/>
                        </a:rPr>
                        <a:t>Integer</a:t>
                      </a:r>
                      <a:r>
                        <a:rPr lang="en-US" sz="1400" dirty="0">
                          <a:latin typeface="Times New Roman"/>
                          <a:ea typeface="MS Mincho"/>
                        </a:rPr>
                        <a:t>  {</a:t>
                      </a:r>
                      <a:r>
                        <a:rPr lang="en-US" sz="1400" dirty="0" err="1">
                          <a:latin typeface="Times New Roman"/>
                          <a:ea typeface="MS Mincho"/>
                        </a:rPr>
                        <a:t>banyaknya</a:t>
                      </a:r>
                      <a:r>
                        <a:rPr lang="en-US" sz="1400" dirty="0">
                          <a:latin typeface="Times New Roman"/>
                          <a:ea typeface="MS Mincho"/>
                        </a:rPr>
                        <a:t> </a:t>
                      </a:r>
                      <a:r>
                        <a:rPr lang="en-US" sz="1400" dirty="0" err="1">
                          <a:latin typeface="Times New Roman"/>
                          <a:ea typeface="MS Mincho"/>
                        </a:rPr>
                        <a:t>huruf</a:t>
                      </a:r>
                      <a:r>
                        <a:rPr lang="en-US" sz="1400" dirty="0">
                          <a:latin typeface="Times New Roman"/>
                          <a:ea typeface="MS Mincho"/>
                        </a:rPr>
                        <a:t> A yang </a:t>
                      </a:r>
                      <a:r>
                        <a:rPr lang="en-US" sz="1400" dirty="0" err="1">
                          <a:latin typeface="Times New Roman"/>
                          <a:ea typeface="MS Mincho"/>
                        </a:rPr>
                        <a:t>muncul</a:t>
                      </a:r>
                      <a:r>
                        <a:rPr lang="en-US" sz="1400" dirty="0">
                          <a:latin typeface="Times New Roman"/>
                          <a:ea typeface="MS Mincho"/>
                        </a:rPr>
                        <a:t> </a:t>
                      </a:r>
                      <a:r>
                        <a:rPr lang="en-US" sz="1400" dirty="0" err="1">
                          <a:latin typeface="Times New Roman"/>
                          <a:ea typeface="MS Mincho"/>
                        </a:rPr>
                        <a:t>pada</a:t>
                      </a:r>
                      <a:r>
                        <a:rPr lang="en-US" sz="1400" dirty="0">
                          <a:latin typeface="Times New Roman"/>
                          <a:ea typeface="MS Mincho"/>
                        </a:rPr>
                        <a:t> </a:t>
                      </a:r>
                      <a:r>
                        <a:rPr lang="en-US" sz="1400" dirty="0" err="1" smtClean="0">
                          <a:latin typeface="Times New Roman"/>
                          <a:ea typeface="MS Mincho"/>
                        </a:rPr>
                        <a:t>bagian</a:t>
                      </a:r>
                      <a:r>
                        <a:rPr lang="id-ID" sz="1400" dirty="0" smtClean="0">
                          <a:latin typeface="Times New Roman"/>
                          <a:ea typeface="MS Mincho"/>
                        </a:rPr>
                        <a:t> p</a:t>
                      </a:r>
                      <a:r>
                        <a:rPr lang="en-US" sz="1400" dirty="0" err="1" smtClean="0">
                          <a:latin typeface="Times New Roman"/>
                          <a:ea typeface="MS Mincho"/>
                        </a:rPr>
                        <a:t>ita</a:t>
                      </a:r>
                      <a:r>
                        <a:rPr lang="en-US" sz="1400" dirty="0" smtClean="0">
                          <a:latin typeface="Times New Roman"/>
                          <a:ea typeface="MS Mincho"/>
                        </a:rPr>
                        <a:t> </a:t>
                      </a:r>
                      <a:r>
                        <a:rPr lang="en-US" sz="1400" dirty="0">
                          <a:latin typeface="Times New Roman"/>
                          <a:ea typeface="MS Mincho"/>
                        </a:rPr>
                        <a:t>yang </a:t>
                      </a:r>
                      <a:r>
                        <a:rPr lang="en-US" sz="1400" dirty="0" err="1">
                          <a:latin typeface="Times New Roman"/>
                          <a:ea typeface="MS Mincho"/>
                        </a:rPr>
                        <a:t>sudah</a:t>
                      </a:r>
                      <a:r>
                        <a:rPr lang="en-US" sz="1400" dirty="0">
                          <a:latin typeface="Times New Roman"/>
                          <a:ea typeface="MS Mincho"/>
                        </a:rPr>
                        <a:t> </a:t>
                      </a:r>
                      <a:r>
                        <a:rPr lang="en-US" sz="1400" dirty="0" err="1">
                          <a:latin typeface="Times New Roman"/>
                          <a:ea typeface="MS Mincho"/>
                        </a:rPr>
                        <a:t>dibaca</a:t>
                      </a:r>
                      <a:r>
                        <a:rPr lang="en-US" sz="1400" dirty="0">
                          <a:latin typeface="Times New Roman"/>
                          <a:ea typeface="MS Mincho"/>
                        </a:rPr>
                        <a:t>}</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333">
                <a:tc>
                  <a:txBody>
                    <a:bodyPr/>
                    <a:lstStyle/>
                    <a:p>
                      <a:pPr>
                        <a:spcAft>
                          <a:spcPts val="0"/>
                        </a:spcAft>
                      </a:pPr>
                      <a:r>
                        <a:rPr lang="en-US" sz="1400" b="1" dirty="0" err="1">
                          <a:latin typeface="Times New Roman"/>
                          <a:ea typeface="MS Mincho"/>
                        </a:rPr>
                        <a:t>Algoritma</a:t>
                      </a:r>
                      <a:r>
                        <a:rPr lang="en-US" sz="1400" b="1" dirty="0">
                          <a:latin typeface="Times New Roman"/>
                          <a:ea typeface="MS Mincho"/>
                        </a:rPr>
                        <a:t> :</a:t>
                      </a:r>
                      <a:endParaRPr lang="id-ID" sz="1400" dirty="0">
                        <a:latin typeface="Times New Roman"/>
                        <a:ea typeface="MS Mincho"/>
                      </a:endParaRPr>
                    </a:p>
                    <a:p>
                      <a:pPr>
                        <a:spcAft>
                          <a:spcPts val="0"/>
                        </a:spcAft>
                      </a:pPr>
                      <a:r>
                        <a:rPr lang="en-US" sz="1400" dirty="0">
                          <a:latin typeface="Courier New"/>
                          <a:ea typeface="MS Mincho"/>
                        </a:rPr>
                        <a:t>   START    {</a:t>
                      </a:r>
                      <a:r>
                        <a:rPr lang="en-US" sz="1400" dirty="0" err="1">
                          <a:latin typeface="Courier New"/>
                          <a:ea typeface="MS Mincho"/>
                        </a:rPr>
                        <a:t>First_Elmt</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if</a:t>
                      </a:r>
                      <a:r>
                        <a:rPr lang="en-US" sz="1400" dirty="0">
                          <a:latin typeface="Courier New"/>
                          <a:ea typeface="MS Mincho"/>
                        </a:rPr>
                        <a:t> CC = ‘.’ </a:t>
                      </a:r>
                      <a:r>
                        <a:rPr lang="en-US" sz="1400" u="words" dirty="0">
                          <a:latin typeface="Courier New"/>
                          <a:ea typeface="MS Mincho"/>
                        </a:rPr>
                        <a:t>then</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output</a:t>
                      </a:r>
                      <a:r>
                        <a:rPr lang="en-US" sz="1400" dirty="0">
                          <a:latin typeface="Courier New"/>
                          <a:ea typeface="MS Mincho"/>
                        </a:rPr>
                        <a:t> (‘Pita </a:t>
                      </a:r>
                      <a:r>
                        <a:rPr lang="en-US" sz="1400" dirty="0" err="1">
                          <a:latin typeface="Courier New"/>
                          <a:ea typeface="MS Mincho"/>
                        </a:rPr>
                        <a:t>kosong</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else</a:t>
                      </a:r>
                      <a:r>
                        <a:rPr lang="en-US" sz="1400" dirty="0">
                          <a:latin typeface="Courier New"/>
                          <a:ea typeface="MS Mincho"/>
                        </a:rPr>
                        <a:t>   {CC ≠ ‘.’)</a:t>
                      </a:r>
                      <a:endParaRPr lang="id-ID" sz="1400" dirty="0">
                        <a:latin typeface="Times New Roman"/>
                        <a:ea typeface="MS Mincho"/>
                      </a:endParaRPr>
                    </a:p>
                    <a:p>
                      <a:pPr>
                        <a:spcAft>
                          <a:spcPts val="0"/>
                        </a:spcAft>
                      </a:pPr>
                      <a:r>
                        <a:rPr lang="en-US" sz="1400" dirty="0">
                          <a:latin typeface="Courier New"/>
                          <a:ea typeface="MS Mincho"/>
                        </a:rPr>
                        <a:t>      CPT_KAR ← 0    {</a:t>
                      </a:r>
                      <a:r>
                        <a:rPr lang="en-US" sz="1400" dirty="0" err="1">
                          <a:latin typeface="Courier New"/>
                          <a:ea typeface="MS Mincho"/>
                        </a:rPr>
                        <a:t>Inisialisasi</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CPTA ← 0       {</a:t>
                      </a:r>
                      <a:r>
                        <a:rPr lang="en-US" sz="1400" dirty="0" err="1">
                          <a:latin typeface="Courier New"/>
                          <a:ea typeface="MS Mincho"/>
                        </a:rPr>
                        <a:t>Inisialisasi</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repeat</a:t>
                      </a:r>
                      <a:endParaRPr lang="id-ID" sz="1400" dirty="0">
                        <a:latin typeface="Times New Roman"/>
                        <a:ea typeface="MS Mincho"/>
                      </a:endParaRPr>
                    </a:p>
                    <a:p>
                      <a:pPr>
                        <a:spcAft>
                          <a:spcPts val="0"/>
                        </a:spcAft>
                      </a:pPr>
                      <a:r>
                        <a:rPr lang="en-US" sz="1400" dirty="0">
                          <a:latin typeface="Courier New"/>
                          <a:ea typeface="MS Mincho"/>
                        </a:rPr>
                        <a:t>         CPT_KAR ← CPT_KAR  + 1</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if</a:t>
                      </a:r>
                      <a:r>
                        <a:rPr lang="en-US" sz="1400" dirty="0">
                          <a:latin typeface="Courier New"/>
                          <a:ea typeface="MS Mincho"/>
                        </a:rPr>
                        <a:t> (CC = ‘A’) </a:t>
                      </a:r>
                      <a:r>
                        <a:rPr lang="en-US" sz="1400" u="words" dirty="0">
                          <a:latin typeface="Courier New"/>
                          <a:ea typeface="MS Mincho"/>
                        </a:rPr>
                        <a:t>then</a:t>
                      </a:r>
                      <a:endParaRPr lang="id-ID" sz="1400" dirty="0">
                        <a:latin typeface="Times New Roman"/>
                        <a:ea typeface="MS Mincho"/>
                      </a:endParaRPr>
                    </a:p>
                    <a:p>
                      <a:pPr>
                        <a:spcAft>
                          <a:spcPts val="0"/>
                        </a:spcAft>
                      </a:pPr>
                      <a:r>
                        <a:rPr lang="en-US" sz="1400" dirty="0">
                          <a:latin typeface="Courier New"/>
                          <a:ea typeface="MS Mincho"/>
                        </a:rPr>
                        <a:t>             CPTA ← CPTA  + 1   </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else</a:t>
                      </a:r>
                      <a:r>
                        <a:rPr lang="en-US" sz="1400" dirty="0">
                          <a:latin typeface="Courier New"/>
                          <a:ea typeface="MS Mincho"/>
                        </a:rPr>
                        <a:t> (CC ≠ ‘.’) → do nothing}</a:t>
                      </a:r>
                      <a:endParaRPr lang="id-ID" sz="1400" dirty="0">
                        <a:latin typeface="Times New Roman"/>
                        <a:ea typeface="MS Mincho"/>
                      </a:endParaRPr>
                    </a:p>
                    <a:p>
                      <a:pPr>
                        <a:spcAft>
                          <a:spcPts val="0"/>
                        </a:spcAft>
                      </a:pPr>
                      <a:r>
                        <a:rPr lang="en-US" sz="1400" dirty="0">
                          <a:latin typeface="Courier New"/>
                          <a:ea typeface="MS Mincho"/>
                        </a:rPr>
                        <a:t>           </a:t>
                      </a:r>
                      <a:r>
                        <a:rPr lang="en-US" sz="1400" b="1" dirty="0">
                          <a:latin typeface="Courier New"/>
                          <a:ea typeface="MS Mincho"/>
                        </a:rPr>
                        <a:t>ADV</a:t>
                      </a:r>
                      <a:r>
                        <a:rPr lang="en-US" sz="1400" dirty="0">
                          <a:latin typeface="Courier New"/>
                          <a:ea typeface="MS Mincho"/>
                        </a:rPr>
                        <a:t>     {</a:t>
                      </a:r>
                      <a:r>
                        <a:rPr lang="en-US" sz="1400" dirty="0" err="1">
                          <a:latin typeface="Courier New"/>
                          <a:ea typeface="MS Mincho"/>
                        </a:rPr>
                        <a:t>Next_Elmt</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until</a:t>
                      </a:r>
                      <a:r>
                        <a:rPr lang="en-US" sz="1400" dirty="0">
                          <a:latin typeface="Courier New"/>
                          <a:ea typeface="MS Mincho"/>
                        </a:rPr>
                        <a:t>  (CC = ‘.’)</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output</a:t>
                      </a:r>
                      <a:r>
                        <a:rPr lang="en-US" sz="1400" dirty="0">
                          <a:latin typeface="Courier New"/>
                          <a:ea typeface="MS Mincho"/>
                        </a:rPr>
                        <a:t> (CPTA/CPT_KAR) {</a:t>
                      </a:r>
                      <a:r>
                        <a:rPr lang="en-US" sz="1400" dirty="0" err="1">
                          <a:latin typeface="Courier New"/>
                          <a:ea typeface="MS Mincho"/>
                        </a:rPr>
                        <a:t>Terminasi</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CPT_KAR </a:t>
                      </a:r>
                      <a:r>
                        <a:rPr lang="en-US" sz="1400" dirty="0" err="1">
                          <a:latin typeface="Courier New"/>
                          <a:ea typeface="MS Mincho"/>
                        </a:rPr>
                        <a:t>pasti</a:t>
                      </a:r>
                      <a:r>
                        <a:rPr lang="en-US" sz="1400" dirty="0">
                          <a:latin typeface="Courier New"/>
                          <a:ea typeface="MS Mincho"/>
                        </a:rPr>
                        <a:t> </a:t>
                      </a:r>
                      <a:r>
                        <a:rPr lang="en-US" sz="1400" dirty="0" err="1">
                          <a:latin typeface="Courier New"/>
                          <a:ea typeface="MS Mincho"/>
                        </a:rPr>
                        <a:t>tidak</a:t>
                      </a:r>
                      <a:r>
                        <a:rPr lang="en-US" sz="1400" dirty="0">
                          <a:latin typeface="Courier New"/>
                          <a:ea typeface="MS Mincho"/>
                        </a:rPr>
                        <a:t> </a:t>
                      </a:r>
                      <a:r>
                        <a:rPr lang="en-US" sz="1400" dirty="0" err="1">
                          <a:latin typeface="Courier New"/>
                          <a:ea typeface="MS Mincho"/>
                        </a:rPr>
                        <a:t>nol</a:t>
                      </a:r>
                      <a:r>
                        <a:rPr lang="en-US" sz="1400" dirty="0">
                          <a:latin typeface="Courier New"/>
                          <a:ea typeface="MS Mincho"/>
                        </a:rPr>
                        <a:t>)</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err="1" smtClean="0"/>
              <a:t>Diberikan</a:t>
            </a:r>
            <a:r>
              <a:rPr lang="en-US" dirty="0" smtClean="0"/>
              <a:t> </a:t>
            </a:r>
            <a:r>
              <a:rPr lang="en-US" dirty="0" err="1" smtClean="0"/>
              <a:t>sebuah</a:t>
            </a:r>
            <a:r>
              <a:rPr lang="en-US" dirty="0" smtClean="0"/>
              <a:t> </a:t>
            </a:r>
            <a:r>
              <a:rPr lang="en-US" dirty="0" err="1" smtClean="0"/>
              <a:t>mesin</a:t>
            </a:r>
            <a:r>
              <a:rPr lang="en-US" dirty="0" smtClean="0"/>
              <a:t> </a:t>
            </a:r>
            <a:r>
              <a:rPr lang="en-US" dirty="0" err="1" smtClean="0"/>
              <a:t>karakter</a:t>
            </a:r>
            <a:r>
              <a:rPr lang="en-US" dirty="0" smtClean="0"/>
              <a:t> </a:t>
            </a:r>
            <a:r>
              <a:rPr lang="en-US" dirty="0" err="1" smtClean="0"/>
              <a:t>dengan</a:t>
            </a:r>
            <a:r>
              <a:rPr lang="en-US" dirty="0" smtClean="0"/>
              <a:t> pita </a:t>
            </a:r>
            <a:r>
              <a:rPr lang="en-US" dirty="0" err="1" smtClean="0"/>
              <a:t>berisi</a:t>
            </a:r>
            <a:r>
              <a:rPr lang="en-US" dirty="0" smtClean="0"/>
              <a:t> </a:t>
            </a:r>
            <a:r>
              <a:rPr lang="en-US" dirty="0" err="1" smtClean="0"/>
              <a:t>karakter</a:t>
            </a:r>
            <a:r>
              <a:rPr lang="en-US" dirty="0" smtClean="0"/>
              <a:t> (</a:t>
            </a:r>
            <a:r>
              <a:rPr lang="en-US" dirty="0" err="1" smtClean="0"/>
              <a:t>mungkin</a:t>
            </a:r>
            <a:r>
              <a:rPr lang="en-US" dirty="0" smtClean="0"/>
              <a:t> </a:t>
            </a:r>
            <a:r>
              <a:rPr lang="en-US" dirty="0" err="1" smtClean="0"/>
              <a:t>kosong</a:t>
            </a:r>
            <a:r>
              <a:rPr lang="en-US" dirty="0" smtClean="0"/>
              <a:t>). </a:t>
            </a:r>
            <a:r>
              <a:rPr lang="en-US" dirty="0" err="1" smtClean="0"/>
              <a:t>Buatlah</a:t>
            </a:r>
            <a:r>
              <a:rPr lang="en-US" dirty="0" smtClean="0"/>
              <a:t> </a:t>
            </a:r>
            <a:r>
              <a:rPr lang="en-US" dirty="0" err="1" smtClean="0"/>
              <a:t>algoritma</a:t>
            </a:r>
            <a:r>
              <a:rPr lang="en-US" dirty="0" smtClean="0"/>
              <a:t> </a:t>
            </a:r>
            <a:r>
              <a:rPr lang="en-US" dirty="0" err="1" smtClean="0"/>
              <a:t>untuk</a:t>
            </a:r>
            <a:r>
              <a:rPr lang="en-US" dirty="0" smtClean="0"/>
              <a:t> </a:t>
            </a:r>
            <a:r>
              <a:rPr lang="en-US" dirty="0" err="1" smtClean="0"/>
              <a:t>menghitung</a:t>
            </a:r>
            <a:r>
              <a:rPr lang="en-US" dirty="0" smtClean="0"/>
              <a:t> </a:t>
            </a:r>
            <a:r>
              <a:rPr lang="en-US" dirty="0" err="1" smtClean="0"/>
              <a:t>banyaknya</a:t>
            </a:r>
            <a:r>
              <a:rPr lang="en-US" dirty="0" smtClean="0"/>
              <a:t> </a:t>
            </a:r>
            <a:r>
              <a:rPr lang="en-US" dirty="0" err="1" smtClean="0"/>
              <a:t>pasangan</a:t>
            </a:r>
            <a:r>
              <a:rPr lang="en-US" dirty="0" smtClean="0"/>
              <a:t> </a:t>
            </a:r>
            <a:r>
              <a:rPr lang="en-US" dirty="0" err="1" smtClean="0"/>
              <a:t>dua</a:t>
            </a:r>
            <a:r>
              <a:rPr lang="en-US" dirty="0" smtClean="0"/>
              <a:t> </a:t>
            </a:r>
            <a:r>
              <a:rPr lang="en-US" dirty="0" err="1" smtClean="0"/>
              <a:t>huruf</a:t>
            </a:r>
            <a:r>
              <a:rPr lang="en-US" dirty="0" smtClean="0"/>
              <a:t> ‘LE’ yang </a:t>
            </a:r>
            <a:r>
              <a:rPr lang="en-US" dirty="0" err="1" smtClean="0"/>
              <a:t>ada</a:t>
            </a:r>
            <a:r>
              <a:rPr lang="en-US" dirty="0" smtClean="0"/>
              <a:t> </a:t>
            </a:r>
            <a:r>
              <a:rPr lang="en-US" dirty="0" err="1" smtClean="0"/>
              <a:t>pada</a:t>
            </a:r>
            <a:r>
              <a:rPr lang="en-US" dirty="0" smtClean="0"/>
              <a:t> pita </a:t>
            </a:r>
            <a:r>
              <a:rPr lang="en-US" dirty="0" err="1" smtClean="0"/>
              <a:t>tersebut</a:t>
            </a:r>
            <a:endParaRPr lang="id-ID" dirty="0" smtClean="0"/>
          </a:p>
          <a:p>
            <a:r>
              <a:rPr lang="en-US" b="1" dirty="0" smtClean="0"/>
              <a:t> HITUNG-LE, </a:t>
            </a:r>
            <a:r>
              <a:rPr lang="en-US" b="1" dirty="0" err="1" smtClean="0"/>
              <a:t>versi</a:t>
            </a:r>
            <a:r>
              <a:rPr lang="en-US" b="1" dirty="0" smtClean="0"/>
              <a:t> 2 :</a:t>
            </a:r>
            <a:endParaRPr lang="id-ID" dirty="0" smtClean="0"/>
          </a:p>
          <a:p>
            <a:pPr lvl="1"/>
            <a:r>
              <a:rPr lang="en-US" dirty="0" err="1" smtClean="0"/>
              <a:t>Ide</a:t>
            </a:r>
            <a:r>
              <a:rPr lang="en-US" dirty="0" smtClean="0"/>
              <a:t> </a:t>
            </a:r>
            <a:r>
              <a:rPr lang="ja-JP" altLang="en-US" smtClean="0"/>
              <a:t>→</a:t>
            </a:r>
            <a:r>
              <a:rPr lang="en-US" dirty="0" smtClean="0"/>
              <a:t> </a:t>
            </a:r>
            <a:r>
              <a:rPr lang="en-US" dirty="0" err="1" smtClean="0"/>
              <a:t>mengingat-ingat</a:t>
            </a:r>
            <a:r>
              <a:rPr lang="en-US" dirty="0" smtClean="0"/>
              <a:t> </a:t>
            </a:r>
            <a:r>
              <a:rPr lang="en-US" dirty="0" err="1" smtClean="0"/>
              <a:t>jika</a:t>
            </a:r>
            <a:r>
              <a:rPr lang="en-US" dirty="0" smtClean="0"/>
              <a:t> </a:t>
            </a:r>
            <a:r>
              <a:rPr lang="en-US" dirty="0" err="1" smtClean="0"/>
              <a:t>menemukan</a:t>
            </a:r>
            <a:r>
              <a:rPr lang="en-US" dirty="0" smtClean="0"/>
              <a:t> ‘L’, </a:t>
            </a:r>
            <a:r>
              <a:rPr lang="en-US" dirty="0" err="1" smtClean="0"/>
              <a:t>dan</a:t>
            </a:r>
            <a:r>
              <a:rPr lang="en-US" dirty="0" smtClean="0"/>
              <a:t> </a:t>
            </a:r>
            <a:r>
              <a:rPr lang="en-US" dirty="0" err="1" smtClean="0"/>
              <a:t>memeriksa</a:t>
            </a:r>
            <a:r>
              <a:rPr lang="en-US" dirty="0" smtClean="0"/>
              <a:t> </a:t>
            </a:r>
            <a:r>
              <a:rPr lang="en-US" dirty="0" err="1" smtClean="0"/>
              <a:t>karakter</a:t>
            </a:r>
            <a:r>
              <a:rPr lang="en-US" dirty="0" smtClean="0"/>
              <a:t> </a:t>
            </a:r>
            <a:r>
              <a:rPr lang="en-US" dirty="0" err="1" smtClean="0"/>
              <a:t>selanjutnya</a:t>
            </a:r>
            <a:endParaRPr lang="id-ID" dirty="0" smtClean="0"/>
          </a:p>
          <a:p>
            <a:pPr lvl="1"/>
            <a:r>
              <a:rPr lang="id-ID" dirty="0" smtClean="0"/>
              <a:t>Realisasi menggunakan mesin karakter</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Kasus</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65125" y="1542195"/>
          <a:ext cx="8368816" cy="4743591"/>
        </p:xfrm>
        <a:graphic>
          <a:graphicData uri="http://schemas.openxmlformats.org/drawingml/2006/table">
            <a:tbl>
              <a:tblPr/>
              <a:tblGrid>
                <a:gridCol w="8368816"/>
              </a:tblGrid>
              <a:tr h="903111">
                <a:tc>
                  <a:txBody>
                    <a:bodyPr/>
                    <a:lstStyle/>
                    <a:p>
                      <a:pPr>
                        <a:spcAft>
                          <a:spcPts val="0"/>
                        </a:spcAft>
                      </a:pPr>
                      <a:r>
                        <a:rPr lang="en-US" sz="1800" b="1" u="words" dirty="0">
                          <a:latin typeface="Times New Roman"/>
                          <a:ea typeface="MS Mincho"/>
                        </a:rPr>
                        <a:t>Program</a:t>
                      </a:r>
                      <a:r>
                        <a:rPr lang="en-US" sz="1800" dirty="0">
                          <a:latin typeface="Times New Roman"/>
                          <a:ea typeface="MS Mincho"/>
                        </a:rPr>
                        <a:t> </a:t>
                      </a:r>
                      <a:r>
                        <a:rPr lang="en-US" sz="1800" b="1" dirty="0">
                          <a:latin typeface="Times New Roman"/>
                          <a:ea typeface="MS Mincho"/>
                        </a:rPr>
                        <a:t>COUNT</a:t>
                      </a:r>
                      <a:r>
                        <a:rPr lang="en-US" sz="1800" dirty="0">
                          <a:latin typeface="Times New Roman"/>
                          <a:ea typeface="MS Mincho"/>
                        </a:rPr>
                        <a:t>LE-2</a:t>
                      </a:r>
                      <a:endParaRPr lang="id-ID" sz="1800" dirty="0">
                        <a:latin typeface="Times New Roman"/>
                        <a:ea typeface="MS Mincho"/>
                      </a:endParaRPr>
                    </a:p>
                    <a:p>
                      <a:pPr>
                        <a:spcAft>
                          <a:spcPts val="0"/>
                        </a:spcAft>
                      </a:pPr>
                      <a:r>
                        <a:rPr lang="en-US" sz="1800" dirty="0">
                          <a:latin typeface="Times New Roman"/>
                          <a:ea typeface="MS Mincho"/>
                        </a:rPr>
                        <a:t>{SKEMA PEMROSESAN DENGAN MARK}</a:t>
                      </a:r>
                      <a:endParaRPr lang="id-ID" sz="1800" dirty="0">
                        <a:latin typeface="Times New Roman"/>
                        <a:ea typeface="MS Mincho"/>
                      </a:endParaRPr>
                    </a:p>
                    <a:p>
                      <a:pPr>
                        <a:spcAft>
                          <a:spcPts val="0"/>
                        </a:spcAft>
                      </a:pPr>
                      <a:r>
                        <a:rPr lang="en-US" sz="1800" dirty="0">
                          <a:latin typeface="Times New Roman"/>
                          <a:ea typeface="MS Mincho"/>
                        </a:rPr>
                        <a:t>{</a:t>
                      </a:r>
                      <a:r>
                        <a:rPr lang="en-US" sz="1800" dirty="0" err="1">
                          <a:latin typeface="Times New Roman"/>
                          <a:ea typeface="MS Mincho"/>
                        </a:rPr>
                        <a:t>Solusi</a:t>
                      </a:r>
                      <a:r>
                        <a:rPr lang="en-US" sz="1800" dirty="0">
                          <a:latin typeface="Times New Roman"/>
                          <a:ea typeface="MS Mincho"/>
                        </a:rPr>
                        <a:t> 2: </a:t>
                      </a:r>
                      <a:r>
                        <a:rPr lang="en-US" sz="1800" dirty="0" err="1">
                          <a:latin typeface="Times New Roman"/>
                          <a:ea typeface="MS Mincho"/>
                        </a:rPr>
                        <a:t>Memorisasi</a:t>
                      </a:r>
                      <a:r>
                        <a:rPr lang="en-US" sz="1800" dirty="0">
                          <a:latin typeface="Times New Roman"/>
                          <a:ea typeface="MS Mincho"/>
                        </a:rPr>
                        <a:t> </a:t>
                      </a:r>
                      <a:r>
                        <a:rPr lang="en-US" sz="1800" dirty="0" err="1">
                          <a:latin typeface="Times New Roman"/>
                          <a:ea typeface="MS Mincho"/>
                        </a:rPr>
                        <a:t>satu</a:t>
                      </a:r>
                      <a:r>
                        <a:rPr lang="en-US" sz="1800" dirty="0">
                          <a:latin typeface="Times New Roman"/>
                          <a:ea typeface="MS Mincho"/>
                        </a:rPr>
                        <a:t> </a:t>
                      </a:r>
                      <a:r>
                        <a:rPr lang="en-US" sz="1800" dirty="0" err="1">
                          <a:latin typeface="Times New Roman"/>
                          <a:ea typeface="MS Mincho"/>
                        </a:rPr>
                        <a:t>karakter</a:t>
                      </a:r>
                      <a:r>
                        <a:rPr lang="en-US" sz="1800" dirty="0">
                          <a:latin typeface="Times New Roman"/>
                          <a:ea typeface="MS Mincho"/>
                        </a:rPr>
                        <a:t> </a:t>
                      </a:r>
                      <a:r>
                        <a:rPr lang="en-US" sz="1800" dirty="0" err="1">
                          <a:latin typeface="Times New Roman"/>
                          <a:ea typeface="MS Mincho"/>
                        </a:rPr>
                        <a:t>sebelum</a:t>
                      </a:r>
                      <a:r>
                        <a:rPr lang="en-US" sz="1800" dirty="0">
                          <a:latin typeface="Times New Roman"/>
                          <a:ea typeface="MS Mincho"/>
                        </a:rPr>
                        <a:t> </a:t>
                      </a:r>
                      <a:r>
                        <a:rPr lang="en-US" sz="1800" dirty="0" err="1">
                          <a:latin typeface="Times New Roman"/>
                          <a:ea typeface="MS Mincho"/>
                        </a:rPr>
                        <a:t>karakter</a:t>
                      </a:r>
                      <a:r>
                        <a:rPr lang="en-US" sz="1800" dirty="0">
                          <a:latin typeface="Times New Roman"/>
                          <a:ea typeface="MS Mincho"/>
                        </a:rPr>
                        <a:t> yang </a:t>
                      </a:r>
                      <a:r>
                        <a:rPr lang="en-US" sz="1800" dirty="0" err="1">
                          <a:latin typeface="Times New Roman"/>
                          <a:ea typeface="MS Mincho"/>
                        </a:rPr>
                        <a:t>ada</a:t>
                      </a:r>
                      <a:r>
                        <a:rPr lang="en-US" sz="1800" dirty="0">
                          <a:latin typeface="Times New Roman"/>
                          <a:ea typeface="MS Mincho"/>
                        </a:rPr>
                        <a:t> </a:t>
                      </a:r>
                      <a:r>
                        <a:rPr lang="en-US" sz="1800" dirty="0" err="1">
                          <a:latin typeface="Times New Roman"/>
                          <a:ea typeface="MS Mincho"/>
                        </a:rPr>
                        <a:t>di</a:t>
                      </a:r>
                      <a:r>
                        <a:rPr lang="en-US" sz="1800" dirty="0">
                          <a:latin typeface="Times New Roman"/>
                          <a:ea typeface="MS Mincho"/>
                        </a:rPr>
                        <a:t> </a:t>
                      </a:r>
                      <a:r>
                        <a:rPr lang="en-US" sz="1800" dirty="0" err="1">
                          <a:latin typeface="Times New Roman"/>
                          <a:ea typeface="MS Mincho"/>
                        </a:rPr>
                        <a:t>jendela</a:t>
                      </a:r>
                      <a:r>
                        <a:rPr lang="en-US" sz="1800" dirty="0">
                          <a:latin typeface="Times New Roman"/>
                          <a:ea typeface="MS Mincho"/>
                        </a:rPr>
                        <a:t>}</a:t>
                      </a:r>
                      <a:endParaRPr lang="id-ID" sz="1800" dirty="0">
                        <a:latin typeface="Times New Roman"/>
                        <a:ea typeface="MS Mincho"/>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3111">
                <a:tc>
                  <a:txBody>
                    <a:bodyPr/>
                    <a:lstStyle/>
                    <a:p>
                      <a:pPr>
                        <a:spcAft>
                          <a:spcPts val="0"/>
                        </a:spcAft>
                      </a:pPr>
                      <a:r>
                        <a:rPr lang="en-US" sz="1800" b="1" dirty="0" err="1">
                          <a:latin typeface="Times New Roman"/>
                          <a:ea typeface="MS Mincho"/>
                        </a:rPr>
                        <a:t>Kamus</a:t>
                      </a:r>
                      <a:r>
                        <a:rPr lang="en-US" sz="1800" dirty="0">
                          <a:latin typeface="Times New Roman"/>
                          <a:ea typeface="MS Mincho"/>
                        </a:rPr>
                        <a:t> :</a:t>
                      </a:r>
                      <a:endParaRPr lang="id-ID" sz="1800" dirty="0">
                        <a:latin typeface="Times New Roman"/>
                        <a:ea typeface="MS Mincho"/>
                      </a:endParaRPr>
                    </a:p>
                    <a:p>
                      <a:pPr>
                        <a:spcAft>
                          <a:spcPts val="0"/>
                        </a:spcAft>
                      </a:pPr>
                      <a:r>
                        <a:rPr lang="en-US" sz="1800" dirty="0">
                          <a:latin typeface="Times New Roman"/>
                          <a:ea typeface="MS Mincho"/>
                        </a:rPr>
                        <a:t>    CPTLE : </a:t>
                      </a:r>
                      <a:r>
                        <a:rPr lang="en-US" sz="1800" u="words" dirty="0">
                          <a:latin typeface="Times New Roman"/>
                          <a:ea typeface="MS Mincho"/>
                        </a:rPr>
                        <a:t>Integer</a:t>
                      </a:r>
                      <a:r>
                        <a:rPr lang="en-US" sz="1800" dirty="0">
                          <a:latin typeface="Times New Roman"/>
                          <a:ea typeface="MS Mincho"/>
                        </a:rPr>
                        <a:t>   {</a:t>
                      </a:r>
                      <a:r>
                        <a:rPr lang="en-US" sz="1800" dirty="0" err="1">
                          <a:latin typeface="Times New Roman"/>
                          <a:ea typeface="MS Mincho"/>
                        </a:rPr>
                        <a:t>banyaknya</a:t>
                      </a:r>
                      <a:r>
                        <a:rPr lang="en-US" sz="1800" dirty="0">
                          <a:latin typeface="Times New Roman"/>
                          <a:ea typeface="MS Mincho"/>
                        </a:rPr>
                        <a:t> ‘LE’ </a:t>
                      </a:r>
                      <a:r>
                        <a:rPr lang="en-US" sz="1800" dirty="0" err="1">
                          <a:latin typeface="Times New Roman"/>
                          <a:ea typeface="MS Mincho"/>
                        </a:rPr>
                        <a:t>pada</a:t>
                      </a:r>
                      <a:r>
                        <a:rPr lang="en-US" sz="1800" dirty="0">
                          <a:latin typeface="Times New Roman"/>
                          <a:ea typeface="MS Mincho"/>
                        </a:rPr>
                        <a:t> </a:t>
                      </a:r>
                      <a:r>
                        <a:rPr lang="en-US" sz="1800" dirty="0" err="1">
                          <a:latin typeface="Times New Roman"/>
                          <a:ea typeface="MS Mincho"/>
                        </a:rPr>
                        <a:t>bagian</a:t>
                      </a:r>
                      <a:r>
                        <a:rPr lang="en-US" sz="1800" dirty="0">
                          <a:latin typeface="Times New Roman"/>
                          <a:ea typeface="MS Mincho"/>
                        </a:rPr>
                        <a:t> pita yang </a:t>
                      </a:r>
                      <a:r>
                        <a:rPr lang="en-US" sz="1800" dirty="0" err="1">
                          <a:latin typeface="Times New Roman"/>
                          <a:ea typeface="MS Mincho"/>
                        </a:rPr>
                        <a:t>sudah</a:t>
                      </a:r>
                      <a:endParaRPr lang="id-ID" sz="1800" dirty="0">
                        <a:latin typeface="Times New Roman"/>
                        <a:ea typeface="MS Mincho"/>
                      </a:endParaRPr>
                    </a:p>
                    <a:p>
                      <a:pPr>
                        <a:spcAft>
                          <a:spcPts val="0"/>
                        </a:spcAft>
                      </a:pPr>
                      <a:r>
                        <a:rPr lang="en-US" sz="1800" dirty="0">
                          <a:latin typeface="Times New Roman"/>
                          <a:ea typeface="MS Mincho"/>
                        </a:rPr>
                        <a:t>                                   </a:t>
                      </a:r>
                      <a:r>
                        <a:rPr lang="en-US" sz="1800" dirty="0" err="1">
                          <a:latin typeface="Times New Roman"/>
                          <a:ea typeface="MS Mincho"/>
                        </a:rPr>
                        <a:t>dibaca</a:t>
                      </a:r>
                      <a:r>
                        <a:rPr lang="en-US" sz="1800" dirty="0">
                          <a:latin typeface="Times New Roman"/>
                          <a:ea typeface="MS Mincho"/>
                        </a:rPr>
                        <a:t>}</a:t>
                      </a:r>
                      <a:endParaRPr lang="id-ID" sz="1800" dirty="0">
                        <a:latin typeface="Times New Roman"/>
                        <a:ea typeface="MS Mincho"/>
                      </a:endParaRPr>
                    </a:p>
                    <a:p>
                      <a:pPr>
                        <a:spcAft>
                          <a:spcPts val="0"/>
                        </a:spcAft>
                      </a:pPr>
                      <a:r>
                        <a:rPr lang="en-US" sz="1800" dirty="0">
                          <a:latin typeface="Times New Roman"/>
                          <a:ea typeface="MS Mincho"/>
                        </a:rPr>
                        <a:t>    </a:t>
                      </a:r>
                      <a:r>
                        <a:rPr lang="en-US" sz="1800" dirty="0" err="1">
                          <a:latin typeface="Times New Roman"/>
                          <a:ea typeface="MS Mincho"/>
                        </a:rPr>
                        <a:t>Prec</a:t>
                      </a:r>
                      <a:r>
                        <a:rPr lang="en-US" sz="1800" dirty="0">
                          <a:latin typeface="Times New Roman"/>
                          <a:ea typeface="MS Mincho"/>
                        </a:rPr>
                        <a:t>-Is-L : </a:t>
                      </a:r>
                      <a:r>
                        <a:rPr lang="en-US" sz="1800" u="words" dirty="0" err="1">
                          <a:latin typeface="Times New Roman"/>
                          <a:ea typeface="MS Mincho"/>
                        </a:rPr>
                        <a:t>boolean</a:t>
                      </a:r>
                      <a:r>
                        <a:rPr lang="en-US" sz="1800" dirty="0">
                          <a:latin typeface="Times New Roman"/>
                          <a:ea typeface="MS Mincho"/>
                        </a:rPr>
                        <a:t>  {true </a:t>
                      </a:r>
                      <a:r>
                        <a:rPr lang="en-US" sz="1800" dirty="0" err="1">
                          <a:latin typeface="Times New Roman"/>
                          <a:ea typeface="MS Mincho"/>
                        </a:rPr>
                        <a:t>jika</a:t>
                      </a:r>
                      <a:r>
                        <a:rPr lang="en-US" sz="1800" dirty="0">
                          <a:latin typeface="Times New Roman"/>
                          <a:ea typeface="MS Mincho"/>
                        </a:rPr>
                        <a:t> </a:t>
                      </a:r>
                      <a:r>
                        <a:rPr lang="en-US" sz="1800" dirty="0" err="1">
                          <a:latin typeface="Times New Roman"/>
                          <a:ea typeface="MS Mincho"/>
                        </a:rPr>
                        <a:t>karakter</a:t>
                      </a:r>
                      <a:r>
                        <a:rPr lang="en-US" sz="1800" dirty="0">
                          <a:latin typeface="Times New Roman"/>
                          <a:ea typeface="MS Mincho"/>
                        </a:rPr>
                        <a:t> </a:t>
                      </a:r>
                      <a:r>
                        <a:rPr lang="en-US" sz="1800" dirty="0" err="1">
                          <a:latin typeface="Times New Roman"/>
                          <a:ea typeface="MS Mincho"/>
                        </a:rPr>
                        <a:t>sebelum</a:t>
                      </a:r>
                      <a:r>
                        <a:rPr lang="en-US" sz="1800" dirty="0">
                          <a:latin typeface="Times New Roman"/>
                          <a:ea typeface="MS Mincho"/>
                        </a:rPr>
                        <a:t> CC </a:t>
                      </a:r>
                      <a:r>
                        <a:rPr lang="en-US" sz="1800" dirty="0" err="1">
                          <a:latin typeface="Times New Roman"/>
                          <a:ea typeface="MS Mincho"/>
                        </a:rPr>
                        <a:t>adalah</a:t>
                      </a:r>
                      <a:r>
                        <a:rPr lang="en-US" sz="1800" dirty="0">
                          <a:latin typeface="Times New Roman"/>
                          <a:ea typeface="MS Mincho"/>
                        </a:rPr>
                        <a:t> ‘L’}</a:t>
                      </a:r>
                      <a:endParaRPr lang="id-ID" sz="1800" dirty="0">
                        <a:latin typeface="Times New Roman"/>
                        <a:ea typeface="MS Mincho"/>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78">
                <a:tc>
                  <a:txBody>
                    <a:bodyPr/>
                    <a:lstStyle/>
                    <a:p>
                      <a:pPr>
                        <a:spcAft>
                          <a:spcPts val="0"/>
                        </a:spcAft>
                      </a:pPr>
                      <a:r>
                        <a:rPr lang="en-US" sz="1800" b="1" dirty="0" err="1">
                          <a:latin typeface="Times New Roman"/>
                          <a:ea typeface="MS Mincho"/>
                        </a:rPr>
                        <a:t>Algoritma</a:t>
                      </a:r>
                      <a:r>
                        <a:rPr lang="en-US" sz="1800" dirty="0">
                          <a:latin typeface="Times New Roman"/>
                          <a:ea typeface="MS Mincho"/>
                        </a:rPr>
                        <a:t> :</a:t>
                      </a:r>
                      <a:endParaRPr lang="id-ID" sz="1800" dirty="0">
                        <a:latin typeface="Times New Roman"/>
                        <a:ea typeface="MS Mincho"/>
                      </a:endParaRPr>
                    </a:p>
                    <a:p>
                      <a:pPr>
                        <a:spcAft>
                          <a:spcPts val="0"/>
                        </a:spcAft>
                      </a:pPr>
                      <a:r>
                        <a:rPr lang="en-US" sz="1800" dirty="0">
                          <a:latin typeface="Times New Roman"/>
                          <a:ea typeface="MS Mincho"/>
                        </a:rPr>
                        <a:t>    </a:t>
                      </a:r>
                      <a:r>
                        <a:rPr lang="en-US" sz="1800" dirty="0" err="1">
                          <a:latin typeface="Courier New"/>
                          <a:ea typeface="MS Mincho"/>
                        </a:rPr>
                        <a:t>Prec</a:t>
                      </a:r>
                      <a:r>
                        <a:rPr lang="en-US" sz="1800" dirty="0">
                          <a:latin typeface="Courier New"/>
                          <a:ea typeface="MS Mincho"/>
                        </a:rPr>
                        <a:t>-Is-L  ← </a:t>
                      </a:r>
                      <a:r>
                        <a:rPr lang="en-US" sz="1800" u="words" dirty="0">
                          <a:latin typeface="Courier New"/>
                          <a:ea typeface="MS Mincho"/>
                        </a:rPr>
                        <a:t>false</a:t>
                      </a:r>
                      <a:r>
                        <a:rPr lang="en-US" sz="1800" dirty="0">
                          <a:latin typeface="Courier New"/>
                          <a:ea typeface="MS Mincho"/>
                        </a:rPr>
                        <a:t>    {</a:t>
                      </a:r>
                      <a:r>
                        <a:rPr lang="en-US" sz="1800" dirty="0" err="1">
                          <a:latin typeface="Courier New"/>
                          <a:ea typeface="MS Mincho"/>
                        </a:rPr>
                        <a:t>inisialisasi</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CPTLE ← 0             {</a:t>
                      </a:r>
                      <a:r>
                        <a:rPr lang="en-US" sz="1800" dirty="0" err="1">
                          <a:latin typeface="Courier New"/>
                          <a:ea typeface="MS Mincho"/>
                        </a:rPr>
                        <a:t>inisialisasi</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Times New Roman"/>
                          <a:ea typeface="MS Mincho"/>
                        </a:rPr>
                        <a:t>     </a:t>
                      </a:r>
                      <a:r>
                        <a:rPr lang="en-US" sz="1800" b="1" dirty="0">
                          <a:latin typeface="Courier New"/>
                          <a:ea typeface="MS Mincho"/>
                        </a:rPr>
                        <a:t>START</a:t>
                      </a:r>
                      <a:r>
                        <a:rPr lang="en-US" sz="1800" dirty="0">
                          <a:latin typeface="Courier New"/>
                          <a:ea typeface="MS Mincho"/>
                        </a:rPr>
                        <a:t> {</a:t>
                      </a:r>
                      <a:r>
                        <a:rPr lang="en-US" sz="1800" dirty="0" err="1">
                          <a:latin typeface="Courier New"/>
                          <a:ea typeface="MS Mincho"/>
                        </a:rPr>
                        <a:t>First_Elmt</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while</a:t>
                      </a:r>
                      <a:r>
                        <a:rPr lang="en-US" sz="1800" dirty="0">
                          <a:latin typeface="Courier New"/>
                          <a:ea typeface="MS Mincho"/>
                        </a:rPr>
                        <a:t>  CC  ≠  ‘.’ </a:t>
                      </a:r>
                      <a:r>
                        <a:rPr lang="en-US" sz="1800" u="words" dirty="0">
                          <a:latin typeface="Courier New"/>
                          <a:ea typeface="MS Mincho"/>
                        </a:rPr>
                        <a:t>do</a:t>
                      </a:r>
                      <a:r>
                        <a:rPr lang="en-US" sz="1800" dirty="0">
                          <a:latin typeface="Courier New"/>
                          <a:ea typeface="MS Mincho"/>
                        </a:rPr>
                        <a:t>    </a:t>
                      </a:r>
                      <a:endParaRPr lang="id-ID" sz="1800" dirty="0">
                        <a:latin typeface="Times New Roman"/>
                        <a:ea typeface="MS Mincho"/>
                      </a:endParaRPr>
                    </a:p>
                    <a:p>
                      <a:pPr>
                        <a:spcAft>
                          <a:spcPts val="0"/>
                        </a:spcAft>
                      </a:pPr>
                      <a:r>
                        <a:rPr lang="en-US" sz="1800" dirty="0">
                          <a:latin typeface="Courier New"/>
                          <a:ea typeface="MS Mincho"/>
                        </a:rPr>
                        <a:t>     </a:t>
                      </a:r>
                      <a:r>
                        <a:rPr lang="en-US" sz="1800" dirty="0" err="1">
                          <a:latin typeface="Courier New"/>
                          <a:ea typeface="MS Mincho"/>
                        </a:rPr>
                        <a:t>Prec</a:t>
                      </a:r>
                      <a:r>
                        <a:rPr lang="en-US" sz="1800" dirty="0">
                          <a:latin typeface="Courier New"/>
                          <a:ea typeface="MS Mincho"/>
                        </a:rPr>
                        <a:t>-Is-L  ← CC =  ‘L’ </a:t>
                      </a:r>
                      <a:endParaRPr lang="id-ID" sz="1800" dirty="0">
                        <a:latin typeface="Times New Roman"/>
                        <a:ea typeface="MS Mincho"/>
                      </a:endParaRPr>
                    </a:p>
                    <a:p>
                      <a:pPr>
                        <a:spcAft>
                          <a:spcPts val="0"/>
                        </a:spcAft>
                      </a:pPr>
                      <a:r>
                        <a:rPr lang="en-US" sz="1800" dirty="0">
                          <a:latin typeface="Courier New"/>
                          <a:ea typeface="MS Mincho"/>
                        </a:rPr>
                        <a:t>     </a:t>
                      </a:r>
                      <a:r>
                        <a:rPr lang="en-US" sz="1800" b="1" dirty="0">
                          <a:latin typeface="Courier New"/>
                          <a:ea typeface="MS Mincho"/>
                        </a:rPr>
                        <a:t>ADV</a:t>
                      </a:r>
                      <a:r>
                        <a:rPr lang="en-US" sz="1800" dirty="0">
                          <a:latin typeface="Courier New"/>
                          <a:ea typeface="MS Mincho"/>
                        </a:rPr>
                        <a:t> {</a:t>
                      </a:r>
                      <a:r>
                        <a:rPr lang="en-US" sz="1800" dirty="0" err="1">
                          <a:latin typeface="Courier New"/>
                          <a:ea typeface="MS Mincho"/>
                        </a:rPr>
                        <a:t>Next_Elmt</a:t>
                      </a:r>
                      <a:r>
                        <a:rPr lang="en-US" sz="1800" dirty="0">
                          <a:latin typeface="Courier New"/>
                          <a:ea typeface="MS Mincho"/>
                        </a:rPr>
                        <a:t>}</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if</a:t>
                      </a:r>
                      <a:r>
                        <a:rPr lang="en-US" sz="1800" dirty="0">
                          <a:latin typeface="Courier New"/>
                          <a:ea typeface="MS Mincho"/>
                        </a:rPr>
                        <a:t> CC = ‘E’ </a:t>
                      </a:r>
                      <a:r>
                        <a:rPr lang="en-US" sz="1800" u="words" dirty="0">
                          <a:latin typeface="Courier New"/>
                          <a:ea typeface="MS Mincho"/>
                        </a:rPr>
                        <a:t>and</a:t>
                      </a:r>
                      <a:r>
                        <a:rPr lang="en-US" sz="1800" dirty="0">
                          <a:latin typeface="Courier New"/>
                          <a:ea typeface="MS Mincho"/>
                        </a:rPr>
                        <a:t>  </a:t>
                      </a:r>
                      <a:r>
                        <a:rPr lang="en-US" sz="1800" dirty="0" err="1">
                          <a:latin typeface="Courier New"/>
                          <a:ea typeface="MS Mincho"/>
                        </a:rPr>
                        <a:t>Prec</a:t>
                      </a:r>
                      <a:r>
                        <a:rPr lang="en-US" sz="1800" dirty="0">
                          <a:latin typeface="Courier New"/>
                          <a:ea typeface="MS Mincho"/>
                        </a:rPr>
                        <a:t>-Is-L  </a:t>
                      </a:r>
                      <a:r>
                        <a:rPr lang="en-US" sz="1800" u="words" dirty="0">
                          <a:latin typeface="Courier New"/>
                          <a:ea typeface="MS Mincho"/>
                        </a:rPr>
                        <a:t>then</a:t>
                      </a:r>
                      <a:endParaRPr lang="id-ID" sz="1800" dirty="0">
                        <a:latin typeface="Times New Roman"/>
                        <a:ea typeface="MS Mincho"/>
                      </a:endParaRPr>
                    </a:p>
                    <a:p>
                      <a:pPr>
                        <a:spcAft>
                          <a:spcPts val="0"/>
                        </a:spcAft>
                      </a:pPr>
                      <a:r>
                        <a:rPr lang="en-US" sz="1800" dirty="0">
                          <a:latin typeface="Courier New"/>
                          <a:ea typeface="MS Mincho"/>
                        </a:rPr>
                        <a:t>        CPTLE  =  CPTLE + 1</a:t>
                      </a:r>
                      <a:endParaRPr lang="id-ID" sz="1800" dirty="0">
                        <a:latin typeface="Times New Roman"/>
                        <a:ea typeface="MS Mincho"/>
                      </a:endParaRPr>
                    </a:p>
                    <a:p>
                      <a:pPr>
                        <a:spcAft>
                          <a:spcPts val="0"/>
                        </a:spcAft>
                      </a:pPr>
                      <a:r>
                        <a:rPr lang="en-US" sz="1800" dirty="0">
                          <a:latin typeface="Courier New"/>
                          <a:ea typeface="MS Mincho"/>
                        </a:rPr>
                        <a:t>     </a:t>
                      </a:r>
                      <a:r>
                        <a:rPr lang="en-US" sz="1800" u="words" dirty="0">
                          <a:latin typeface="Courier New"/>
                          <a:ea typeface="MS Mincho"/>
                        </a:rPr>
                        <a:t>Output</a:t>
                      </a:r>
                      <a:r>
                        <a:rPr lang="en-US" sz="1800" dirty="0">
                          <a:latin typeface="Courier New"/>
                          <a:ea typeface="MS Mincho"/>
                        </a:rPr>
                        <a:t> (CPTLE)   {</a:t>
                      </a:r>
                      <a:r>
                        <a:rPr lang="en-US" sz="1800" dirty="0" err="1">
                          <a:latin typeface="Courier New"/>
                          <a:ea typeface="MS Mincho"/>
                        </a:rPr>
                        <a:t>Terminasi</a:t>
                      </a:r>
                      <a:r>
                        <a:rPr lang="en-US" sz="1800" dirty="0">
                          <a:latin typeface="Courier New"/>
                          <a:ea typeface="MS Mincho"/>
                        </a:rPr>
                        <a:t>}</a:t>
                      </a:r>
                      <a:r>
                        <a:rPr lang="en-US" sz="1800" dirty="0">
                          <a:latin typeface="Times New Roman"/>
                          <a:ea typeface="MS Mincho"/>
                        </a:rPr>
                        <a:t> </a:t>
                      </a:r>
                      <a:endParaRPr lang="id-ID" sz="1800" dirty="0">
                        <a:latin typeface="Times New Roman"/>
                        <a:ea typeface="MS Mincho"/>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666749" y="1596788"/>
          <a:ext cx="7876749" cy="4561840"/>
        </p:xfrm>
        <a:graphic>
          <a:graphicData uri="http://schemas.openxmlformats.org/drawingml/2006/table">
            <a:tbl>
              <a:tblPr/>
              <a:tblGrid>
                <a:gridCol w="7876749"/>
              </a:tblGrid>
              <a:tr h="846667">
                <a:tc>
                  <a:txBody>
                    <a:bodyPr/>
                    <a:lstStyle/>
                    <a:p>
                      <a:pPr>
                        <a:spcAft>
                          <a:spcPts val="0"/>
                        </a:spcAft>
                      </a:pPr>
                      <a:r>
                        <a:rPr lang="en-US" sz="1400" b="1" u="words">
                          <a:latin typeface="Times New Roman"/>
                          <a:ea typeface="MS Mincho"/>
                        </a:rPr>
                        <a:t>Program</a:t>
                      </a:r>
                      <a:r>
                        <a:rPr lang="en-US" sz="1400">
                          <a:latin typeface="Times New Roman"/>
                          <a:ea typeface="MS Mincho"/>
                        </a:rPr>
                        <a:t> </a:t>
                      </a:r>
                      <a:r>
                        <a:rPr lang="en-US" sz="1400" b="1">
                          <a:latin typeface="Times New Roman"/>
                          <a:ea typeface="MS Mincho"/>
                        </a:rPr>
                        <a:t>COUNT</a:t>
                      </a:r>
                      <a:r>
                        <a:rPr lang="en-US" sz="1400">
                          <a:latin typeface="Times New Roman"/>
                          <a:ea typeface="MS Mincho"/>
                        </a:rPr>
                        <a:t>LE-3</a:t>
                      </a:r>
                      <a:endParaRPr lang="id-ID" sz="1400">
                        <a:latin typeface="Times New Roman"/>
                        <a:ea typeface="MS Mincho"/>
                      </a:endParaRPr>
                    </a:p>
                    <a:p>
                      <a:pPr>
                        <a:spcAft>
                          <a:spcPts val="0"/>
                        </a:spcAft>
                      </a:pPr>
                      <a:r>
                        <a:rPr lang="en-US" sz="1400">
                          <a:latin typeface="Times New Roman"/>
                          <a:ea typeface="MS Mincho"/>
                        </a:rPr>
                        <a:t>{SKEMA PEMROSESAN DENGAN MARK}</a:t>
                      </a:r>
                      <a:endParaRPr lang="id-ID" sz="1400">
                        <a:latin typeface="Times New Roman"/>
                        <a:ea typeface="MS Mincho"/>
                      </a:endParaRPr>
                    </a:p>
                    <a:p>
                      <a:pPr>
                        <a:spcAft>
                          <a:spcPts val="0"/>
                        </a:spcAft>
                      </a:pPr>
                      <a:r>
                        <a:rPr lang="en-US" sz="1400">
                          <a:latin typeface="Times New Roman"/>
                          <a:ea typeface="MS Mincho"/>
                        </a:rPr>
                        <a:t>{Solusi 3: majukan pita sampai ketemu ‘L’, periksa karakter berikutnya.</a:t>
                      </a:r>
                      <a:endParaRPr lang="id-ID" sz="1400">
                        <a:latin typeface="Times New Roman"/>
                        <a:ea typeface="MS Mincho"/>
                      </a:endParaRPr>
                    </a:p>
                    <a:p>
                      <a:pPr>
                        <a:spcAft>
                          <a:spcPts val="0"/>
                        </a:spcAft>
                      </a:pPr>
                      <a:r>
                        <a:rPr lang="en-US" sz="1400">
                          <a:latin typeface="Times New Roman"/>
                          <a:ea typeface="MS Mincho"/>
                        </a:rPr>
                        <a:t>Proses ini diulang sampai seluruh karakter selesai diproses}:</a:t>
                      </a:r>
                      <a:endParaRPr lang="id-ID" sz="140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a:spcAft>
                          <a:spcPts val="0"/>
                        </a:spcAft>
                      </a:pPr>
                      <a:r>
                        <a:rPr lang="en-US" sz="1400" b="1">
                          <a:latin typeface="Times New Roman"/>
                          <a:ea typeface="MS Mincho"/>
                        </a:rPr>
                        <a:t>Kamus</a:t>
                      </a:r>
                      <a:r>
                        <a:rPr lang="en-US" sz="1400">
                          <a:latin typeface="Times New Roman"/>
                          <a:ea typeface="MS Mincho"/>
                        </a:rPr>
                        <a:t> :</a:t>
                      </a:r>
                      <a:endParaRPr lang="id-ID" sz="1400">
                        <a:latin typeface="Times New Roman"/>
                        <a:ea typeface="MS Mincho"/>
                      </a:endParaRPr>
                    </a:p>
                    <a:p>
                      <a:pPr>
                        <a:spcAft>
                          <a:spcPts val="0"/>
                        </a:spcAft>
                      </a:pPr>
                      <a:r>
                        <a:rPr lang="en-US" sz="1400">
                          <a:latin typeface="Times New Roman"/>
                          <a:ea typeface="MS Mincho"/>
                        </a:rPr>
                        <a:t>    CPTLE : </a:t>
                      </a:r>
                      <a:r>
                        <a:rPr lang="en-US" sz="1400" u="words">
                          <a:latin typeface="Times New Roman"/>
                          <a:ea typeface="MS Mincho"/>
                        </a:rPr>
                        <a:t>Integer</a:t>
                      </a:r>
                      <a:r>
                        <a:rPr lang="en-US" sz="1400">
                          <a:latin typeface="Times New Roman"/>
                          <a:ea typeface="MS Mincho"/>
                        </a:rPr>
                        <a:t>   {banyaknya ‘LE’ pada bagian pita yang sudah dibaca}</a:t>
                      </a:r>
                      <a:endParaRPr lang="id-ID" sz="140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333">
                <a:tc>
                  <a:txBody>
                    <a:bodyPr/>
                    <a:lstStyle/>
                    <a:p>
                      <a:pPr>
                        <a:spcAft>
                          <a:spcPts val="0"/>
                        </a:spcAft>
                      </a:pPr>
                      <a:r>
                        <a:rPr lang="en-US" sz="1400" b="1" dirty="0" err="1">
                          <a:latin typeface="Times New Roman"/>
                          <a:ea typeface="MS Mincho"/>
                        </a:rPr>
                        <a:t>Algoritma</a:t>
                      </a:r>
                      <a:r>
                        <a:rPr lang="en-US" sz="1400" dirty="0">
                          <a:latin typeface="Times New Roman"/>
                          <a:ea typeface="MS Mincho"/>
                        </a:rPr>
                        <a:t> :</a:t>
                      </a:r>
                      <a:endParaRPr lang="id-ID" sz="1400" dirty="0">
                        <a:latin typeface="Times New Roman"/>
                        <a:ea typeface="MS Mincho"/>
                      </a:endParaRPr>
                    </a:p>
                    <a:p>
                      <a:pPr>
                        <a:spcAft>
                          <a:spcPts val="0"/>
                        </a:spcAft>
                      </a:pPr>
                      <a:r>
                        <a:rPr lang="en-US" sz="1400" dirty="0">
                          <a:latin typeface="Times New Roman"/>
                          <a:ea typeface="MS Mincho"/>
                        </a:rPr>
                        <a:t>   </a:t>
                      </a:r>
                      <a:r>
                        <a:rPr lang="en-US" sz="1400" dirty="0">
                          <a:latin typeface="Courier New"/>
                          <a:ea typeface="MS Mincho"/>
                        </a:rPr>
                        <a:t>CPTLE ← 0</a:t>
                      </a:r>
                      <a:endParaRPr lang="id-ID" sz="1400" dirty="0">
                        <a:latin typeface="Times New Roman"/>
                        <a:ea typeface="MS Mincho"/>
                      </a:endParaRPr>
                    </a:p>
                    <a:p>
                      <a:pPr>
                        <a:spcAft>
                          <a:spcPts val="0"/>
                        </a:spcAft>
                      </a:pPr>
                      <a:r>
                        <a:rPr lang="en-US" sz="1400" dirty="0">
                          <a:latin typeface="Courier New"/>
                          <a:ea typeface="MS Mincho"/>
                        </a:rPr>
                        <a:t>  </a:t>
                      </a:r>
                      <a:r>
                        <a:rPr lang="en-US" sz="1400" b="1" dirty="0">
                          <a:latin typeface="Courier New"/>
                          <a:ea typeface="MS Mincho"/>
                        </a:rPr>
                        <a:t>START</a:t>
                      </a:r>
                      <a:r>
                        <a:rPr lang="en-US" sz="1400" dirty="0">
                          <a:latin typeface="Courier New"/>
                          <a:ea typeface="MS Mincho"/>
                        </a:rPr>
                        <a:t>  {</a:t>
                      </a:r>
                      <a:r>
                        <a:rPr lang="en-US" sz="1400" dirty="0" err="1">
                          <a:latin typeface="Courier New"/>
                          <a:ea typeface="MS Mincho"/>
                        </a:rPr>
                        <a:t>First_Elmt</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while</a:t>
                      </a:r>
                      <a:r>
                        <a:rPr lang="en-US" sz="1400" dirty="0">
                          <a:latin typeface="Courier New"/>
                          <a:ea typeface="MS Mincho"/>
                        </a:rPr>
                        <a:t> (CC ≠ ‘.’) </a:t>
                      </a:r>
                      <a:r>
                        <a:rPr lang="en-US" sz="1400" u="words" dirty="0">
                          <a:latin typeface="Courier New"/>
                          <a:ea typeface="MS Mincho"/>
                        </a:rPr>
                        <a:t>do</a:t>
                      </a:r>
                      <a:r>
                        <a:rPr lang="en-US" sz="1400" dirty="0">
                          <a:latin typeface="Courier New"/>
                          <a:ea typeface="MS Mincho"/>
                        </a:rPr>
                        <a:t>    </a:t>
                      </a:r>
                      <a:endParaRPr lang="id-ID" sz="1400" dirty="0">
                        <a:latin typeface="Times New Roman"/>
                        <a:ea typeface="MS Mincho"/>
                      </a:endParaRPr>
                    </a:p>
                    <a:p>
                      <a:pPr>
                        <a:spcAft>
                          <a:spcPts val="0"/>
                        </a:spcAft>
                      </a:pPr>
                      <a:r>
                        <a:rPr lang="en-US" sz="1400" dirty="0">
                          <a:latin typeface="Courier New"/>
                          <a:ea typeface="MS Mincho"/>
                        </a:rPr>
                        <a:t>    {</a:t>
                      </a:r>
                      <a:r>
                        <a:rPr lang="en-US" sz="1400" dirty="0" err="1">
                          <a:latin typeface="Courier New"/>
                          <a:ea typeface="MS Mincho"/>
                        </a:rPr>
                        <a:t>Cari</a:t>
                      </a:r>
                      <a:r>
                        <a:rPr lang="en-US" sz="1400" dirty="0">
                          <a:latin typeface="Courier New"/>
                          <a:ea typeface="MS Mincho"/>
                        </a:rPr>
                        <a:t> </a:t>
                      </a:r>
                      <a:r>
                        <a:rPr lang="en-US" sz="1400" dirty="0" err="1">
                          <a:latin typeface="Courier New"/>
                          <a:ea typeface="MS Mincho"/>
                        </a:rPr>
                        <a:t>sampai</a:t>
                      </a:r>
                      <a:r>
                        <a:rPr lang="en-US" sz="1400" dirty="0">
                          <a:latin typeface="Courier New"/>
                          <a:ea typeface="MS Mincho"/>
                        </a:rPr>
                        <a:t> </a:t>
                      </a:r>
                      <a:r>
                        <a:rPr lang="en-US" sz="1400" dirty="0" err="1">
                          <a:latin typeface="Courier New"/>
                          <a:ea typeface="MS Mincho"/>
                        </a:rPr>
                        <a:t>ketemu</a:t>
                      </a:r>
                      <a:r>
                        <a:rPr lang="en-US" sz="1400" dirty="0">
                          <a:latin typeface="Courier New"/>
                          <a:ea typeface="MS Mincho"/>
                        </a:rPr>
                        <a:t> ‘L’, </a:t>
                      </a:r>
                      <a:r>
                        <a:rPr lang="en-US" sz="1400" dirty="0" err="1">
                          <a:latin typeface="Courier New"/>
                          <a:ea typeface="MS Mincho"/>
                        </a:rPr>
                        <a:t>namun</a:t>
                      </a:r>
                      <a:r>
                        <a:rPr lang="en-US" sz="1400" dirty="0">
                          <a:latin typeface="Courier New"/>
                          <a:ea typeface="MS Mincho"/>
                        </a:rPr>
                        <a:t> </a:t>
                      </a:r>
                      <a:r>
                        <a:rPr lang="en-US" sz="1400" dirty="0" err="1">
                          <a:latin typeface="Courier New"/>
                          <a:ea typeface="MS Mincho"/>
                        </a:rPr>
                        <a:t>mungkin</a:t>
                      </a:r>
                      <a:r>
                        <a:rPr lang="en-US" sz="1400" dirty="0">
                          <a:latin typeface="Courier New"/>
                          <a:ea typeface="MS Mincho"/>
                        </a:rPr>
                        <a:t> </a:t>
                      </a:r>
                      <a:endParaRPr lang="id-ID" sz="1400" dirty="0">
                        <a:latin typeface="Times New Roman"/>
                        <a:ea typeface="MS Mincho"/>
                      </a:endParaRPr>
                    </a:p>
                    <a:p>
                      <a:pPr>
                        <a:spcAft>
                          <a:spcPts val="0"/>
                        </a:spcAft>
                      </a:pPr>
                      <a:r>
                        <a:rPr lang="en-US" sz="1400" dirty="0">
                          <a:latin typeface="Courier New"/>
                          <a:ea typeface="MS Mincho"/>
                        </a:rPr>
                        <a:t>     </a:t>
                      </a:r>
                      <a:r>
                        <a:rPr lang="en-US" sz="1400" dirty="0" err="1">
                          <a:latin typeface="Courier New"/>
                          <a:ea typeface="MS Mincho"/>
                        </a:rPr>
                        <a:t>ketemu</a:t>
                      </a:r>
                      <a:r>
                        <a:rPr lang="en-US" sz="1400" dirty="0">
                          <a:latin typeface="Courier New"/>
                          <a:ea typeface="MS Mincho"/>
                        </a:rPr>
                        <a:t> ‘.’}</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while</a:t>
                      </a:r>
                      <a:r>
                        <a:rPr lang="en-US" sz="1400" dirty="0">
                          <a:latin typeface="Courier New"/>
                          <a:ea typeface="MS Mincho"/>
                        </a:rPr>
                        <a:t> (CC ≠ ‘L’) </a:t>
                      </a:r>
                      <a:r>
                        <a:rPr lang="en-US" sz="1400" u="words" dirty="0">
                          <a:latin typeface="Courier New"/>
                          <a:ea typeface="MS Mincho"/>
                        </a:rPr>
                        <a:t>and</a:t>
                      </a:r>
                      <a:r>
                        <a:rPr lang="en-US" sz="1400" dirty="0">
                          <a:latin typeface="Courier New"/>
                          <a:ea typeface="MS Mincho"/>
                        </a:rPr>
                        <a:t>  (CC ≠ ‘.’) </a:t>
                      </a:r>
                      <a:r>
                        <a:rPr lang="en-US" sz="1400" u="words" dirty="0">
                          <a:latin typeface="Courier New"/>
                          <a:ea typeface="MS Mincho"/>
                        </a:rPr>
                        <a:t>do</a:t>
                      </a:r>
                      <a:r>
                        <a:rPr lang="en-US" sz="1400" dirty="0">
                          <a:latin typeface="Courier New"/>
                          <a:ea typeface="MS Mincho"/>
                        </a:rPr>
                        <a:t> </a:t>
                      </a:r>
                      <a:endParaRPr lang="id-ID" sz="1400" dirty="0">
                        <a:latin typeface="Times New Roman"/>
                        <a:ea typeface="MS Mincho"/>
                      </a:endParaRPr>
                    </a:p>
                    <a:p>
                      <a:pPr>
                        <a:spcAft>
                          <a:spcPts val="0"/>
                        </a:spcAft>
                      </a:pPr>
                      <a:r>
                        <a:rPr lang="en-US" sz="1400" dirty="0">
                          <a:latin typeface="Courier New"/>
                          <a:ea typeface="MS Mincho"/>
                        </a:rPr>
                        <a:t>       </a:t>
                      </a:r>
                      <a:r>
                        <a:rPr lang="en-US" sz="1400" b="1" dirty="0">
                          <a:latin typeface="Courier New"/>
                          <a:ea typeface="MS Mincho"/>
                        </a:rPr>
                        <a:t>ADV     </a:t>
                      </a:r>
                      <a:endParaRPr lang="id-ID" sz="1400" dirty="0">
                        <a:latin typeface="Times New Roman"/>
                        <a:ea typeface="MS Mincho"/>
                      </a:endParaRPr>
                    </a:p>
                    <a:p>
                      <a:pPr>
                        <a:spcAft>
                          <a:spcPts val="0"/>
                        </a:spcAft>
                        <a:tabLst>
                          <a:tab pos="1485900" algn="l"/>
                        </a:tabLst>
                      </a:pPr>
                      <a:r>
                        <a:rPr lang="en-US" sz="1400" dirty="0">
                          <a:latin typeface="Courier New"/>
                          <a:ea typeface="MS Mincho"/>
                        </a:rPr>
                        <a:t>    {CC = ‘L’  </a:t>
                      </a:r>
                      <a:r>
                        <a:rPr lang="en-US" sz="1400" u="words" dirty="0">
                          <a:latin typeface="Courier New"/>
                          <a:ea typeface="MS Mincho"/>
                        </a:rPr>
                        <a:t>or</a:t>
                      </a:r>
                      <a:r>
                        <a:rPr lang="en-US" sz="1400" dirty="0">
                          <a:latin typeface="Courier New"/>
                          <a:ea typeface="MS Mincho"/>
                        </a:rPr>
                        <a:t>  CC = ‘.’}	</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if</a:t>
                      </a:r>
                      <a:r>
                        <a:rPr lang="en-US" sz="1400" dirty="0">
                          <a:latin typeface="Courier New"/>
                          <a:ea typeface="MS Mincho"/>
                        </a:rPr>
                        <a:t> (CC = ‘L’ </a:t>
                      </a:r>
                      <a:r>
                        <a:rPr lang="en-US" sz="1400" u="words" dirty="0">
                          <a:latin typeface="Courier New"/>
                          <a:ea typeface="MS Mincho"/>
                        </a:rPr>
                        <a:t>and</a:t>
                      </a:r>
                      <a:r>
                        <a:rPr lang="en-US" sz="1400" dirty="0">
                          <a:latin typeface="Courier New"/>
                          <a:ea typeface="MS Mincho"/>
                        </a:rPr>
                        <a:t> CC = ‘.’) </a:t>
                      </a:r>
                      <a:r>
                        <a:rPr lang="en-US" sz="1400" u="words" dirty="0">
                          <a:latin typeface="Courier New"/>
                          <a:ea typeface="MS Mincho"/>
                        </a:rPr>
                        <a:t>then</a:t>
                      </a:r>
                      <a:endParaRPr lang="id-ID" sz="1400" dirty="0">
                        <a:latin typeface="Times New Roman"/>
                        <a:ea typeface="MS Mincho"/>
                      </a:endParaRPr>
                    </a:p>
                    <a:p>
                      <a:pPr>
                        <a:spcAft>
                          <a:spcPts val="0"/>
                        </a:spcAft>
                      </a:pPr>
                      <a:r>
                        <a:rPr lang="en-US" sz="1400" dirty="0">
                          <a:latin typeface="Courier New"/>
                          <a:ea typeface="MS Mincho"/>
                        </a:rPr>
                        <a:t>        </a:t>
                      </a:r>
                      <a:r>
                        <a:rPr lang="en-US" sz="1400" b="1" dirty="0">
                          <a:latin typeface="Courier New"/>
                          <a:ea typeface="MS Mincho"/>
                        </a:rPr>
                        <a:t>ADV</a:t>
                      </a:r>
                      <a:r>
                        <a:rPr lang="en-US" sz="1400" dirty="0">
                          <a:latin typeface="Courier New"/>
                          <a:ea typeface="MS Mincho"/>
                        </a:rPr>
                        <a:t>  {</a:t>
                      </a:r>
                      <a:r>
                        <a:rPr lang="en-US" sz="1400" dirty="0" err="1">
                          <a:latin typeface="Courier New"/>
                          <a:ea typeface="MS Mincho"/>
                        </a:rPr>
                        <a:t>Boleh</a:t>
                      </a:r>
                      <a:r>
                        <a:rPr lang="en-US" sz="1400" dirty="0">
                          <a:latin typeface="Courier New"/>
                          <a:ea typeface="MS Mincho"/>
                        </a:rPr>
                        <a:t> </a:t>
                      </a:r>
                      <a:r>
                        <a:rPr lang="en-US" sz="1400" b="1" dirty="0">
                          <a:latin typeface="Courier New"/>
                          <a:ea typeface="MS Mincho"/>
                        </a:rPr>
                        <a:t>ADV</a:t>
                      </a:r>
                      <a:r>
                        <a:rPr lang="en-US" sz="1400" dirty="0">
                          <a:latin typeface="Courier New"/>
                          <a:ea typeface="MS Mincho"/>
                        </a:rPr>
                        <a:t>, </a:t>
                      </a:r>
                      <a:r>
                        <a:rPr lang="en-US" sz="1400" dirty="0" err="1">
                          <a:latin typeface="Courier New"/>
                          <a:ea typeface="MS Mincho"/>
                        </a:rPr>
                        <a:t>karena</a:t>
                      </a:r>
                      <a:r>
                        <a:rPr lang="en-US" sz="1400" dirty="0">
                          <a:latin typeface="Courier New"/>
                          <a:ea typeface="MS Mincho"/>
                        </a:rPr>
                        <a:t> CC </a:t>
                      </a:r>
                      <a:r>
                        <a:rPr lang="en-US" sz="1400" dirty="0" err="1">
                          <a:latin typeface="Courier New"/>
                          <a:ea typeface="MS Mincho"/>
                        </a:rPr>
                        <a:t>bukan</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if</a:t>
                      </a:r>
                      <a:r>
                        <a:rPr lang="en-US" sz="1400" dirty="0">
                          <a:latin typeface="Courier New"/>
                          <a:ea typeface="MS Mincho"/>
                        </a:rPr>
                        <a:t> CC = ‘E’ </a:t>
                      </a:r>
                      <a:r>
                        <a:rPr lang="en-US" sz="1400" u="words" dirty="0">
                          <a:latin typeface="Courier New"/>
                          <a:ea typeface="MS Mincho"/>
                        </a:rPr>
                        <a:t>then</a:t>
                      </a:r>
                      <a:r>
                        <a:rPr lang="en-US" sz="1400" dirty="0">
                          <a:latin typeface="Courier New"/>
                          <a:ea typeface="MS Mincho"/>
                        </a:rPr>
                        <a:t>  CPTLE ← CPTLE + 1   </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else</a:t>
                      </a:r>
                      <a:r>
                        <a:rPr lang="en-US" sz="1400" dirty="0">
                          <a:latin typeface="Courier New"/>
                          <a:ea typeface="MS Mincho"/>
                        </a:rPr>
                        <a:t> : CC ≠ ‘L’ : -}</a:t>
                      </a:r>
                      <a:endParaRPr lang="id-ID" sz="1400" dirty="0">
                        <a:latin typeface="Times New Roman"/>
                        <a:ea typeface="MS Mincho"/>
                      </a:endParaRPr>
                    </a:p>
                    <a:p>
                      <a:pPr>
                        <a:spcAft>
                          <a:spcPts val="0"/>
                        </a:spcAft>
                      </a:pPr>
                      <a:r>
                        <a:rPr lang="en-US" sz="1400" dirty="0">
                          <a:latin typeface="Courier New"/>
                          <a:ea typeface="MS Mincho"/>
                        </a:rPr>
                        <a:t>    {CC = ‘.’, </a:t>
                      </a:r>
                      <a:r>
                        <a:rPr lang="en-US" sz="1400" dirty="0" err="1">
                          <a:latin typeface="Courier New"/>
                          <a:ea typeface="MS Mincho"/>
                        </a:rPr>
                        <a:t>seluruh</a:t>
                      </a:r>
                      <a:r>
                        <a:rPr lang="en-US" sz="1400" dirty="0">
                          <a:latin typeface="Courier New"/>
                          <a:ea typeface="MS Mincho"/>
                        </a:rPr>
                        <a:t> </a:t>
                      </a:r>
                      <a:r>
                        <a:rPr lang="en-US" sz="1400" dirty="0" err="1">
                          <a:latin typeface="Courier New"/>
                          <a:ea typeface="MS Mincho"/>
                        </a:rPr>
                        <a:t>karakter</a:t>
                      </a:r>
                      <a:r>
                        <a:rPr lang="en-US" sz="1400" dirty="0">
                          <a:latin typeface="Courier New"/>
                          <a:ea typeface="MS Mincho"/>
                        </a:rPr>
                        <a:t> </a:t>
                      </a:r>
                      <a:r>
                        <a:rPr lang="en-US" sz="1400" dirty="0" err="1">
                          <a:latin typeface="Courier New"/>
                          <a:ea typeface="MS Mincho"/>
                        </a:rPr>
                        <a:t>pada</a:t>
                      </a:r>
                      <a:r>
                        <a:rPr lang="en-US" sz="1400" dirty="0">
                          <a:latin typeface="Courier New"/>
                          <a:ea typeface="MS Mincho"/>
                        </a:rPr>
                        <a:t> pita </a:t>
                      </a:r>
                      <a:r>
                        <a:rPr lang="en-US" sz="1400" dirty="0" err="1">
                          <a:latin typeface="Courier New"/>
                          <a:ea typeface="MS Mincho"/>
                        </a:rPr>
                        <a:t>sudah</a:t>
                      </a:r>
                      <a:r>
                        <a:rPr lang="en-US" sz="1400" dirty="0">
                          <a:latin typeface="Courier New"/>
                          <a:ea typeface="MS Mincho"/>
                        </a:rPr>
                        <a:t> </a:t>
                      </a:r>
                      <a:r>
                        <a:rPr lang="en-US" sz="1400" dirty="0" err="1">
                          <a:latin typeface="Courier New"/>
                          <a:ea typeface="MS Mincho"/>
                        </a:rPr>
                        <a:t>dibaca</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Output</a:t>
                      </a:r>
                      <a:r>
                        <a:rPr lang="en-US" sz="1400" dirty="0">
                          <a:latin typeface="Courier New"/>
                          <a:ea typeface="MS Mincho"/>
                        </a:rPr>
                        <a:t> (CPTLE)  {</a:t>
                      </a:r>
                      <a:r>
                        <a:rPr lang="en-US" sz="1400" dirty="0" err="1">
                          <a:latin typeface="Courier New"/>
                          <a:ea typeface="MS Mincho"/>
                        </a:rPr>
                        <a:t>Terminasi</a:t>
                      </a:r>
                      <a:r>
                        <a:rPr lang="en-US" sz="1400" dirty="0">
                          <a:latin typeface="Courier New"/>
                          <a:ea typeface="MS Mincho"/>
                        </a:rPr>
                        <a:t>} </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b="1" dirty="0" smtClean="0"/>
              <a:t>HITUNG-LE versi-3 :</a:t>
            </a:r>
            <a:endParaRPr lang="id-ID" dirty="0" smtClean="0"/>
          </a:p>
          <a:p>
            <a:pPr lvl="1"/>
            <a:r>
              <a:rPr lang="en-US" dirty="0" err="1" smtClean="0"/>
              <a:t>Ide</a:t>
            </a:r>
            <a:r>
              <a:rPr lang="en-US" dirty="0" smtClean="0"/>
              <a:t> </a:t>
            </a:r>
            <a:r>
              <a:rPr lang="ja-JP" altLang="en-US" smtClean="0"/>
              <a:t>→</a:t>
            </a:r>
            <a:r>
              <a:rPr lang="en-US" dirty="0" smtClean="0"/>
              <a:t> </a:t>
            </a:r>
            <a:r>
              <a:rPr lang="en-US" dirty="0" err="1" smtClean="0"/>
              <a:t>maju</a:t>
            </a:r>
            <a:r>
              <a:rPr lang="en-US" dirty="0" smtClean="0"/>
              <a:t> </a:t>
            </a:r>
            <a:r>
              <a:rPr lang="en-US" dirty="0" err="1" smtClean="0"/>
              <a:t>terus</a:t>
            </a:r>
            <a:r>
              <a:rPr lang="en-US" dirty="0" smtClean="0"/>
              <a:t> </a:t>
            </a:r>
            <a:r>
              <a:rPr lang="en-US" dirty="0" err="1" smtClean="0"/>
              <a:t>sampai</a:t>
            </a:r>
            <a:r>
              <a:rPr lang="en-US" dirty="0" smtClean="0"/>
              <a:t> </a:t>
            </a:r>
            <a:r>
              <a:rPr lang="en-US" dirty="0" err="1" smtClean="0"/>
              <a:t>menemukan</a:t>
            </a:r>
            <a:r>
              <a:rPr lang="en-US" dirty="0" smtClean="0"/>
              <a:t> ‘L’, </a:t>
            </a:r>
            <a:r>
              <a:rPr lang="en-US" dirty="0" err="1" smtClean="0"/>
              <a:t>dan</a:t>
            </a:r>
            <a:r>
              <a:rPr lang="en-US" dirty="0" smtClean="0"/>
              <a:t> </a:t>
            </a:r>
            <a:r>
              <a:rPr lang="en-US" dirty="0" err="1" smtClean="0"/>
              <a:t>memeriksa</a:t>
            </a:r>
            <a:r>
              <a:rPr lang="en-US" dirty="0" smtClean="0"/>
              <a:t> </a:t>
            </a:r>
            <a:r>
              <a:rPr lang="en-US" dirty="0" err="1" smtClean="0"/>
              <a:t>karakter</a:t>
            </a:r>
            <a:r>
              <a:rPr lang="en-US" dirty="0" smtClean="0"/>
              <a:t> </a:t>
            </a:r>
            <a:r>
              <a:rPr lang="en-US" dirty="0" err="1" smtClean="0"/>
              <a:t>berikutnya</a:t>
            </a:r>
            <a:endParaRPr lang="id-ID" dirty="0" smtClean="0"/>
          </a:p>
          <a:p>
            <a:pPr lvl="1"/>
            <a:r>
              <a:rPr lang="id-ID" dirty="0" smtClean="0"/>
              <a:t>Realisasi menggunakan Mesin Karakter</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endParaRPr lang="id-ID"/>
          </a:p>
        </p:txBody>
      </p:sp>
      <p:sp>
        <p:nvSpPr>
          <p:cNvPr id="6" name="Text Placeholder 5"/>
          <p:cNvSpPr>
            <a:spLocks noGrp="1"/>
          </p:cNvSpPr>
          <p:nvPr>
            <p:ph type="body" sz="quarter" idx="17"/>
          </p:nvPr>
        </p:nvSpPr>
        <p:spPr/>
        <p:txBody>
          <a:bodyPr/>
          <a:lstStyle/>
          <a:p>
            <a:endParaRPr lang="id-ID"/>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a:xfrm>
            <a:off x="407503" y="3371203"/>
            <a:ext cx="8326438" cy="641239"/>
          </a:xfrm>
        </p:spPr>
        <p:txBody>
          <a:bodyPr/>
          <a:lstStyle/>
          <a:p>
            <a:r>
              <a:rPr lang="id-ID" dirty="0" smtClean="0"/>
              <a:t>MESIN COUPLE</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Kembali ke kasus hitung LE :</a:t>
            </a:r>
          </a:p>
          <a:p>
            <a:pPr lvl="1"/>
            <a:r>
              <a:rPr lang="en-US" dirty="0" err="1" smtClean="0"/>
              <a:t>Diberikan</a:t>
            </a:r>
            <a:r>
              <a:rPr lang="en-US" dirty="0" smtClean="0"/>
              <a:t> </a:t>
            </a:r>
            <a:r>
              <a:rPr lang="en-US" dirty="0" err="1" smtClean="0"/>
              <a:t>sebuah</a:t>
            </a:r>
            <a:r>
              <a:rPr lang="en-US" dirty="0" smtClean="0"/>
              <a:t> </a:t>
            </a:r>
            <a:r>
              <a:rPr lang="en-US" dirty="0" err="1" smtClean="0"/>
              <a:t>mesin</a:t>
            </a:r>
            <a:r>
              <a:rPr lang="en-US" dirty="0" smtClean="0"/>
              <a:t> </a:t>
            </a:r>
            <a:r>
              <a:rPr lang="en-US" dirty="0" err="1" smtClean="0"/>
              <a:t>karakter</a:t>
            </a:r>
            <a:r>
              <a:rPr lang="en-US" dirty="0" smtClean="0"/>
              <a:t> </a:t>
            </a:r>
            <a:r>
              <a:rPr lang="en-US" dirty="0" err="1" smtClean="0"/>
              <a:t>dengan</a:t>
            </a:r>
            <a:r>
              <a:rPr lang="en-US" dirty="0" smtClean="0"/>
              <a:t> pita </a:t>
            </a:r>
            <a:r>
              <a:rPr lang="en-US" dirty="0" err="1" smtClean="0"/>
              <a:t>berisi</a:t>
            </a:r>
            <a:r>
              <a:rPr lang="en-US" dirty="0" smtClean="0"/>
              <a:t> </a:t>
            </a:r>
            <a:r>
              <a:rPr lang="en-US" dirty="0" err="1" smtClean="0"/>
              <a:t>karakter</a:t>
            </a:r>
            <a:r>
              <a:rPr lang="en-US" dirty="0" smtClean="0"/>
              <a:t> (</a:t>
            </a:r>
            <a:r>
              <a:rPr lang="en-US" dirty="0" err="1" smtClean="0"/>
              <a:t>mungkin</a:t>
            </a:r>
            <a:r>
              <a:rPr lang="en-US" dirty="0" smtClean="0"/>
              <a:t> </a:t>
            </a:r>
            <a:r>
              <a:rPr lang="en-US" dirty="0" err="1" smtClean="0"/>
              <a:t>kosong</a:t>
            </a:r>
            <a:r>
              <a:rPr lang="en-US" dirty="0" smtClean="0"/>
              <a:t>). </a:t>
            </a:r>
            <a:r>
              <a:rPr lang="en-US" dirty="0" err="1" smtClean="0"/>
              <a:t>Buatlah</a:t>
            </a:r>
            <a:r>
              <a:rPr lang="en-US" dirty="0" smtClean="0"/>
              <a:t> </a:t>
            </a:r>
            <a:r>
              <a:rPr lang="en-US" dirty="0" err="1" smtClean="0"/>
              <a:t>algoritma</a:t>
            </a:r>
            <a:r>
              <a:rPr lang="en-US" dirty="0" smtClean="0"/>
              <a:t> </a:t>
            </a:r>
            <a:r>
              <a:rPr lang="en-US" dirty="0" err="1" smtClean="0"/>
              <a:t>untuk</a:t>
            </a:r>
            <a:r>
              <a:rPr lang="en-US" dirty="0" smtClean="0"/>
              <a:t> </a:t>
            </a:r>
            <a:r>
              <a:rPr lang="en-US" dirty="0" err="1" smtClean="0"/>
              <a:t>menghitung</a:t>
            </a:r>
            <a:r>
              <a:rPr lang="en-US" dirty="0" smtClean="0"/>
              <a:t> </a:t>
            </a:r>
            <a:r>
              <a:rPr lang="en-US" dirty="0" err="1" smtClean="0"/>
              <a:t>banyaknya</a:t>
            </a:r>
            <a:r>
              <a:rPr lang="en-US" dirty="0" smtClean="0"/>
              <a:t> </a:t>
            </a:r>
            <a:r>
              <a:rPr lang="en-US" dirty="0" err="1" smtClean="0"/>
              <a:t>pasangan</a:t>
            </a:r>
            <a:r>
              <a:rPr lang="en-US" dirty="0" smtClean="0"/>
              <a:t> </a:t>
            </a:r>
            <a:r>
              <a:rPr lang="en-US" dirty="0" err="1" smtClean="0"/>
              <a:t>dua</a:t>
            </a:r>
            <a:r>
              <a:rPr lang="en-US" dirty="0" smtClean="0"/>
              <a:t> </a:t>
            </a:r>
            <a:r>
              <a:rPr lang="en-US" dirty="0" err="1" smtClean="0"/>
              <a:t>huruf</a:t>
            </a:r>
            <a:r>
              <a:rPr lang="en-US" dirty="0" smtClean="0"/>
              <a:t> ‘LE’ yang </a:t>
            </a:r>
            <a:r>
              <a:rPr lang="en-US" dirty="0" err="1" smtClean="0"/>
              <a:t>ada</a:t>
            </a:r>
            <a:r>
              <a:rPr lang="en-US" dirty="0" smtClean="0"/>
              <a:t> </a:t>
            </a:r>
            <a:r>
              <a:rPr lang="en-US" dirty="0" err="1" smtClean="0"/>
              <a:t>pada</a:t>
            </a:r>
            <a:r>
              <a:rPr lang="en-US" dirty="0" smtClean="0"/>
              <a:t> pita </a:t>
            </a:r>
            <a:r>
              <a:rPr lang="en-US" dirty="0" err="1" smtClean="0"/>
              <a:t>tersebut</a:t>
            </a:r>
            <a:endParaRPr lang="id-ID" b="1" dirty="0" smtClean="0"/>
          </a:p>
          <a:p>
            <a:r>
              <a:rPr lang="en-US" b="1" dirty="0" smtClean="0"/>
              <a:t>HITUNG-LE </a:t>
            </a:r>
            <a:r>
              <a:rPr lang="en-US" b="1" dirty="0" err="1" smtClean="0"/>
              <a:t>Versi</a:t>
            </a:r>
            <a:r>
              <a:rPr lang="en-US" b="1" dirty="0" smtClean="0"/>
              <a:t> </a:t>
            </a:r>
            <a:r>
              <a:rPr lang="id-ID" b="1" dirty="0" smtClean="0"/>
              <a:t>3</a:t>
            </a:r>
            <a:r>
              <a:rPr lang="en-US" b="1" dirty="0" smtClean="0"/>
              <a:t> :</a:t>
            </a:r>
            <a:endParaRPr lang="id-ID" dirty="0" smtClean="0"/>
          </a:p>
          <a:p>
            <a:pPr lvl="1"/>
            <a:r>
              <a:rPr lang="en-US" dirty="0" err="1" smtClean="0"/>
              <a:t>Realisasi</a:t>
            </a:r>
            <a:r>
              <a:rPr lang="en-US" dirty="0" smtClean="0"/>
              <a:t> </a:t>
            </a:r>
            <a:r>
              <a:rPr lang="en-US" dirty="0" err="1" smtClean="0"/>
              <a:t>dengan</a:t>
            </a:r>
            <a:r>
              <a:rPr lang="en-US" dirty="0" smtClean="0"/>
              <a:t> </a:t>
            </a:r>
            <a:r>
              <a:rPr lang="en-US" dirty="0" err="1" smtClean="0"/>
              <a:t>membuat</a:t>
            </a:r>
            <a:r>
              <a:rPr lang="en-US" dirty="0" smtClean="0"/>
              <a:t> </a:t>
            </a:r>
            <a:r>
              <a:rPr lang="en-US" b="1" dirty="0" err="1" smtClean="0"/>
              <a:t>mesin</a:t>
            </a:r>
            <a:r>
              <a:rPr lang="en-US" b="1" dirty="0" smtClean="0"/>
              <a:t> couple</a:t>
            </a:r>
            <a:r>
              <a:rPr lang="en-US" dirty="0" smtClean="0"/>
              <a:t> : </a:t>
            </a:r>
            <a:r>
              <a:rPr lang="en-US" dirty="0" err="1" smtClean="0"/>
              <a:t>mesin</a:t>
            </a:r>
            <a:r>
              <a:rPr lang="en-US" dirty="0" smtClean="0"/>
              <a:t> yang </a:t>
            </a:r>
            <a:r>
              <a:rPr lang="en-US" dirty="0" err="1" smtClean="0"/>
              <a:t>mampu</a:t>
            </a:r>
            <a:r>
              <a:rPr lang="en-US" dirty="0" smtClean="0"/>
              <a:t> </a:t>
            </a:r>
            <a:r>
              <a:rPr lang="en-US" dirty="0" err="1" smtClean="0"/>
              <a:t>untuk</a:t>
            </a:r>
            <a:r>
              <a:rPr lang="en-US" dirty="0" smtClean="0"/>
              <a:t> </a:t>
            </a:r>
            <a:r>
              <a:rPr lang="en-US" dirty="0" err="1" smtClean="0"/>
              <a:t>menampilkan</a:t>
            </a:r>
            <a:r>
              <a:rPr lang="en-US" dirty="0" smtClean="0"/>
              <a:t> </a:t>
            </a:r>
            <a:r>
              <a:rPr lang="en-US" dirty="0" err="1" smtClean="0"/>
              <a:t>dua</a:t>
            </a:r>
            <a:r>
              <a:rPr lang="en-US" dirty="0" smtClean="0"/>
              <a:t> </a:t>
            </a:r>
            <a:r>
              <a:rPr lang="en-US" dirty="0" err="1" smtClean="0"/>
              <a:t>karakter</a:t>
            </a:r>
            <a:r>
              <a:rPr lang="en-US" dirty="0" smtClean="0"/>
              <a:t> </a:t>
            </a:r>
            <a:r>
              <a:rPr lang="en-US" dirty="0" err="1" smtClean="0"/>
              <a:t>sekaligus</a:t>
            </a:r>
            <a:r>
              <a:rPr lang="en-US" dirty="0" smtClean="0"/>
              <a:t> </a:t>
            </a:r>
            <a:r>
              <a:rPr lang="en-US" dirty="0" err="1" smtClean="0"/>
              <a:t>berdasarkan</a:t>
            </a:r>
            <a:r>
              <a:rPr lang="en-US" dirty="0" smtClean="0"/>
              <a:t> </a:t>
            </a:r>
            <a:r>
              <a:rPr lang="en-US" dirty="0" err="1" smtClean="0"/>
              <a:t>mesin</a:t>
            </a:r>
            <a:r>
              <a:rPr lang="en-US" dirty="0" smtClean="0"/>
              <a:t> </a:t>
            </a:r>
            <a:r>
              <a:rPr lang="en-US" dirty="0" err="1" smtClean="0"/>
              <a:t>karakter</a:t>
            </a:r>
            <a:r>
              <a:rPr lang="en-US" dirty="0" smtClean="0"/>
              <a:t>.</a:t>
            </a:r>
            <a:endParaRPr lang="id-ID" dirty="0" smtClean="0"/>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endParaRPr lang="id-ID"/>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lvl="0"/>
            <a:r>
              <a:rPr lang="id-ID" b="1" dirty="0" smtClean="0"/>
              <a:t>Definisi</a:t>
            </a:r>
            <a:r>
              <a:rPr lang="en-US" dirty="0" smtClean="0"/>
              <a:t>: </a:t>
            </a:r>
            <a:r>
              <a:rPr lang="en-US" dirty="0" err="1" smtClean="0"/>
              <a:t>mesin</a:t>
            </a:r>
            <a:r>
              <a:rPr lang="en-US" dirty="0" smtClean="0"/>
              <a:t> yang </a:t>
            </a:r>
            <a:r>
              <a:rPr lang="en-US" dirty="0" err="1" smtClean="0"/>
              <a:t>dianggap</a:t>
            </a:r>
            <a:r>
              <a:rPr lang="en-US" dirty="0" smtClean="0"/>
              <a:t> </a:t>
            </a:r>
            <a:r>
              <a:rPr lang="en-US" dirty="0" err="1" smtClean="0"/>
              <a:t>ada</a:t>
            </a:r>
            <a:r>
              <a:rPr lang="en-US" dirty="0" smtClean="0"/>
              <a:t>, </a:t>
            </a:r>
            <a:r>
              <a:rPr lang="en-US" dirty="0" err="1" smtClean="0"/>
              <a:t>dan</a:t>
            </a:r>
            <a:r>
              <a:rPr lang="en-US" dirty="0" smtClean="0"/>
              <a:t> </a:t>
            </a:r>
            <a:r>
              <a:rPr lang="en-US" dirty="0" err="1" smtClean="0"/>
              <a:t>diasumsikan</a:t>
            </a:r>
            <a:r>
              <a:rPr lang="en-US" dirty="0" smtClean="0"/>
              <a:t> </a:t>
            </a:r>
            <a:r>
              <a:rPr lang="en-US" dirty="0" err="1" smtClean="0"/>
              <a:t>mampu</a:t>
            </a:r>
            <a:r>
              <a:rPr lang="en-US" dirty="0" smtClean="0"/>
              <a:t> </a:t>
            </a:r>
            <a:r>
              <a:rPr lang="en-US" dirty="0" err="1" smtClean="0"/>
              <a:t>melakukan</a:t>
            </a:r>
            <a:r>
              <a:rPr lang="en-US" dirty="0" smtClean="0"/>
              <a:t> </a:t>
            </a:r>
            <a:r>
              <a:rPr lang="en-US" dirty="0" err="1" smtClean="0"/>
              <a:t>mekanisme</a:t>
            </a:r>
            <a:r>
              <a:rPr lang="en-US" dirty="0" smtClean="0"/>
              <a:t> yang </a:t>
            </a:r>
            <a:r>
              <a:rPr lang="en-US" dirty="0" err="1" smtClean="0"/>
              <a:t>didefinisikan</a:t>
            </a:r>
            <a:r>
              <a:rPr lang="en-US" dirty="0" smtClean="0"/>
              <a:t> </a:t>
            </a:r>
            <a:r>
              <a:rPr lang="en-US" dirty="0" err="1" smtClean="0"/>
              <a:t>untuk</a:t>
            </a:r>
            <a:r>
              <a:rPr lang="en-US" dirty="0" smtClean="0"/>
              <a:t> </a:t>
            </a:r>
            <a:r>
              <a:rPr lang="en-US" dirty="0" err="1" smtClean="0"/>
              <a:t>mesin</a:t>
            </a:r>
            <a:r>
              <a:rPr lang="en-US" dirty="0" smtClean="0"/>
              <a:t> </a:t>
            </a:r>
            <a:r>
              <a:rPr lang="en-US" dirty="0" err="1" smtClean="0"/>
              <a:t>tersebut</a:t>
            </a:r>
            <a:r>
              <a:rPr lang="en-US" dirty="0" smtClean="0"/>
              <a:t>.</a:t>
            </a:r>
            <a:endParaRPr lang="id-ID" dirty="0" smtClean="0"/>
          </a:p>
          <a:p>
            <a:r>
              <a:rPr lang="en-US" dirty="0" err="1" smtClean="0"/>
              <a:t>Mesin</a:t>
            </a:r>
            <a:r>
              <a:rPr lang="en-US" dirty="0" smtClean="0"/>
              <a:t> </a:t>
            </a:r>
            <a:r>
              <a:rPr lang="en-US" dirty="0" err="1" smtClean="0"/>
              <a:t>abstrak</a:t>
            </a:r>
            <a:r>
              <a:rPr lang="en-US" dirty="0" smtClean="0"/>
              <a:t> </a:t>
            </a:r>
            <a:r>
              <a:rPr lang="en-US" dirty="0" err="1" smtClean="0"/>
              <a:t>memungkinkan</a:t>
            </a:r>
            <a:r>
              <a:rPr lang="en-US" dirty="0" smtClean="0"/>
              <a:t> programmer </a:t>
            </a:r>
            <a:r>
              <a:rPr lang="en-US" dirty="0" err="1" smtClean="0"/>
              <a:t>untuk</a:t>
            </a:r>
            <a:r>
              <a:rPr lang="en-US" dirty="0" smtClean="0"/>
              <a:t> </a:t>
            </a:r>
            <a:r>
              <a:rPr lang="en-US" dirty="0" err="1" smtClean="0"/>
              <a:t>melakukan</a:t>
            </a:r>
            <a:r>
              <a:rPr lang="en-US" dirty="0" smtClean="0"/>
              <a:t> </a:t>
            </a:r>
            <a:r>
              <a:rPr lang="en-US" dirty="0" err="1" smtClean="0"/>
              <a:t>pemecahan</a:t>
            </a:r>
            <a:r>
              <a:rPr lang="en-US" dirty="0" smtClean="0"/>
              <a:t> </a:t>
            </a:r>
            <a:r>
              <a:rPr lang="en-US" dirty="0" err="1" smtClean="0"/>
              <a:t>masalah</a:t>
            </a:r>
            <a:r>
              <a:rPr lang="en-US" dirty="0" smtClean="0"/>
              <a:t> </a:t>
            </a:r>
            <a:r>
              <a:rPr lang="en-US" dirty="0" err="1" smtClean="0"/>
              <a:t>secara</a:t>
            </a:r>
            <a:r>
              <a:rPr lang="en-US" dirty="0" smtClean="0"/>
              <a:t> </a:t>
            </a:r>
            <a:r>
              <a:rPr lang="en-US" dirty="0" err="1" smtClean="0"/>
              <a:t>bertahap</a:t>
            </a:r>
            <a:endParaRPr lang="id-ID" dirty="0" smtClean="0"/>
          </a:p>
          <a:p>
            <a:r>
              <a:rPr lang="en-US" dirty="0" err="1" smtClean="0"/>
              <a:t>Mendefinisikan</a:t>
            </a:r>
            <a:r>
              <a:rPr lang="en-US" dirty="0" smtClean="0"/>
              <a:t> </a:t>
            </a:r>
            <a:r>
              <a:rPr lang="en-US" dirty="0" err="1" smtClean="0"/>
              <a:t>mesin</a:t>
            </a:r>
            <a:r>
              <a:rPr lang="en-US" dirty="0" smtClean="0"/>
              <a:t> </a:t>
            </a:r>
            <a:r>
              <a:rPr lang="en-US" dirty="0" err="1" smtClean="0"/>
              <a:t>abstrak</a:t>
            </a:r>
            <a:r>
              <a:rPr lang="en-US" dirty="0" smtClean="0"/>
              <a:t> </a:t>
            </a:r>
            <a:r>
              <a:rPr lang="en-US" dirty="0" err="1" smtClean="0"/>
              <a:t>berarti</a:t>
            </a:r>
            <a:r>
              <a:rPr lang="en-US" dirty="0" smtClean="0"/>
              <a:t> </a:t>
            </a:r>
            <a:r>
              <a:rPr lang="en-US" dirty="0" err="1" smtClean="0"/>
              <a:t>mendefinisikan</a:t>
            </a:r>
            <a:r>
              <a:rPr lang="en-US" dirty="0" smtClean="0"/>
              <a:t>:</a:t>
            </a:r>
            <a:endParaRPr lang="id-ID" dirty="0" smtClean="0"/>
          </a:p>
          <a:p>
            <a:pPr lvl="1"/>
            <a:r>
              <a:rPr lang="en-US" dirty="0" err="1" smtClean="0"/>
              <a:t>sekumpulan</a:t>
            </a:r>
            <a:r>
              <a:rPr lang="en-US" dirty="0" smtClean="0"/>
              <a:t> state yang </a:t>
            </a:r>
            <a:r>
              <a:rPr lang="en-US" dirty="0" err="1" smtClean="0"/>
              <a:t>mungkin</a:t>
            </a:r>
            <a:endParaRPr lang="id-ID" dirty="0" smtClean="0"/>
          </a:p>
          <a:p>
            <a:pPr lvl="1"/>
            <a:r>
              <a:rPr lang="en-US" dirty="0" err="1" smtClean="0"/>
              <a:t>sekumpulan</a:t>
            </a:r>
            <a:r>
              <a:rPr lang="en-US" dirty="0" smtClean="0"/>
              <a:t> </a:t>
            </a:r>
            <a:r>
              <a:rPr lang="en-US" dirty="0" err="1" smtClean="0"/>
              <a:t>aksi</a:t>
            </a:r>
            <a:r>
              <a:rPr lang="en-US" dirty="0" smtClean="0"/>
              <a:t> </a:t>
            </a:r>
            <a:r>
              <a:rPr lang="en-US" dirty="0" err="1" smtClean="0"/>
              <a:t>primitif</a:t>
            </a:r>
            <a:endParaRPr lang="id-ID" dirty="0" smtClean="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Mesin Abstrak</a:t>
            </a:r>
            <a:endParaRPr lang="en-US" dirty="0"/>
          </a:p>
        </p:txBody>
      </p:sp>
      <p:sp>
        <p:nvSpPr>
          <p:cNvPr id="6" name="Text Placeholder 5"/>
          <p:cNvSpPr>
            <a:spLocks noGrp="1"/>
          </p:cNvSpPr>
          <p:nvPr>
            <p:ph type="body" sz="quarter" idx="17"/>
          </p:nvPr>
        </p:nvSpPr>
        <p:spPr/>
        <p:txBody>
          <a:bodyPr/>
          <a:lstStyle/>
          <a:p>
            <a:r>
              <a:rPr lang="id-ID" dirty="0" smtClean="0"/>
              <a:t>IKG2A3 Pemrograman Terstruktur 2</a:t>
            </a:r>
            <a:endParaRPr lang="en-US" dirty="0"/>
          </a:p>
        </p:txBody>
      </p:sp>
    </p:spTree>
    <p:extLst>
      <p:ext uri="{BB962C8B-B14F-4D97-AF65-F5344CB8AC3E}">
        <p14:creationId xmlns="" xmlns:p14="http://schemas.microsoft.com/office/powerpoint/2010/main" val="3693750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501033" y="1397000"/>
          <a:ext cx="7892340" cy="4693920"/>
        </p:xfrm>
        <a:graphic>
          <a:graphicData uri="http://schemas.openxmlformats.org/drawingml/2006/table">
            <a:tbl>
              <a:tblPr/>
              <a:tblGrid>
                <a:gridCol w="7892340"/>
              </a:tblGrid>
              <a:tr h="508000">
                <a:tc>
                  <a:txBody>
                    <a:bodyPr/>
                    <a:lstStyle/>
                    <a:p>
                      <a:pPr>
                        <a:spcAft>
                          <a:spcPts val="0"/>
                        </a:spcAft>
                      </a:pPr>
                      <a:r>
                        <a:rPr lang="en-US" sz="1400" b="1" u="words">
                          <a:latin typeface="Times New Roman"/>
                          <a:ea typeface="MS Mincho"/>
                        </a:rPr>
                        <a:t>Program</a:t>
                      </a:r>
                      <a:r>
                        <a:rPr lang="en-US" sz="1400">
                          <a:latin typeface="Times New Roman"/>
                          <a:ea typeface="MS Mincho"/>
                        </a:rPr>
                        <a:t> </a:t>
                      </a:r>
                      <a:r>
                        <a:rPr lang="en-US" sz="1400" b="1">
                          <a:latin typeface="Times New Roman"/>
                          <a:ea typeface="MS Mincho"/>
                        </a:rPr>
                        <a:t>COUNT</a:t>
                      </a:r>
                      <a:r>
                        <a:rPr lang="en-US" sz="1400">
                          <a:latin typeface="Times New Roman"/>
                          <a:ea typeface="MS Mincho"/>
                        </a:rPr>
                        <a:t>LE-1</a:t>
                      </a:r>
                      <a:endParaRPr lang="id-ID" sz="1400">
                        <a:latin typeface="Times New Roman"/>
                        <a:ea typeface="MS Mincho"/>
                      </a:endParaRPr>
                    </a:p>
                    <a:p>
                      <a:pPr>
                        <a:spcAft>
                          <a:spcPts val="0"/>
                        </a:spcAft>
                      </a:pPr>
                      <a:r>
                        <a:rPr lang="en-US" sz="1400">
                          <a:latin typeface="Times New Roman"/>
                          <a:ea typeface="MS Mincho"/>
                        </a:rPr>
                        <a:t>{SKEMA PEMROSESAN DENGAN MARK}</a:t>
                      </a:r>
                      <a:endParaRPr lang="id-ID" sz="1400">
                        <a:latin typeface="Times New Roman"/>
                        <a:ea typeface="MS Mincho"/>
                      </a:endParaRPr>
                    </a:p>
                    <a:p>
                      <a:pPr>
                        <a:spcAft>
                          <a:spcPts val="0"/>
                        </a:spcAft>
                      </a:pPr>
                      <a:r>
                        <a:rPr lang="en-US" sz="1400">
                          <a:latin typeface="Times New Roman"/>
                          <a:ea typeface="MS Mincho"/>
                        </a:rPr>
                        <a:t>{Solusi 1: Mesin  COUPLE}:</a:t>
                      </a:r>
                      <a:endParaRPr lang="id-ID" sz="140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0">
                <a:tc>
                  <a:txBody>
                    <a:bodyPr/>
                    <a:lstStyle/>
                    <a:p>
                      <a:pPr>
                        <a:spcAft>
                          <a:spcPts val="0"/>
                        </a:spcAft>
                      </a:pPr>
                      <a:r>
                        <a:rPr lang="en-US" sz="1400" b="1" dirty="0" err="1">
                          <a:latin typeface="Times New Roman"/>
                          <a:ea typeface="MS Mincho"/>
                        </a:rPr>
                        <a:t>Kamus</a:t>
                      </a:r>
                      <a:r>
                        <a:rPr lang="en-US" sz="1400" dirty="0">
                          <a:latin typeface="Times New Roman"/>
                          <a:ea typeface="MS Mincho"/>
                        </a:rPr>
                        <a:t> :</a:t>
                      </a:r>
                      <a:endParaRPr lang="id-ID" sz="1400" dirty="0">
                        <a:latin typeface="Times New Roman"/>
                        <a:ea typeface="MS Mincho"/>
                      </a:endParaRPr>
                    </a:p>
                    <a:p>
                      <a:pPr>
                        <a:spcAft>
                          <a:spcPts val="0"/>
                        </a:spcAft>
                      </a:pPr>
                      <a:r>
                        <a:rPr lang="en-US" sz="1400" dirty="0">
                          <a:latin typeface="Times New Roman"/>
                          <a:ea typeface="MS Mincho"/>
                        </a:rPr>
                        <a:t>     CPTLE : </a:t>
                      </a:r>
                      <a:r>
                        <a:rPr lang="en-US" sz="1400" u="words" dirty="0">
                          <a:latin typeface="Times New Roman"/>
                          <a:ea typeface="MS Mincho"/>
                        </a:rPr>
                        <a:t>Integer</a:t>
                      </a:r>
                      <a:r>
                        <a:rPr lang="en-US" sz="1400" dirty="0">
                          <a:latin typeface="Times New Roman"/>
                          <a:ea typeface="MS Mincho"/>
                        </a:rPr>
                        <a:t>  {</a:t>
                      </a:r>
                      <a:r>
                        <a:rPr lang="en-US" sz="1400" dirty="0" err="1">
                          <a:latin typeface="Times New Roman"/>
                          <a:ea typeface="MS Mincho"/>
                        </a:rPr>
                        <a:t>banyaknya</a:t>
                      </a:r>
                      <a:r>
                        <a:rPr lang="en-US" sz="1400" dirty="0">
                          <a:latin typeface="Times New Roman"/>
                          <a:ea typeface="MS Mincho"/>
                        </a:rPr>
                        <a:t> ‘LE’ </a:t>
                      </a:r>
                      <a:r>
                        <a:rPr lang="en-US" sz="1400" dirty="0" err="1">
                          <a:latin typeface="Times New Roman"/>
                          <a:ea typeface="MS Mincho"/>
                        </a:rPr>
                        <a:t>pada</a:t>
                      </a:r>
                      <a:r>
                        <a:rPr lang="en-US" sz="1400" dirty="0">
                          <a:latin typeface="Times New Roman"/>
                          <a:ea typeface="MS Mincho"/>
                        </a:rPr>
                        <a:t> </a:t>
                      </a:r>
                      <a:r>
                        <a:rPr lang="en-US" sz="1400" dirty="0" err="1">
                          <a:latin typeface="Times New Roman"/>
                          <a:ea typeface="MS Mincho"/>
                        </a:rPr>
                        <a:t>bagian</a:t>
                      </a:r>
                      <a:r>
                        <a:rPr lang="en-US" sz="1400" dirty="0">
                          <a:latin typeface="Times New Roman"/>
                          <a:ea typeface="MS Mincho"/>
                        </a:rPr>
                        <a:t> pita yang </a:t>
                      </a:r>
                      <a:r>
                        <a:rPr lang="en-US" sz="1400" dirty="0" err="1" smtClean="0">
                          <a:latin typeface="Times New Roman"/>
                          <a:ea typeface="MS Mincho"/>
                        </a:rPr>
                        <a:t>sudah</a:t>
                      </a:r>
                      <a:r>
                        <a:rPr lang="en-US" sz="1400" dirty="0" smtClean="0">
                          <a:latin typeface="Times New Roman"/>
                          <a:ea typeface="MS Mincho"/>
                        </a:rPr>
                        <a:t>  </a:t>
                      </a:r>
                      <a:r>
                        <a:rPr lang="en-US" sz="1400" dirty="0" err="1">
                          <a:latin typeface="Times New Roman"/>
                          <a:ea typeface="MS Mincho"/>
                        </a:rPr>
                        <a:t>dibaca</a:t>
                      </a:r>
                      <a:r>
                        <a:rPr lang="en-US" sz="1400" dirty="0">
                          <a:latin typeface="Times New Roman"/>
                          <a:ea typeface="MS Mincho"/>
                        </a:rPr>
                        <a:t>}</a:t>
                      </a:r>
                      <a:endParaRPr lang="id-ID" sz="1400" dirty="0">
                        <a:latin typeface="Times New Roman"/>
                        <a:ea typeface="MS Mincho"/>
                      </a:endParaRPr>
                    </a:p>
                    <a:p>
                      <a:pPr>
                        <a:spcAft>
                          <a:spcPts val="0"/>
                        </a:spcAft>
                      </a:pPr>
                      <a:r>
                        <a:rPr lang="en-US" sz="1400" dirty="0">
                          <a:latin typeface="Times New Roman"/>
                          <a:ea typeface="MS Mincho"/>
                        </a:rPr>
                        <a:t>     C1, C2  : </a:t>
                      </a:r>
                      <a:r>
                        <a:rPr lang="en-US" sz="1400" u="words" dirty="0">
                          <a:latin typeface="Times New Roman"/>
                          <a:ea typeface="MS Mincho"/>
                        </a:rPr>
                        <a:t>character</a:t>
                      </a:r>
                      <a:r>
                        <a:rPr lang="en-US" sz="1400" dirty="0">
                          <a:latin typeface="Times New Roman"/>
                          <a:ea typeface="MS Mincho"/>
                        </a:rPr>
                        <a:t>     {C1, C2 </a:t>
                      </a:r>
                      <a:r>
                        <a:rPr lang="en-US" sz="1400" dirty="0" err="1">
                          <a:latin typeface="Times New Roman"/>
                          <a:ea typeface="MS Mincho"/>
                        </a:rPr>
                        <a:t>adalah</a:t>
                      </a:r>
                      <a:r>
                        <a:rPr lang="en-US" sz="1400" dirty="0">
                          <a:latin typeface="Times New Roman"/>
                          <a:ea typeface="MS Mincho"/>
                        </a:rPr>
                        <a:t> Couple}</a:t>
                      </a:r>
                      <a:endParaRPr lang="id-ID" sz="1400" dirty="0">
                        <a:latin typeface="Times New Roman"/>
                        <a:ea typeface="MS Mincho"/>
                      </a:endParaRPr>
                    </a:p>
                    <a:p>
                      <a:pPr>
                        <a:spcAft>
                          <a:spcPts val="0"/>
                        </a:spcAft>
                      </a:pPr>
                      <a:r>
                        <a:rPr lang="en-US" sz="1400" dirty="0">
                          <a:latin typeface="Times New Roman"/>
                          <a:ea typeface="MS Mincho"/>
                        </a:rPr>
                        <a:t>      </a:t>
                      </a:r>
                      <a:r>
                        <a:rPr lang="en-US" sz="1400" b="1" u="words" dirty="0">
                          <a:latin typeface="Times New Roman"/>
                          <a:ea typeface="MS Mincho"/>
                        </a:rPr>
                        <a:t>procedure</a:t>
                      </a:r>
                      <a:r>
                        <a:rPr lang="en-US" sz="1400" dirty="0">
                          <a:latin typeface="Times New Roman"/>
                          <a:ea typeface="MS Mincho"/>
                        </a:rPr>
                        <a:t> </a:t>
                      </a:r>
                      <a:r>
                        <a:rPr lang="en-US" sz="1400" b="1" dirty="0">
                          <a:latin typeface="Times New Roman"/>
                          <a:ea typeface="MS Mincho"/>
                        </a:rPr>
                        <a:t>START</a:t>
                      </a:r>
                      <a:r>
                        <a:rPr lang="en-US" sz="1400" dirty="0">
                          <a:latin typeface="Times New Roman"/>
                          <a:ea typeface="MS Mincho"/>
                        </a:rPr>
                        <a:t>-COUPLE  {</a:t>
                      </a:r>
                      <a:r>
                        <a:rPr lang="en-US" sz="1400" dirty="0" err="1">
                          <a:latin typeface="Times New Roman"/>
                          <a:ea typeface="MS Mincho"/>
                        </a:rPr>
                        <a:t>mendapatkan</a:t>
                      </a:r>
                      <a:r>
                        <a:rPr lang="en-US" sz="1400" dirty="0">
                          <a:latin typeface="Times New Roman"/>
                          <a:ea typeface="MS Mincho"/>
                        </a:rPr>
                        <a:t> couple yang </a:t>
                      </a:r>
                      <a:endParaRPr lang="id-ID" sz="1400" dirty="0">
                        <a:latin typeface="Times New Roman"/>
                        <a:ea typeface="MS Mincho"/>
                      </a:endParaRPr>
                    </a:p>
                    <a:p>
                      <a:pPr>
                        <a:spcAft>
                          <a:spcPts val="0"/>
                        </a:spcAft>
                      </a:pPr>
                      <a:r>
                        <a:rPr lang="en-US" sz="1400" dirty="0">
                          <a:latin typeface="Times New Roman"/>
                          <a:ea typeface="MS Mincho"/>
                        </a:rPr>
                        <a:t>                                                           </a:t>
                      </a:r>
                      <a:r>
                        <a:rPr lang="en-US" sz="1400" dirty="0" err="1">
                          <a:latin typeface="Times New Roman"/>
                          <a:ea typeface="MS Mincho"/>
                        </a:rPr>
                        <a:t>pertama</a:t>
                      </a:r>
                      <a:r>
                        <a:rPr lang="en-US" sz="1400" dirty="0">
                          <a:latin typeface="Times New Roman"/>
                          <a:ea typeface="MS Mincho"/>
                        </a:rPr>
                        <a:t>}</a:t>
                      </a:r>
                      <a:endParaRPr lang="id-ID" sz="1400" dirty="0">
                        <a:latin typeface="Times New Roman"/>
                        <a:ea typeface="MS Mincho"/>
                      </a:endParaRPr>
                    </a:p>
                    <a:p>
                      <a:pPr>
                        <a:spcAft>
                          <a:spcPts val="0"/>
                        </a:spcAft>
                      </a:pPr>
                      <a:r>
                        <a:rPr lang="en-US" sz="1400" dirty="0">
                          <a:latin typeface="Times New Roman"/>
                          <a:ea typeface="MS Mincho"/>
                        </a:rPr>
                        <a:t>      {I.S.  : </a:t>
                      </a:r>
                      <a:r>
                        <a:rPr lang="en-US" sz="1400" dirty="0" err="1">
                          <a:latin typeface="Times New Roman"/>
                          <a:ea typeface="MS Mincho"/>
                        </a:rPr>
                        <a:t>sembarang</a:t>
                      </a:r>
                      <a:r>
                        <a:rPr lang="en-US" sz="1400" dirty="0">
                          <a:latin typeface="Times New Roman"/>
                          <a:ea typeface="MS Mincho"/>
                        </a:rPr>
                        <a:t> }</a:t>
                      </a:r>
                      <a:endParaRPr lang="id-ID" sz="1400" dirty="0">
                        <a:latin typeface="Times New Roman"/>
                        <a:ea typeface="MS Mincho"/>
                      </a:endParaRPr>
                    </a:p>
                    <a:p>
                      <a:pPr>
                        <a:spcAft>
                          <a:spcPts val="0"/>
                        </a:spcAft>
                      </a:pPr>
                      <a:r>
                        <a:rPr lang="en-US" sz="1400" dirty="0">
                          <a:latin typeface="Times New Roman"/>
                          <a:ea typeface="MS Mincho"/>
                        </a:rPr>
                        <a:t>      {F.S. : Couple </a:t>
                      </a:r>
                      <a:r>
                        <a:rPr lang="en-US" sz="1400" dirty="0" err="1">
                          <a:latin typeface="Times New Roman"/>
                          <a:ea typeface="MS Mincho"/>
                        </a:rPr>
                        <a:t>pertama</a:t>
                      </a:r>
                      <a:r>
                        <a:rPr lang="en-US" sz="1400" dirty="0">
                          <a:latin typeface="Times New Roman"/>
                          <a:ea typeface="MS Mincho"/>
                        </a:rPr>
                        <a:t> </a:t>
                      </a:r>
                      <a:r>
                        <a:rPr lang="en-US" sz="1400" dirty="0" err="1">
                          <a:latin typeface="Times New Roman"/>
                          <a:ea typeface="MS Mincho"/>
                        </a:rPr>
                        <a:t>terbentuk</a:t>
                      </a:r>
                      <a:r>
                        <a:rPr lang="en-US" sz="1400" dirty="0">
                          <a:latin typeface="Times New Roman"/>
                          <a:ea typeface="MS Mincho"/>
                        </a:rPr>
                        <a:t> : C1 = ‘ ‘, C2 = CC, CC </a:t>
                      </a:r>
                      <a:r>
                        <a:rPr lang="en-US" sz="1400" dirty="0" smtClean="0">
                          <a:latin typeface="Times New Roman"/>
                          <a:ea typeface="MS Mincho"/>
                        </a:rPr>
                        <a:t> </a:t>
                      </a:r>
                      <a:r>
                        <a:rPr lang="en-US" sz="1400" dirty="0" err="1">
                          <a:latin typeface="Times New Roman"/>
                          <a:ea typeface="MS Mincho"/>
                        </a:rPr>
                        <a:t>mungkin</a:t>
                      </a:r>
                      <a:r>
                        <a:rPr lang="en-US" sz="1400" dirty="0">
                          <a:latin typeface="Times New Roman"/>
                          <a:ea typeface="MS Mincho"/>
                        </a:rPr>
                        <a:t> = ‘.’}</a:t>
                      </a:r>
                      <a:endParaRPr lang="id-ID" sz="1400" dirty="0">
                        <a:latin typeface="Times New Roman"/>
                        <a:ea typeface="MS Mincho"/>
                      </a:endParaRPr>
                    </a:p>
                    <a:p>
                      <a:pPr>
                        <a:spcAft>
                          <a:spcPts val="0"/>
                        </a:spcAft>
                      </a:pPr>
                      <a:r>
                        <a:rPr lang="en-US" sz="1400" dirty="0">
                          <a:latin typeface="Times New Roman"/>
                          <a:ea typeface="MS Mincho"/>
                        </a:rPr>
                        <a:t>      </a:t>
                      </a:r>
                      <a:r>
                        <a:rPr lang="en-US" sz="1400" b="1" u="words" dirty="0">
                          <a:latin typeface="Times New Roman"/>
                          <a:ea typeface="MS Mincho"/>
                        </a:rPr>
                        <a:t>procedure</a:t>
                      </a:r>
                      <a:r>
                        <a:rPr lang="en-US" sz="1400" dirty="0">
                          <a:latin typeface="Times New Roman"/>
                          <a:ea typeface="MS Mincho"/>
                        </a:rPr>
                        <a:t> </a:t>
                      </a:r>
                      <a:r>
                        <a:rPr lang="en-US" sz="1400" b="1" dirty="0">
                          <a:latin typeface="Times New Roman"/>
                          <a:ea typeface="MS Mincho"/>
                        </a:rPr>
                        <a:t>ADV</a:t>
                      </a:r>
                      <a:r>
                        <a:rPr lang="en-US" sz="1400" dirty="0">
                          <a:latin typeface="Times New Roman"/>
                          <a:ea typeface="MS Mincho"/>
                        </a:rPr>
                        <a:t>-COUPLE   {next-couple}</a:t>
                      </a:r>
                      <a:endParaRPr lang="id-ID" sz="1400" dirty="0">
                        <a:latin typeface="Times New Roman"/>
                        <a:ea typeface="MS Mincho"/>
                      </a:endParaRPr>
                    </a:p>
                    <a:p>
                      <a:pPr>
                        <a:spcAft>
                          <a:spcPts val="0"/>
                        </a:spcAft>
                      </a:pPr>
                      <a:r>
                        <a:rPr lang="en-US" sz="1400" dirty="0">
                          <a:latin typeface="Times New Roman"/>
                          <a:ea typeface="MS Mincho"/>
                        </a:rPr>
                        <a:t>      {I.S. : C1 </a:t>
                      </a:r>
                      <a:r>
                        <a:rPr lang="en-US" sz="1400" dirty="0" err="1">
                          <a:latin typeface="Times New Roman"/>
                          <a:ea typeface="MS Mincho"/>
                        </a:rPr>
                        <a:t>dan</a:t>
                      </a:r>
                      <a:r>
                        <a:rPr lang="en-US" sz="1400" dirty="0">
                          <a:latin typeface="Times New Roman"/>
                          <a:ea typeface="MS Mincho"/>
                        </a:rPr>
                        <a:t> C2, C2 ≠ ‘.’}</a:t>
                      </a:r>
                      <a:endParaRPr lang="id-ID" sz="1400" dirty="0">
                        <a:latin typeface="Times New Roman"/>
                        <a:ea typeface="MS Mincho"/>
                      </a:endParaRPr>
                    </a:p>
                    <a:p>
                      <a:pPr>
                        <a:spcAft>
                          <a:spcPts val="0"/>
                        </a:spcAft>
                      </a:pPr>
                      <a:r>
                        <a:rPr lang="en-US" sz="1400" dirty="0">
                          <a:latin typeface="Times New Roman"/>
                          <a:ea typeface="MS Mincho"/>
                        </a:rPr>
                        <a:t>      {F.S. : C1 = C2, C2 = CC, CC </a:t>
                      </a:r>
                      <a:r>
                        <a:rPr lang="en-US" sz="1400" dirty="0" err="1">
                          <a:latin typeface="Times New Roman"/>
                          <a:ea typeface="MS Mincho"/>
                        </a:rPr>
                        <a:t>mungkin</a:t>
                      </a:r>
                      <a:r>
                        <a:rPr lang="en-US" sz="1400" dirty="0">
                          <a:latin typeface="Times New Roman"/>
                          <a:ea typeface="MS Mincho"/>
                        </a:rPr>
                        <a:t> = ‘.’}</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4000">
                <a:tc>
                  <a:txBody>
                    <a:bodyPr/>
                    <a:lstStyle/>
                    <a:p>
                      <a:pPr>
                        <a:spcAft>
                          <a:spcPts val="0"/>
                        </a:spcAft>
                      </a:pPr>
                      <a:r>
                        <a:rPr lang="en-US" sz="1400" b="1" dirty="0" err="1">
                          <a:latin typeface="Times New Roman"/>
                          <a:ea typeface="MS Mincho"/>
                        </a:rPr>
                        <a:t>Algoritma</a:t>
                      </a:r>
                      <a:r>
                        <a:rPr lang="en-US" sz="1400" dirty="0">
                          <a:latin typeface="Times New Roman"/>
                          <a:ea typeface="MS Mincho"/>
                        </a:rPr>
                        <a:t> :</a:t>
                      </a:r>
                      <a:endParaRPr lang="id-ID" sz="1400" dirty="0">
                        <a:latin typeface="Times New Roman"/>
                        <a:ea typeface="MS Mincho"/>
                      </a:endParaRPr>
                    </a:p>
                    <a:p>
                      <a:pPr>
                        <a:spcAft>
                          <a:spcPts val="0"/>
                        </a:spcAft>
                      </a:pPr>
                      <a:r>
                        <a:rPr lang="en-US" sz="1400" dirty="0">
                          <a:latin typeface="Times New Roman"/>
                          <a:ea typeface="MS Mincho"/>
                        </a:rPr>
                        <a:t>      </a:t>
                      </a:r>
                      <a:r>
                        <a:rPr lang="en-US" sz="1400" b="1" dirty="0">
                          <a:latin typeface="Courier New"/>
                          <a:ea typeface="MS Mincho"/>
                        </a:rPr>
                        <a:t>START</a:t>
                      </a:r>
                      <a:r>
                        <a:rPr lang="en-US" sz="1400" dirty="0">
                          <a:latin typeface="Courier New"/>
                          <a:ea typeface="MS Mincho"/>
                        </a:rPr>
                        <a:t>-COUPLE   {</a:t>
                      </a:r>
                      <a:r>
                        <a:rPr lang="en-US" sz="1400" dirty="0" err="1">
                          <a:latin typeface="Courier New"/>
                          <a:ea typeface="MS Mincho"/>
                        </a:rPr>
                        <a:t>First_Elmt</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CPTLE ← 0</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while</a:t>
                      </a:r>
                      <a:r>
                        <a:rPr lang="en-US" sz="1400" dirty="0">
                          <a:latin typeface="Courier New"/>
                          <a:ea typeface="MS Mincho"/>
                        </a:rPr>
                        <a:t> (CC ≠ ‘.’) </a:t>
                      </a:r>
                      <a:r>
                        <a:rPr lang="en-US" sz="1400" u="words" dirty="0">
                          <a:latin typeface="Courier New"/>
                          <a:ea typeface="MS Mincho"/>
                        </a:rPr>
                        <a:t>do</a:t>
                      </a:r>
                      <a:r>
                        <a:rPr lang="en-US" sz="1400" dirty="0">
                          <a:latin typeface="Courier New"/>
                          <a:ea typeface="MS Mincho"/>
                        </a:rPr>
                        <a:t>    {</a:t>
                      </a:r>
                      <a:r>
                        <a:rPr lang="en-US" sz="1400" u="words" dirty="0">
                          <a:latin typeface="Courier New"/>
                          <a:ea typeface="MS Mincho"/>
                        </a:rPr>
                        <a:t>not</a:t>
                      </a:r>
                      <a:r>
                        <a:rPr lang="en-US" sz="1400" dirty="0">
                          <a:latin typeface="Courier New"/>
                          <a:ea typeface="MS Mincho"/>
                        </a:rPr>
                        <a:t> End-Couple}</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if</a:t>
                      </a:r>
                      <a:r>
                        <a:rPr lang="en-US" sz="1400" dirty="0">
                          <a:latin typeface="Courier New"/>
                          <a:ea typeface="MS Mincho"/>
                        </a:rPr>
                        <a:t> (C1 = ‘L’ </a:t>
                      </a:r>
                      <a:r>
                        <a:rPr lang="en-US" sz="1400" u="words" dirty="0">
                          <a:latin typeface="Courier New"/>
                          <a:ea typeface="MS Mincho"/>
                        </a:rPr>
                        <a:t>and</a:t>
                      </a:r>
                      <a:r>
                        <a:rPr lang="en-US" sz="1400" dirty="0">
                          <a:latin typeface="Courier New"/>
                          <a:ea typeface="MS Mincho"/>
                        </a:rPr>
                        <a:t> C2 = ‘E’) </a:t>
                      </a:r>
                      <a:r>
                        <a:rPr lang="en-US" sz="1400" u="words" dirty="0">
                          <a:latin typeface="Courier New"/>
                          <a:ea typeface="MS Mincho"/>
                        </a:rPr>
                        <a:t>then</a:t>
                      </a:r>
                      <a:endParaRPr lang="id-ID" sz="1400" dirty="0">
                        <a:latin typeface="Times New Roman"/>
                        <a:ea typeface="MS Mincho"/>
                      </a:endParaRPr>
                    </a:p>
                    <a:p>
                      <a:pPr>
                        <a:spcAft>
                          <a:spcPts val="0"/>
                        </a:spcAft>
                      </a:pPr>
                      <a:r>
                        <a:rPr lang="en-US" sz="1400" dirty="0">
                          <a:latin typeface="Courier New"/>
                          <a:ea typeface="MS Mincho"/>
                        </a:rPr>
                        <a:t>           CPTLE ← CPTLE + 1   {couple ‘LE’}</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else</a:t>
                      </a:r>
                      <a:r>
                        <a:rPr lang="en-US" sz="1400" dirty="0">
                          <a:latin typeface="Courier New"/>
                          <a:ea typeface="MS Mincho"/>
                        </a:rPr>
                        <a:t> : C1 ≠ ‘L’ </a:t>
                      </a:r>
                      <a:r>
                        <a:rPr lang="en-US" sz="1400" u="words" dirty="0">
                          <a:latin typeface="Courier New"/>
                          <a:ea typeface="MS Mincho"/>
                        </a:rPr>
                        <a:t>or</a:t>
                      </a:r>
                      <a:r>
                        <a:rPr lang="en-US" sz="1400" dirty="0">
                          <a:latin typeface="Courier New"/>
                          <a:ea typeface="MS Mincho"/>
                        </a:rPr>
                        <a:t> C2 ≠ ‘E’ : -}</a:t>
                      </a:r>
                      <a:endParaRPr lang="id-ID" sz="1400" dirty="0">
                        <a:latin typeface="Times New Roman"/>
                        <a:ea typeface="MS Mincho"/>
                      </a:endParaRPr>
                    </a:p>
                    <a:p>
                      <a:pPr>
                        <a:spcAft>
                          <a:spcPts val="0"/>
                        </a:spcAft>
                      </a:pPr>
                      <a:r>
                        <a:rPr lang="en-US" sz="1400" dirty="0">
                          <a:latin typeface="Courier New"/>
                          <a:ea typeface="MS Mincho"/>
                        </a:rPr>
                        <a:t>         </a:t>
                      </a:r>
                      <a:r>
                        <a:rPr lang="en-US" sz="1400" b="1" dirty="0">
                          <a:latin typeface="Courier New"/>
                          <a:ea typeface="MS Mincho"/>
                        </a:rPr>
                        <a:t>ADV</a:t>
                      </a:r>
                      <a:r>
                        <a:rPr lang="en-US" sz="1400" dirty="0">
                          <a:latin typeface="Courier New"/>
                          <a:ea typeface="MS Mincho"/>
                        </a:rPr>
                        <a:t>-COUPLE  {</a:t>
                      </a:r>
                      <a:r>
                        <a:rPr lang="en-US" sz="1400" dirty="0" err="1">
                          <a:latin typeface="Courier New"/>
                          <a:ea typeface="MS Mincho"/>
                        </a:rPr>
                        <a:t>Next_Elmt</a:t>
                      </a:r>
                      <a:r>
                        <a:rPr lang="en-US" sz="1400" dirty="0">
                          <a:latin typeface="Courier New"/>
                          <a:ea typeface="MS Mincho"/>
                        </a:rPr>
                        <a:t>}</a:t>
                      </a:r>
                      <a:endParaRPr lang="id-ID" sz="1400" dirty="0">
                        <a:latin typeface="Times New Roman"/>
                        <a:ea typeface="MS Mincho"/>
                      </a:endParaRPr>
                    </a:p>
                    <a:p>
                      <a:pPr>
                        <a:spcAft>
                          <a:spcPts val="0"/>
                        </a:spcAft>
                      </a:pPr>
                      <a:r>
                        <a:rPr lang="en-US" sz="1400" dirty="0">
                          <a:latin typeface="Courier New"/>
                          <a:ea typeface="MS Mincho"/>
                        </a:rPr>
                        <a:t>   </a:t>
                      </a:r>
                      <a:r>
                        <a:rPr lang="en-US" sz="1400" u="words" dirty="0">
                          <a:latin typeface="Courier New"/>
                          <a:ea typeface="MS Mincho"/>
                        </a:rPr>
                        <a:t>Output</a:t>
                      </a:r>
                      <a:r>
                        <a:rPr lang="en-US" sz="1400" dirty="0">
                          <a:latin typeface="Courier New"/>
                          <a:ea typeface="MS Mincho"/>
                        </a:rPr>
                        <a:t> (CPTLE)    {</a:t>
                      </a:r>
                      <a:r>
                        <a:rPr lang="en-US" sz="1400" dirty="0" err="1">
                          <a:latin typeface="Courier New"/>
                          <a:ea typeface="MS Mincho"/>
                        </a:rPr>
                        <a:t>Terminasi</a:t>
                      </a:r>
                      <a:r>
                        <a:rPr lang="en-US" sz="1400" dirty="0">
                          <a:latin typeface="Courier New"/>
                          <a:ea typeface="MS Mincho"/>
                        </a:rPr>
                        <a:t>}</a:t>
                      </a:r>
                      <a:r>
                        <a:rPr lang="en-US" sz="1400" dirty="0">
                          <a:latin typeface="Times New Roman"/>
                          <a:ea typeface="MS Mincho"/>
                        </a:rPr>
                        <a:t> </a:t>
                      </a:r>
                      <a:endParaRPr lang="id-ID" sz="1400" dirty="0">
                        <a:latin typeface="Times New Roman"/>
                        <a:ea typeface="MS Mincho"/>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Primitive pada Mesin Couple</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8" name="Table 7"/>
          <p:cNvGraphicFramePr>
            <a:graphicFrameLocks noGrp="1"/>
          </p:cNvGraphicFramePr>
          <p:nvPr/>
        </p:nvGraphicFramePr>
        <p:xfrm>
          <a:off x="389907" y="2156346"/>
          <a:ext cx="8030761" cy="3352800"/>
        </p:xfrm>
        <a:graphic>
          <a:graphicData uri="http://schemas.openxmlformats.org/drawingml/2006/table">
            <a:tbl>
              <a:tblPr/>
              <a:tblGrid>
                <a:gridCol w="8030761"/>
              </a:tblGrid>
              <a:tr h="0">
                <a:tc>
                  <a:txBody>
                    <a:bodyPr/>
                    <a:lstStyle/>
                    <a:p>
                      <a:pPr>
                        <a:spcAft>
                          <a:spcPts val="0"/>
                        </a:spcAft>
                      </a:pPr>
                      <a:r>
                        <a:rPr lang="en-US" sz="2000" b="1" u="words">
                          <a:latin typeface="Times New Roman"/>
                          <a:ea typeface="MS Mincho"/>
                        </a:rPr>
                        <a:t>Procedure</a:t>
                      </a:r>
                      <a:r>
                        <a:rPr lang="en-US" sz="2000">
                          <a:latin typeface="Times New Roman"/>
                          <a:ea typeface="MS Mincho"/>
                        </a:rPr>
                        <a:t> </a:t>
                      </a:r>
                      <a:r>
                        <a:rPr lang="en-US" sz="2000" b="1">
                          <a:latin typeface="Times New Roman"/>
                          <a:ea typeface="MS Mincho"/>
                        </a:rPr>
                        <a:t>START</a:t>
                      </a:r>
                      <a:r>
                        <a:rPr lang="en-US" sz="2000">
                          <a:latin typeface="Times New Roman"/>
                          <a:ea typeface="MS Mincho"/>
                        </a:rPr>
                        <a:t>-COUPLE</a:t>
                      </a:r>
                      <a:endParaRPr lang="id-ID" sz="2000">
                        <a:latin typeface="Times New Roman"/>
                        <a:ea typeface="MS Mincho"/>
                      </a:endParaRPr>
                    </a:p>
                    <a:p>
                      <a:pPr>
                        <a:spcAft>
                          <a:spcPts val="0"/>
                        </a:spcAft>
                      </a:pPr>
                      <a:r>
                        <a:rPr lang="en-US" sz="2000">
                          <a:latin typeface="Times New Roman"/>
                          <a:ea typeface="MS Mincho"/>
                        </a:rPr>
                        <a:t>{SKEMA PEMROSESAN DENGAN MARK, Solusi 1 : mesin COUPLE}:</a:t>
                      </a:r>
                      <a:endParaRPr lang="id-ID" sz="2000">
                        <a:latin typeface="Times New Roman"/>
                        <a:ea typeface="MS Mincho"/>
                      </a:endParaRPr>
                    </a:p>
                    <a:p>
                      <a:pPr>
                        <a:spcAft>
                          <a:spcPts val="0"/>
                        </a:spcAft>
                      </a:pPr>
                      <a:r>
                        <a:rPr lang="en-US" sz="2000">
                          <a:latin typeface="Times New Roman"/>
                          <a:ea typeface="MS Mincho"/>
                        </a:rPr>
                        <a:t>  {I.S.  : sembarang }</a:t>
                      </a:r>
                      <a:endParaRPr lang="id-ID" sz="2000">
                        <a:latin typeface="Times New Roman"/>
                        <a:ea typeface="MS Mincho"/>
                      </a:endParaRPr>
                    </a:p>
                    <a:p>
                      <a:pPr>
                        <a:spcAft>
                          <a:spcPts val="0"/>
                        </a:spcAft>
                      </a:pPr>
                      <a:r>
                        <a:rPr lang="en-US" sz="2000">
                          <a:latin typeface="Times New Roman"/>
                          <a:ea typeface="MS Mincho"/>
                        </a:rPr>
                        <a:t>  {F.S. : Couple pertama terbentuk : C1 = ‘ ‘, C2 = CC, CC mungkin = ‘.’}</a:t>
                      </a:r>
                      <a:endParaRPr lang="id-ID" sz="20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b="1">
                          <a:latin typeface="Times New Roman"/>
                          <a:ea typeface="MS Mincho"/>
                        </a:rPr>
                        <a:t>Kamus</a:t>
                      </a:r>
                      <a:r>
                        <a:rPr lang="en-US" sz="2000">
                          <a:latin typeface="Times New Roman"/>
                          <a:ea typeface="MS Mincho"/>
                        </a:rPr>
                        <a:t> :</a:t>
                      </a:r>
                      <a:endParaRPr lang="id-ID" sz="20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000" b="1" dirty="0" err="1">
                          <a:latin typeface="Times New Roman"/>
                          <a:ea typeface="MS Mincho"/>
                        </a:rPr>
                        <a:t>Algoritma</a:t>
                      </a:r>
                      <a:r>
                        <a:rPr lang="en-US" sz="2000" dirty="0">
                          <a:latin typeface="Times New Roman"/>
                          <a:ea typeface="MS Mincho"/>
                        </a:rPr>
                        <a:t> :</a:t>
                      </a:r>
                      <a:endParaRPr lang="id-ID" sz="2000" dirty="0">
                        <a:latin typeface="Times New Roman"/>
                        <a:ea typeface="MS Mincho"/>
                      </a:endParaRPr>
                    </a:p>
                    <a:p>
                      <a:pPr>
                        <a:spcAft>
                          <a:spcPts val="0"/>
                        </a:spcAft>
                      </a:pPr>
                      <a:r>
                        <a:rPr lang="en-US" sz="2000" dirty="0">
                          <a:latin typeface="Courier New"/>
                          <a:ea typeface="MS Mincho"/>
                        </a:rPr>
                        <a:t>  C1 ← ‘ ‘ {</a:t>
                      </a:r>
                      <a:r>
                        <a:rPr lang="en-US" sz="2000" dirty="0" err="1">
                          <a:latin typeface="Courier New"/>
                          <a:ea typeface="MS Mincho"/>
                        </a:rPr>
                        <a:t>karena</a:t>
                      </a:r>
                      <a:r>
                        <a:rPr lang="en-US" sz="2000" dirty="0">
                          <a:latin typeface="Courier New"/>
                          <a:ea typeface="MS Mincho"/>
                        </a:rPr>
                        <a:t> yang </a:t>
                      </a:r>
                      <a:r>
                        <a:rPr lang="en-US" sz="2000" dirty="0" err="1">
                          <a:latin typeface="Courier New"/>
                          <a:ea typeface="MS Mincho"/>
                        </a:rPr>
                        <a:t>dicari</a:t>
                      </a:r>
                      <a:r>
                        <a:rPr lang="en-US" sz="2000" dirty="0">
                          <a:latin typeface="Courier New"/>
                          <a:ea typeface="MS Mincho"/>
                        </a:rPr>
                        <a:t> </a:t>
                      </a:r>
                      <a:r>
                        <a:rPr lang="en-US" sz="2000" dirty="0" err="1">
                          <a:latin typeface="Courier New"/>
                          <a:ea typeface="MS Mincho"/>
                        </a:rPr>
                        <a:t>adalah</a:t>
                      </a:r>
                      <a:r>
                        <a:rPr lang="en-US" sz="2000" dirty="0">
                          <a:latin typeface="Courier New"/>
                          <a:ea typeface="MS Mincho"/>
                        </a:rPr>
                        <a:t> ‘LE’, </a:t>
                      </a:r>
                      <a:endParaRPr lang="id-ID" sz="2000" dirty="0">
                        <a:latin typeface="Times New Roman"/>
                        <a:ea typeface="MS Mincho"/>
                      </a:endParaRPr>
                    </a:p>
                    <a:p>
                      <a:pPr>
                        <a:spcAft>
                          <a:spcPts val="0"/>
                        </a:spcAft>
                      </a:pPr>
                      <a:r>
                        <a:rPr lang="en-US" sz="2000" dirty="0">
                          <a:latin typeface="Courier New"/>
                          <a:ea typeface="MS Mincho"/>
                        </a:rPr>
                        <a:t>            </a:t>
                      </a:r>
                      <a:r>
                        <a:rPr lang="en-US" sz="2000" dirty="0" err="1">
                          <a:latin typeface="Courier New"/>
                          <a:ea typeface="MS Mincho"/>
                        </a:rPr>
                        <a:t>Bagaimana</a:t>
                      </a:r>
                      <a:r>
                        <a:rPr lang="en-US" sz="2000" dirty="0">
                          <a:latin typeface="Courier New"/>
                          <a:ea typeface="MS Mincho"/>
                        </a:rPr>
                        <a:t> </a:t>
                      </a:r>
                      <a:r>
                        <a:rPr lang="en-US" sz="2000" dirty="0" err="1">
                          <a:latin typeface="Courier New"/>
                          <a:ea typeface="MS Mincho"/>
                        </a:rPr>
                        <a:t>jika</a:t>
                      </a:r>
                      <a:r>
                        <a:rPr lang="en-US" sz="2000" dirty="0">
                          <a:latin typeface="Courier New"/>
                          <a:ea typeface="MS Mincho"/>
                        </a:rPr>
                        <a:t> yang </a:t>
                      </a:r>
                      <a:r>
                        <a:rPr lang="en-US" sz="2000" dirty="0" err="1">
                          <a:latin typeface="Courier New"/>
                          <a:ea typeface="MS Mincho"/>
                        </a:rPr>
                        <a:t>dicari</a:t>
                      </a:r>
                      <a:r>
                        <a:rPr lang="en-US" sz="2000" dirty="0">
                          <a:latin typeface="Courier New"/>
                          <a:ea typeface="MS Mincho"/>
                        </a:rPr>
                        <a:t> </a:t>
                      </a:r>
                      <a:endParaRPr lang="id-ID" sz="2000" dirty="0">
                        <a:latin typeface="Times New Roman"/>
                        <a:ea typeface="MS Mincho"/>
                      </a:endParaRPr>
                    </a:p>
                    <a:p>
                      <a:pPr>
                        <a:spcAft>
                          <a:spcPts val="0"/>
                        </a:spcAft>
                      </a:pPr>
                      <a:r>
                        <a:rPr lang="en-US" sz="2000" dirty="0">
                          <a:latin typeface="Courier New"/>
                          <a:ea typeface="MS Mincho"/>
                        </a:rPr>
                        <a:t>            </a:t>
                      </a:r>
                      <a:r>
                        <a:rPr lang="en-US" sz="2000" dirty="0" err="1">
                          <a:latin typeface="Courier New"/>
                          <a:ea typeface="MS Mincho"/>
                        </a:rPr>
                        <a:t>pasangan</a:t>
                      </a:r>
                      <a:r>
                        <a:rPr lang="en-US" sz="2000" dirty="0">
                          <a:latin typeface="Courier New"/>
                          <a:ea typeface="MS Mincho"/>
                        </a:rPr>
                        <a:t> lain?}</a:t>
                      </a:r>
                      <a:endParaRPr lang="id-ID" sz="2000" dirty="0">
                        <a:latin typeface="Times New Roman"/>
                        <a:ea typeface="MS Mincho"/>
                      </a:endParaRPr>
                    </a:p>
                    <a:p>
                      <a:pPr>
                        <a:spcAft>
                          <a:spcPts val="0"/>
                        </a:spcAft>
                      </a:pPr>
                      <a:r>
                        <a:rPr lang="en-US" sz="2000" dirty="0">
                          <a:latin typeface="Courier New"/>
                          <a:ea typeface="MS Mincho"/>
                        </a:rPr>
                        <a:t>  </a:t>
                      </a:r>
                      <a:r>
                        <a:rPr lang="en-US" sz="2000" b="1" dirty="0">
                          <a:latin typeface="Courier New"/>
                          <a:ea typeface="MS Mincho"/>
                        </a:rPr>
                        <a:t>START</a:t>
                      </a:r>
                      <a:r>
                        <a:rPr lang="en-US" sz="2000" dirty="0">
                          <a:latin typeface="Courier New"/>
                          <a:ea typeface="MS Mincho"/>
                        </a:rPr>
                        <a:t> </a:t>
                      </a:r>
                      <a:endParaRPr lang="id-ID" sz="2000" dirty="0">
                        <a:latin typeface="Times New Roman"/>
                        <a:ea typeface="MS Mincho"/>
                      </a:endParaRPr>
                    </a:p>
                    <a:p>
                      <a:pPr>
                        <a:spcAft>
                          <a:spcPts val="0"/>
                        </a:spcAft>
                      </a:pPr>
                      <a:r>
                        <a:rPr lang="en-US" sz="2000" dirty="0">
                          <a:latin typeface="Courier New"/>
                          <a:ea typeface="MS Mincho"/>
                        </a:rPr>
                        <a:t>  C2 ← CC</a:t>
                      </a:r>
                      <a:endParaRPr lang="id-ID" sz="20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Primitive pada Mesin Couple</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7" y="2209800"/>
          <a:ext cx="8301655" cy="3657600"/>
        </p:xfrm>
        <a:graphic>
          <a:graphicData uri="http://schemas.openxmlformats.org/drawingml/2006/table">
            <a:tbl>
              <a:tblPr/>
              <a:tblGrid>
                <a:gridCol w="8301655"/>
              </a:tblGrid>
              <a:tr h="0">
                <a:tc>
                  <a:txBody>
                    <a:bodyPr/>
                    <a:lstStyle/>
                    <a:p>
                      <a:pPr>
                        <a:spcAft>
                          <a:spcPts val="0"/>
                        </a:spcAft>
                      </a:pPr>
                      <a:r>
                        <a:rPr lang="en-US" sz="2400" b="1" u="words">
                          <a:latin typeface="Times New Roman"/>
                          <a:ea typeface="MS Mincho"/>
                        </a:rPr>
                        <a:t>procedure</a:t>
                      </a:r>
                      <a:r>
                        <a:rPr lang="en-US" sz="2400">
                          <a:latin typeface="Times New Roman"/>
                          <a:ea typeface="MS Mincho"/>
                        </a:rPr>
                        <a:t> </a:t>
                      </a:r>
                      <a:r>
                        <a:rPr lang="en-US" sz="2400" b="1">
                          <a:latin typeface="Times New Roman"/>
                          <a:ea typeface="MS Mincho"/>
                        </a:rPr>
                        <a:t>ADV</a:t>
                      </a:r>
                      <a:r>
                        <a:rPr lang="en-US" sz="2400">
                          <a:latin typeface="Times New Roman"/>
                          <a:ea typeface="MS Mincho"/>
                        </a:rPr>
                        <a:t>-COUPLE   </a:t>
                      </a:r>
                      <a:endParaRPr lang="id-ID" sz="2400">
                        <a:latin typeface="Times New Roman"/>
                        <a:ea typeface="MS Mincho"/>
                      </a:endParaRPr>
                    </a:p>
                    <a:p>
                      <a:pPr>
                        <a:spcAft>
                          <a:spcPts val="0"/>
                        </a:spcAft>
                      </a:pPr>
                      <a:r>
                        <a:rPr lang="en-US" sz="2400">
                          <a:latin typeface="Times New Roman"/>
                          <a:ea typeface="MS Mincho"/>
                        </a:rPr>
                        <a:t>{SKEMA PEMROSESAN DENGAN MARK, Solusi 1 : mesin COUPLE}:</a:t>
                      </a:r>
                      <a:endParaRPr lang="id-ID" sz="2400">
                        <a:latin typeface="Times New Roman"/>
                        <a:ea typeface="MS Mincho"/>
                      </a:endParaRPr>
                    </a:p>
                    <a:p>
                      <a:pPr>
                        <a:spcAft>
                          <a:spcPts val="0"/>
                        </a:spcAft>
                      </a:pPr>
                      <a:r>
                        <a:rPr lang="en-US" sz="2400">
                          <a:latin typeface="Times New Roman"/>
                          <a:ea typeface="MS Mincho"/>
                        </a:rPr>
                        <a:t>  {I.S. : C1 dan C2, C2 ≠ ‘.’}</a:t>
                      </a:r>
                      <a:endParaRPr lang="id-ID" sz="2400">
                        <a:latin typeface="Times New Roman"/>
                        <a:ea typeface="MS Mincho"/>
                      </a:endParaRPr>
                    </a:p>
                    <a:p>
                      <a:pPr>
                        <a:spcAft>
                          <a:spcPts val="0"/>
                        </a:spcAft>
                      </a:pPr>
                      <a:r>
                        <a:rPr lang="en-US" sz="2400">
                          <a:latin typeface="Times New Roman"/>
                          <a:ea typeface="MS Mincho"/>
                        </a:rPr>
                        <a:t>  {F.S. : C1 = C2, C2 = CC, CC mungkin = ‘.’}</a:t>
                      </a:r>
                      <a:endParaRPr lang="id-ID" sz="24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400" b="1">
                          <a:latin typeface="Times New Roman"/>
                          <a:ea typeface="MS Mincho"/>
                        </a:rPr>
                        <a:t>Kamus</a:t>
                      </a:r>
                      <a:r>
                        <a:rPr lang="en-US" sz="2400">
                          <a:latin typeface="Times New Roman"/>
                          <a:ea typeface="MS Mincho"/>
                        </a:rPr>
                        <a:t> :</a:t>
                      </a:r>
                      <a:endParaRPr lang="id-ID" sz="24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400" b="1" dirty="0" err="1">
                          <a:latin typeface="Times New Roman"/>
                          <a:ea typeface="MS Mincho"/>
                        </a:rPr>
                        <a:t>Algoritma</a:t>
                      </a:r>
                      <a:r>
                        <a:rPr lang="en-US" sz="2400" dirty="0">
                          <a:latin typeface="Times New Roman"/>
                          <a:ea typeface="MS Mincho"/>
                        </a:rPr>
                        <a:t> :</a:t>
                      </a:r>
                      <a:endParaRPr lang="id-ID" sz="2400" dirty="0">
                        <a:latin typeface="Times New Roman"/>
                        <a:ea typeface="MS Mincho"/>
                      </a:endParaRPr>
                    </a:p>
                    <a:p>
                      <a:pPr>
                        <a:spcAft>
                          <a:spcPts val="0"/>
                        </a:spcAft>
                      </a:pPr>
                      <a:r>
                        <a:rPr lang="en-US" sz="2400" dirty="0">
                          <a:latin typeface="Courier New"/>
                          <a:ea typeface="MS Mincho"/>
                        </a:rPr>
                        <a:t>   C1← C2</a:t>
                      </a:r>
                      <a:endParaRPr lang="id-ID" sz="2400" dirty="0">
                        <a:latin typeface="Times New Roman"/>
                        <a:ea typeface="MS Mincho"/>
                      </a:endParaRPr>
                    </a:p>
                    <a:p>
                      <a:pPr>
                        <a:spcAft>
                          <a:spcPts val="0"/>
                        </a:spcAft>
                      </a:pPr>
                      <a:r>
                        <a:rPr lang="en-US" sz="2400" dirty="0">
                          <a:latin typeface="Courier New"/>
                          <a:ea typeface="MS Mincho"/>
                        </a:rPr>
                        <a:t>   </a:t>
                      </a:r>
                      <a:r>
                        <a:rPr lang="en-US" sz="2400" b="1" dirty="0">
                          <a:latin typeface="Courier New"/>
                          <a:ea typeface="MS Mincho"/>
                        </a:rPr>
                        <a:t>ADV</a:t>
                      </a:r>
                      <a:endParaRPr lang="id-ID" sz="2400" dirty="0">
                        <a:latin typeface="Times New Roman"/>
                        <a:ea typeface="MS Mincho"/>
                      </a:endParaRPr>
                    </a:p>
                    <a:p>
                      <a:pPr>
                        <a:spcAft>
                          <a:spcPts val="0"/>
                        </a:spcAft>
                      </a:pPr>
                      <a:r>
                        <a:rPr lang="en-US" sz="2400" dirty="0">
                          <a:latin typeface="Courier New"/>
                          <a:ea typeface="MS Mincho"/>
                        </a:rPr>
                        <a:t>   C2 ← CC</a:t>
                      </a:r>
                      <a:endParaRPr lang="id-ID" sz="24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a:xfrm>
            <a:off x="365125" y="3316406"/>
            <a:ext cx="8326438" cy="641239"/>
          </a:xfrm>
        </p:spPr>
        <p:txBody>
          <a:bodyPr/>
          <a:lstStyle/>
          <a:p>
            <a:r>
              <a:rPr lang="id-ID" dirty="0" smtClean="0"/>
              <a:t>MESIN KATA</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lvl="0"/>
            <a:r>
              <a:rPr lang="en-US" dirty="0" smtClean="0"/>
              <a:t>Dari </a:t>
            </a:r>
            <a:r>
              <a:rPr lang="en-US" dirty="0" err="1" smtClean="0"/>
              <a:t>primitif-primitif</a:t>
            </a:r>
            <a:r>
              <a:rPr lang="en-US" dirty="0" smtClean="0"/>
              <a:t> </a:t>
            </a:r>
            <a:r>
              <a:rPr lang="en-US" dirty="0" err="1" smtClean="0"/>
              <a:t>mesin</a:t>
            </a:r>
            <a:r>
              <a:rPr lang="en-US" dirty="0" smtClean="0"/>
              <a:t> </a:t>
            </a:r>
            <a:r>
              <a:rPr lang="en-US" dirty="0" err="1" smtClean="0"/>
              <a:t>karakter</a:t>
            </a:r>
            <a:r>
              <a:rPr lang="en-US" dirty="0" smtClean="0"/>
              <a:t>, </a:t>
            </a:r>
            <a:r>
              <a:rPr lang="en-US" dirty="0" err="1" smtClean="0"/>
              <a:t>dapat</a:t>
            </a:r>
            <a:r>
              <a:rPr lang="en-US" dirty="0" smtClean="0"/>
              <a:t> </a:t>
            </a:r>
            <a:r>
              <a:rPr lang="en-US" dirty="0" err="1" smtClean="0"/>
              <a:t>dibuat</a:t>
            </a:r>
            <a:r>
              <a:rPr lang="en-US" dirty="0" smtClean="0"/>
              <a:t> </a:t>
            </a:r>
            <a:r>
              <a:rPr lang="en-US" dirty="0" err="1" smtClean="0"/>
              <a:t>mesin</a:t>
            </a:r>
            <a:r>
              <a:rPr lang="en-US" dirty="0" smtClean="0"/>
              <a:t> </a:t>
            </a:r>
            <a:r>
              <a:rPr lang="en-US" dirty="0" err="1" smtClean="0"/>
              <a:t>kata</a:t>
            </a:r>
            <a:r>
              <a:rPr lang="en-US" dirty="0" smtClean="0"/>
              <a:t> yang </a:t>
            </a:r>
            <a:r>
              <a:rPr lang="en-US" dirty="0" err="1" smtClean="0"/>
              <a:t>melakukan</a:t>
            </a:r>
            <a:r>
              <a:rPr lang="en-US" dirty="0" smtClean="0"/>
              <a:t> </a:t>
            </a:r>
            <a:r>
              <a:rPr lang="en-US" dirty="0" err="1" smtClean="0"/>
              <a:t>pemrosesan</a:t>
            </a:r>
            <a:r>
              <a:rPr lang="en-US" dirty="0" smtClean="0"/>
              <a:t> </a:t>
            </a:r>
            <a:r>
              <a:rPr lang="en-US" dirty="0" err="1" smtClean="0"/>
              <a:t>terhadap</a:t>
            </a:r>
            <a:r>
              <a:rPr lang="en-US" dirty="0" smtClean="0"/>
              <a:t> pita </a:t>
            </a:r>
            <a:r>
              <a:rPr lang="en-US" dirty="0" err="1" smtClean="0"/>
              <a:t>karakter</a:t>
            </a:r>
            <a:r>
              <a:rPr lang="en-US" dirty="0" smtClean="0"/>
              <a:t> </a:t>
            </a:r>
            <a:r>
              <a:rPr lang="en-US" dirty="0" err="1" smtClean="0"/>
              <a:t>dengan</a:t>
            </a:r>
            <a:r>
              <a:rPr lang="en-US" dirty="0" smtClean="0"/>
              <a:t> </a:t>
            </a:r>
            <a:r>
              <a:rPr lang="en-US" dirty="0" err="1" smtClean="0"/>
              <a:t>anggapan</a:t>
            </a:r>
            <a:r>
              <a:rPr lang="en-US" dirty="0" smtClean="0"/>
              <a:t> </a:t>
            </a:r>
            <a:r>
              <a:rPr lang="en-US" dirty="0" err="1" smtClean="0"/>
              <a:t>tiap</a:t>
            </a:r>
            <a:r>
              <a:rPr lang="en-US" dirty="0" smtClean="0"/>
              <a:t> </a:t>
            </a:r>
            <a:r>
              <a:rPr lang="en-US" dirty="0" err="1" smtClean="0"/>
              <a:t>elemen</a:t>
            </a:r>
            <a:r>
              <a:rPr lang="en-US" dirty="0" smtClean="0"/>
              <a:t> yang </a:t>
            </a:r>
            <a:r>
              <a:rPr lang="en-US" dirty="0" err="1" smtClean="0"/>
              <a:t>diakuisisi</a:t>
            </a:r>
            <a:r>
              <a:rPr lang="en-US" dirty="0" smtClean="0"/>
              <a:t> </a:t>
            </a:r>
            <a:r>
              <a:rPr lang="en-US" dirty="0" err="1" smtClean="0"/>
              <a:t>berupa</a:t>
            </a:r>
            <a:r>
              <a:rPr lang="en-US" dirty="0" smtClean="0"/>
              <a:t> </a:t>
            </a:r>
            <a:r>
              <a:rPr lang="en-US" dirty="0" err="1" smtClean="0"/>
              <a:t>kata</a:t>
            </a:r>
            <a:r>
              <a:rPr lang="en-US" dirty="0" smtClean="0"/>
              <a:t>.</a:t>
            </a:r>
            <a:endParaRPr lang="id-ID" dirty="0" smtClean="0"/>
          </a:p>
          <a:p>
            <a:r>
              <a:rPr lang="en-US" dirty="0" err="1" smtClean="0"/>
              <a:t>Definisi</a:t>
            </a:r>
            <a:r>
              <a:rPr lang="en-US" dirty="0" smtClean="0"/>
              <a:t> </a:t>
            </a:r>
            <a:r>
              <a:rPr lang="en-US" dirty="0" err="1" smtClean="0"/>
              <a:t>kata</a:t>
            </a:r>
            <a:r>
              <a:rPr lang="en-US" dirty="0" smtClean="0"/>
              <a:t> : </a:t>
            </a:r>
            <a:r>
              <a:rPr lang="en-US" dirty="0" err="1" smtClean="0"/>
              <a:t>sederetan</a:t>
            </a:r>
            <a:r>
              <a:rPr lang="en-US" dirty="0" smtClean="0"/>
              <a:t> </a:t>
            </a:r>
            <a:r>
              <a:rPr lang="en-US" dirty="0" err="1" smtClean="0"/>
              <a:t>karakter</a:t>
            </a:r>
            <a:r>
              <a:rPr lang="en-US" dirty="0" smtClean="0"/>
              <a:t> </a:t>
            </a:r>
            <a:r>
              <a:rPr lang="en-US" dirty="0" err="1" smtClean="0"/>
              <a:t>suksesif</a:t>
            </a:r>
            <a:r>
              <a:rPr lang="en-US" dirty="0" smtClean="0"/>
              <a:t> </a:t>
            </a:r>
            <a:r>
              <a:rPr lang="en-US" dirty="0" err="1" smtClean="0"/>
              <a:t>pada</a:t>
            </a:r>
            <a:r>
              <a:rPr lang="en-US" dirty="0" smtClean="0"/>
              <a:t> pita </a:t>
            </a:r>
            <a:r>
              <a:rPr lang="en-US" dirty="0" err="1" smtClean="0"/>
              <a:t>larakter</a:t>
            </a:r>
            <a:r>
              <a:rPr lang="en-US" dirty="0" smtClean="0"/>
              <a:t> yang </a:t>
            </a:r>
            <a:r>
              <a:rPr lang="en-US" dirty="0" err="1" smtClean="0"/>
              <a:t>merupakan</a:t>
            </a:r>
            <a:r>
              <a:rPr lang="en-US" dirty="0" smtClean="0"/>
              <a:t> </a:t>
            </a:r>
            <a:r>
              <a:rPr lang="en-US" dirty="0" err="1" smtClean="0"/>
              <a:t>karakter</a:t>
            </a:r>
            <a:r>
              <a:rPr lang="en-US" dirty="0" smtClean="0"/>
              <a:t> </a:t>
            </a:r>
            <a:r>
              <a:rPr lang="en-US" dirty="0" err="1" smtClean="0"/>
              <a:t>bukan</a:t>
            </a:r>
            <a:r>
              <a:rPr lang="en-US" dirty="0" smtClean="0"/>
              <a:t> blank</a:t>
            </a:r>
            <a:endParaRPr lang="id-ID" dirty="0" smtClean="0"/>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Mesin Kata</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pPr lvl="0"/>
            <a:r>
              <a:rPr lang="en-US" dirty="0" err="1" smtClean="0"/>
              <a:t>Kemungkinan</a:t>
            </a:r>
            <a:r>
              <a:rPr lang="en-US" dirty="0" smtClean="0"/>
              <a:t> </a:t>
            </a:r>
            <a:r>
              <a:rPr lang="en-US" dirty="0" err="1" smtClean="0"/>
              <a:t>isi</a:t>
            </a:r>
            <a:r>
              <a:rPr lang="en-US" dirty="0" smtClean="0"/>
              <a:t> </a:t>
            </a:r>
            <a:r>
              <a:rPr lang="en-US" dirty="0" err="1" smtClean="0"/>
              <a:t>dari</a:t>
            </a:r>
            <a:r>
              <a:rPr lang="en-US" dirty="0" smtClean="0"/>
              <a:t> pita </a:t>
            </a:r>
            <a:r>
              <a:rPr lang="en-US" dirty="0" err="1" smtClean="0"/>
              <a:t>karakter</a:t>
            </a:r>
            <a:r>
              <a:rPr lang="en-US" dirty="0" smtClean="0"/>
              <a:t> :</a:t>
            </a:r>
            <a:endParaRPr lang="id-ID" dirty="0"/>
          </a:p>
        </p:txBody>
      </p:sp>
      <p:sp>
        <p:nvSpPr>
          <p:cNvPr id="6" name="Text Placeholder 5"/>
          <p:cNvSpPr>
            <a:spLocks noGrp="1"/>
          </p:cNvSpPr>
          <p:nvPr>
            <p:ph type="body" sz="quarter" idx="17"/>
          </p:nvPr>
        </p:nvSpPr>
        <p:spPr/>
        <p:txBody>
          <a:bodyPr/>
          <a:lstStyle/>
          <a:p>
            <a:endParaRPr lang="id-ID"/>
          </a:p>
        </p:txBody>
      </p:sp>
      <p:sp>
        <p:nvSpPr>
          <p:cNvPr id="9" name="Rectangle 8"/>
          <p:cNvSpPr/>
          <p:nvPr/>
        </p:nvSpPr>
        <p:spPr>
          <a:xfrm>
            <a:off x="810595" y="2552974"/>
            <a:ext cx="7364413" cy="369332"/>
          </a:xfrm>
          <a:prstGeom prst="rect">
            <a:avLst/>
          </a:prstGeom>
        </p:spPr>
        <p:txBody>
          <a:bodyPr wrap="square">
            <a:spAutoFit/>
          </a:bodyPr>
          <a:lstStyle/>
          <a:p>
            <a:pPr lvl="0"/>
            <a:r>
              <a:rPr lang="en-US" dirty="0" err="1" smtClean="0"/>
              <a:t>hanya</a:t>
            </a:r>
            <a:r>
              <a:rPr lang="en-US" dirty="0" smtClean="0"/>
              <a:t> </a:t>
            </a:r>
            <a:r>
              <a:rPr lang="en-US" dirty="0" err="1" smtClean="0"/>
              <a:t>mengandung</a:t>
            </a:r>
            <a:r>
              <a:rPr lang="en-US" dirty="0" smtClean="0"/>
              <a:t> </a:t>
            </a:r>
            <a:r>
              <a:rPr lang="en-US" dirty="0" err="1" smtClean="0"/>
              <a:t>titik</a:t>
            </a:r>
            <a:r>
              <a:rPr lang="en-US" dirty="0" smtClean="0"/>
              <a:t> (pita </a:t>
            </a:r>
            <a:r>
              <a:rPr lang="en-US" dirty="0" err="1" smtClean="0"/>
              <a:t>kosong</a:t>
            </a:r>
            <a:r>
              <a:rPr lang="en-US" dirty="0" smtClean="0"/>
              <a:t>)</a:t>
            </a:r>
            <a:endParaRPr lang="id-ID" dirty="0" smtClean="0"/>
          </a:p>
        </p:txBody>
      </p:sp>
      <p:sp>
        <p:nvSpPr>
          <p:cNvPr id="35842" name="Rectangle 2"/>
          <p:cNvSpPr>
            <a:spLocks noChangeArrowheads="1"/>
          </p:cNvSpPr>
          <p:nvPr/>
        </p:nvSpPr>
        <p:spPr bwMode="auto">
          <a:xfrm>
            <a:off x="1925318" y="2922306"/>
            <a:ext cx="105668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43" name="Rectangle 3"/>
          <p:cNvSpPr>
            <a:spLocks noChangeArrowheads="1"/>
          </p:cNvSpPr>
          <p:nvPr/>
        </p:nvSpPr>
        <p:spPr bwMode="auto">
          <a:xfrm>
            <a:off x="839273" y="3458683"/>
            <a:ext cx="473687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685800" algn="l"/>
              </a:tabLst>
            </a:pP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hanya</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mengandung</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blank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diakhiri</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titik</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a:t>
            </a:r>
            <a:endParaRPr kumimoji="0" lang="en-US" b="0" i="0" u="none" strike="noStrike" cap="none" normalizeH="0" baseline="0" dirty="0" smtClean="0">
              <a:ln>
                <a:noFill/>
              </a:ln>
              <a:solidFill>
                <a:schemeClr val="tx1"/>
              </a:solidFill>
              <a:effectLst/>
              <a:latin typeface="+mn-lt"/>
              <a:cs typeface="Arial" pitchFamily="34" charset="0"/>
            </a:endParaRPr>
          </a:p>
        </p:txBody>
      </p:sp>
      <p:sp>
        <p:nvSpPr>
          <p:cNvPr id="35844" name="Rectangle 4"/>
          <p:cNvSpPr>
            <a:spLocks noChangeArrowheads="1"/>
          </p:cNvSpPr>
          <p:nvPr/>
        </p:nvSpPr>
        <p:spPr bwMode="auto">
          <a:xfrm>
            <a:off x="1865340" y="3828015"/>
            <a:ext cx="2233315"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_______________</a:t>
            </a: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45" name="Rectangle 5"/>
          <p:cNvSpPr>
            <a:spLocks noChangeArrowheads="1"/>
          </p:cNvSpPr>
          <p:nvPr/>
        </p:nvSpPr>
        <p:spPr bwMode="auto">
          <a:xfrm>
            <a:off x="748683" y="4364392"/>
            <a:ext cx="553690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685800" algn="l"/>
              </a:tabLst>
            </a:pP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mengandung</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blank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di</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awal</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d</a:t>
            </a:r>
            <a:r>
              <a:rPr kumimoji="0" lang="id-ID" b="0" i="0" u="none" strike="noStrike" cap="none" normalizeH="0" baseline="0" dirty="0" smtClean="0">
                <a:ln>
                  <a:noFill/>
                </a:ln>
                <a:solidFill>
                  <a:schemeClr val="tx1"/>
                </a:solidFill>
                <a:effectLst/>
                <a:latin typeface="+mn-lt"/>
                <a:ea typeface="Times New Roman" pitchFamily="18" charset="0"/>
                <a:cs typeface="Arial" pitchFamily="34" charset="0"/>
              </a:rPr>
              <a:t>a</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n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di</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a:t>
            </a:r>
            <a:r>
              <a:rPr kumimoji="0" lang="en-US" b="0" i="0" u="none" strike="noStrike" cap="none" normalizeH="0" baseline="0" dirty="0" err="1" smtClean="0">
                <a:ln>
                  <a:noFill/>
                </a:ln>
                <a:solidFill>
                  <a:schemeClr val="tx1"/>
                </a:solidFill>
                <a:effectLst/>
                <a:latin typeface="+mn-lt"/>
                <a:ea typeface="Times New Roman" pitchFamily="18" charset="0"/>
                <a:cs typeface="Arial" pitchFamily="34" charset="0"/>
              </a:rPr>
              <a:t>akhir</a:t>
            </a:r>
            <a:r>
              <a:rPr kumimoji="0" lang="en-US" b="0" i="0" u="none" strike="noStrike" cap="none" normalizeH="0" baseline="0" dirty="0" smtClean="0">
                <a:ln>
                  <a:noFill/>
                </a:ln>
                <a:solidFill>
                  <a:schemeClr val="tx1"/>
                </a:solidFill>
                <a:effectLst/>
                <a:latin typeface="+mn-lt"/>
                <a:ea typeface="Times New Roman" pitchFamily="18" charset="0"/>
                <a:cs typeface="Arial" pitchFamily="34" charset="0"/>
              </a:rPr>
              <a:t> pita</a:t>
            </a:r>
            <a:r>
              <a:rPr kumimoji="0" lang="id-ID" b="0" i="0" u="none" strike="noStrike" cap="none" normalizeH="0" baseline="0" dirty="0" smtClean="0">
                <a:ln>
                  <a:noFill/>
                </a:ln>
                <a:solidFill>
                  <a:schemeClr val="tx1"/>
                </a:solidFill>
                <a:effectLst/>
                <a:latin typeface="+mn-lt"/>
                <a:ea typeface="Times New Roman" pitchFamily="18" charset="0"/>
                <a:cs typeface="Arial" pitchFamily="34" charset="0"/>
              </a:rPr>
              <a:t>   </a:t>
            </a:r>
            <a:endParaRPr kumimoji="0" lang="en-US" b="0" i="0" u="none" strike="noStrike" cap="none" normalizeH="0" baseline="0" dirty="0" smtClean="0">
              <a:ln>
                <a:noFill/>
              </a:ln>
              <a:solidFill>
                <a:schemeClr val="tx1"/>
              </a:solidFill>
              <a:effectLst/>
              <a:latin typeface="+mn-lt"/>
              <a:cs typeface="Arial" pitchFamily="34" charset="0"/>
            </a:endParaRPr>
          </a:p>
        </p:txBody>
      </p:sp>
      <p:grpSp>
        <p:nvGrpSpPr>
          <p:cNvPr id="35846" name="Group 6"/>
          <p:cNvGrpSpPr>
            <a:grpSpLocks/>
          </p:cNvGrpSpPr>
          <p:nvPr/>
        </p:nvGrpSpPr>
        <p:grpSpPr bwMode="auto">
          <a:xfrm>
            <a:off x="1865340" y="4940490"/>
            <a:ext cx="3389048" cy="559558"/>
            <a:chOff x="2781" y="7560"/>
            <a:chExt cx="4320" cy="360"/>
          </a:xfrm>
        </p:grpSpPr>
        <p:sp>
          <p:nvSpPr>
            <p:cNvPr id="35847" name="Line 7"/>
            <p:cNvSpPr>
              <a:spLocks noChangeShapeType="1"/>
            </p:cNvSpPr>
            <p:nvPr/>
          </p:nvSpPr>
          <p:spPr bwMode="auto">
            <a:xfrm>
              <a:off x="2781" y="7920"/>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48" name="Line 8"/>
            <p:cNvSpPr>
              <a:spLocks noChangeShapeType="1"/>
            </p:cNvSpPr>
            <p:nvPr/>
          </p:nvSpPr>
          <p:spPr bwMode="auto">
            <a:xfrm>
              <a:off x="332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49" name="Line 9"/>
            <p:cNvSpPr>
              <a:spLocks noChangeShapeType="1"/>
            </p:cNvSpPr>
            <p:nvPr/>
          </p:nvSpPr>
          <p:spPr bwMode="auto">
            <a:xfrm>
              <a:off x="3321" y="7560"/>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0" name="Line 10"/>
            <p:cNvSpPr>
              <a:spLocks noChangeShapeType="1"/>
            </p:cNvSpPr>
            <p:nvPr/>
          </p:nvSpPr>
          <p:spPr bwMode="auto">
            <a:xfrm>
              <a:off x="386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1" name="Line 11"/>
            <p:cNvSpPr>
              <a:spLocks noChangeShapeType="1"/>
            </p:cNvSpPr>
            <p:nvPr/>
          </p:nvSpPr>
          <p:spPr bwMode="auto">
            <a:xfrm>
              <a:off x="3861" y="7920"/>
              <a:ext cx="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2" name="Line 12"/>
            <p:cNvSpPr>
              <a:spLocks noChangeShapeType="1"/>
            </p:cNvSpPr>
            <p:nvPr/>
          </p:nvSpPr>
          <p:spPr bwMode="auto">
            <a:xfrm>
              <a:off x="476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3" name="Line 13"/>
            <p:cNvSpPr>
              <a:spLocks noChangeShapeType="1"/>
            </p:cNvSpPr>
            <p:nvPr/>
          </p:nvSpPr>
          <p:spPr bwMode="auto">
            <a:xfrm>
              <a:off x="4761" y="7560"/>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4" name="Line 14"/>
            <p:cNvSpPr>
              <a:spLocks noChangeShapeType="1"/>
            </p:cNvSpPr>
            <p:nvPr/>
          </p:nvSpPr>
          <p:spPr bwMode="auto">
            <a:xfrm>
              <a:off x="512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5" name="Line 15"/>
            <p:cNvSpPr>
              <a:spLocks noChangeShapeType="1"/>
            </p:cNvSpPr>
            <p:nvPr/>
          </p:nvSpPr>
          <p:spPr bwMode="auto">
            <a:xfrm>
              <a:off x="5121" y="7920"/>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6" name="Line 16"/>
            <p:cNvSpPr>
              <a:spLocks noChangeShapeType="1"/>
            </p:cNvSpPr>
            <p:nvPr/>
          </p:nvSpPr>
          <p:spPr bwMode="auto">
            <a:xfrm>
              <a:off x="548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7" name="Line 17"/>
            <p:cNvSpPr>
              <a:spLocks noChangeShapeType="1"/>
            </p:cNvSpPr>
            <p:nvPr/>
          </p:nvSpPr>
          <p:spPr bwMode="auto">
            <a:xfrm>
              <a:off x="5481" y="756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8" name="Line 18"/>
            <p:cNvSpPr>
              <a:spLocks noChangeShapeType="1"/>
            </p:cNvSpPr>
            <p:nvPr/>
          </p:nvSpPr>
          <p:spPr bwMode="auto">
            <a:xfrm>
              <a:off x="6201" y="75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859" name="Line 19"/>
            <p:cNvSpPr>
              <a:spLocks noChangeShapeType="1"/>
            </p:cNvSpPr>
            <p:nvPr/>
          </p:nvSpPr>
          <p:spPr bwMode="auto">
            <a:xfrm>
              <a:off x="6201" y="7920"/>
              <a:ext cx="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Kemungkinan</a:t>
            </a:r>
            <a:r>
              <a:rPr lang="en-US" dirty="0" smtClean="0"/>
              <a:t> </a:t>
            </a:r>
            <a:r>
              <a:rPr lang="en-US" dirty="0" err="1" smtClean="0"/>
              <a:t>isi</a:t>
            </a:r>
            <a:r>
              <a:rPr lang="en-US" dirty="0" smtClean="0"/>
              <a:t> </a:t>
            </a:r>
            <a:r>
              <a:rPr lang="en-US" dirty="0" err="1" smtClean="0"/>
              <a:t>dari</a:t>
            </a:r>
            <a:r>
              <a:rPr lang="en-US" dirty="0" smtClean="0"/>
              <a:t> pita </a:t>
            </a:r>
            <a:r>
              <a:rPr lang="en-US" dirty="0" err="1" smtClean="0"/>
              <a:t>karakter</a:t>
            </a:r>
            <a:r>
              <a:rPr lang="en-US" dirty="0" smtClean="0"/>
              <a:t> :</a:t>
            </a:r>
            <a:endParaRPr lang="id-ID" dirty="0"/>
          </a:p>
        </p:txBody>
      </p:sp>
      <p:sp>
        <p:nvSpPr>
          <p:cNvPr id="6" name="Text Placeholder 5"/>
          <p:cNvSpPr>
            <a:spLocks noGrp="1"/>
          </p:cNvSpPr>
          <p:nvPr>
            <p:ph type="body" sz="quarter" idx="17"/>
          </p:nvPr>
        </p:nvSpPr>
        <p:spPr/>
        <p:txBody>
          <a:bodyPr/>
          <a:lstStyle/>
          <a:p>
            <a:endParaRPr lang="id-ID"/>
          </a:p>
        </p:txBody>
      </p:sp>
      <p:sp>
        <p:nvSpPr>
          <p:cNvPr id="8" name="Rectangle 23"/>
          <p:cNvSpPr>
            <a:spLocks noChangeArrowheads="1"/>
          </p:cNvSpPr>
          <p:nvPr/>
        </p:nvSpPr>
        <p:spPr bwMode="auto">
          <a:xfrm>
            <a:off x="838200" y="3353976"/>
            <a:ext cx="4677884" cy="400110"/>
          </a:xfrm>
          <a:prstGeom prst="rect">
            <a:avLst/>
          </a:prstGeom>
          <a:noFill/>
          <a:ln w="9525">
            <a:noFill/>
            <a:miter lim="800000"/>
            <a:headEnd/>
            <a:tailEnd/>
          </a:ln>
          <a:effectLst/>
        </p:spPr>
        <p:txBody>
          <a:bodyPr wrap="none" anchor="ctr">
            <a:spAutoFit/>
          </a:bodyPr>
          <a:lstStyle/>
          <a:p>
            <a:pPr eaLnBrk="1" hangingPunct="1">
              <a:tabLst>
                <a:tab pos="685800" algn="l"/>
              </a:tabLst>
            </a:pPr>
            <a:r>
              <a:rPr lang="en-US" sz="2000" dirty="0"/>
              <a:t>-   </a:t>
            </a:r>
            <a:r>
              <a:rPr lang="en-US" sz="2000" dirty="0" err="1"/>
              <a:t>mengandung</a:t>
            </a:r>
            <a:r>
              <a:rPr lang="en-US" sz="2000" dirty="0"/>
              <a:t> blank </a:t>
            </a:r>
            <a:r>
              <a:rPr lang="en-US" sz="2000" dirty="0" err="1"/>
              <a:t>di</a:t>
            </a:r>
            <a:r>
              <a:rPr lang="en-US" sz="2000" dirty="0"/>
              <a:t> </a:t>
            </a:r>
            <a:r>
              <a:rPr lang="en-US" sz="2000" dirty="0" err="1"/>
              <a:t>akhir</a:t>
            </a:r>
            <a:r>
              <a:rPr lang="en-US" sz="2000" dirty="0"/>
              <a:t> pita</a:t>
            </a:r>
          </a:p>
        </p:txBody>
      </p:sp>
      <p:grpSp>
        <p:nvGrpSpPr>
          <p:cNvPr id="9" name="Group 56"/>
          <p:cNvGrpSpPr>
            <a:grpSpLocks/>
          </p:cNvGrpSpPr>
          <p:nvPr/>
        </p:nvGrpSpPr>
        <p:grpSpPr bwMode="auto">
          <a:xfrm>
            <a:off x="1295400" y="3993768"/>
            <a:ext cx="3081338" cy="442912"/>
            <a:chOff x="816" y="1785"/>
            <a:chExt cx="1941" cy="279"/>
          </a:xfrm>
        </p:grpSpPr>
        <p:sp>
          <p:nvSpPr>
            <p:cNvPr id="10" name="Line 25"/>
            <p:cNvSpPr>
              <a:spLocks noChangeShapeType="1"/>
            </p:cNvSpPr>
            <p:nvPr/>
          </p:nvSpPr>
          <p:spPr bwMode="auto">
            <a:xfrm>
              <a:off x="816" y="1785"/>
              <a:ext cx="0" cy="256"/>
            </a:xfrm>
            <a:prstGeom prst="line">
              <a:avLst/>
            </a:prstGeom>
            <a:noFill/>
            <a:ln w="9525">
              <a:solidFill>
                <a:srgbClr val="000000"/>
              </a:solidFill>
              <a:round/>
              <a:headEnd/>
              <a:tailEnd/>
            </a:ln>
          </p:spPr>
          <p:txBody>
            <a:bodyPr/>
            <a:lstStyle/>
            <a:p>
              <a:endParaRPr lang="id-ID"/>
            </a:p>
          </p:txBody>
        </p:sp>
        <p:sp>
          <p:nvSpPr>
            <p:cNvPr id="11" name="Line 26"/>
            <p:cNvSpPr>
              <a:spLocks noChangeShapeType="1"/>
            </p:cNvSpPr>
            <p:nvPr/>
          </p:nvSpPr>
          <p:spPr bwMode="auto">
            <a:xfrm>
              <a:off x="816" y="1785"/>
              <a:ext cx="263" cy="0"/>
            </a:xfrm>
            <a:prstGeom prst="line">
              <a:avLst/>
            </a:prstGeom>
            <a:noFill/>
            <a:ln w="9525">
              <a:solidFill>
                <a:srgbClr val="000000"/>
              </a:solidFill>
              <a:round/>
              <a:headEnd/>
              <a:tailEnd/>
            </a:ln>
          </p:spPr>
          <p:txBody>
            <a:bodyPr/>
            <a:lstStyle/>
            <a:p>
              <a:endParaRPr lang="id-ID"/>
            </a:p>
          </p:txBody>
        </p:sp>
        <p:sp>
          <p:nvSpPr>
            <p:cNvPr id="12" name="Line 27"/>
            <p:cNvSpPr>
              <a:spLocks noChangeShapeType="1"/>
            </p:cNvSpPr>
            <p:nvPr/>
          </p:nvSpPr>
          <p:spPr bwMode="auto">
            <a:xfrm>
              <a:off x="1079" y="1785"/>
              <a:ext cx="0" cy="256"/>
            </a:xfrm>
            <a:prstGeom prst="line">
              <a:avLst/>
            </a:prstGeom>
            <a:noFill/>
            <a:ln w="9525">
              <a:solidFill>
                <a:srgbClr val="000000"/>
              </a:solidFill>
              <a:round/>
              <a:headEnd/>
              <a:tailEnd/>
            </a:ln>
          </p:spPr>
          <p:txBody>
            <a:bodyPr/>
            <a:lstStyle/>
            <a:p>
              <a:endParaRPr lang="id-ID"/>
            </a:p>
          </p:txBody>
        </p:sp>
        <p:sp>
          <p:nvSpPr>
            <p:cNvPr id="13" name="Line 28"/>
            <p:cNvSpPr>
              <a:spLocks noChangeShapeType="1"/>
            </p:cNvSpPr>
            <p:nvPr/>
          </p:nvSpPr>
          <p:spPr bwMode="auto">
            <a:xfrm>
              <a:off x="1079" y="2041"/>
              <a:ext cx="438" cy="0"/>
            </a:xfrm>
            <a:prstGeom prst="line">
              <a:avLst/>
            </a:prstGeom>
            <a:noFill/>
            <a:ln w="9525">
              <a:solidFill>
                <a:srgbClr val="000000"/>
              </a:solidFill>
              <a:round/>
              <a:headEnd/>
              <a:tailEnd/>
            </a:ln>
          </p:spPr>
          <p:txBody>
            <a:bodyPr/>
            <a:lstStyle/>
            <a:p>
              <a:endParaRPr lang="id-ID"/>
            </a:p>
          </p:txBody>
        </p:sp>
        <p:sp>
          <p:nvSpPr>
            <p:cNvPr id="14" name="Line 29"/>
            <p:cNvSpPr>
              <a:spLocks noChangeShapeType="1"/>
            </p:cNvSpPr>
            <p:nvPr/>
          </p:nvSpPr>
          <p:spPr bwMode="auto">
            <a:xfrm>
              <a:off x="1517" y="1785"/>
              <a:ext cx="0" cy="256"/>
            </a:xfrm>
            <a:prstGeom prst="line">
              <a:avLst/>
            </a:prstGeom>
            <a:noFill/>
            <a:ln w="9525">
              <a:solidFill>
                <a:srgbClr val="000000"/>
              </a:solidFill>
              <a:round/>
              <a:headEnd/>
              <a:tailEnd/>
            </a:ln>
          </p:spPr>
          <p:txBody>
            <a:bodyPr/>
            <a:lstStyle/>
            <a:p>
              <a:endParaRPr lang="id-ID"/>
            </a:p>
          </p:txBody>
        </p:sp>
        <p:sp>
          <p:nvSpPr>
            <p:cNvPr id="15" name="Line 30"/>
            <p:cNvSpPr>
              <a:spLocks noChangeShapeType="1"/>
            </p:cNvSpPr>
            <p:nvPr/>
          </p:nvSpPr>
          <p:spPr bwMode="auto">
            <a:xfrm>
              <a:off x="1517" y="1785"/>
              <a:ext cx="176" cy="0"/>
            </a:xfrm>
            <a:prstGeom prst="line">
              <a:avLst/>
            </a:prstGeom>
            <a:noFill/>
            <a:ln w="9525">
              <a:solidFill>
                <a:srgbClr val="000000"/>
              </a:solidFill>
              <a:round/>
              <a:headEnd/>
              <a:tailEnd/>
            </a:ln>
          </p:spPr>
          <p:txBody>
            <a:bodyPr/>
            <a:lstStyle/>
            <a:p>
              <a:endParaRPr lang="id-ID"/>
            </a:p>
          </p:txBody>
        </p:sp>
        <p:sp>
          <p:nvSpPr>
            <p:cNvPr id="16" name="Line 31"/>
            <p:cNvSpPr>
              <a:spLocks noChangeShapeType="1"/>
            </p:cNvSpPr>
            <p:nvPr/>
          </p:nvSpPr>
          <p:spPr bwMode="auto">
            <a:xfrm>
              <a:off x="1693" y="1785"/>
              <a:ext cx="0" cy="256"/>
            </a:xfrm>
            <a:prstGeom prst="line">
              <a:avLst/>
            </a:prstGeom>
            <a:noFill/>
            <a:ln w="9525">
              <a:solidFill>
                <a:srgbClr val="000000"/>
              </a:solidFill>
              <a:round/>
              <a:headEnd/>
              <a:tailEnd/>
            </a:ln>
          </p:spPr>
          <p:txBody>
            <a:bodyPr/>
            <a:lstStyle/>
            <a:p>
              <a:endParaRPr lang="id-ID"/>
            </a:p>
          </p:txBody>
        </p:sp>
        <p:sp>
          <p:nvSpPr>
            <p:cNvPr id="17" name="Line 32"/>
            <p:cNvSpPr>
              <a:spLocks noChangeShapeType="1"/>
            </p:cNvSpPr>
            <p:nvPr/>
          </p:nvSpPr>
          <p:spPr bwMode="auto">
            <a:xfrm>
              <a:off x="1693" y="2041"/>
              <a:ext cx="175" cy="0"/>
            </a:xfrm>
            <a:prstGeom prst="line">
              <a:avLst/>
            </a:prstGeom>
            <a:noFill/>
            <a:ln w="9525">
              <a:solidFill>
                <a:srgbClr val="000000"/>
              </a:solidFill>
              <a:round/>
              <a:headEnd/>
              <a:tailEnd/>
            </a:ln>
          </p:spPr>
          <p:txBody>
            <a:bodyPr/>
            <a:lstStyle/>
            <a:p>
              <a:endParaRPr lang="id-ID"/>
            </a:p>
          </p:txBody>
        </p:sp>
        <p:sp>
          <p:nvSpPr>
            <p:cNvPr id="18" name="Line 33"/>
            <p:cNvSpPr>
              <a:spLocks noChangeShapeType="1"/>
            </p:cNvSpPr>
            <p:nvPr/>
          </p:nvSpPr>
          <p:spPr bwMode="auto">
            <a:xfrm>
              <a:off x="1868" y="1785"/>
              <a:ext cx="0" cy="256"/>
            </a:xfrm>
            <a:prstGeom prst="line">
              <a:avLst/>
            </a:prstGeom>
            <a:noFill/>
            <a:ln w="9525">
              <a:solidFill>
                <a:srgbClr val="000000"/>
              </a:solidFill>
              <a:round/>
              <a:headEnd/>
              <a:tailEnd/>
            </a:ln>
          </p:spPr>
          <p:txBody>
            <a:bodyPr/>
            <a:lstStyle/>
            <a:p>
              <a:endParaRPr lang="id-ID"/>
            </a:p>
          </p:txBody>
        </p:sp>
        <p:sp>
          <p:nvSpPr>
            <p:cNvPr id="19" name="Line 34"/>
            <p:cNvSpPr>
              <a:spLocks noChangeShapeType="1"/>
            </p:cNvSpPr>
            <p:nvPr/>
          </p:nvSpPr>
          <p:spPr bwMode="auto">
            <a:xfrm>
              <a:off x="1868" y="1785"/>
              <a:ext cx="350" cy="0"/>
            </a:xfrm>
            <a:prstGeom prst="line">
              <a:avLst/>
            </a:prstGeom>
            <a:noFill/>
            <a:ln w="9525">
              <a:solidFill>
                <a:srgbClr val="000000"/>
              </a:solidFill>
              <a:round/>
              <a:headEnd/>
              <a:tailEnd/>
            </a:ln>
          </p:spPr>
          <p:txBody>
            <a:bodyPr/>
            <a:lstStyle/>
            <a:p>
              <a:endParaRPr lang="id-ID"/>
            </a:p>
          </p:txBody>
        </p:sp>
        <p:sp>
          <p:nvSpPr>
            <p:cNvPr id="20" name="Line 35"/>
            <p:cNvSpPr>
              <a:spLocks noChangeShapeType="1"/>
            </p:cNvSpPr>
            <p:nvPr/>
          </p:nvSpPr>
          <p:spPr bwMode="auto">
            <a:xfrm>
              <a:off x="2218" y="1785"/>
              <a:ext cx="0" cy="256"/>
            </a:xfrm>
            <a:prstGeom prst="line">
              <a:avLst/>
            </a:prstGeom>
            <a:noFill/>
            <a:ln w="9525">
              <a:solidFill>
                <a:srgbClr val="000000"/>
              </a:solidFill>
              <a:round/>
              <a:headEnd/>
              <a:tailEnd/>
            </a:ln>
          </p:spPr>
          <p:txBody>
            <a:bodyPr/>
            <a:lstStyle/>
            <a:p>
              <a:endParaRPr lang="id-ID"/>
            </a:p>
          </p:txBody>
        </p:sp>
        <p:sp>
          <p:nvSpPr>
            <p:cNvPr id="21" name="Line 36"/>
            <p:cNvSpPr>
              <a:spLocks noChangeShapeType="1"/>
            </p:cNvSpPr>
            <p:nvPr/>
          </p:nvSpPr>
          <p:spPr bwMode="auto">
            <a:xfrm>
              <a:off x="2218" y="2041"/>
              <a:ext cx="439" cy="0"/>
            </a:xfrm>
            <a:prstGeom prst="line">
              <a:avLst/>
            </a:prstGeom>
            <a:noFill/>
            <a:ln w="9525">
              <a:solidFill>
                <a:srgbClr val="000000"/>
              </a:solidFill>
              <a:round/>
              <a:headEnd/>
              <a:tailEnd/>
            </a:ln>
          </p:spPr>
          <p:txBody>
            <a:bodyPr/>
            <a:lstStyle/>
            <a:p>
              <a:endParaRPr lang="id-ID"/>
            </a:p>
          </p:txBody>
        </p:sp>
        <p:sp>
          <p:nvSpPr>
            <p:cNvPr id="22" name="Oval 38"/>
            <p:cNvSpPr>
              <a:spLocks noChangeArrowheads="1"/>
            </p:cNvSpPr>
            <p:nvPr/>
          </p:nvSpPr>
          <p:spPr bwMode="auto">
            <a:xfrm>
              <a:off x="2661" y="1968"/>
              <a:ext cx="96" cy="96"/>
            </a:xfrm>
            <a:prstGeom prst="ellipse">
              <a:avLst/>
            </a:prstGeom>
            <a:solidFill>
              <a:schemeClr val="tx1"/>
            </a:solidFill>
            <a:ln w="9525">
              <a:solidFill>
                <a:schemeClr val="bg2"/>
              </a:solidFill>
              <a:round/>
              <a:headEnd/>
              <a:tailEnd/>
            </a:ln>
            <a:effectLst/>
          </p:spPr>
          <p:txBody>
            <a:bodyPr wrap="none" anchor="ctr"/>
            <a:lstStyle/>
            <a:p>
              <a:endParaRPr lang="id-ID" dirty="0"/>
            </a:p>
          </p:txBody>
        </p:sp>
      </p:grpSp>
      <p:grpSp>
        <p:nvGrpSpPr>
          <p:cNvPr id="23" name="Group 58"/>
          <p:cNvGrpSpPr>
            <a:grpSpLocks/>
          </p:cNvGrpSpPr>
          <p:nvPr/>
        </p:nvGrpSpPr>
        <p:grpSpPr bwMode="auto">
          <a:xfrm>
            <a:off x="1295400" y="5503480"/>
            <a:ext cx="2943225" cy="533400"/>
            <a:chOff x="816" y="2736"/>
            <a:chExt cx="1854" cy="336"/>
          </a:xfrm>
        </p:grpSpPr>
        <p:grpSp>
          <p:nvGrpSpPr>
            <p:cNvPr id="24" name="Group 54"/>
            <p:cNvGrpSpPr>
              <a:grpSpLocks/>
            </p:cNvGrpSpPr>
            <p:nvPr/>
          </p:nvGrpSpPr>
          <p:grpSpPr bwMode="auto">
            <a:xfrm>
              <a:off x="816" y="2736"/>
              <a:ext cx="1800" cy="285"/>
              <a:chOff x="1632" y="2979"/>
              <a:chExt cx="1368" cy="144"/>
            </a:xfrm>
          </p:grpSpPr>
          <p:sp>
            <p:nvSpPr>
              <p:cNvPr id="26" name="Line 40"/>
              <p:cNvSpPr>
                <a:spLocks noChangeShapeType="1"/>
              </p:cNvSpPr>
              <p:nvPr/>
            </p:nvSpPr>
            <p:spPr bwMode="auto">
              <a:xfrm>
                <a:off x="1632" y="3123"/>
                <a:ext cx="216" cy="0"/>
              </a:xfrm>
              <a:prstGeom prst="line">
                <a:avLst/>
              </a:prstGeom>
              <a:noFill/>
              <a:ln w="9525">
                <a:solidFill>
                  <a:srgbClr val="000000"/>
                </a:solidFill>
                <a:round/>
                <a:headEnd/>
                <a:tailEnd/>
              </a:ln>
            </p:spPr>
            <p:txBody>
              <a:bodyPr/>
              <a:lstStyle/>
              <a:p>
                <a:endParaRPr lang="id-ID"/>
              </a:p>
            </p:txBody>
          </p:sp>
          <p:sp>
            <p:nvSpPr>
              <p:cNvPr id="27" name="Line 41"/>
              <p:cNvSpPr>
                <a:spLocks noChangeShapeType="1"/>
              </p:cNvSpPr>
              <p:nvPr/>
            </p:nvSpPr>
            <p:spPr bwMode="auto">
              <a:xfrm>
                <a:off x="1848" y="2979"/>
                <a:ext cx="0" cy="144"/>
              </a:xfrm>
              <a:prstGeom prst="line">
                <a:avLst/>
              </a:prstGeom>
              <a:noFill/>
              <a:ln w="9525">
                <a:solidFill>
                  <a:srgbClr val="000000"/>
                </a:solidFill>
                <a:round/>
                <a:headEnd/>
                <a:tailEnd/>
              </a:ln>
            </p:spPr>
            <p:txBody>
              <a:bodyPr/>
              <a:lstStyle/>
              <a:p>
                <a:endParaRPr lang="id-ID"/>
              </a:p>
            </p:txBody>
          </p:sp>
          <p:sp>
            <p:nvSpPr>
              <p:cNvPr id="28" name="Line 42"/>
              <p:cNvSpPr>
                <a:spLocks noChangeShapeType="1"/>
              </p:cNvSpPr>
              <p:nvPr/>
            </p:nvSpPr>
            <p:spPr bwMode="auto">
              <a:xfrm>
                <a:off x="1848" y="2979"/>
                <a:ext cx="216" cy="0"/>
              </a:xfrm>
              <a:prstGeom prst="line">
                <a:avLst/>
              </a:prstGeom>
              <a:noFill/>
              <a:ln w="9525">
                <a:solidFill>
                  <a:srgbClr val="000000"/>
                </a:solidFill>
                <a:round/>
                <a:headEnd/>
                <a:tailEnd/>
              </a:ln>
            </p:spPr>
            <p:txBody>
              <a:bodyPr/>
              <a:lstStyle/>
              <a:p>
                <a:endParaRPr lang="id-ID"/>
              </a:p>
            </p:txBody>
          </p:sp>
          <p:sp>
            <p:nvSpPr>
              <p:cNvPr id="29" name="Line 43"/>
              <p:cNvSpPr>
                <a:spLocks noChangeShapeType="1"/>
              </p:cNvSpPr>
              <p:nvPr/>
            </p:nvSpPr>
            <p:spPr bwMode="auto">
              <a:xfrm>
                <a:off x="2064" y="2979"/>
                <a:ext cx="0" cy="144"/>
              </a:xfrm>
              <a:prstGeom prst="line">
                <a:avLst/>
              </a:prstGeom>
              <a:noFill/>
              <a:ln w="9525">
                <a:solidFill>
                  <a:srgbClr val="000000"/>
                </a:solidFill>
                <a:round/>
                <a:headEnd/>
                <a:tailEnd/>
              </a:ln>
            </p:spPr>
            <p:txBody>
              <a:bodyPr/>
              <a:lstStyle/>
              <a:p>
                <a:endParaRPr lang="id-ID"/>
              </a:p>
            </p:txBody>
          </p:sp>
          <p:sp>
            <p:nvSpPr>
              <p:cNvPr id="30" name="Line 44"/>
              <p:cNvSpPr>
                <a:spLocks noChangeShapeType="1"/>
              </p:cNvSpPr>
              <p:nvPr/>
            </p:nvSpPr>
            <p:spPr bwMode="auto">
              <a:xfrm>
                <a:off x="2064" y="3123"/>
                <a:ext cx="360" cy="0"/>
              </a:xfrm>
              <a:prstGeom prst="line">
                <a:avLst/>
              </a:prstGeom>
              <a:noFill/>
              <a:ln w="9525">
                <a:solidFill>
                  <a:srgbClr val="000000"/>
                </a:solidFill>
                <a:round/>
                <a:headEnd/>
                <a:tailEnd/>
              </a:ln>
            </p:spPr>
            <p:txBody>
              <a:bodyPr/>
              <a:lstStyle/>
              <a:p>
                <a:endParaRPr lang="id-ID"/>
              </a:p>
            </p:txBody>
          </p:sp>
          <p:sp>
            <p:nvSpPr>
              <p:cNvPr id="31" name="Line 45"/>
              <p:cNvSpPr>
                <a:spLocks noChangeShapeType="1"/>
              </p:cNvSpPr>
              <p:nvPr/>
            </p:nvSpPr>
            <p:spPr bwMode="auto">
              <a:xfrm>
                <a:off x="2424" y="2979"/>
                <a:ext cx="0" cy="144"/>
              </a:xfrm>
              <a:prstGeom prst="line">
                <a:avLst/>
              </a:prstGeom>
              <a:noFill/>
              <a:ln w="9525">
                <a:solidFill>
                  <a:srgbClr val="000000"/>
                </a:solidFill>
                <a:round/>
                <a:headEnd/>
                <a:tailEnd/>
              </a:ln>
            </p:spPr>
            <p:txBody>
              <a:bodyPr/>
              <a:lstStyle/>
              <a:p>
                <a:endParaRPr lang="id-ID"/>
              </a:p>
            </p:txBody>
          </p:sp>
          <p:sp>
            <p:nvSpPr>
              <p:cNvPr id="32" name="Line 46"/>
              <p:cNvSpPr>
                <a:spLocks noChangeShapeType="1"/>
              </p:cNvSpPr>
              <p:nvPr/>
            </p:nvSpPr>
            <p:spPr bwMode="auto">
              <a:xfrm>
                <a:off x="2424" y="2979"/>
                <a:ext cx="144" cy="0"/>
              </a:xfrm>
              <a:prstGeom prst="line">
                <a:avLst/>
              </a:prstGeom>
              <a:noFill/>
              <a:ln w="9525">
                <a:solidFill>
                  <a:srgbClr val="000000"/>
                </a:solidFill>
                <a:round/>
                <a:headEnd/>
                <a:tailEnd/>
              </a:ln>
            </p:spPr>
            <p:txBody>
              <a:bodyPr/>
              <a:lstStyle/>
              <a:p>
                <a:endParaRPr lang="id-ID"/>
              </a:p>
            </p:txBody>
          </p:sp>
          <p:sp>
            <p:nvSpPr>
              <p:cNvPr id="33" name="Line 47"/>
              <p:cNvSpPr>
                <a:spLocks noChangeShapeType="1"/>
              </p:cNvSpPr>
              <p:nvPr/>
            </p:nvSpPr>
            <p:spPr bwMode="auto">
              <a:xfrm>
                <a:off x="2568" y="2979"/>
                <a:ext cx="0" cy="144"/>
              </a:xfrm>
              <a:prstGeom prst="line">
                <a:avLst/>
              </a:prstGeom>
              <a:noFill/>
              <a:ln w="9525">
                <a:solidFill>
                  <a:srgbClr val="000000"/>
                </a:solidFill>
                <a:round/>
                <a:headEnd/>
                <a:tailEnd/>
              </a:ln>
            </p:spPr>
            <p:txBody>
              <a:bodyPr/>
              <a:lstStyle/>
              <a:p>
                <a:endParaRPr lang="id-ID"/>
              </a:p>
            </p:txBody>
          </p:sp>
          <p:sp>
            <p:nvSpPr>
              <p:cNvPr id="34" name="Line 48"/>
              <p:cNvSpPr>
                <a:spLocks noChangeShapeType="1"/>
              </p:cNvSpPr>
              <p:nvPr/>
            </p:nvSpPr>
            <p:spPr bwMode="auto">
              <a:xfrm>
                <a:off x="2568" y="3123"/>
                <a:ext cx="144" cy="0"/>
              </a:xfrm>
              <a:prstGeom prst="line">
                <a:avLst/>
              </a:prstGeom>
              <a:noFill/>
              <a:ln w="9525">
                <a:solidFill>
                  <a:srgbClr val="000000"/>
                </a:solidFill>
                <a:round/>
                <a:headEnd/>
                <a:tailEnd/>
              </a:ln>
            </p:spPr>
            <p:txBody>
              <a:bodyPr/>
              <a:lstStyle/>
              <a:p>
                <a:endParaRPr lang="id-ID"/>
              </a:p>
            </p:txBody>
          </p:sp>
          <p:sp>
            <p:nvSpPr>
              <p:cNvPr id="35" name="Line 49"/>
              <p:cNvSpPr>
                <a:spLocks noChangeShapeType="1"/>
              </p:cNvSpPr>
              <p:nvPr/>
            </p:nvSpPr>
            <p:spPr bwMode="auto">
              <a:xfrm>
                <a:off x="2712" y="2979"/>
                <a:ext cx="0" cy="144"/>
              </a:xfrm>
              <a:prstGeom prst="line">
                <a:avLst/>
              </a:prstGeom>
              <a:noFill/>
              <a:ln w="9525">
                <a:solidFill>
                  <a:srgbClr val="000000"/>
                </a:solidFill>
                <a:round/>
                <a:headEnd/>
                <a:tailEnd/>
              </a:ln>
            </p:spPr>
            <p:txBody>
              <a:bodyPr/>
              <a:lstStyle/>
              <a:p>
                <a:endParaRPr lang="id-ID"/>
              </a:p>
            </p:txBody>
          </p:sp>
          <p:sp>
            <p:nvSpPr>
              <p:cNvPr id="36" name="Line 50"/>
              <p:cNvSpPr>
                <a:spLocks noChangeShapeType="1"/>
              </p:cNvSpPr>
              <p:nvPr/>
            </p:nvSpPr>
            <p:spPr bwMode="auto">
              <a:xfrm>
                <a:off x="2712" y="2979"/>
                <a:ext cx="288" cy="0"/>
              </a:xfrm>
              <a:prstGeom prst="line">
                <a:avLst/>
              </a:prstGeom>
              <a:noFill/>
              <a:ln w="9525">
                <a:solidFill>
                  <a:srgbClr val="000000"/>
                </a:solidFill>
                <a:round/>
                <a:headEnd/>
                <a:tailEnd/>
              </a:ln>
            </p:spPr>
            <p:txBody>
              <a:bodyPr/>
              <a:lstStyle/>
              <a:p>
                <a:endParaRPr lang="id-ID"/>
              </a:p>
            </p:txBody>
          </p:sp>
          <p:sp>
            <p:nvSpPr>
              <p:cNvPr id="37" name="Line 51"/>
              <p:cNvSpPr>
                <a:spLocks noChangeShapeType="1"/>
              </p:cNvSpPr>
              <p:nvPr/>
            </p:nvSpPr>
            <p:spPr bwMode="auto">
              <a:xfrm>
                <a:off x="3000" y="2979"/>
                <a:ext cx="0" cy="144"/>
              </a:xfrm>
              <a:prstGeom prst="line">
                <a:avLst/>
              </a:prstGeom>
              <a:noFill/>
              <a:ln w="9525">
                <a:solidFill>
                  <a:srgbClr val="000000"/>
                </a:solidFill>
                <a:round/>
                <a:headEnd/>
                <a:tailEnd/>
              </a:ln>
            </p:spPr>
            <p:txBody>
              <a:bodyPr/>
              <a:lstStyle/>
              <a:p>
                <a:endParaRPr lang="id-ID"/>
              </a:p>
            </p:txBody>
          </p:sp>
        </p:grpSp>
        <p:sp>
          <p:nvSpPr>
            <p:cNvPr id="25" name="Oval 53"/>
            <p:cNvSpPr>
              <a:spLocks noChangeArrowheads="1"/>
            </p:cNvSpPr>
            <p:nvPr/>
          </p:nvSpPr>
          <p:spPr bwMode="auto">
            <a:xfrm>
              <a:off x="2574" y="2976"/>
              <a:ext cx="96" cy="96"/>
            </a:xfrm>
            <a:prstGeom prst="ellipse">
              <a:avLst/>
            </a:prstGeom>
            <a:solidFill>
              <a:schemeClr val="tx1"/>
            </a:solidFill>
            <a:ln w="9525">
              <a:solidFill>
                <a:schemeClr val="bg2"/>
              </a:solidFill>
              <a:round/>
              <a:headEnd/>
              <a:tailEnd/>
            </a:ln>
            <a:effectLst/>
          </p:spPr>
          <p:txBody>
            <a:bodyPr wrap="none" anchor="ctr"/>
            <a:lstStyle/>
            <a:p>
              <a:endParaRPr lang="id-ID"/>
            </a:p>
          </p:txBody>
        </p:sp>
      </p:grpSp>
      <p:sp>
        <p:nvSpPr>
          <p:cNvPr id="38" name="Rectangle 55"/>
          <p:cNvSpPr>
            <a:spLocks noChangeArrowheads="1"/>
          </p:cNvSpPr>
          <p:nvPr/>
        </p:nvSpPr>
        <p:spPr bwMode="auto">
          <a:xfrm>
            <a:off x="838200" y="4801776"/>
            <a:ext cx="4614789" cy="400110"/>
          </a:xfrm>
          <a:prstGeom prst="rect">
            <a:avLst/>
          </a:prstGeom>
          <a:noFill/>
          <a:ln w="9525">
            <a:noFill/>
            <a:miter lim="800000"/>
            <a:headEnd/>
            <a:tailEnd/>
          </a:ln>
          <a:effectLst/>
        </p:spPr>
        <p:txBody>
          <a:bodyPr wrap="none" anchor="ctr">
            <a:spAutoFit/>
          </a:bodyPr>
          <a:lstStyle/>
          <a:p>
            <a:pPr eaLnBrk="1" hangingPunct="1">
              <a:tabLst>
                <a:tab pos="685800" algn="l"/>
              </a:tabLst>
            </a:pPr>
            <a:r>
              <a:rPr lang="en-US" sz="2000" dirty="0"/>
              <a:t>-   </a:t>
            </a:r>
            <a:r>
              <a:rPr lang="en-US" sz="2000" dirty="0" err="1"/>
              <a:t>mengandung</a:t>
            </a:r>
            <a:r>
              <a:rPr lang="en-US" sz="2000" dirty="0"/>
              <a:t> blank </a:t>
            </a:r>
            <a:r>
              <a:rPr lang="en-US" sz="2000" dirty="0" err="1"/>
              <a:t>di</a:t>
            </a:r>
            <a:r>
              <a:rPr lang="en-US" sz="2000" dirty="0"/>
              <a:t> </a:t>
            </a:r>
            <a:r>
              <a:rPr lang="en-US" sz="2000" dirty="0" err="1"/>
              <a:t>awal</a:t>
            </a:r>
            <a:r>
              <a:rPr lang="en-US" sz="2000" dirty="0"/>
              <a:t> pita</a:t>
            </a:r>
          </a:p>
        </p:txBody>
      </p:sp>
      <p:sp>
        <p:nvSpPr>
          <p:cNvPr id="39" name="Rectangle 39"/>
          <p:cNvSpPr>
            <a:spLocks noChangeArrowheads="1"/>
          </p:cNvSpPr>
          <p:nvPr/>
        </p:nvSpPr>
        <p:spPr bwMode="auto">
          <a:xfrm>
            <a:off x="853429" y="2269684"/>
            <a:ext cx="6966394" cy="400110"/>
          </a:xfrm>
          <a:prstGeom prst="rect">
            <a:avLst/>
          </a:prstGeom>
          <a:noFill/>
          <a:ln w="9525">
            <a:noFill/>
            <a:miter lim="800000"/>
            <a:headEnd/>
            <a:tailEnd/>
          </a:ln>
          <a:effectLst/>
        </p:spPr>
        <p:txBody>
          <a:bodyPr wrap="none" anchor="ctr">
            <a:spAutoFit/>
          </a:bodyPr>
          <a:lstStyle/>
          <a:p>
            <a:pPr eaLnBrk="1" hangingPunct="1">
              <a:tabLst>
                <a:tab pos="685800" algn="l"/>
              </a:tabLst>
            </a:pPr>
            <a:r>
              <a:rPr lang="en-US" sz="2000" dirty="0"/>
              <a:t>-   </a:t>
            </a:r>
            <a:r>
              <a:rPr lang="en-US" sz="2000" dirty="0" err="1"/>
              <a:t>tidak</a:t>
            </a:r>
            <a:r>
              <a:rPr lang="en-US" sz="2000" dirty="0"/>
              <a:t> </a:t>
            </a:r>
            <a:r>
              <a:rPr lang="en-US" sz="2000" dirty="0" err="1"/>
              <a:t>mengandung</a:t>
            </a:r>
            <a:r>
              <a:rPr lang="en-US" sz="2000" dirty="0"/>
              <a:t> blank </a:t>
            </a:r>
            <a:r>
              <a:rPr lang="en-US" sz="2000" dirty="0" err="1"/>
              <a:t>di</a:t>
            </a:r>
            <a:r>
              <a:rPr lang="en-US" sz="2000" dirty="0"/>
              <a:t> </a:t>
            </a:r>
            <a:r>
              <a:rPr lang="en-US" sz="2000" dirty="0" err="1"/>
              <a:t>awal</a:t>
            </a:r>
            <a:r>
              <a:rPr lang="en-US" sz="2000" dirty="0"/>
              <a:t> </a:t>
            </a:r>
            <a:r>
              <a:rPr lang="en-US" sz="2000" dirty="0" err="1"/>
              <a:t>dan</a:t>
            </a:r>
            <a:r>
              <a:rPr lang="en-US" sz="2000" dirty="0"/>
              <a:t> </a:t>
            </a:r>
            <a:r>
              <a:rPr lang="en-US" sz="2000" dirty="0" err="1"/>
              <a:t>di</a:t>
            </a:r>
            <a:r>
              <a:rPr lang="en-US" sz="2000" dirty="0"/>
              <a:t> </a:t>
            </a:r>
            <a:r>
              <a:rPr lang="en-US" sz="2000" dirty="0" err="1"/>
              <a:t>akhir</a:t>
            </a:r>
            <a:r>
              <a:rPr lang="en-US" sz="2000" dirty="0"/>
              <a:t> pita</a:t>
            </a:r>
          </a:p>
        </p:txBody>
      </p:sp>
      <p:grpSp>
        <p:nvGrpSpPr>
          <p:cNvPr id="40" name="Group 56"/>
          <p:cNvGrpSpPr>
            <a:grpSpLocks/>
          </p:cNvGrpSpPr>
          <p:nvPr/>
        </p:nvGrpSpPr>
        <p:grpSpPr bwMode="auto">
          <a:xfrm>
            <a:off x="1307213" y="2820576"/>
            <a:ext cx="3810000" cy="533400"/>
            <a:chOff x="823" y="3408"/>
            <a:chExt cx="2592" cy="368"/>
          </a:xfrm>
        </p:grpSpPr>
        <p:sp>
          <p:nvSpPr>
            <p:cNvPr id="41" name="Line 40"/>
            <p:cNvSpPr>
              <a:spLocks noChangeShapeType="1"/>
            </p:cNvSpPr>
            <p:nvPr/>
          </p:nvSpPr>
          <p:spPr bwMode="auto">
            <a:xfrm>
              <a:off x="823" y="3408"/>
              <a:ext cx="0" cy="352"/>
            </a:xfrm>
            <a:prstGeom prst="line">
              <a:avLst/>
            </a:prstGeom>
            <a:noFill/>
            <a:ln w="9525">
              <a:solidFill>
                <a:srgbClr val="000000"/>
              </a:solidFill>
              <a:round/>
              <a:headEnd/>
              <a:tailEnd/>
            </a:ln>
          </p:spPr>
          <p:txBody>
            <a:bodyPr/>
            <a:lstStyle/>
            <a:p>
              <a:endParaRPr lang="id-ID"/>
            </a:p>
          </p:txBody>
        </p:sp>
        <p:sp>
          <p:nvSpPr>
            <p:cNvPr id="42" name="Line 41"/>
            <p:cNvSpPr>
              <a:spLocks noChangeShapeType="1"/>
            </p:cNvSpPr>
            <p:nvPr/>
          </p:nvSpPr>
          <p:spPr bwMode="auto">
            <a:xfrm>
              <a:off x="823" y="3408"/>
              <a:ext cx="462" cy="0"/>
            </a:xfrm>
            <a:prstGeom prst="line">
              <a:avLst/>
            </a:prstGeom>
            <a:noFill/>
            <a:ln w="9525">
              <a:solidFill>
                <a:srgbClr val="000000"/>
              </a:solidFill>
              <a:round/>
              <a:headEnd/>
              <a:tailEnd/>
            </a:ln>
          </p:spPr>
          <p:txBody>
            <a:bodyPr/>
            <a:lstStyle/>
            <a:p>
              <a:endParaRPr lang="id-ID"/>
            </a:p>
          </p:txBody>
        </p:sp>
        <p:sp>
          <p:nvSpPr>
            <p:cNvPr id="43" name="Line 42"/>
            <p:cNvSpPr>
              <a:spLocks noChangeShapeType="1"/>
            </p:cNvSpPr>
            <p:nvPr/>
          </p:nvSpPr>
          <p:spPr bwMode="auto">
            <a:xfrm>
              <a:off x="1285" y="3408"/>
              <a:ext cx="0" cy="352"/>
            </a:xfrm>
            <a:prstGeom prst="line">
              <a:avLst/>
            </a:prstGeom>
            <a:noFill/>
            <a:ln w="9525">
              <a:solidFill>
                <a:srgbClr val="000000"/>
              </a:solidFill>
              <a:round/>
              <a:headEnd/>
              <a:tailEnd/>
            </a:ln>
          </p:spPr>
          <p:txBody>
            <a:bodyPr/>
            <a:lstStyle/>
            <a:p>
              <a:endParaRPr lang="id-ID"/>
            </a:p>
          </p:txBody>
        </p:sp>
        <p:sp>
          <p:nvSpPr>
            <p:cNvPr id="44" name="Line 43"/>
            <p:cNvSpPr>
              <a:spLocks noChangeShapeType="1"/>
            </p:cNvSpPr>
            <p:nvPr/>
          </p:nvSpPr>
          <p:spPr bwMode="auto">
            <a:xfrm>
              <a:off x="1285" y="3760"/>
              <a:ext cx="347" cy="0"/>
            </a:xfrm>
            <a:prstGeom prst="line">
              <a:avLst/>
            </a:prstGeom>
            <a:noFill/>
            <a:ln w="9525">
              <a:solidFill>
                <a:srgbClr val="000000"/>
              </a:solidFill>
              <a:round/>
              <a:headEnd/>
              <a:tailEnd/>
            </a:ln>
          </p:spPr>
          <p:txBody>
            <a:bodyPr/>
            <a:lstStyle/>
            <a:p>
              <a:endParaRPr lang="id-ID"/>
            </a:p>
          </p:txBody>
        </p:sp>
        <p:sp>
          <p:nvSpPr>
            <p:cNvPr id="45" name="Line 44"/>
            <p:cNvSpPr>
              <a:spLocks noChangeShapeType="1"/>
            </p:cNvSpPr>
            <p:nvPr/>
          </p:nvSpPr>
          <p:spPr bwMode="auto">
            <a:xfrm flipV="1">
              <a:off x="1632" y="3408"/>
              <a:ext cx="0" cy="352"/>
            </a:xfrm>
            <a:prstGeom prst="line">
              <a:avLst/>
            </a:prstGeom>
            <a:noFill/>
            <a:ln w="9525">
              <a:solidFill>
                <a:srgbClr val="000000"/>
              </a:solidFill>
              <a:round/>
              <a:headEnd/>
              <a:tailEnd/>
            </a:ln>
          </p:spPr>
          <p:txBody>
            <a:bodyPr/>
            <a:lstStyle/>
            <a:p>
              <a:endParaRPr lang="id-ID"/>
            </a:p>
          </p:txBody>
        </p:sp>
        <p:sp>
          <p:nvSpPr>
            <p:cNvPr id="46" name="Line 45"/>
            <p:cNvSpPr>
              <a:spLocks noChangeShapeType="1"/>
            </p:cNvSpPr>
            <p:nvPr/>
          </p:nvSpPr>
          <p:spPr bwMode="auto">
            <a:xfrm>
              <a:off x="1632" y="3408"/>
              <a:ext cx="231" cy="0"/>
            </a:xfrm>
            <a:prstGeom prst="line">
              <a:avLst/>
            </a:prstGeom>
            <a:noFill/>
            <a:ln w="9525">
              <a:solidFill>
                <a:srgbClr val="000000"/>
              </a:solidFill>
              <a:round/>
              <a:headEnd/>
              <a:tailEnd/>
            </a:ln>
          </p:spPr>
          <p:txBody>
            <a:bodyPr/>
            <a:lstStyle/>
            <a:p>
              <a:endParaRPr lang="id-ID"/>
            </a:p>
          </p:txBody>
        </p:sp>
        <p:sp>
          <p:nvSpPr>
            <p:cNvPr id="47" name="Line 46"/>
            <p:cNvSpPr>
              <a:spLocks noChangeShapeType="1"/>
            </p:cNvSpPr>
            <p:nvPr/>
          </p:nvSpPr>
          <p:spPr bwMode="auto">
            <a:xfrm>
              <a:off x="1863" y="3408"/>
              <a:ext cx="0" cy="352"/>
            </a:xfrm>
            <a:prstGeom prst="line">
              <a:avLst/>
            </a:prstGeom>
            <a:noFill/>
            <a:ln w="9525">
              <a:solidFill>
                <a:srgbClr val="000000"/>
              </a:solidFill>
              <a:round/>
              <a:headEnd/>
              <a:tailEnd/>
            </a:ln>
          </p:spPr>
          <p:txBody>
            <a:bodyPr/>
            <a:lstStyle/>
            <a:p>
              <a:endParaRPr lang="id-ID"/>
            </a:p>
          </p:txBody>
        </p:sp>
        <p:sp>
          <p:nvSpPr>
            <p:cNvPr id="48" name="Line 47"/>
            <p:cNvSpPr>
              <a:spLocks noChangeShapeType="1"/>
            </p:cNvSpPr>
            <p:nvPr/>
          </p:nvSpPr>
          <p:spPr bwMode="auto">
            <a:xfrm>
              <a:off x="1863" y="3760"/>
              <a:ext cx="578" cy="0"/>
            </a:xfrm>
            <a:prstGeom prst="line">
              <a:avLst/>
            </a:prstGeom>
            <a:noFill/>
            <a:ln w="9525">
              <a:solidFill>
                <a:srgbClr val="000000"/>
              </a:solidFill>
              <a:round/>
              <a:headEnd/>
              <a:tailEnd/>
            </a:ln>
          </p:spPr>
          <p:txBody>
            <a:bodyPr/>
            <a:lstStyle/>
            <a:p>
              <a:endParaRPr lang="id-ID"/>
            </a:p>
          </p:txBody>
        </p:sp>
        <p:sp>
          <p:nvSpPr>
            <p:cNvPr id="49" name="Line 48"/>
            <p:cNvSpPr>
              <a:spLocks noChangeShapeType="1"/>
            </p:cNvSpPr>
            <p:nvPr/>
          </p:nvSpPr>
          <p:spPr bwMode="auto">
            <a:xfrm flipV="1">
              <a:off x="2441" y="3408"/>
              <a:ext cx="0" cy="352"/>
            </a:xfrm>
            <a:prstGeom prst="line">
              <a:avLst/>
            </a:prstGeom>
            <a:noFill/>
            <a:ln w="9525">
              <a:solidFill>
                <a:srgbClr val="000000"/>
              </a:solidFill>
              <a:round/>
              <a:headEnd/>
              <a:tailEnd/>
            </a:ln>
          </p:spPr>
          <p:txBody>
            <a:bodyPr/>
            <a:lstStyle/>
            <a:p>
              <a:endParaRPr lang="id-ID"/>
            </a:p>
          </p:txBody>
        </p:sp>
        <p:sp>
          <p:nvSpPr>
            <p:cNvPr id="50" name="Line 49"/>
            <p:cNvSpPr>
              <a:spLocks noChangeShapeType="1"/>
            </p:cNvSpPr>
            <p:nvPr/>
          </p:nvSpPr>
          <p:spPr bwMode="auto">
            <a:xfrm>
              <a:off x="2441" y="3408"/>
              <a:ext cx="463" cy="0"/>
            </a:xfrm>
            <a:prstGeom prst="line">
              <a:avLst/>
            </a:prstGeom>
            <a:noFill/>
            <a:ln w="9525">
              <a:solidFill>
                <a:srgbClr val="000000"/>
              </a:solidFill>
              <a:round/>
              <a:headEnd/>
              <a:tailEnd/>
            </a:ln>
          </p:spPr>
          <p:txBody>
            <a:bodyPr/>
            <a:lstStyle/>
            <a:p>
              <a:endParaRPr lang="id-ID"/>
            </a:p>
          </p:txBody>
        </p:sp>
        <p:sp>
          <p:nvSpPr>
            <p:cNvPr id="51" name="Line 50"/>
            <p:cNvSpPr>
              <a:spLocks noChangeShapeType="1"/>
            </p:cNvSpPr>
            <p:nvPr/>
          </p:nvSpPr>
          <p:spPr bwMode="auto">
            <a:xfrm>
              <a:off x="2904" y="3408"/>
              <a:ext cx="0" cy="352"/>
            </a:xfrm>
            <a:prstGeom prst="line">
              <a:avLst/>
            </a:prstGeom>
            <a:noFill/>
            <a:ln w="9525">
              <a:solidFill>
                <a:srgbClr val="000000"/>
              </a:solidFill>
              <a:round/>
              <a:headEnd/>
              <a:tailEnd/>
            </a:ln>
          </p:spPr>
          <p:txBody>
            <a:bodyPr/>
            <a:lstStyle/>
            <a:p>
              <a:endParaRPr lang="id-ID"/>
            </a:p>
          </p:txBody>
        </p:sp>
        <p:sp>
          <p:nvSpPr>
            <p:cNvPr id="52" name="Line 51"/>
            <p:cNvSpPr>
              <a:spLocks noChangeShapeType="1"/>
            </p:cNvSpPr>
            <p:nvPr/>
          </p:nvSpPr>
          <p:spPr bwMode="auto">
            <a:xfrm>
              <a:off x="2904" y="3760"/>
              <a:ext cx="231" cy="0"/>
            </a:xfrm>
            <a:prstGeom prst="line">
              <a:avLst/>
            </a:prstGeom>
            <a:noFill/>
            <a:ln w="9525">
              <a:solidFill>
                <a:srgbClr val="000000"/>
              </a:solidFill>
              <a:round/>
              <a:headEnd/>
              <a:tailEnd/>
            </a:ln>
          </p:spPr>
          <p:txBody>
            <a:bodyPr/>
            <a:lstStyle/>
            <a:p>
              <a:endParaRPr lang="id-ID"/>
            </a:p>
          </p:txBody>
        </p:sp>
        <p:sp>
          <p:nvSpPr>
            <p:cNvPr id="53" name="Line 52"/>
            <p:cNvSpPr>
              <a:spLocks noChangeShapeType="1"/>
            </p:cNvSpPr>
            <p:nvPr/>
          </p:nvSpPr>
          <p:spPr bwMode="auto">
            <a:xfrm flipV="1">
              <a:off x="3135" y="3408"/>
              <a:ext cx="0" cy="352"/>
            </a:xfrm>
            <a:prstGeom prst="line">
              <a:avLst/>
            </a:prstGeom>
            <a:noFill/>
            <a:ln w="9525">
              <a:solidFill>
                <a:srgbClr val="000000"/>
              </a:solidFill>
              <a:round/>
              <a:headEnd/>
              <a:tailEnd/>
            </a:ln>
          </p:spPr>
          <p:txBody>
            <a:bodyPr/>
            <a:lstStyle/>
            <a:p>
              <a:endParaRPr lang="id-ID"/>
            </a:p>
          </p:txBody>
        </p:sp>
        <p:sp>
          <p:nvSpPr>
            <p:cNvPr id="54" name="Line 53"/>
            <p:cNvSpPr>
              <a:spLocks noChangeShapeType="1"/>
            </p:cNvSpPr>
            <p:nvPr/>
          </p:nvSpPr>
          <p:spPr bwMode="auto">
            <a:xfrm>
              <a:off x="3135" y="3408"/>
              <a:ext cx="231" cy="0"/>
            </a:xfrm>
            <a:prstGeom prst="line">
              <a:avLst/>
            </a:prstGeom>
            <a:noFill/>
            <a:ln w="9525">
              <a:solidFill>
                <a:srgbClr val="000000"/>
              </a:solidFill>
              <a:round/>
              <a:headEnd/>
              <a:tailEnd/>
            </a:ln>
          </p:spPr>
          <p:txBody>
            <a:bodyPr/>
            <a:lstStyle/>
            <a:p>
              <a:endParaRPr lang="id-ID"/>
            </a:p>
          </p:txBody>
        </p:sp>
        <p:sp>
          <p:nvSpPr>
            <p:cNvPr id="55" name="Line 54"/>
            <p:cNvSpPr>
              <a:spLocks noChangeShapeType="1"/>
            </p:cNvSpPr>
            <p:nvPr/>
          </p:nvSpPr>
          <p:spPr bwMode="auto">
            <a:xfrm>
              <a:off x="3366" y="3408"/>
              <a:ext cx="0" cy="352"/>
            </a:xfrm>
            <a:prstGeom prst="line">
              <a:avLst/>
            </a:prstGeom>
            <a:noFill/>
            <a:ln w="9525">
              <a:solidFill>
                <a:srgbClr val="000000"/>
              </a:solidFill>
              <a:round/>
              <a:headEnd/>
              <a:tailEnd/>
            </a:ln>
          </p:spPr>
          <p:txBody>
            <a:bodyPr/>
            <a:lstStyle/>
            <a:p>
              <a:endParaRPr lang="id-ID"/>
            </a:p>
          </p:txBody>
        </p:sp>
        <p:sp>
          <p:nvSpPr>
            <p:cNvPr id="56" name="Oval 55"/>
            <p:cNvSpPr>
              <a:spLocks noChangeArrowheads="1"/>
            </p:cNvSpPr>
            <p:nvPr/>
          </p:nvSpPr>
          <p:spPr bwMode="auto">
            <a:xfrm>
              <a:off x="3319" y="3680"/>
              <a:ext cx="96" cy="96"/>
            </a:xfrm>
            <a:prstGeom prst="ellipse">
              <a:avLst/>
            </a:prstGeom>
            <a:solidFill>
              <a:schemeClr val="tx1"/>
            </a:solidFill>
            <a:ln w="9525">
              <a:solidFill>
                <a:schemeClr val="bg2"/>
              </a:solidFill>
              <a:round/>
              <a:headEnd/>
              <a:tailEnd/>
            </a:ln>
            <a:effectLst/>
          </p:spPr>
          <p:txBody>
            <a:bodyPr wrap="none" anchor="ctr"/>
            <a:lstStyle/>
            <a:p>
              <a:endParaRPr lang="id-ID"/>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Model  </a:t>
            </a:r>
            <a:r>
              <a:rPr lang="en-US" dirty="0" err="1" smtClean="0"/>
              <a:t>Akuisisi</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685799" y="2286000"/>
            <a:ext cx="8005763" cy="1143000"/>
          </a:xfrm>
          <a:prstGeom prst="rect">
            <a:avLst/>
          </a:prstGeom>
        </p:spPr>
        <p:txBody>
          <a:bodyPr/>
          <a:lstStyle/>
          <a:p>
            <a:pPr marL="346075" marR="0" lvl="0" indent="-346075" algn="l" defTabSz="457200" rtl="0" eaLnBrk="1" fontAlgn="base" latinLnBrk="0" hangingPunct="1">
              <a:lnSpc>
                <a:spcPct val="80000"/>
              </a:lnSpc>
              <a:spcBef>
                <a:spcPts val="1800"/>
              </a:spcBef>
              <a:spcAft>
                <a:spcPct val="0"/>
              </a:spcAft>
              <a:buClrTx/>
              <a:buSzPct val="135000"/>
              <a:buFontTx/>
              <a:buNone/>
              <a:tabLst/>
              <a:defRPr/>
            </a:pP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Berikut</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ini</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beberapa</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contoh</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model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akuisisi</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kata</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pada</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pit</a:t>
            </a:r>
            <a:r>
              <a:rPr kumimoji="0" lang="id-ID" sz="2000" b="0" i="0" u="none" strike="noStrike" kern="1200" cap="none" spc="0" normalizeH="0" baseline="0" noProof="0" dirty="0" smtClean="0">
                <a:ln>
                  <a:noFill/>
                </a:ln>
                <a:effectLst/>
                <a:uLnTx/>
                <a:uFillTx/>
                <a:latin typeface="+mn-lt"/>
                <a:ea typeface="ＭＳ Ｐゴシック" charset="0"/>
                <a:cs typeface="ＭＳ Ｐゴシック" charset="0"/>
              </a:rPr>
              <a:t>a</a:t>
            </a:r>
            <a:r>
              <a:rPr kumimoji="0" lang="id-ID" sz="2000" b="0" i="0" u="none" strike="noStrike" kern="1200" cap="none" spc="0" normalizeH="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karakter</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dengan</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kasus</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menghitung</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panjang</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rata- rata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kata</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pada</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sebuah</a:t>
            </a:r>
            <a:r>
              <a:rPr kumimoji="0" lang="id-ID" sz="2000" b="0" i="0" u="none" strike="noStrike" kern="1200" cap="none" spc="0" normalizeH="0" baseline="0" noProof="0" dirty="0" smtClean="0">
                <a:ln>
                  <a:noFill/>
                </a:ln>
                <a:effectLst/>
                <a:uLnTx/>
                <a:uFillTx/>
                <a:latin typeface="+mn-lt"/>
                <a:ea typeface="ＭＳ Ｐゴシック" charset="0"/>
                <a:cs typeface="ＭＳ Ｐゴシック" charset="0"/>
              </a:rPr>
              <a:t> </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pita </a:t>
            </a:r>
            <a:r>
              <a:rPr kumimoji="0" lang="en-US" sz="2000" b="0" i="0" u="none" strike="noStrike" kern="1200" cap="none" spc="0" normalizeH="0" baseline="0" noProof="0" dirty="0" err="1" smtClean="0">
                <a:ln>
                  <a:noFill/>
                </a:ln>
                <a:effectLst/>
                <a:uLnTx/>
                <a:uFillTx/>
                <a:latin typeface="+mn-lt"/>
                <a:ea typeface="ＭＳ Ｐゴシック" charset="0"/>
                <a:cs typeface="ＭＳ Ｐゴシック" charset="0"/>
              </a:rPr>
              <a:t>karakter</a:t>
            </a:r>
            <a:r>
              <a:rPr kumimoji="0" lang="en-US" sz="2000" b="0" i="0" u="none" strike="noStrike" kern="1200" cap="none" spc="0" normalizeH="0" baseline="0" noProof="0" dirty="0" smtClean="0">
                <a:ln>
                  <a:noFill/>
                </a:ln>
                <a:effectLst/>
                <a:uLnTx/>
                <a:uFillTx/>
                <a:latin typeface="+mn-lt"/>
                <a:ea typeface="ＭＳ Ｐゴシック" charset="0"/>
                <a:cs typeface="ＭＳ Ｐゴシック" charset="0"/>
              </a:rPr>
              <a:t>.</a:t>
            </a:r>
            <a:endParaRPr kumimoji="0" lang="en-US" sz="2000" b="0" i="0" u="none" strike="noStrike" kern="1200" cap="none" spc="0" normalizeH="0" baseline="0" noProof="0" dirty="0">
              <a:ln>
                <a:noFill/>
              </a:ln>
              <a:effectLst/>
              <a:uLnTx/>
              <a:uFillTx/>
              <a:latin typeface="+mn-lt"/>
              <a:ea typeface="ＭＳ Ｐゴシック" charset="0"/>
              <a:cs typeface="ＭＳ Ｐゴシック" charset="0"/>
            </a:endParaRPr>
          </a:p>
        </p:txBody>
      </p:sp>
      <p:sp>
        <p:nvSpPr>
          <p:cNvPr id="8" name="Rectangle 4"/>
          <p:cNvSpPr>
            <a:spLocks noChangeArrowheads="1"/>
          </p:cNvSpPr>
          <p:nvPr/>
        </p:nvSpPr>
        <p:spPr bwMode="auto">
          <a:xfrm>
            <a:off x="762000" y="3505200"/>
            <a:ext cx="1219200" cy="609600"/>
          </a:xfrm>
          <a:prstGeom prst="rect">
            <a:avLst/>
          </a:prstGeom>
          <a:noFill/>
          <a:ln w="9525">
            <a:noFill/>
            <a:miter lim="800000"/>
            <a:headEnd/>
            <a:tailEnd/>
          </a:ln>
          <a:effectLst/>
        </p:spPr>
        <p:txBody>
          <a:bodyPr lIns="0" tIns="0" rIns="0" bIns="0" anchor="ctr">
            <a:spAutoFit/>
          </a:bodyPr>
          <a:lstStyle/>
          <a:p>
            <a:pPr eaLnBrk="1" hangingPunct="1"/>
            <a:r>
              <a:rPr lang="en-US" sz="2000" b="1" u="sng" dirty="0" err="1"/>
              <a:t>Versi</a:t>
            </a:r>
            <a:r>
              <a:rPr lang="en-US" sz="2000" b="1" u="sng" dirty="0"/>
              <a:t> 1</a:t>
            </a:r>
            <a:endParaRPr lang="en-US" sz="2000" b="1" dirty="0"/>
          </a:p>
          <a:p>
            <a:endParaRPr lang="en-US" sz="2000" dirty="0"/>
          </a:p>
        </p:txBody>
      </p:sp>
      <p:grpSp>
        <p:nvGrpSpPr>
          <p:cNvPr id="9" name="Group 6"/>
          <p:cNvGrpSpPr>
            <a:grpSpLocks/>
          </p:cNvGrpSpPr>
          <p:nvPr/>
        </p:nvGrpSpPr>
        <p:grpSpPr bwMode="auto">
          <a:xfrm>
            <a:off x="1143000" y="4019550"/>
            <a:ext cx="4149725" cy="419100"/>
            <a:chOff x="2781" y="7560"/>
            <a:chExt cx="4320" cy="360"/>
          </a:xfrm>
        </p:grpSpPr>
        <p:sp>
          <p:nvSpPr>
            <p:cNvPr id="10" name="Line 7"/>
            <p:cNvSpPr>
              <a:spLocks noChangeShapeType="1"/>
            </p:cNvSpPr>
            <p:nvPr/>
          </p:nvSpPr>
          <p:spPr bwMode="auto">
            <a:xfrm>
              <a:off x="2781" y="7920"/>
              <a:ext cx="540" cy="0"/>
            </a:xfrm>
            <a:prstGeom prst="line">
              <a:avLst/>
            </a:prstGeom>
            <a:noFill/>
            <a:ln w="9525">
              <a:solidFill>
                <a:srgbClr val="000000"/>
              </a:solidFill>
              <a:round/>
              <a:headEnd/>
              <a:tailEnd/>
            </a:ln>
          </p:spPr>
          <p:txBody>
            <a:bodyPr/>
            <a:lstStyle/>
            <a:p>
              <a:endParaRPr lang="id-ID"/>
            </a:p>
          </p:txBody>
        </p:sp>
        <p:sp>
          <p:nvSpPr>
            <p:cNvPr id="11" name="Line 8"/>
            <p:cNvSpPr>
              <a:spLocks noChangeShapeType="1"/>
            </p:cNvSpPr>
            <p:nvPr/>
          </p:nvSpPr>
          <p:spPr bwMode="auto">
            <a:xfrm>
              <a:off x="3321" y="7560"/>
              <a:ext cx="0" cy="360"/>
            </a:xfrm>
            <a:prstGeom prst="line">
              <a:avLst/>
            </a:prstGeom>
            <a:noFill/>
            <a:ln w="9525">
              <a:solidFill>
                <a:srgbClr val="000000"/>
              </a:solidFill>
              <a:round/>
              <a:headEnd/>
              <a:tailEnd/>
            </a:ln>
          </p:spPr>
          <p:txBody>
            <a:bodyPr/>
            <a:lstStyle/>
            <a:p>
              <a:endParaRPr lang="id-ID"/>
            </a:p>
          </p:txBody>
        </p:sp>
        <p:sp>
          <p:nvSpPr>
            <p:cNvPr id="12" name="Line 9"/>
            <p:cNvSpPr>
              <a:spLocks noChangeShapeType="1"/>
            </p:cNvSpPr>
            <p:nvPr/>
          </p:nvSpPr>
          <p:spPr bwMode="auto">
            <a:xfrm>
              <a:off x="3321" y="7560"/>
              <a:ext cx="540" cy="0"/>
            </a:xfrm>
            <a:prstGeom prst="line">
              <a:avLst/>
            </a:prstGeom>
            <a:noFill/>
            <a:ln w="9525">
              <a:solidFill>
                <a:srgbClr val="000000"/>
              </a:solidFill>
              <a:round/>
              <a:headEnd/>
              <a:tailEnd/>
            </a:ln>
          </p:spPr>
          <p:txBody>
            <a:bodyPr/>
            <a:lstStyle/>
            <a:p>
              <a:endParaRPr lang="id-ID"/>
            </a:p>
          </p:txBody>
        </p:sp>
        <p:sp>
          <p:nvSpPr>
            <p:cNvPr id="13" name="Line 10"/>
            <p:cNvSpPr>
              <a:spLocks noChangeShapeType="1"/>
            </p:cNvSpPr>
            <p:nvPr/>
          </p:nvSpPr>
          <p:spPr bwMode="auto">
            <a:xfrm>
              <a:off x="3861" y="7560"/>
              <a:ext cx="0" cy="360"/>
            </a:xfrm>
            <a:prstGeom prst="line">
              <a:avLst/>
            </a:prstGeom>
            <a:noFill/>
            <a:ln w="9525">
              <a:solidFill>
                <a:srgbClr val="000000"/>
              </a:solidFill>
              <a:round/>
              <a:headEnd/>
              <a:tailEnd/>
            </a:ln>
          </p:spPr>
          <p:txBody>
            <a:bodyPr/>
            <a:lstStyle/>
            <a:p>
              <a:endParaRPr lang="id-ID"/>
            </a:p>
          </p:txBody>
        </p:sp>
        <p:sp>
          <p:nvSpPr>
            <p:cNvPr id="14" name="Line 11"/>
            <p:cNvSpPr>
              <a:spLocks noChangeShapeType="1"/>
            </p:cNvSpPr>
            <p:nvPr/>
          </p:nvSpPr>
          <p:spPr bwMode="auto">
            <a:xfrm>
              <a:off x="3861" y="7920"/>
              <a:ext cx="900" cy="0"/>
            </a:xfrm>
            <a:prstGeom prst="line">
              <a:avLst/>
            </a:prstGeom>
            <a:noFill/>
            <a:ln w="9525">
              <a:solidFill>
                <a:srgbClr val="000000"/>
              </a:solidFill>
              <a:round/>
              <a:headEnd/>
              <a:tailEnd/>
            </a:ln>
          </p:spPr>
          <p:txBody>
            <a:bodyPr/>
            <a:lstStyle/>
            <a:p>
              <a:endParaRPr lang="id-ID"/>
            </a:p>
          </p:txBody>
        </p:sp>
        <p:sp>
          <p:nvSpPr>
            <p:cNvPr id="15" name="Line 12"/>
            <p:cNvSpPr>
              <a:spLocks noChangeShapeType="1"/>
            </p:cNvSpPr>
            <p:nvPr/>
          </p:nvSpPr>
          <p:spPr bwMode="auto">
            <a:xfrm>
              <a:off x="4761" y="7560"/>
              <a:ext cx="0" cy="360"/>
            </a:xfrm>
            <a:prstGeom prst="line">
              <a:avLst/>
            </a:prstGeom>
            <a:noFill/>
            <a:ln w="9525">
              <a:solidFill>
                <a:srgbClr val="000000"/>
              </a:solidFill>
              <a:round/>
              <a:headEnd/>
              <a:tailEnd/>
            </a:ln>
          </p:spPr>
          <p:txBody>
            <a:bodyPr/>
            <a:lstStyle/>
            <a:p>
              <a:endParaRPr lang="id-ID"/>
            </a:p>
          </p:txBody>
        </p:sp>
        <p:sp>
          <p:nvSpPr>
            <p:cNvPr id="16" name="Line 13"/>
            <p:cNvSpPr>
              <a:spLocks noChangeShapeType="1"/>
            </p:cNvSpPr>
            <p:nvPr/>
          </p:nvSpPr>
          <p:spPr bwMode="auto">
            <a:xfrm>
              <a:off x="4761" y="7560"/>
              <a:ext cx="360" cy="0"/>
            </a:xfrm>
            <a:prstGeom prst="line">
              <a:avLst/>
            </a:prstGeom>
            <a:noFill/>
            <a:ln w="9525">
              <a:solidFill>
                <a:srgbClr val="000000"/>
              </a:solidFill>
              <a:round/>
              <a:headEnd/>
              <a:tailEnd/>
            </a:ln>
          </p:spPr>
          <p:txBody>
            <a:bodyPr/>
            <a:lstStyle/>
            <a:p>
              <a:endParaRPr lang="id-ID"/>
            </a:p>
          </p:txBody>
        </p:sp>
        <p:sp>
          <p:nvSpPr>
            <p:cNvPr id="17" name="Line 14"/>
            <p:cNvSpPr>
              <a:spLocks noChangeShapeType="1"/>
            </p:cNvSpPr>
            <p:nvPr/>
          </p:nvSpPr>
          <p:spPr bwMode="auto">
            <a:xfrm>
              <a:off x="5121" y="7560"/>
              <a:ext cx="0" cy="360"/>
            </a:xfrm>
            <a:prstGeom prst="line">
              <a:avLst/>
            </a:prstGeom>
            <a:noFill/>
            <a:ln w="9525">
              <a:solidFill>
                <a:srgbClr val="000000"/>
              </a:solidFill>
              <a:round/>
              <a:headEnd/>
              <a:tailEnd/>
            </a:ln>
          </p:spPr>
          <p:txBody>
            <a:bodyPr/>
            <a:lstStyle/>
            <a:p>
              <a:endParaRPr lang="id-ID"/>
            </a:p>
          </p:txBody>
        </p:sp>
        <p:sp>
          <p:nvSpPr>
            <p:cNvPr id="18" name="Line 15"/>
            <p:cNvSpPr>
              <a:spLocks noChangeShapeType="1"/>
            </p:cNvSpPr>
            <p:nvPr/>
          </p:nvSpPr>
          <p:spPr bwMode="auto">
            <a:xfrm>
              <a:off x="5121" y="7920"/>
              <a:ext cx="360" cy="0"/>
            </a:xfrm>
            <a:prstGeom prst="line">
              <a:avLst/>
            </a:prstGeom>
            <a:noFill/>
            <a:ln w="9525">
              <a:solidFill>
                <a:srgbClr val="000000"/>
              </a:solidFill>
              <a:round/>
              <a:headEnd/>
              <a:tailEnd/>
            </a:ln>
          </p:spPr>
          <p:txBody>
            <a:bodyPr/>
            <a:lstStyle/>
            <a:p>
              <a:endParaRPr lang="id-ID"/>
            </a:p>
          </p:txBody>
        </p:sp>
        <p:sp>
          <p:nvSpPr>
            <p:cNvPr id="19" name="Line 16"/>
            <p:cNvSpPr>
              <a:spLocks noChangeShapeType="1"/>
            </p:cNvSpPr>
            <p:nvPr/>
          </p:nvSpPr>
          <p:spPr bwMode="auto">
            <a:xfrm>
              <a:off x="5481" y="7560"/>
              <a:ext cx="0" cy="360"/>
            </a:xfrm>
            <a:prstGeom prst="line">
              <a:avLst/>
            </a:prstGeom>
            <a:noFill/>
            <a:ln w="9525">
              <a:solidFill>
                <a:srgbClr val="000000"/>
              </a:solidFill>
              <a:round/>
              <a:headEnd/>
              <a:tailEnd/>
            </a:ln>
          </p:spPr>
          <p:txBody>
            <a:bodyPr/>
            <a:lstStyle/>
            <a:p>
              <a:endParaRPr lang="id-ID"/>
            </a:p>
          </p:txBody>
        </p:sp>
        <p:sp>
          <p:nvSpPr>
            <p:cNvPr id="20" name="Line 17"/>
            <p:cNvSpPr>
              <a:spLocks noChangeShapeType="1"/>
            </p:cNvSpPr>
            <p:nvPr/>
          </p:nvSpPr>
          <p:spPr bwMode="auto">
            <a:xfrm>
              <a:off x="5481" y="7560"/>
              <a:ext cx="720" cy="0"/>
            </a:xfrm>
            <a:prstGeom prst="line">
              <a:avLst/>
            </a:prstGeom>
            <a:noFill/>
            <a:ln w="9525">
              <a:solidFill>
                <a:srgbClr val="000000"/>
              </a:solidFill>
              <a:round/>
              <a:headEnd/>
              <a:tailEnd/>
            </a:ln>
          </p:spPr>
          <p:txBody>
            <a:bodyPr/>
            <a:lstStyle/>
            <a:p>
              <a:endParaRPr lang="id-ID"/>
            </a:p>
          </p:txBody>
        </p:sp>
        <p:sp>
          <p:nvSpPr>
            <p:cNvPr id="21" name="Line 18"/>
            <p:cNvSpPr>
              <a:spLocks noChangeShapeType="1"/>
            </p:cNvSpPr>
            <p:nvPr/>
          </p:nvSpPr>
          <p:spPr bwMode="auto">
            <a:xfrm>
              <a:off x="6201" y="7560"/>
              <a:ext cx="0" cy="360"/>
            </a:xfrm>
            <a:prstGeom prst="line">
              <a:avLst/>
            </a:prstGeom>
            <a:noFill/>
            <a:ln w="9525">
              <a:solidFill>
                <a:srgbClr val="000000"/>
              </a:solidFill>
              <a:round/>
              <a:headEnd/>
              <a:tailEnd/>
            </a:ln>
          </p:spPr>
          <p:txBody>
            <a:bodyPr/>
            <a:lstStyle/>
            <a:p>
              <a:endParaRPr lang="id-ID"/>
            </a:p>
          </p:txBody>
        </p:sp>
        <p:sp>
          <p:nvSpPr>
            <p:cNvPr id="22" name="Line 19"/>
            <p:cNvSpPr>
              <a:spLocks noChangeShapeType="1"/>
            </p:cNvSpPr>
            <p:nvPr/>
          </p:nvSpPr>
          <p:spPr bwMode="auto">
            <a:xfrm>
              <a:off x="6201" y="7920"/>
              <a:ext cx="900" cy="0"/>
            </a:xfrm>
            <a:prstGeom prst="line">
              <a:avLst/>
            </a:prstGeom>
            <a:noFill/>
            <a:ln w="9525">
              <a:solidFill>
                <a:srgbClr val="000000"/>
              </a:solidFill>
              <a:round/>
              <a:headEnd/>
              <a:tailEnd/>
            </a:ln>
          </p:spPr>
          <p:txBody>
            <a:bodyPr/>
            <a:lstStyle/>
            <a:p>
              <a:endParaRPr lang="id-ID"/>
            </a:p>
          </p:txBody>
        </p:sp>
      </p:grpSp>
      <p:sp>
        <p:nvSpPr>
          <p:cNvPr id="23" name="Line 21"/>
          <p:cNvSpPr>
            <a:spLocks noChangeShapeType="1"/>
          </p:cNvSpPr>
          <p:nvPr/>
        </p:nvSpPr>
        <p:spPr bwMode="auto">
          <a:xfrm>
            <a:off x="1143000" y="4648200"/>
            <a:ext cx="1038225" cy="0"/>
          </a:xfrm>
          <a:prstGeom prst="line">
            <a:avLst/>
          </a:prstGeom>
          <a:noFill/>
          <a:ln w="9525">
            <a:solidFill>
              <a:srgbClr val="000000"/>
            </a:solidFill>
            <a:round/>
            <a:headEnd type="triangle" w="med" len="med"/>
            <a:tailEnd type="triangle" w="med" len="med"/>
          </a:ln>
        </p:spPr>
        <p:txBody>
          <a:bodyPr/>
          <a:lstStyle/>
          <a:p>
            <a:endParaRPr lang="id-ID"/>
          </a:p>
        </p:txBody>
      </p:sp>
      <p:sp>
        <p:nvSpPr>
          <p:cNvPr id="24" name="Line 22"/>
          <p:cNvSpPr>
            <a:spLocks noChangeShapeType="1"/>
          </p:cNvSpPr>
          <p:nvPr/>
        </p:nvSpPr>
        <p:spPr bwMode="auto">
          <a:xfrm>
            <a:off x="2181225" y="4648200"/>
            <a:ext cx="1209675" cy="0"/>
          </a:xfrm>
          <a:prstGeom prst="line">
            <a:avLst/>
          </a:prstGeom>
          <a:noFill/>
          <a:ln w="9525">
            <a:solidFill>
              <a:srgbClr val="000000"/>
            </a:solidFill>
            <a:round/>
            <a:headEnd type="triangle" w="med" len="med"/>
            <a:tailEnd type="triangle" w="med" len="med"/>
          </a:ln>
        </p:spPr>
        <p:txBody>
          <a:bodyPr/>
          <a:lstStyle/>
          <a:p>
            <a:endParaRPr lang="id-ID"/>
          </a:p>
        </p:txBody>
      </p:sp>
      <p:sp>
        <p:nvSpPr>
          <p:cNvPr id="25" name="Line 23"/>
          <p:cNvSpPr>
            <a:spLocks noChangeShapeType="1"/>
          </p:cNvSpPr>
          <p:nvPr/>
        </p:nvSpPr>
        <p:spPr bwMode="auto">
          <a:xfrm>
            <a:off x="3390900" y="4648200"/>
            <a:ext cx="1209675" cy="0"/>
          </a:xfrm>
          <a:prstGeom prst="line">
            <a:avLst/>
          </a:prstGeom>
          <a:noFill/>
          <a:ln w="9525">
            <a:solidFill>
              <a:srgbClr val="000000"/>
            </a:solidFill>
            <a:round/>
            <a:headEnd type="triangle" w="med" len="med"/>
            <a:tailEnd type="triangle" w="med" len="med"/>
          </a:ln>
        </p:spPr>
        <p:txBody>
          <a:bodyPr/>
          <a:lstStyle/>
          <a:p>
            <a:endParaRPr lang="id-ID"/>
          </a:p>
        </p:txBody>
      </p:sp>
      <p:sp>
        <p:nvSpPr>
          <p:cNvPr id="26" name="Line 24"/>
          <p:cNvSpPr>
            <a:spLocks noChangeShapeType="1"/>
          </p:cNvSpPr>
          <p:nvPr/>
        </p:nvSpPr>
        <p:spPr bwMode="auto">
          <a:xfrm>
            <a:off x="4600575" y="4648200"/>
            <a:ext cx="865188" cy="0"/>
          </a:xfrm>
          <a:prstGeom prst="line">
            <a:avLst/>
          </a:prstGeom>
          <a:noFill/>
          <a:ln w="9525">
            <a:solidFill>
              <a:srgbClr val="000000"/>
            </a:solidFill>
            <a:round/>
            <a:headEnd type="triangle" w="med" len="med"/>
            <a:tailEnd type="triangle" w="med" len="med"/>
          </a:ln>
        </p:spPr>
        <p:txBody>
          <a:bodyPr/>
          <a:lstStyle/>
          <a:p>
            <a:endParaRPr lang="id-ID"/>
          </a:p>
        </p:txBody>
      </p:sp>
      <p:sp>
        <p:nvSpPr>
          <p:cNvPr id="27" name="Rectangle 25"/>
          <p:cNvSpPr>
            <a:spLocks noChangeArrowheads="1"/>
          </p:cNvSpPr>
          <p:nvPr/>
        </p:nvSpPr>
        <p:spPr bwMode="auto">
          <a:xfrm>
            <a:off x="389908" y="4718318"/>
            <a:ext cx="8344033" cy="1323439"/>
          </a:xfrm>
          <a:prstGeom prst="rect">
            <a:avLst/>
          </a:prstGeom>
          <a:noFill/>
          <a:ln w="9525">
            <a:noFill/>
            <a:miter lim="800000"/>
            <a:headEnd/>
            <a:tailEnd/>
          </a:ln>
          <a:effectLst/>
        </p:spPr>
        <p:txBody>
          <a:bodyPr wrap="square" anchor="ctr">
            <a:spAutoFit/>
          </a:bodyPr>
          <a:lstStyle/>
          <a:p>
            <a:r>
              <a:rPr lang="en-US" sz="2000" dirty="0" err="1"/>
              <a:t>Akhir</a:t>
            </a:r>
            <a:r>
              <a:rPr lang="en-US" sz="2000" dirty="0"/>
              <a:t> </a:t>
            </a:r>
            <a:r>
              <a:rPr lang="en-US" sz="2000" dirty="0" err="1"/>
              <a:t>proses</a:t>
            </a:r>
            <a:r>
              <a:rPr lang="en-US" sz="2000" dirty="0"/>
              <a:t> </a:t>
            </a:r>
            <a:r>
              <a:rPr lang="en-US" sz="2000" dirty="0" err="1"/>
              <a:t>adalah</a:t>
            </a:r>
            <a:r>
              <a:rPr lang="en-US" sz="2000" dirty="0"/>
              <a:t> </a:t>
            </a:r>
            <a:r>
              <a:rPr lang="en-US" sz="2000" dirty="0" err="1"/>
              <a:t>sebuah</a:t>
            </a:r>
            <a:r>
              <a:rPr lang="en-US" sz="2000" dirty="0"/>
              <a:t> Boolean, </a:t>
            </a:r>
            <a:r>
              <a:rPr lang="en-US" sz="2000" dirty="0" err="1"/>
              <a:t>berisi</a:t>
            </a:r>
            <a:r>
              <a:rPr lang="en-US" sz="2000" dirty="0"/>
              <a:t> true </a:t>
            </a:r>
            <a:r>
              <a:rPr lang="en-US" sz="2000" dirty="0" err="1"/>
              <a:t>jika</a:t>
            </a:r>
            <a:r>
              <a:rPr lang="en-US" sz="2000" dirty="0"/>
              <a:t> </a:t>
            </a:r>
            <a:r>
              <a:rPr lang="en-US" sz="2000" dirty="0" err="1"/>
              <a:t>kata</a:t>
            </a:r>
            <a:r>
              <a:rPr lang="en-US" sz="2000" dirty="0"/>
              <a:t> </a:t>
            </a:r>
            <a:r>
              <a:rPr lang="en-US" sz="2000" dirty="0" err="1"/>
              <a:t>terakhir</a:t>
            </a:r>
            <a:r>
              <a:rPr lang="en-US" sz="2000" dirty="0"/>
              <a:t> </a:t>
            </a:r>
            <a:r>
              <a:rPr lang="en-US" sz="2000" dirty="0" err="1" smtClean="0"/>
              <a:t>telah</a:t>
            </a:r>
            <a:r>
              <a:rPr lang="en-US" sz="2000" dirty="0" smtClean="0"/>
              <a:t> </a:t>
            </a:r>
            <a:r>
              <a:rPr lang="en-US" sz="2000" dirty="0" err="1"/>
              <a:t>diakusisi</a:t>
            </a:r>
            <a:r>
              <a:rPr lang="en-US" sz="2000" dirty="0"/>
              <a:t>. </a:t>
            </a:r>
            <a:r>
              <a:rPr lang="en-US" sz="2000" dirty="0" err="1"/>
              <a:t>Kata</a:t>
            </a:r>
            <a:r>
              <a:rPr lang="en-US" sz="2000" dirty="0"/>
              <a:t> </a:t>
            </a:r>
            <a:r>
              <a:rPr lang="en-US" sz="2000" dirty="0" err="1"/>
              <a:t>diakuisisi</a:t>
            </a:r>
            <a:r>
              <a:rPr lang="en-US" sz="2000" dirty="0"/>
              <a:t> </a:t>
            </a:r>
            <a:r>
              <a:rPr lang="en-US" sz="2000" dirty="0" err="1"/>
              <a:t>mulai</a:t>
            </a:r>
            <a:r>
              <a:rPr lang="en-US" sz="2000" dirty="0"/>
              <a:t> </a:t>
            </a:r>
            <a:r>
              <a:rPr lang="en-US" sz="2000" dirty="0" err="1"/>
              <a:t>dari</a:t>
            </a:r>
            <a:r>
              <a:rPr lang="en-US" sz="2000" dirty="0"/>
              <a:t> </a:t>
            </a:r>
            <a:r>
              <a:rPr lang="en-US" sz="2000" dirty="0" err="1"/>
              <a:t>karakter</a:t>
            </a:r>
            <a:r>
              <a:rPr lang="en-US" sz="2000" dirty="0"/>
              <a:t> </a:t>
            </a:r>
            <a:r>
              <a:rPr lang="en-US" sz="2000" dirty="0" err="1"/>
              <a:t>pertama</a:t>
            </a:r>
            <a:r>
              <a:rPr lang="en-US" sz="2000" dirty="0"/>
              <a:t> </a:t>
            </a:r>
            <a:r>
              <a:rPr lang="en-US" sz="2000" dirty="0" err="1"/>
              <a:t>sesudah</a:t>
            </a:r>
            <a:r>
              <a:rPr lang="en-US" sz="2000" dirty="0"/>
              <a:t> </a:t>
            </a:r>
            <a:r>
              <a:rPr lang="en-US" sz="2000" dirty="0" err="1" smtClean="0"/>
              <a:t>akhir</a:t>
            </a:r>
            <a:r>
              <a:rPr lang="en-US" sz="2000" dirty="0" smtClean="0"/>
              <a:t> </a:t>
            </a:r>
            <a:r>
              <a:rPr lang="en-US" sz="2000" dirty="0" err="1"/>
              <a:t>kata</a:t>
            </a:r>
            <a:r>
              <a:rPr lang="en-US" sz="2000" dirty="0"/>
              <a:t>. </a:t>
            </a:r>
            <a:r>
              <a:rPr lang="en-US" sz="2000" dirty="0" err="1"/>
              <a:t>Akuisisi</a:t>
            </a:r>
            <a:r>
              <a:rPr lang="en-US" sz="2000" dirty="0"/>
              <a:t> </a:t>
            </a:r>
            <a:r>
              <a:rPr lang="en-US" sz="2000" dirty="0" err="1"/>
              <a:t>kata</a:t>
            </a:r>
            <a:r>
              <a:rPr lang="en-US" sz="2000" dirty="0"/>
              <a:t> </a:t>
            </a:r>
            <a:r>
              <a:rPr lang="en-US" sz="2000" dirty="0" err="1"/>
              <a:t>terakhir</a:t>
            </a:r>
            <a:r>
              <a:rPr lang="en-US" sz="2000" dirty="0"/>
              <a:t> </a:t>
            </a:r>
            <a:r>
              <a:rPr lang="id-ID" sz="2000" dirty="0" smtClean="0"/>
              <a:t>m</a:t>
            </a:r>
            <a:r>
              <a:rPr lang="en-US" sz="2000" dirty="0" err="1" smtClean="0"/>
              <a:t>enghasilkan</a:t>
            </a:r>
            <a:r>
              <a:rPr lang="en-US" sz="2000" dirty="0" smtClean="0"/>
              <a:t> </a:t>
            </a:r>
            <a:r>
              <a:rPr lang="en-US" sz="2000" dirty="0" err="1"/>
              <a:t>kata</a:t>
            </a:r>
            <a:r>
              <a:rPr lang="en-US" sz="2000" dirty="0"/>
              <a:t> </a:t>
            </a:r>
            <a:r>
              <a:rPr lang="en-US" sz="2000" dirty="0" err="1"/>
              <a:t>kosong</a:t>
            </a:r>
            <a:r>
              <a:rPr lang="en-US" sz="2000" dirty="0"/>
              <a:t>.</a:t>
            </a:r>
          </a:p>
        </p:txBody>
      </p:sp>
      <p:sp>
        <p:nvSpPr>
          <p:cNvPr id="28" name="Oval 26"/>
          <p:cNvSpPr>
            <a:spLocks noChangeArrowheads="1"/>
          </p:cNvSpPr>
          <p:nvPr/>
        </p:nvSpPr>
        <p:spPr bwMode="auto">
          <a:xfrm>
            <a:off x="5257800" y="4343400"/>
            <a:ext cx="152400" cy="152400"/>
          </a:xfrm>
          <a:prstGeom prst="ellipse">
            <a:avLst/>
          </a:prstGeom>
          <a:solidFill>
            <a:schemeClr val="tx1"/>
          </a:solidFill>
          <a:ln w="9525">
            <a:solidFill>
              <a:schemeClr val="bg2"/>
            </a:solidFill>
            <a:round/>
            <a:headEnd/>
            <a:tailEnd/>
          </a:ln>
          <a:effectLst/>
        </p:spPr>
        <p:txBody>
          <a:bodyPr wrap="none" anchor="ctr"/>
          <a:lstStyle/>
          <a:p>
            <a:endParaRPr lang="id-I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Model </a:t>
            </a:r>
            <a:r>
              <a:rPr lang="en-US" dirty="0" err="1" smtClean="0"/>
              <a:t>Akuisisi</a:t>
            </a:r>
            <a:r>
              <a:rPr lang="en-US" dirty="0" smtClean="0"/>
              <a:t> </a:t>
            </a:r>
            <a:r>
              <a:rPr lang="en-US" dirty="0" err="1" smtClean="0"/>
              <a:t>Versi</a:t>
            </a:r>
            <a:r>
              <a:rPr lang="en-US" dirty="0" smtClean="0"/>
              <a:t>  1</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Group 25"/>
          <p:cNvGraphicFramePr>
            <a:graphicFrameLocks noGrp="1"/>
          </p:cNvGraphicFramePr>
          <p:nvPr>
            <p:ph idx="4294967295"/>
          </p:nvPr>
        </p:nvGraphicFramePr>
        <p:xfrm>
          <a:off x="685800" y="2286000"/>
          <a:ext cx="7772400" cy="3596640"/>
        </p:xfrm>
        <a:graphic>
          <a:graphicData uri="http://schemas.openxmlformats.org/drawingml/2006/table">
            <a:tbl>
              <a:tblPr/>
              <a:tblGrid>
                <a:gridCol w="7772400"/>
              </a:tblGrid>
              <a:tr h="398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smtClean="0">
                          <a:ln>
                            <a:noFill/>
                          </a:ln>
                          <a:solidFill>
                            <a:schemeClr val="tx1"/>
                          </a:solidFill>
                          <a:effectLst/>
                          <a:latin typeface="Arial Narrow" pitchFamily="34" charset="0"/>
                          <a:cs typeface="Times New Roman" pitchFamily="18" charset="0"/>
                        </a:rPr>
                        <a:t>Program</a:t>
                      </a: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PANJANG_RATA_KATA1</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algoritma menghitung panjang rata-rata kata pada pita karakter }</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Versi 1 : Skema pemrosesan tanpa penanganan kasus kosong }</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90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Kamus</a:t>
                      </a:r>
                      <a:endParaRPr kumimoji="0" lang="en-US" sz="2000" b="0" i="0" u="sng" strike="noStrike" cap="none" normalizeH="0" baseline="0" dirty="0" smtClean="0">
                        <a:ln>
                          <a:noFill/>
                        </a:ln>
                        <a:solidFill>
                          <a:schemeClr val="tx1"/>
                        </a:solidFill>
                        <a:effectLst/>
                        <a:latin typeface="Courier New" pitchFamily="49"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Mark  :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Blank :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terakhir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yang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sudah</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diakuisisi</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NbKata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jumlah</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pada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pita}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LTotal</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akumulasi</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EndKata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000" b="0" i="0" u="sng" strike="noStrike" cap="none" normalizeH="0" baseline="0" dirty="0" err="1" smtClean="0">
                          <a:ln>
                            <a:noFill/>
                          </a:ln>
                          <a:solidFill>
                            <a:schemeClr val="tx1"/>
                          </a:solidFill>
                          <a:effectLst/>
                          <a:latin typeface="Arial Narrow" pitchFamily="34" charset="0"/>
                          <a:cs typeface="Times New Roman" pitchFamily="18" charset="0"/>
                        </a:rPr>
                        <a:t>boolean</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{true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jika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terakhir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sudah</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diakusisi</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09600" y="1744640"/>
            <a:ext cx="7772400" cy="4524315"/>
          </a:xfrm>
          <a:prstGeom prst="rect">
            <a:avLst/>
          </a:prstGeom>
          <a:noFill/>
          <a:ln w="9525">
            <a:solidFill>
              <a:srgbClr val="000000"/>
            </a:solidFill>
            <a:miter lim="800000"/>
            <a:headEnd/>
            <a:tailEnd/>
          </a:ln>
          <a:effectLst/>
        </p:spPr>
        <p:txBody>
          <a:bodyPr>
            <a:spAutoFit/>
          </a:bodyPr>
          <a:lstStyle/>
          <a:p>
            <a:r>
              <a:rPr lang="en-US" sz="2400" u="sng" dirty="0"/>
              <a:t>Procedure</a:t>
            </a:r>
            <a:r>
              <a:rPr lang="en-US" sz="2400" dirty="0"/>
              <a:t> </a:t>
            </a:r>
            <a:r>
              <a:rPr lang="en-US" sz="2400" dirty="0" err="1"/>
              <a:t>Ignore_Blank</a:t>
            </a:r>
            <a:r>
              <a:rPr lang="en-US" sz="2400" dirty="0"/>
              <a:t>   {</a:t>
            </a:r>
            <a:r>
              <a:rPr lang="en-US" sz="2400" dirty="0" err="1"/>
              <a:t>mengabaikan</a:t>
            </a:r>
            <a:r>
              <a:rPr lang="en-US" sz="2400" dirty="0"/>
              <a:t> </a:t>
            </a:r>
            <a:r>
              <a:rPr lang="en-US" sz="2400" dirty="0" err="1"/>
              <a:t>satu</a:t>
            </a:r>
            <a:r>
              <a:rPr lang="en-US" sz="2400" dirty="0"/>
              <a:t> </a:t>
            </a:r>
            <a:r>
              <a:rPr lang="en-US" sz="2400" dirty="0" err="1"/>
              <a:t>atau</a:t>
            </a:r>
            <a:r>
              <a:rPr lang="en-US" sz="2400" dirty="0"/>
              <a:t> </a:t>
            </a:r>
            <a:r>
              <a:rPr lang="en-US" sz="2400" dirty="0" err="1"/>
              <a:t>beberapa</a:t>
            </a:r>
            <a:r>
              <a:rPr lang="en-US" sz="2400" dirty="0"/>
              <a:t> blank}</a:t>
            </a:r>
          </a:p>
          <a:p>
            <a:r>
              <a:rPr lang="en-US" sz="2400" dirty="0"/>
              <a:t>{I.S : CC </a:t>
            </a:r>
            <a:r>
              <a:rPr lang="en-US" sz="2400" dirty="0" err="1"/>
              <a:t>sembarang</a:t>
            </a:r>
            <a:r>
              <a:rPr lang="en-US" sz="2400" dirty="0"/>
              <a:t>}</a:t>
            </a:r>
          </a:p>
          <a:p>
            <a:r>
              <a:rPr lang="en-US" sz="2400" dirty="0"/>
              <a:t>{F.S : CC </a:t>
            </a:r>
            <a:r>
              <a:rPr lang="en-US" sz="2400" dirty="0">
                <a:sym typeface="Symbol" pitchFamily="18" charset="2"/>
              </a:rPr>
              <a:t></a:t>
            </a:r>
            <a:r>
              <a:rPr lang="en-US" sz="2400" dirty="0"/>
              <a:t> Blank, </a:t>
            </a:r>
            <a:r>
              <a:rPr lang="en-US" sz="2400" dirty="0" err="1"/>
              <a:t>atau</a:t>
            </a:r>
            <a:r>
              <a:rPr lang="en-US" sz="2400" dirty="0"/>
              <a:t> CC = mark}</a:t>
            </a:r>
            <a:endParaRPr lang="en-US" sz="2400" dirty="0">
              <a:sym typeface="Symbol" pitchFamily="18" charset="2"/>
            </a:endParaRPr>
          </a:p>
          <a:p>
            <a:endParaRPr lang="en-US" sz="2400" u="sng" dirty="0">
              <a:sym typeface="Symbol" pitchFamily="18" charset="2"/>
            </a:endParaRPr>
          </a:p>
          <a:p>
            <a:r>
              <a:rPr lang="en-US" sz="2400" u="sng" dirty="0">
                <a:sym typeface="Symbol" pitchFamily="18" charset="2"/>
              </a:rPr>
              <a:t>Procedure</a:t>
            </a:r>
            <a:r>
              <a:rPr lang="en-US" sz="2400" dirty="0">
                <a:sym typeface="Symbol" pitchFamily="18" charset="2"/>
              </a:rPr>
              <a:t> </a:t>
            </a:r>
            <a:r>
              <a:rPr lang="en-US" sz="2400" dirty="0" err="1">
                <a:sym typeface="Symbol" pitchFamily="18" charset="2"/>
              </a:rPr>
              <a:t>Hitung_Panjang</a:t>
            </a:r>
            <a:r>
              <a:rPr lang="en-US" sz="2400" dirty="0">
                <a:sym typeface="Symbol" pitchFamily="18" charset="2"/>
              </a:rPr>
              <a:t>  {</a:t>
            </a:r>
            <a:r>
              <a:rPr lang="en-US" sz="2400" dirty="0" err="1">
                <a:sym typeface="Symbol" pitchFamily="18" charset="2"/>
              </a:rPr>
              <a:t>menghitung</a:t>
            </a:r>
            <a:r>
              <a:rPr lang="en-US" sz="2400" dirty="0">
                <a:sym typeface="Symbol" pitchFamily="18" charset="2"/>
              </a:rPr>
              <a:t> </a:t>
            </a:r>
            <a:r>
              <a:rPr lang="en-US" sz="2400" dirty="0" err="1">
                <a:sym typeface="Symbol" pitchFamily="18" charset="2"/>
              </a:rPr>
              <a:t>panjang</a:t>
            </a:r>
            <a:r>
              <a:rPr lang="en-US" sz="2400" dirty="0">
                <a:sym typeface="Symbol" pitchFamily="18" charset="2"/>
              </a:rPr>
              <a:t> </a:t>
            </a:r>
            <a:r>
              <a:rPr lang="en-US" sz="2400" dirty="0" err="1">
                <a:sym typeface="Symbol" pitchFamily="18" charset="2"/>
              </a:rPr>
              <a:t>kata</a:t>
            </a:r>
            <a:r>
              <a:rPr lang="en-US" sz="2400" dirty="0">
                <a:sym typeface="Symbol" pitchFamily="18" charset="2"/>
              </a:rPr>
              <a:t>}</a:t>
            </a:r>
          </a:p>
          <a:p>
            <a:r>
              <a:rPr lang="en-US" sz="2400" dirty="0">
                <a:sym typeface="Symbol" pitchFamily="18" charset="2"/>
              </a:rPr>
              <a:t>{I.S : CC </a:t>
            </a:r>
            <a:r>
              <a:rPr lang="en-US" sz="2400" dirty="0" err="1">
                <a:sym typeface="Symbol" pitchFamily="18" charset="2"/>
              </a:rPr>
              <a:t>adalah</a:t>
            </a:r>
            <a:r>
              <a:rPr lang="en-US" sz="2400" dirty="0">
                <a:sym typeface="Symbol" pitchFamily="18" charset="2"/>
              </a:rPr>
              <a:t> </a:t>
            </a:r>
            <a:r>
              <a:rPr lang="en-US" sz="2400" dirty="0" err="1">
                <a:sym typeface="Symbol" pitchFamily="18" charset="2"/>
              </a:rPr>
              <a:t>karakter</a:t>
            </a:r>
            <a:r>
              <a:rPr lang="en-US" sz="2400" dirty="0">
                <a:sym typeface="Symbol" pitchFamily="18" charset="2"/>
              </a:rPr>
              <a:t> </a:t>
            </a:r>
            <a:r>
              <a:rPr lang="en-US" sz="2400" dirty="0" err="1">
                <a:sym typeface="Symbol" pitchFamily="18" charset="2"/>
              </a:rPr>
              <a:t>pertama</a:t>
            </a:r>
            <a:r>
              <a:rPr lang="en-US" sz="2400" dirty="0">
                <a:sym typeface="Symbol" pitchFamily="18" charset="2"/>
              </a:rPr>
              <a:t> </a:t>
            </a:r>
            <a:r>
              <a:rPr lang="en-US" sz="2400" dirty="0" err="1">
                <a:sym typeface="Symbol" pitchFamily="18" charset="2"/>
              </a:rPr>
              <a:t>dari</a:t>
            </a:r>
            <a:r>
              <a:rPr lang="en-US" sz="2400" dirty="0">
                <a:sym typeface="Symbol" pitchFamily="18" charset="2"/>
              </a:rPr>
              <a:t> </a:t>
            </a:r>
            <a:r>
              <a:rPr lang="en-US" sz="2400" dirty="0" err="1">
                <a:sym typeface="Symbol" pitchFamily="18" charset="2"/>
              </a:rPr>
              <a:t>kata</a:t>
            </a:r>
            <a:r>
              <a:rPr lang="en-US" sz="2400" dirty="0">
                <a:sym typeface="Symbol" pitchFamily="18" charset="2"/>
              </a:rPr>
              <a:t> }</a:t>
            </a:r>
          </a:p>
          <a:p>
            <a:r>
              <a:rPr lang="en-US" sz="2400" dirty="0">
                <a:sym typeface="Symbol" pitchFamily="18" charset="2"/>
              </a:rPr>
              <a:t>{F.S : CC = Blank </a:t>
            </a:r>
            <a:r>
              <a:rPr lang="en-US" sz="2400" dirty="0" err="1">
                <a:sym typeface="Symbol" pitchFamily="18" charset="2"/>
              </a:rPr>
              <a:t>atau</a:t>
            </a:r>
            <a:r>
              <a:rPr lang="en-US" sz="2400" dirty="0">
                <a:sym typeface="Symbol" pitchFamily="18" charset="2"/>
              </a:rPr>
              <a:t> CC = mark, CC </a:t>
            </a:r>
            <a:r>
              <a:rPr lang="en-US" sz="2400" dirty="0" err="1">
                <a:sym typeface="Symbol" pitchFamily="18" charset="2"/>
              </a:rPr>
              <a:t>adalah</a:t>
            </a:r>
            <a:r>
              <a:rPr lang="en-US" sz="2400" dirty="0">
                <a:sym typeface="Symbol" pitchFamily="18" charset="2"/>
              </a:rPr>
              <a:t> </a:t>
            </a:r>
            <a:r>
              <a:rPr lang="en-US" sz="2400" dirty="0" err="1">
                <a:sym typeface="Symbol" pitchFamily="18" charset="2"/>
              </a:rPr>
              <a:t>karakter</a:t>
            </a:r>
            <a:r>
              <a:rPr lang="en-US" sz="2400" dirty="0">
                <a:sym typeface="Symbol" pitchFamily="18" charset="2"/>
              </a:rPr>
              <a:t> </a:t>
            </a:r>
            <a:r>
              <a:rPr lang="en-US" sz="2400" dirty="0" err="1">
                <a:sym typeface="Symbol" pitchFamily="18" charset="2"/>
              </a:rPr>
              <a:t>pertama</a:t>
            </a:r>
            <a:r>
              <a:rPr lang="en-US" sz="2400" dirty="0">
                <a:sym typeface="Symbol" pitchFamily="18" charset="2"/>
              </a:rPr>
              <a:t> </a:t>
            </a:r>
            <a:r>
              <a:rPr lang="en-US" sz="2400" dirty="0" err="1">
                <a:sym typeface="Symbol" pitchFamily="18" charset="2"/>
              </a:rPr>
              <a:t>sesudah</a:t>
            </a:r>
            <a:r>
              <a:rPr lang="en-US" sz="2400" dirty="0">
                <a:sym typeface="Symbol" pitchFamily="18" charset="2"/>
              </a:rPr>
              <a:t> </a:t>
            </a:r>
            <a:r>
              <a:rPr lang="en-US" sz="2400" dirty="0" err="1">
                <a:sym typeface="Symbol" pitchFamily="18" charset="2"/>
              </a:rPr>
              <a:t>huruf</a:t>
            </a:r>
            <a:r>
              <a:rPr lang="en-US" sz="2400" dirty="0">
                <a:sym typeface="Symbol" pitchFamily="18" charset="2"/>
              </a:rPr>
              <a:t> </a:t>
            </a:r>
            <a:r>
              <a:rPr lang="en-US" sz="2400" dirty="0" err="1">
                <a:sym typeface="Symbol" pitchFamily="18" charset="2"/>
              </a:rPr>
              <a:t>terkahir</a:t>
            </a:r>
            <a:r>
              <a:rPr lang="en-US" sz="2400" dirty="0">
                <a:sym typeface="Symbol" pitchFamily="18" charset="2"/>
              </a:rPr>
              <a:t> </a:t>
            </a:r>
            <a:r>
              <a:rPr lang="en-US" sz="2400" dirty="0" err="1">
                <a:sym typeface="Symbol" pitchFamily="18" charset="2"/>
              </a:rPr>
              <a:t>kata</a:t>
            </a:r>
            <a:r>
              <a:rPr lang="en-US" sz="2400" dirty="0">
                <a:sym typeface="Symbol" pitchFamily="18" charset="2"/>
              </a:rPr>
              <a:t> yang </a:t>
            </a:r>
            <a:r>
              <a:rPr lang="en-US" sz="2400" dirty="0" err="1">
                <a:sym typeface="Symbol" pitchFamily="18" charset="2"/>
              </a:rPr>
              <a:t>diakuisisi</a:t>
            </a:r>
            <a:r>
              <a:rPr lang="en-US" sz="2400" dirty="0">
                <a:sym typeface="Symbol" pitchFamily="18" charset="2"/>
              </a:rPr>
              <a:t>; </a:t>
            </a:r>
            <a:r>
              <a:rPr lang="en-US" sz="2400" dirty="0" err="1">
                <a:sym typeface="Symbol" pitchFamily="18" charset="2"/>
              </a:rPr>
              <a:t>Lkata</a:t>
            </a:r>
            <a:r>
              <a:rPr lang="en-US" sz="2400" dirty="0">
                <a:sym typeface="Symbol" pitchFamily="18" charset="2"/>
              </a:rPr>
              <a:t> </a:t>
            </a:r>
            <a:r>
              <a:rPr lang="en-US" sz="2400" dirty="0" err="1">
                <a:sym typeface="Symbol" pitchFamily="18" charset="2"/>
              </a:rPr>
              <a:t>berisi</a:t>
            </a:r>
            <a:r>
              <a:rPr lang="en-US" sz="2400" dirty="0">
                <a:sym typeface="Symbol" pitchFamily="18" charset="2"/>
              </a:rPr>
              <a:t> </a:t>
            </a:r>
            <a:r>
              <a:rPr lang="en-US" sz="2400" dirty="0" err="1">
                <a:sym typeface="Symbol" pitchFamily="18" charset="2"/>
              </a:rPr>
              <a:t>panjang</a:t>
            </a:r>
            <a:r>
              <a:rPr lang="en-US" sz="2400" dirty="0">
                <a:sym typeface="Symbol" pitchFamily="18" charset="2"/>
              </a:rPr>
              <a:t> </a:t>
            </a:r>
            <a:r>
              <a:rPr lang="en-US" sz="2400" dirty="0" err="1">
                <a:sym typeface="Symbol" pitchFamily="18" charset="2"/>
              </a:rPr>
              <a:t>kata</a:t>
            </a:r>
            <a:r>
              <a:rPr lang="en-US" sz="2400" dirty="0">
                <a:sym typeface="Symbol" pitchFamily="18" charset="2"/>
              </a:rPr>
              <a:t> yang </a:t>
            </a:r>
            <a:r>
              <a:rPr lang="en-US" sz="2400" dirty="0" err="1">
                <a:sym typeface="Symbol" pitchFamily="18" charset="2"/>
              </a:rPr>
              <a:t>sudah</a:t>
            </a:r>
            <a:r>
              <a:rPr lang="en-US" sz="2400" dirty="0">
                <a:sym typeface="Symbol" pitchFamily="18" charset="2"/>
              </a:rPr>
              <a:t> </a:t>
            </a:r>
            <a:r>
              <a:rPr lang="en-US" sz="2400" dirty="0" err="1">
                <a:sym typeface="Symbol" pitchFamily="18" charset="2"/>
              </a:rPr>
              <a:t>diakuisisi</a:t>
            </a:r>
            <a:r>
              <a:rPr lang="en-US" sz="2400" dirty="0">
                <a:sym typeface="Symbol" pitchFamily="18" charset="2"/>
              </a:rPr>
              <a:t>}</a:t>
            </a:r>
          </a:p>
        </p:txBody>
      </p:sp>
      <p:sp>
        <p:nvSpPr>
          <p:cNvPr id="8" name="Text Box 6"/>
          <p:cNvSpPr txBox="1">
            <a:spLocks noChangeArrowheads="1"/>
          </p:cNvSpPr>
          <p:nvPr/>
        </p:nvSpPr>
        <p:spPr bwMode="auto">
          <a:xfrm>
            <a:off x="533400" y="1211240"/>
            <a:ext cx="3276600" cy="396875"/>
          </a:xfrm>
          <a:prstGeom prst="rect">
            <a:avLst/>
          </a:prstGeom>
          <a:noFill/>
          <a:ln w="9525">
            <a:noFill/>
            <a:miter lim="800000"/>
            <a:headEnd/>
            <a:tailEnd/>
          </a:ln>
          <a:effectLst/>
        </p:spPr>
        <p:txBody>
          <a:bodyPr>
            <a:spAutoFit/>
          </a:bodyPr>
          <a:lstStyle/>
          <a:p>
            <a:pPr>
              <a:spcBef>
                <a:spcPct val="50000"/>
              </a:spcBef>
            </a:pPr>
            <a:r>
              <a:rPr lang="en-US" sz="2000"/>
              <a:t>Lanjutan Kamus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132382"/>
            <a:ext cx="8326438" cy="4025490"/>
          </a:xfrm>
        </p:spPr>
        <p:txBody>
          <a:bodyPr/>
          <a:lstStyle/>
          <a:p>
            <a:pPr lvl="0"/>
            <a:r>
              <a:rPr lang="id-ID" dirty="0" err="1" smtClean="0"/>
              <a:t>M</a:t>
            </a:r>
            <a:r>
              <a:rPr lang="en-US" dirty="0" err="1" smtClean="0"/>
              <a:t>esin</a:t>
            </a:r>
            <a:r>
              <a:rPr lang="en-US" dirty="0" smtClean="0"/>
              <a:t> </a:t>
            </a:r>
            <a:r>
              <a:rPr lang="id-ID" dirty="0" err="1" smtClean="0"/>
              <a:t>K</a:t>
            </a:r>
            <a:r>
              <a:rPr lang="en-US" dirty="0" err="1" smtClean="0"/>
              <a:t>arakter</a:t>
            </a:r>
            <a:endParaRPr lang="id-ID" dirty="0" smtClean="0"/>
          </a:p>
          <a:p>
            <a:pPr lvl="0"/>
            <a:r>
              <a:rPr lang="id-ID" dirty="0" err="1" smtClean="0"/>
              <a:t>M</a:t>
            </a:r>
            <a:r>
              <a:rPr lang="en-US" dirty="0" err="1" smtClean="0"/>
              <a:t>esin</a:t>
            </a:r>
            <a:r>
              <a:rPr lang="en-US" dirty="0" smtClean="0"/>
              <a:t> </a:t>
            </a:r>
            <a:r>
              <a:rPr lang="id-ID" dirty="0" smtClean="0"/>
              <a:t>Couple</a:t>
            </a:r>
          </a:p>
          <a:p>
            <a:pPr lvl="0"/>
            <a:r>
              <a:rPr lang="id-ID" dirty="0" err="1" smtClean="0"/>
              <a:t>M</a:t>
            </a:r>
            <a:r>
              <a:rPr lang="en-US" dirty="0" err="1" smtClean="0"/>
              <a:t>esin</a:t>
            </a:r>
            <a:r>
              <a:rPr lang="en-US" dirty="0" smtClean="0"/>
              <a:t> </a:t>
            </a:r>
            <a:r>
              <a:rPr lang="id-ID" dirty="0" smtClean="0"/>
              <a:t>Kata</a:t>
            </a:r>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Macam Mesin Abstrak yang Akan Dibahas</a:t>
            </a:r>
            <a:endParaRPr lang="id-ID" dirty="0"/>
          </a:p>
        </p:txBody>
      </p:sp>
      <p:sp>
        <p:nvSpPr>
          <p:cNvPr id="6" name="Text Placeholder 5"/>
          <p:cNvSpPr>
            <a:spLocks noGrp="1"/>
          </p:cNvSpPr>
          <p:nvPr>
            <p:ph type="body" sz="quarter" idx="17"/>
          </p:nvPr>
        </p:nvSpPr>
        <p:spPr/>
        <p:txBody>
          <a:bodyPr/>
          <a:lstStyle/>
          <a:p>
            <a:endParaRPr lang="id-ID"/>
          </a:p>
        </p:txBody>
      </p:sp>
      <p:sp>
        <p:nvSpPr>
          <p:cNvPr id="7" name="Right Brace 6"/>
          <p:cNvSpPr/>
          <p:nvPr/>
        </p:nvSpPr>
        <p:spPr>
          <a:xfrm>
            <a:off x="3029803" y="2811439"/>
            <a:ext cx="436728" cy="92804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d-ID"/>
          </a:p>
        </p:txBody>
      </p:sp>
      <p:sp>
        <p:nvSpPr>
          <p:cNvPr id="8" name="Right Arrow 7"/>
          <p:cNvSpPr/>
          <p:nvPr/>
        </p:nvSpPr>
        <p:spPr>
          <a:xfrm>
            <a:off x="3794078" y="3084394"/>
            <a:ext cx="750626" cy="4367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9" name="TextBox 8"/>
          <p:cNvSpPr txBox="1"/>
          <p:nvPr/>
        </p:nvSpPr>
        <p:spPr>
          <a:xfrm>
            <a:off x="4913193" y="2947919"/>
            <a:ext cx="3370997" cy="707886"/>
          </a:xfrm>
          <a:prstGeom prst="rect">
            <a:avLst/>
          </a:prstGeom>
          <a:ln>
            <a:noFill/>
          </a:ln>
        </p:spPr>
        <p:txBody>
          <a:bodyPr wrap="square" rtlCol="0">
            <a:spAutoFit/>
          </a:bodyPr>
          <a:lstStyle/>
          <a:p>
            <a:r>
              <a:rPr lang="id-ID" sz="2000" dirty="0" smtClean="0"/>
              <a:t>Me-reuse primitive pada mesin karakter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09600" y="1883016"/>
            <a:ext cx="7772400" cy="4401205"/>
          </a:xfrm>
          <a:prstGeom prst="rect">
            <a:avLst/>
          </a:prstGeom>
          <a:noFill/>
          <a:ln w="9525">
            <a:solidFill>
              <a:srgbClr val="000000"/>
            </a:solidFill>
            <a:miter lim="800000"/>
            <a:headEnd/>
            <a:tailEnd/>
          </a:ln>
          <a:effectLst/>
        </p:spPr>
        <p:txBody>
          <a:bodyPr>
            <a:spAutoFit/>
          </a:bodyPr>
          <a:lstStyle/>
          <a:p>
            <a:r>
              <a:rPr lang="en-US" sz="2000" u="sng">
                <a:sym typeface="Symbol" pitchFamily="18" charset="2"/>
              </a:rPr>
              <a:t>Procedure</a:t>
            </a:r>
            <a:r>
              <a:rPr lang="en-US" sz="2000">
                <a:sym typeface="Symbol" pitchFamily="18" charset="2"/>
              </a:rPr>
              <a:t>  START_KATA   {mengabaikan satu atau beberapa blank}</a:t>
            </a:r>
          </a:p>
          <a:p>
            <a:r>
              <a:rPr lang="en-US" sz="2000">
                <a:sym typeface="Symbol" pitchFamily="18" charset="2"/>
              </a:rPr>
              <a:t>{I.S : CC sembarang}</a:t>
            </a:r>
          </a:p>
          <a:p>
            <a:r>
              <a:rPr lang="en-US" sz="2000">
                <a:sym typeface="Symbol" pitchFamily="18" charset="2"/>
              </a:rPr>
              <a:t>{F.S : Endkata </a:t>
            </a:r>
            <a:r>
              <a:rPr lang="en-US" sz="2000" u="sng">
                <a:sym typeface="Symbol" pitchFamily="18" charset="2"/>
              </a:rPr>
              <a:t>true</a:t>
            </a:r>
            <a:r>
              <a:rPr lang="en-US" sz="2000">
                <a:sym typeface="Symbol" pitchFamily="18" charset="2"/>
              </a:rPr>
              <a:t> dan CC = mark atau EndKata </a:t>
            </a:r>
            <a:r>
              <a:rPr lang="en-US" sz="2000" u="sng">
                <a:sym typeface="Symbol" pitchFamily="18" charset="2"/>
              </a:rPr>
              <a:t>false,</a:t>
            </a:r>
            <a:r>
              <a:rPr lang="en-US" sz="2000">
                <a:sym typeface="Symbol" pitchFamily="18" charset="2"/>
              </a:rPr>
              <a:t> Lkata adalah panjang kata yang sudah diakuisisi, CC karakter pertama sesudah karakter terakhir kata}</a:t>
            </a:r>
          </a:p>
          <a:p>
            <a:endParaRPr lang="en-US" sz="2000" u="sng">
              <a:sym typeface="Symbol" pitchFamily="18" charset="2"/>
            </a:endParaRPr>
          </a:p>
          <a:p>
            <a:r>
              <a:rPr lang="en-US" sz="2000" u="sng">
                <a:sym typeface="Symbol" pitchFamily="18" charset="2"/>
              </a:rPr>
              <a:t>Procedure</a:t>
            </a:r>
            <a:r>
              <a:rPr lang="en-US" sz="2000">
                <a:sym typeface="Symbol" pitchFamily="18" charset="2"/>
              </a:rPr>
              <a:t> ADVKATA  {mengabaikan satu atau beberapa blank}</a:t>
            </a:r>
          </a:p>
          <a:p>
            <a:r>
              <a:rPr lang="en-US" sz="2000">
                <a:sym typeface="Symbol" pitchFamily="18" charset="2"/>
              </a:rPr>
              <a:t>{I.S : EndKata </a:t>
            </a:r>
            <a:r>
              <a:rPr lang="en-US" sz="2000" u="sng">
                <a:sym typeface="Symbol" pitchFamily="18" charset="2"/>
              </a:rPr>
              <a:t>false</a:t>
            </a:r>
            <a:r>
              <a:rPr lang="en-US" sz="2000">
                <a:sym typeface="Symbol" pitchFamily="18" charset="2"/>
              </a:rPr>
              <a:t>; CC adalah karakter sesudah karakter terakhir dari kata yang sudah diakuisisi}</a:t>
            </a:r>
          </a:p>
          <a:p>
            <a:r>
              <a:rPr lang="en-US" sz="2000">
                <a:sym typeface="Symbol" pitchFamily="18" charset="2"/>
              </a:rPr>
              <a:t>{F.S : Endkata </a:t>
            </a:r>
            <a:r>
              <a:rPr lang="en-US" sz="2000" u="sng">
                <a:sym typeface="Symbol" pitchFamily="18" charset="2"/>
              </a:rPr>
              <a:t>true</a:t>
            </a:r>
            <a:r>
              <a:rPr lang="en-US" sz="2000">
                <a:sym typeface="Symbol" pitchFamily="18" charset="2"/>
              </a:rPr>
              <a:t> dan CC = mark atau EndKata </a:t>
            </a:r>
            <a:r>
              <a:rPr lang="en-US" sz="2000" u="sng">
                <a:sym typeface="Symbol" pitchFamily="18" charset="2"/>
              </a:rPr>
              <a:t>false,</a:t>
            </a:r>
            <a:r>
              <a:rPr lang="en-US" sz="2000">
                <a:sym typeface="Symbol" pitchFamily="18" charset="2"/>
              </a:rPr>
              <a:t> Lkata adalah panjang kata yang sudah diakuisisi, CC karakter pertama sesudah karakter terakhir kata}</a:t>
            </a:r>
          </a:p>
        </p:txBody>
      </p:sp>
      <p:sp>
        <p:nvSpPr>
          <p:cNvPr id="8" name="Text Box 6"/>
          <p:cNvSpPr txBox="1">
            <a:spLocks noChangeArrowheads="1"/>
          </p:cNvSpPr>
          <p:nvPr/>
        </p:nvSpPr>
        <p:spPr bwMode="auto">
          <a:xfrm>
            <a:off x="533400" y="1298816"/>
            <a:ext cx="3276600" cy="396875"/>
          </a:xfrm>
          <a:prstGeom prst="rect">
            <a:avLst/>
          </a:prstGeom>
          <a:noFill/>
          <a:ln w="9525">
            <a:noFill/>
            <a:miter lim="800000"/>
            <a:headEnd/>
            <a:tailEnd/>
          </a:ln>
          <a:effectLst/>
        </p:spPr>
        <p:txBody>
          <a:bodyPr>
            <a:spAutoFit/>
          </a:bodyPr>
          <a:lstStyle/>
          <a:p>
            <a:pPr>
              <a:spcBef>
                <a:spcPct val="50000"/>
              </a:spcBef>
            </a:pPr>
            <a:r>
              <a:rPr lang="en-US" sz="2000"/>
              <a:t>Lanjutan Kamus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14"/>
          <p:cNvGraphicFramePr>
            <a:graphicFrameLocks noGrp="1"/>
          </p:cNvGraphicFramePr>
          <p:nvPr>
            <p:ph/>
          </p:nvPr>
        </p:nvGraphicFramePr>
        <p:xfrm>
          <a:off x="685800" y="1439840"/>
          <a:ext cx="7772400" cy="4480560"/>
        </p:xfrm>
        <a:graphic>
          <a:graphicData uri="http://schemas.openxmlformats.org/drawingml/2006/table">
            <a:tbl>
              <a:tblPr/>
              <a:tblGrid>
                <a:gridCol w="7772400"/>
              </a:tblGrid>
              <a:tr h="434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STARTKATA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not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EndKata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ADVKATA</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Endkata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=true}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depend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on</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(‘Pita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tidak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mengandung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2"/>
          <p:cNvGraphicFramePr>
            <a:graphicFrameLocks noGrp="1"/>
          </p:cNvGraphicFramePr>
          <p:nvPr>
            <p:ph/>
          </p:nvPr>
        </p:nvGraphicFramePr>
        <p:xfrm>
          <a:off x="685800" y="1443256"/>
          <a:ext cx="7772400" cy="4648200"/>
        </p:xfrm>
        <a:graphic>
          <a:graphicData uri="http://schemas.openxmlformats.org/drawingml/2006/table">
            <a:tbl>
              <a:tblPr/>
              <a:tblGrid>
                <a:gridCol w="7772400"/>
              </a:tblGrid>
              <a:tr h="1549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Ignore_Blank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sembarang}</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CC </a:t>
                      </a:r>
                      <a:r>
                        <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Blank atau CC = Mark}</a:t>
                      </a:r>
                      <a:endPar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6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    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 Blank)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and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ADV</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Blank OR CC = Mark}</a:t>
                      </a:r>
                      <a:endPar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5"/>
          <p:cNvGraphicFramePr>
            <a:graphicFrameLocks noGrp="1"/>
          </p:cNvGraphicFramePr>
          <p:nvPr>
            <p:ph/>
          </p:nvPr>
        </p:nvGraphicFramePr>
        <p:xfrm>
          <a:off x="685800" y="1514901"/>
          <a:ext cx="7772400" cy="4648201"/>
        </p:xfrm>
        <a:graphic>
          <a:graphicData uri="http://schemas.openxmlformats.org/drawingml/2006/table">
            <a:tbl>
              <a:tblPr/>
              <a:tblGrid>
                <a:gridCol w="7772400"/>
              </a:tblGrid>
              <a:tr h="156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Hitung_Panjang {menghitung panjang kata}</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{I.S : CC adalah karakter pertama dari kata, CC </a:t>
                      </a:r>
                      <a:r>
                        <a:rPr kumimoji="0" lang="en-US" sz="20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Blank dan CC </a:t>
                      </a:r>
                      <a:r>
                        <a:rPr kumimoji="0" lang="en-US" sz="20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000" b="0" i="0" u="none" strike="noStrike" cap="none" normalizeH="0" baseline="0" smtClean="0">
                          <a:ln>
                            <a:noFill/>
                          </a:ln>
                          <a:solidFill>
                            <a:schemeClr val="tx1"/>
                          </a:solidFill>
                          <a:effectLst/>
                          <a:latin typeface="Arial Narrow" pitchFamily="34" charset="0"/>
                          <a:cs typeface="Times New Roman" pitchFamily="18" charset="0"/>
                        </a:rPr>
                        <a:t> Mark }</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{F.S : CC = Blank atau CC = Mark; CC adalah karakter sesudah huruf terakhir kata yang diakuisisi; Lkata berisi panjang kata yang sudah diakuisisi}</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47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1</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karena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berada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pada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karakter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pertama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pita}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iterate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ADV</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Stop</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or (CC = Blank))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 + 1</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or (CC = Blank);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karakter</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kata</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yang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0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diakuisisi</a:t>
                      </a: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32"/>
          <p:cNvGraphicFramePr>
            <a:graphicFrameLocks noGrp="1"/>
          </p:cNvGraphicFramePr>
          <p:nvPr>
            <p:ph/>
          </p:nvPr>
        </p:nvGraphicFramePr>
        <p:xfrm>
          <a:off x="685800" y="1429608"/>
          <a:ext cx="7924800" cy="4728210"/>
        </p:xfrm>
        <a:graphic>
          <a:graphicData uri="http://schemas.openxmlformats.org/drawingml/2006/table">
            <a:tbl>
              <a:tblPr/>
              <a:tblGrid>
                <a:gridCol w="7924800"/>
              </a:tblGrid>
              <a:tr h="1627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START_KATA {mengabaikan satu atau beberapa Blank}</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{I.S : CC sembarang }</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{F.S : Endkata True dan CC = Mark atau EndKata = False; Lkata adalah panjang kata yang sudah diakuisisi; CC karakter pertama sesudah karakter terakhir kata}</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START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rPr>
                        <a:t>depend</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rPr>
                        <a:t>on</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CC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CC = Mark  :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EndKata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true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Mark</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EndKata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false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Hitung_Panjang</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51"/>
          <p:cNvGraphicFramePr>
            <a:graphicFrameLocks noGrp="1"/>
          </p:cNvGraphicFramePr>
          <p:nvPr>
            <p:ph/>
          </p:nvPr>
        </p:nvGraphicFramePr>
        <p:xfrm>
          <a:off x="685800" y="1375016"/>
          <a:ext cx="7772400" cy="4841875"/>
        </p:xfrm>
        <a:graphic>
          <a:graphicData uri="http://schemas.openxmlformats.org/drawingml/2006/table">
            <a:tbl>
              <a:tblPr/>
              <a:tblGrid>
                <a:gridCol w="7772400"/>
              </a:tblGrid>
              <a:tr h="2097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ADVKATA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EndKata = </a:t>
                      </a:r>
                      <a:r>
                        <a:rPr kumimoji="0" lang="en-US" sz="2400" b="0" i="0" u="sng" strike="noStrike" cap="none" normalizeH="0" baseline="0" smtClean="0">
                          <a:ln>
                            <a:noFill/>
                          </a:ln>
                          <a:solidFill>
                            <a:schemeClr val="tx1"/>
                          </a:solidFill>
                          <a:effectLst/>
                          <a:latin typeface="Arial Narrow" pitchFamily="34" charset="0"/>
                          <a:cs typeface="Times New Roman" pitchFamily="18" charset="0"/>
                        </a:rPr>
                        <a:t>false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CC adalah karakter sesudah karakter terakhir kata yang sudah diakusisi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Endkata True dan CC = Mark atau EndKata = False; Lkata adalah panjang kata yang sudah diakuisisi; CC karakter pertama sesudah karakter terakhir kata}</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8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depend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on</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 Mark  :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EndKata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true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Hitung_Panjang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590264" y="1849264"/>
            <a:ext cx="7616186" cy="609600"/>
          </a:xfrm>
          <a:prstGeom prst="rect">
            <a:avLst/>
          </a:prstGeom>
        </p:spPr>
        <p:txBody>
          <a:bodyPr/>
          <a:lstStyle/>
          <a:p>
            <a:pPr marL="346075" marR="0" lvl="0" indent="-346075" algn="l" defTabSz="457200" rtl="0" eaLnBrk="1" fontAlgn="base" latinLnBrk="0" hangingPunct="1">
              <a:lnSpc>
                <a:spcPct val="100000"/>
              </a:lnSpc>
              <a:spcBef>
                <a:spcPts val="1800"/>
              </a:spcBef>
              <a:spcAft>
                <a:spcPct val="0"/>
              </a:spcAft>
              <a:buClrTx/>
              <a:buSzPct val="135000"/>
              <a:buFontTx/>
              <a:buBlip>
                <a:blip r:embed="rId2"/>
              </a:buBlip>
              <a:tabLst/>
              <a:defRPr/>
            </a:pPr>
            <a:r>
              <a:rPr kumimoji="0" lang="en-US" sz="2400" b="1" i="0" u="sng" strike="noStrike" kern="1200" cap="none" spc="0" normalizeH="0" baseline="0" noProof="0" smtClean="0">
                <a:ln>
                  <a:noFill/>
                </a:ln>
                <a:effectLst/>
                <a:uLnTx/>
                <a:uFillTx/>
                <a:latin typeface="+mn-lt"/>
                <a:ea typeface="ＭＳ Ｐゴシック" charset="0"/>
                <a:cs typeface="ＭＳ Ｐゴシック" charset="0"/>
              </a:rPr>
              <a:t>Model Akuisisi Versi 2</a:t>
            </a:r>
            <a:endParaRPr kumimoji="0" lang="en-US" sz="2400" b="1" i="0" u="sng" strike="noStrike" kern="1200" cap="none" spc="0" normalizeH="0" baseline="0" noProof="0">
              <a:ln>
                <a:noFill/>
              </a:ln>
              <a:effectLst/>
              <a:uLnTx/>
              <a:uFillTx/>
              <a:latin typeface="+mn-lt"/>
              <a:ea typeface="ＭＳ Ｐゴシック" charset="0"/>
              <a:cs typeface="ＭＳ Ｐゴシック" charset="0"/>
            </a:endParaRPr>
          </a:p>
        </p:txBody>
      </p:sp>
      <p:grpSp>
        <p:nvGrpSpPr>
          <p:cNvPr id="8" name="Group 27"/>
          <p:cNvGrpSpPr>
            <a:grpSpLocks/>
          </p:cNvGrpSpPr>
          <p:nvPr/>
        </p:nvGrpSpPr>
        <p:grpSpPr bwMode="auto">
          <a:xfrm>
            <a:off x="1314164" y="2763664"/>
            <a:ext cx="3696090" cy="685800"/>
            <a:chOff x="888" y="2016"/>
            <a:chExt cx="2376" cy="432"/>
          </a:xfrm>
        </p:grpSpPr>
        <p:grpSp>
          <p:nvGrpSpPr>
            <p:cNvPr id="9" name="Group 24"/>
            <p:cNvGrpSpPr>
              <a:grpSpLocks/>
            </p:cNvGrpSpPr>
            <p:nvPr/>
          </p:nvGrpSpPr>
          <p:grpSpPr bwMode="auto">
            <a:xfrm>
              <a:off x="888" y="2016"/>
              <a:ext cx="2376" cy="432"/>
              <a:chOff x="888" y="2232"/>
              <a:chExt cx="1800" cy="216"/>
            </a:xfrm>
          </p:grpSpPr>
          <p:grpSp>
            <p:nvGrpSpPr>
              <p:cNvPr id="11" name="Group 4"/>
              <p:cNvGrpSpPr>
                <a:grpSpLocks/>
              </p:cNvGrpSpPr>
              <p:nvPr/>
            </p:nvGrpSpPr>
            <p:grpSpPr bwMode="auto">
              <a:xfrm>
                <a:off x="888" y="2232"/>
                <a:ext cx="1728" cy="144"/>
                <a:chOff x="2781" y="7560"/>
                <a:chExt cx="4320" cy="360"/>
              </a:xfrm>
            </p:grpSpPr>
            <p:sp>
              <p:nvSpPr>
                <p:cNvPr id="16" name="Line 5"/>
                <p:cNvSpPr>
                  <a:spLocks noChangeShapeType="1"/>
                </p:cNvSpPr>
                <p:nvPr/>
              </p:nvSpPr>
              <p:spPr bwMode="auto">
                <a:xfrm>
                  <a:off x="2781" y="7920"/>
                  <a:ext cx="540" cy="0"/>
                </a:xfrm>
                <a:prstGeom prst="line">
                  <a:avLst/>
                </a:prstGeom>
                <a:noFill/>
                <a:ln w="9525">
                  <a:solidFill>
                    <a:srgbClr val="000000"/>
                  </a:solidFill>
                  <a:round/>
                  <a:headEnd/>
                  <a:tailEnd/>
                </a:ln>
              </p:spPr>
              <p:txBody>
                <a:bodyPr/>
                <a:lstStyle/>
                <a:p>
                  <a:endParaRPr lang="id-ID"/>
                </a:p>
              </p:txBody>
            </p:sp>
            <p:sp>
              <p:nvSpPr>
                <p:cNvPr id="17" name="Line 6"/>
                <p:cNvSpPr>
                  <a:spLocks noChangeShapeType="1"/>
                </p:cNvSpPr>
                <p:nvPr/>
              </p:nvSpPr>
              <p:spPr bwMode="auto">
                <a:xfrm>
                  <a:off x="3321" y="7560"/>
                  <a:ext cx="0" cy="360"/>
                </a:xfrm>
                <a:prstGeom prst="line">
                  <a:avLst/>
                </a:prstGeom>
                <a:noFill/>
                <a:ln w="9525">
                  <a:solidFill>
                    <a:srgbClr val="000000"/>
                  </a:solidFill>
                  <a:round/>
                  <a:headEnd/>
                  <a:tailEnd/>
                </a:ln>
              </p:spPr>
              <p:txBody>
                <a:bodyPr/>
                <a:lstStyle/>
                <a:p>
                  <a:endParaRPr lang="id-ID"/>
                </a:p>
              </p:txBody>
            </p:sp>
            <p:sp>
              <p:nvSpPr>
                <p:cNvPr id="18" name="Line 7"/>
                <p:cNvSpPr>
                  <a:spLocks noChangeShapeType="1"/>
                </p:cNvSpPr>
                <p:nvPr/>
              </p:nvSpPr>
              <p:spPr bwMode="auto">
                <a:xfrm>
                  <a:off x="3321" y="7560"/>
                  <a:ext cx="540" cy="0"/>
                </a:xfrm>
                <a:prstGeom prst="line">
                  <a:avLst/>
                </a:prstGeom>
                <a:noFill/>
                <a:ln w="9525">
                  <a:solidFill>
                    <a:srgbClr val="000000"/>
                  </a:solidFill>
                  <a:round/>
                  <a:headEnd/>
                  <a:tailEnd/>
                </a:ln>
              </p:spPr>
              <p:txBody>
                <a:bodyPr/>
                <a:lstStyle/>
                <a:p>
                  <a:endParaRPr lang="id-ID"/>
                </a:p>
              </p:txBody>
            </p:sp>
            <p:sp>
              <p:nvSpPr>
                <p:cNvPr id="19" name="Line 8"/>
                <p:cNvSpPr>
                  <a:spLocks noChangeShapeType="1"/>
                </p:cNvSpPr>
                <p:nvPr/>
              </p:nvSpPr>
              <p:spPr bwMode="auto">
                <a:xfrm>
                  <a:off x="3861" y="7560"/>
                  <a:ext cx="0" cy="360"/>
                </a:xfrm>
                <a:prstGeom prst="line">
                  <a:avLst/>
                </a:prstGeom>
                <a:noFill/>
                <a:ln w="9525">
                  <a:solidFill>
                    <a:srgbClr val="000000"/>
                  </a:solidFill>
                  <a:round/>
                  <a:headEnd/>
                  <a:tailEnd/>
                </a:ln>
              </p:spPr>
              <p:txBody>
                <a:bodyPr/>
                <a:lstStyle/>
                <a:p>
                  <a:endParaRPr lang="id-ID"/>
                </a:p>
              </p:txBody>
            </p:sp>
            <p:sp>
              <p:nvSpPr>
                <p:cNvPr id="20" name="Line 9"/>
                <p:cNvSpPr>
                  <a:spLocks noChangeShapeType="1"/>
                </p:cNvSpPr>
                <p:nvPr/>
              </p:nvSpPr>
              <p:spPr bwMode="auto">
                <a:xfrm>
                  <a:off x="3861" y="7920"/>
                  <a:ext cx="900" cy="0"/>
                </a:xfrm>
                <a:prstGeom prst="line">
                  <a:avLst/>
                </a:prstGeom>
                <a:noFill/>
                <a:ln w="9525">
                  <a:solidFill>
                    <a:srgbClr val="000000"/>
                  </a:solidFill>
                  <a:round/>
                  <a:headEnd/>
                  <a:tailEnd/>
                </a:ln>
              </p:spPr>
              <p:txBody>
                <a:bodyPr/>
                <a:lstStyle/>
                <a:p>
                  <a:endParaRPr lang="id-ID"/>
                </a:p>
              </p:txBody>
            </p:sp>
            <p:sp>
              <p:nvSpPr>
                <p:cNvPr id="21" name="Line 10"/>
                <p:cNvSpPr>
                  <a:spLocks noChangeShapeType="1"/>
                </p:cNvSpPr>
                <p:nvPr/>
              </p:nvSpPr>
              <p:spPr bwMode="auto">
                <a:xfrm>
                  <a:off x="4761" y="7560"/>
                  <a:ext cx="0" cy="360"/>
                </a:xfrm>
                <a:prstGeom prst="line">
                  <a:avLst/>
                </a:prstGeom>
                <a:noFill/>
                <a:ln w="9525">
                  <a:solidFill>
                    <a:srgbClr val="000000"/>
                  </a:solidFill>
                  <a:round/>
                  <a:headEnd/>
                  <a:tailEnd/>
                </a:ln>
              </p:spPr>
              <p:txBody>
                <a:bodyPr/>
                <a:lstStyle/>
                <a:p>
                  <a:endParaRPr lang="id-ID"/>
                </a:p>
              </p:txBody>
            </p:sp>
            <p:sp>
              <p:nvSpPr>
                <p:cNvPr id="22" name="Line 11"/>
                <p:cNvSpPr>
                  <a:spLocks noChangeShapeType="1"/>
                </p:cNvSpPr>
                <p:nvPr/>
              </p:nvSpPr>
              <p:spPr bwMode="auto">
                <a:xfrm>
                  <a:off x="4761" y="7560"/>
                  <a:ext cx="360" cy="0"/>
                </a:xfrm>
                <a:prstGeom prst="line">
                  <a:avLst/>
                </a:prstGeom>
                <a:noFill/>
                <a:ln w="9525">
                  <a:solidFill>
                    <a:srgbClr val="000000"/>
                  </a:solidFill>
                  <a:round/>
                  <a:headEnd/>
                  <a:tailEnd/>
                </a:ln>
              </p:spPr>
              <p:txBody>
                <a:bodyPr/>
                <a:lstStyle/>
                <a:p>
                  <a:endParaRPr lang="id-ID"/>
                </a:p>
              </p:txBody>
            </p:sp>
            <p:sp>
              <p:nvSpPr>
                <p:cNvPr id="23" name="Line 12"/>
                <p:cNvSpPr>
                  <a:spLocks noChangeShapeType="1"/>
                </p:cNvSpPr>
                <p:nvPr/>
              </p:nvSpPr>
              <p:spPr bwMode="auto">
                <a:xfrm>
                  <a:off x="5121" y="7560"/>
                  <a:ext cx="0" cy="360"/>
                </a:xfrm>
                <a:prstGeom prst="line">
                  <a:avLst/>
                </a:prstGeom>
                <a:noFill/>
                <a:ln w="9525">
                  <a:solidFill>
                    <a:srgbClr val="000000"/>
                  </a:solidFill>
                  <a:round/>
                  <a:headEnd/>
                  <a:tailEnd/>
                </a:ln>
              </p:spPr>
              <p:txBody>
                <a:bodyPr/>
                <a:lstStyle/>
                <a:p>
                  <a:endParaRPr lang="id-ID"/>
                </a:p>
              </p:txBody>
            </p:sp>
            <p:sp>
              <p:nvSpPr>
                <p:cNvPr id="24" name="Line 13"/>
                <p:cNvSpPr>
                  <a:spLocks noChangeShapeType="1"/>
                </p:cNvSpPr>
                <p:nvPr/>
              </p:nvSpPr>
              <p:spPr bwMode="auto">
                <a:xfrm>
                  <a:off x="5121" y="7920"/>
                  <a:ext cx="360" cy="0"/>
                </a:xfrm>
                <a:prstGeom prst="line">
                  <a:avLst/>
                </a:prstGeom>
                <a:noFill/>
                <a:ln w="9525">
                  <a:solidFill>
                    <a:srgbClr val="000000"/>
                  </a:solidFill>
                  <a:round/>
                  <a:headEnd/>
                  <a:tailEnd/>
                </a:ln>
              </p:spPr>
              <p:txBody>
                <a:bodyPr/>
                <a:lstStyle/>
                <a:p>
                  <a:endParaRPr lang="id-ID"/>
                </a:p>
              </p:txBody>
            </p:sp>
            <p:sp>
              <p:nvSpPr>
                <p:cNvPr id="25" name="Line 14"/>
                <p:cNvSpPr>
                  <a:spLocks noChangeShapeType="1"/>
                </p:cNvSpPr>
                <p:nvPr/>
              </p:nvSpPr>
              <p:spPr bwMode="auto">
                <a:xfrm>
                  <a:off x="5481" y="7560"/>
                  <a:ext cx="0" cy="360"/>
                </a:xfrm>
                <a:prstGeom prst="line">
                  <a:avLst/>
                </a:prstGeom>
                <a:noFill/>
                <a:ln w="9525">
                  <a:solidFill>
                    <a:srgbClr val="000000"/>
                  </a:solidFill>
                  <a:round/>
                  <a:headEnd/>
                  <a:tailEnd/>
                </a:ln>
              </p:spPr>
              <p:txBody>
                <a:bodyPr/>
                <a:lstStyle/>
                <a:p>
                  <a:endParaRPr lang="id-ID"/>
                </a:p>
              </p:txBody>
            </p:sp>
            <p:sp>
              <p:nvSpPr>
                <p:cNvPr id="26" name="Line 15"/>
                <p:cNvSpPr>
                  <a:spLocks noChangeShapeType="1"/>
                </p:cNvSpPr>
                <p:nvPr/>
              </p:nvSpPr>
              <p:spPr bwMode="auto">
                <a:xfrm>
                  <a:off x="5481" y="7560"/>
                  <a:ext cx="720" cy="0"/>
                </a:xfrm>
                <a:prstGeom prst="line">
                  <a:avLst/>
                </a:prstGeom>
                <a:noFill/>
                <a:ln w="9525">
                  <a:solidFill>
                    <a:srgbClr val="000000"/>
                  </a:solidFill>
                  <a:round/>
                  <a:headEnd/>
                  <a:tailEnd/>
                </a:ln>
              </p:spPr>
              <p:txBody>
                <a:bodyPr/>
                <a:lstStyle/>
                <a:p>
                  <a:endParaRPr lang="id-ID"/>
                </a:p>
              </p:txBody>
            </p:sp>
            <p:sp>
              <p:nvSpPr>
                <p:cNvPr id="27" name="Line 16"/>
                <p:cNvSpPr>
                  <a:spLocks noChangeShapeType="1"/>
                </p:cNvSpPr>
                <p:nvPr/>
              </p:nvSpPr>
              <p:spPr bwMode="auto">
                <a:xfrm>
                  <a:off x="6201" y="7560"/>
                  <a:ext cx="0" cy="360"/>
                </a:xfrm>
                <a:prstGeom prst="line">
                  <a:avLst/>
                </a:prstGeom>
                <a:noFill/>
                <a:ln w="9525">
                  <a:solidFill>
                    <a:srgbClr val="000000"/>
                  </a:solidFill>
                  <a:round/>
                  <a:headEnd/>
                  <a:tailEnd/>
                </a:ln>
              </p:spPr>
              <p:txBody>
                <a:bodyPr/>
                <a:lstStyle/>
                <a:p>
                  <a:endParaRPr lang="id-ID"/>
                </a:p>
              </p:txBody>
            </p:sp>
            <p:sp>
              <p:nvSpPr>
                <p:cNvPr id="28" name="Line 17"/>
                <p:cNvSpPr>
                  <a:spLocks noChangeShapeType="1"/>
                </p:cNvSpPr>
                <p:nvPr/>
              </p:nvSpPr>
              <p:spPr bwMode="auto">
                <a:xfrm>
                  <a:off x="6201" y="7920"/>
                  <a:ext cx="900" cy="0"/>
                </a:xfrm>
                <a:prstGeom prst="line">
                  <a:avLst/>
                </a:prstGeom>
                <a:noFill/>
                <a:ln w="9525">
                  <a:solidFill>
                    <a:srgbClr val="000000"/>
                  </a:solidFill>
                  <a:round/>
                  <a:headEnd/>
                  <a:tailEnd/>
                </a:ln>
              </p:spPr>
              <p:txBody>
                <a:bodyPr/>
                <a:lstStyle/>
                <a:p>
                  <a:endParaRPr lang="id-ID"/>
                </a:p>
              </p:txBody>
            </p:sp>
          </p:grpSp>
          <p:sp>
            <p:nvSpPr>
              <p:cNvPr id="12" name="Line 19"/>
              <p:cNvSpPr>
                <a:spLocks noChangeShapeType="1"/>
              </p:cNvSpPr>
              <p:nvPr/>
            </p:nvSpPr>
            <p:spPr bwMode="auto">
              <a:xfrm>
                <a:off x="888" y="2448"/>
                <a:ext cx="432" cy="0"/>
              </a:xfrm>
              <a:prstGeom prst="line">
                <a:avLst/>
              </a:prstGeom>
              <a:noFill/>
              <a:ln w="9525">
                <a:solidFill>
                  <a:srgbClr val="000000"/>
                </a:solidFill>
                <a:round/>
                <a:headEnd type="triangle" w="med" len="med"/>
                <a:tailEnd type="triangle" w="med" len="med"/>
              </a:ln>
            </p:spPr>
            <p:txBody>
              <a:bodyPr/>
              <a:lstStyle/>
              <a:p>
                <a:endParaRPr lang="id-ID"/>
              </a:p>
            </p:txBody>
          </p:sp>
          <p:sp>
            <p:nvSpPr>
              <p:cNvPr id="13" name="Line 20"/>
              <p:cNvSpPr>
                <a:spLocks noChangeShapeType="1"/>
              </p:cNvSpPr>
              <p:nvPr/>
            </p:nvSpPr>
            <p:spPr bwMode="auto">
              <a:xfrm>
                <a:off x="1320" y="2448"/>
                <a:ext cx="504" cy="0"/>
              </a:xfrm>
              <a:prstGeom prst="line">
                <a:avLst/>
              </a:prstGeom>
              <a:noFill/>
              <a:ln w="9525">
                <a:solidFill>
                  <a:srgbClr val="000000"/>
                </a:solidFill>
                <a:round/>
                <a:headEnd type="triangle" w="med" len="med"/>
                <a:tailEnd type="triangle" w="med" len="med"/>
              </a:ln>
            </p:spPr>
            <p:txBody>
              <a:bodyPr/>
              <a:lstStyle/>
              <a:p>
                <a:endParaRPr lang="id-ID"/>
              </a:p>
            </p:txBody>
          </p:sp>
          <p:sp>
            <p:nvSpPr>
              <p:cNvPr id="14" name="Line 21"/>
              <p:cNvSpPr>
                <a:spLocks noChangeShapeType="1"/>
              </p:cNvSpPr>
              <p:nvPr/>
            </p:nvSpPr>
            <p:spPr bwMode="auto">
              <a:xfrm>
                <a:off x="1824" y="2448"/>
                <a:ext cx="504" cy="0"/>
              </a:xfrm>
              <a:prstGeom prst="line">
                <a:avLst/>
              </a:prstGeom>
              <a:noFill/>
              <a:ln w="9525">
                <a:solidFill>
                  <a:srgbClr val="000000"/>
                </a:solidFill>
                <a:round/>
                <a:headEnd type="triangle" w="med" len="med"/>
                <a:tailEnd type="triangle" w="med" len="med"/>
              </a:ln>
            </p:spPr>
            <p:txBody>
              <a:bodyPr/>
              <a:lstStyle/>
              <a:p>
                <a:endParaRPr lang="id-ID"/>
              </a:p>
            </p:txBody>
          </p:sp>
          <p:sp>
            <p:nvSpPr>
              <p:cNvPr id="15" name="Line 22"/>
              <p:cNvSpPr>
                <a:spLocks noChangeShapeType="1"/>
              </p:cNvSpPr>
              <p:nvPr/>
            </p:nvSpPr>
            <p:spPr bwMode="auto">
              <a:xfrm>
                <a:off x="2328" y="2448"/>
                <a:ext cx="360" cy="0"/>
              </a:xfrm>
              <a:prstGeom prst="line">
                <a:avLst/>
              </a:prstGeom>
              <a:noFill/>
              <a:ln w="9525">
                <a:solidFill>
                  <a:srgbClr val="000000"/>
                </a:solidFill>
                <a:round/>
                <a:headEnd type="triangle" w="med" len="med"/>
                <a:tailEnd type="triangle" w="med" len="med"/>
              </a:ln>
            </p:spPr>
            <p:txBody>
              <a:bodyPr/>
              <a:lstStyle/>
              <a:p>
                <a:endParaRPr lang="id-ID"/>
              </a:p>
            </p:txBody>
          </p:sp>
        </p:grpSp>
        <p:sp>
          <p:nvSpPr>
            <p:cNvPr id="10" name="Oval 23"/>
            <p:cNvSpPr>
              <a:spLocks noChangeArrowheads="1"/>
            </p:cNvSpPr>
            <p:nvPr/>
          </p:nvSpPr>
          <p:spPr bwMode="auto">
            <a:xfrm>
              <a:off x="3168" y="2256"/>
              <a:ext cx="96" cy="96"/>
            </a:xfrm>
            <a:prstGeom prst="ellipse">
              <a:avLst/>
            </a:prstGeom>
            <a:solidFill>
              <a:schemeClr val="bg2"/>
            </a:solidFill>
            <a:ln w="9525">
              <a:solidFill>
                <a:schemeClr val="bg2"/>
              </a:solidFill>
              <a:round/>
              <a:headEnd/>
              <a:tailEnd/>
            </a:ln>
            <a:effectLst/>
          </p:spPr>
          <p:txBody>
            <a:bodyPr wrap="none" anchor="ctr"/>
            <a:lstStyle/>
            <a:p>
              <a:endParaRPr lang="id-ID"/>
            </a:p>
          </p:txBody>
        </p:sp>
      </p:grpSp>
      <p:sp>
        <p:nvSpPr>
          <p:cNvPr id="29" name="Rectangle 26"/>
          <p:cNvSpPr>
            <a:spLocks noChangeArrowheads="1"/>
          </p:cNvSpPr>
          <p:nvPr/>
        </p:nvSpPr>
        <p:spPr bwMode="auto">
          <a:xfrm>
            <a:off x="285464" y="3919561"/>
            <a:ext cx="8640172" cy="1200329"/>
          </a:xfrm>
          <a:prstGeom prst="rect">
            <a:avLst/>
          </a:prstGeom>
          <a:noFill/>
          <a:ln w="9525">
            <a:noFill/>
            <a:miter lim="800000"/>
            <a:headEnd/>
            <a:tailEnd/>
          </a:ln>
          <a:effectLst/>
        </p:spPr>
        <p:txBody>
          <a:bodyPr wrap="square" anchor="ctr">
            <a:spAutoFit/>
          </a:bodyPr>
          <a:lstStyle/>
          <a:p>
            <a:pPr eaLnBrk="1" hangingPunct="1"/>
            <a:r>
              <a:rPr lang="en-US" sz="2400" dirty="0" err="1"/>
              <a:t>Akhir</a:t>
            </a:r>
            <a:r>
              <a:rPr lang="en-US" sz="2400" dirty="0"/>
              <a:t> </a:t>
            </a:r>
            <a:r>
              <a:rPr lang="en-US" sz="2400" dirty="0" err="1"/>
              <a:t>dari</a:t>
            </a:r>
            <a:r>
              <a:rPr lang="en-US" sz="2400" dirty="0"/>
              <a:t> </a:t>
            </a:r>
            <a:r>
              <a:rPr lang="en-US" sz="2400" dirty="0" err="1"/>
              <a:t>proses</a:t>
            </a:r>
            <a:r>
              <a:rPr lang="en-US" sz="2400" dirty="0"/>
              <a:t> </a:t>
            </a:r>
            <a:r>
              <a:rPr lang="en-US" sz="2400" dirty="0" err="1"/>
              <a:t>adalah</a:t>
            </a:r>
            <a:r>
              <a:rPr lang="en-US" sz="2400" dirty="0"/>
              <a:t> </a:t>
            </a:r>
            <a:r>
              <a:rPr lang="en-US" sz="2400" dirty="0" err="1"/>
              <a:t>sebuah</a:t>
            </a:r>
            <a:r>
              <a:rPr lang="en-US" sz="2400" dirty="0"/>
              <a:t> </a:t>
            </a:r>
            <a:r>
              <a:rPr lang="en-US" sz="2400" dirty="0" err="1"/>
              <a:t>kata</a:t>
            </a:r>
            <a:r>
              <a:rPr lang="en-US" sz="2400" dirty="0"/>
              <a:t> </a:t>
            </a:r>
            <a:r>
              <a:rPr lang="en-US" sz="2400" dirty="0" err="1"/>
              <a:t>kosong</a:t>
            </a:r>
            <a:r>
              <a:rPr lang="en-US" sz="2400" dirty="0"/>
              <a:t>, </a:t>
            </a:r>
            <a:r>
              <a:rPr lang="en-US" sz="2400" dirty="0" err="1"/>
              <a:t>yaitu</a:t>
            </a:r>
            <a:r>
              <a:rPr lang="en-US" sz="2400" dirty="0"/>
              <a:t> </a:t>
            </a:r>
            <a:r>
              <a:rPr lang="en-US" sz="2400" dirty="0" err="1"/>
              <a:t>kata</a:t>
            </a:r>
            <a:r>
              <a:rPr lang="en-US" sz="2400" dirty="0"/>
              <a:t> </a:t>
            </a:r>
            <a:r>
              <a:rPr lang="en-US" sz="2400" dirty="0" err="1" smtClean="0"/>
              <a:t>dengan</a:t>
            </a:r>
            <a:r>
              <a:rPr lang="en-US" sz="2400" dirty="0" smtClean="0"/>
              <a:t> </a:t>
            </a:r>
            <a:r>
              <a:rPr lang="en-US" sz="2400" dirty="0" err="1"/>
              <a:t>panjang</a:t>
            </a:r>
            <a:r>
              <a:rPr lang="en-US" sz="2400" dirty="0"/>
              <a:t> nol. Model </a:t>
            </a:r>
            <a:r>
              <a:rPr lang="en-US" sz="2400" dirty="0" err="1"/>
              <a:t>akuisisi</a:t>
            </a:r>
            <a:r>
              <a:rPr lang="en-US" sz="2400" dirty="0"/>
              <a:t> </a:t>
            </a:r>
            <a:r>
              <a:rPr lang="en-US" sz="2400" dirty="0" err="1"/>
              <a:t>kata</a:t>
            </a:r>
            <a:r>
              <a:rPr lang="en-US" sz="2400" dirty="0"/>
              <a:t> </a:t>
            </a:r>
            <a:r>
              <a:rPr lang="en-US" sz="2400" dirty="0" err="1"/>
              <a:t>sama</a:t>
            </a:r>
            <a:r>
              <a:rPr lang="en-US" sz="2400" dirty="0"/>
              <a:t> </a:t>
            </a:r>
            <a:r>
              <a:rPr lang="en-US" sz="2400" dirty="0" err="1"/>
              <a:t>dengan</a:t>
            </a:r>
            <a:r>
              <a:rPr lang="en-US" sz="2400" dirty="0"/>
              <a:t> </a:t>
            </a:r>
            <a:r>
              <a:rPr lang="en-US" sz="2400" dirty="0" err="1" smtClean="0"/>
              <a:t>Versi</a:t>
            </a:r>
            <a:r>
              <a:rPr lang="en-US" sz="2400" dirty="0" smtClean="0"/>
              <a:t> </a:t>
            </a:r>
            <a:r>
              <a:rPr lang="en-US" sz="2400" dirty="0"/>
              <a:t>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Model </a:t>
            </a:r>
            <a:r>
              <a:rPr lang="en-US" dirty="0" err="1" smtClean="0"/>
              <a:t>Akuisisi</a:t>
            </a:r>
            <a:r>
              <a:rPr lang="en-US" dirty="0" smtClean="0"/>
              <a:t> </a:t>
            </a:r>
            <a:r>
              <a:rPr lang="en-US" dirty="0" err="1" smtClean="0"/>
              <a:t>Versi</a:t>
            </a:r>
            <a:r>
              <a:rPr lang="en-US" dirty="0" smtClean="0"/>
              <a:t> 2</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Group 27"/>
          <p:cNvGraphicFramePr>
            <a:graphicFrameLocks noGrp="1"/>
          </p:cNvGraphicFramePr>
          <p:nvPr>
            <p:ph idx="4294967295"/>
          </p:nvPr>
        </p:nvGraphicFramePr>
        <p:xfrm>
          <a:off x="685800" y="2286000"/>
          <a:ext cx="7772400" cy="3329623"/>
        </p:xfrm>
        <a:graphic>
          <a:graphicData uri="http://schemas.openxmlformats.org/drawingml/2006/table">
            <a:tbl>
              <a:tblPr/>
              <a:tblGrid>
                <a:gridCol w="7772400"/>
              </a:tblGrid>
              <a:tr h="300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Program</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PANJANG_RATA_KATA2</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algoritma menghitung panjang rata-rata kata pada pita karakter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6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Kamus</a:t>
                      </a:r>
                      <a:endParaRPr kumimoji="0" lang="en-US" sz="2400" b="0" i="0" u="sng" strike="noStrike" cap="none" normalizeH="0" baseline="0" dirty="0" smtClean="0">
                        <a:ln>
                          <a:noFill/>
                        </a:ln>
                        <a:solidFill>
                          <a:schemeClr val="tx1"/>
                        </a:solidFill>
                        <a:effectLst/>
                        <a:latin typeface="Courier New" pitchFamily="49"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Blank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terakhir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yang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sudah</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diakuisisi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jumlah</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pada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pita}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akumulasi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85800" y="1478512"/>
            <a:ext cx="7543800" cy="4483100"/>
          </a:xfrm>
          <a:prstGeom prst="rect">
            <a:avLst/>
          </a:prstGeom>
          <a:noFill/>
          <a:ln w="9525">
            <a:solidFill>
              <a:srgbClr val="000000"/>
            </a:solidFill>
            <a:miter lim="800000"/>
            <a:headEnd/>
            <a:tailEnd/>
          </a:ln>
          <a:effectLst/>
        </p:spPr>
        <p:txBody>
          <a:bodyPr>
            <a:spAutoFit/>
          </a:bodyPr>
          <a:lstStyle/>
          <a:p>
            <a:r>
              <a:rPr lang="en-US" sz="2400" u="sng"/>
              <a:t>Procedure</a:t>
            </a:r>
            <a:r>
              <a:rPr lang="en-US" sz="2400"/>
              <a:t> Ignore_Blank   {mengabaikan satu atau beberapa blank}</a:t>
            </a:r>
          </a:p>
          <a:p>
            <a:r>
              <a:rPr lang="en-US" sz="2400"/>
              <a:t>{I.S : CC sembarang}</a:t>
            </a:r>
          </a:p>
          <a:p>
            <a:r>
              <a:rPr lang="en-US" sz="2400"/>
              <a:t>{F.S : CC </a:t>
            </a:r>
            <a:r>
              <a:rPr lang="en-US" sz="2400">
                <a:sym typeface="Symbol" pitchFamily="18" charset="2"/>
              </a:rPr>
              <a:t></a:t>
            </a:r>
            <a:r>
              <a:rPr lang="en-US" sz="2400"/>
              <a:t> Blank, atau CC = mark}</a:t>
            </a:r>
            <a:endParaRPr lang="en-US" sz="2400">
              <a:sym typeface="Symbol" pitchFamily="18" charset="2"/>
            </a:endParaRPr>
          </a:p>
          <a:p>
            <a:endParaRPr lang="en-US" sz="2400" u="sng">
              <a:sym typeface="Symbol" pitchFamily="18" charset="2"/>
            </a:endParaRPr>
          </a:p>
          <a:p>
            <a:r>
              <a:rPr lang="en-US" sz="2400" u="sng">
                <a:sym typeface="Symbol" pitchFamily="18" charset="2"/>
              </a:rPr>
              <a:t>Procedure</a:t>
            </a:r>
            <a:r>
              <a:rPr lang="en-US" sz="2400">
                <a:sym typeface="Symbol" pitchFamily="18" charset="2"/>
              </a:rPr>
              <a:t> Hitung_Panjang  {menghitung panjang kata}</a:t>
            </a:r>
          </a:p>
          <a:p>
            <a:r>
              <a:rPr lang="en-US" sz="2400">
                <a:sym typeface="Symbol" pitchFamily="18" charset="2"/>
              </a:rPr>
              <a:t>{I.S : CC adalah karakter pertama dari kata }</a:t>
            </a:r>
          </a:p>
          <a:p>
            <a:r>
              <a:rPr lang="en-US" sz="2400">
                <a:sym typeface="Symbol" pitchFamily="18" charset="2"/>
              </a:rPr>
              <a:t>{F.S : CC = Blank atau CC = mark, CC adalah karakter pertama sesudah huruf terkahir kata yang diakuisisi; Lkata berisi panjang kata yang sudah diakuisisi}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85800" y="1326112"/>
            <a:ext cx="7620000" cy="4791075"/>
          </a:xfrm>
          <a:prstGeom prst="rect">
            <a:avLst/>
          </a:prstGeom>
          <a:noFill/>
          <a:ln w="9525">
            <a:solidFill>
              <a:srgbClr val="000000"/>
            </a:solidFill>
            <a:miter lim="800000"/>
            <a:headEnd/>
            <a:tailEnd/>
          </a:ln>
          <a:effectLst/>
        </p:spPr>
        <p:txBody>
          <a:bodyPr>
            <a:spAutoFit/>
          </a:bodyPr>
          <a:lstStyle/>
          <a:p>
            <a:r>
              <a:rPr lang="en-US" sz="2200" u="sng">
                <a:sym typeface="Symbol" pitchFamily="18" charset="2"/>
              </a:rPr>
              <a:t>Procedure</a:t>
            </a:r>
            <a:r>
              <a:rPr lang="en-US" sz="2200">
                <a:sym typeface="Symbol" pitchFamily="18" charset="2"/>
              </a:rPr>
              <a:t>  START_KATA   {mengabaikan satu atau beberapa blank}</a:t>
            </a:r>
          </a:p>
          <a:p>
            <a:r>
              <a:rPr lang="en-US" sz="2200">
                <a:sym typeface="Symbol" pitchFamily="18" charset="2"/>
              </a:rPr>
              <a:t>{I.S : CC sembarang}</a:t>
            </a:r>
          </a:p>
          <a:p>
            <a:r>
              <a:rPr lang="en-US" sz="2200">
                <a:sym typeface="Symbol" pitchFamily="18" charset="2"/>
              </a:rPr>
              <a:t>{F.S : Lkata = 0, dan CC = Mark; atau Lkata </a:t>
            </a:r>
            <a:r>
              <a:rPr lang="en-US" sz="2200"/>
              <a:t> 0;</a:t>
            </a:r>
            <a:r>
              <a:rPr lang="en-US" sz="2200">
                <a:sym typeface="Symbol" pitchFamily="18" charset="2"/>
              </a:rPr>
              <a:t>  Lkata adalah panjang kata yang sudah diakuisisi, CC karakter pertama sesudah karakter terakhir kata}</a:t>
            </a:r>
          </a:p>
          <a:p>
            <a:endParaRPr lang="en-US" sz="2200" u="sng">
              <a:sym typeface="Symbol" pitchFamily="18" charset="2"/>
            </a:endParaRPr>
          </a:p>
          <a:p>
            <a:r>
              <a:rPr lang="en-US" sz="2200" u="sng">
                <a:sym typeface="Symbol" pitchFamily="18" charset="2"/>
              </a:rPr>
              <a:t>Procedure</a:t>
            </a:r>
            <a:r>
              <a:rPr lang="en-US" sz="2200">
                <a:sym typeface="Symbol" pitchFamily="18" charset="2"/>
              </a:rPr>
              <a:t> ADVKATA  {mengabaikan satu atau beberapa blank}</a:t>
            </a:r>
          </a:p>
          <a:p>
            <a:r>
              <a:rPr lang="en-US" sz="2200">
                <a:sym typeface="Symbol" pitchFamily="18" charset="2"/>
              </a:rPr>
              <a:t>{I.S : Lkata = 0; CC adalah karakter sesudah karakter terakhir dari kata yang sudah diakuisisi}</a:t>
            </a:r>
          </a:p>
          <a:p>
            <a:r>
              <a:rPr lang="en-US" sz="2200">
                <a:sym typeface="Symbol" pitchFamily="18" charset="2"/>
              </a:rPr>
              <a:t>{F.S : Lkata = 0, dan CC = Mark; atau Lkata </a:t>
            </a:r>
            <a:r>
              <a:rPr lang="en-US" sz="2200"/>
              <a:t> 0;</a:t>
            </a:r>
            <a:r>
              <a:rPr lang="en-US" sz="2200">
                <a:sym typeface="Symbol" pitchFamily="18" charset="2"/>
              </a:rPr>
              <a:t>  Lkata adalah panjang kata yang sudah diakuisisi, CC karakter pertama sesudah karakter terakhir kata}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a:xfrm>
            <a:off x="407503" y="3494033"/>
            <a:ext cx="8326438" cy="641239"/>
          </a:xfrm>
        </p:spPr>
        <p:txBody>
          <a:bodyPr/>
          <a:lstStyle/>
          <a:p>
            <a:r>
              <a:rPr lang="id-ID" dirty="0" smtClean="0"/>
              <a:t>MESIN KARAKTER</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12"/>
          <p:cNvGraphicFramePr>
            <a:graphicFrameLocks noGrp="1"/>
          </p:cNvGraphicFramePr>
          <p:nvPr>
            <p:ph/>
          </p:nvPr>
        </p:nvGraphicFramePr>
        <p:xfrm>
          <a:off x="685800" y="1456904"/>
          <a:ext cx="7772400" cy="4648200"/>
        </p:xfrm>
        <a:graphic>
          <a:graphicData uri="http://schemas.openxmlformats.org/drawingml/2006/table">
            <a:tbl>
              <a:tblPr/>
              <a:tblGrid>
                <a:gridCol w="7772400"/>
              </a:tblGrid>
              <a:tr h="4648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belum</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ada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diakuisisi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belum</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ada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diakuisisi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0}</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STARTKATA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+ 1</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ADVKata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0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ketemu</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depend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on</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(‘Pita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tidak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mengandung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4"/>
          <p:cNvGraphicFramePr>
            <a:graphicFrameLocks noGrp="1"/>
          </p:cNvGraphicFramePr>
          <p:nvPr>
            <p:ph/>
          </p:nvPr>
        </p:nvGraphicFramePr>
        <p:xfrm>
          <a:off x="685800" y="1538792"/>
          <a:ext cx="7772400" cy="4470400"/>
        </p:xfrm>
        <a:graphic>
          <a:graphicData uri="http://schemas.openxmlformats.org/drawingml/2006/table">
            <a:tbl>
              <a:tblPr/>
              <a:tblGrid>
                <a:gridCol w="7772400"/>
              </a:tblGrid>
              <a:tr h="1371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Ignore_Blank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sembarang}</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CC </a:t>
                      </a:r>
                      <a:r>
                        <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Blank atau CC = Mark}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6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{I.S  CC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sembarang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 Blank)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and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ADV</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{F.S :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Blank or CC = Mark}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6"/>
          <p:cNvGraphicFramePr>
            <a:graphicFrameLocks noGrp="1"/>
          </p:cNvGraphicFramePr>
          <p:nvPr>
            <p:ph/>
          </p:nvPr>
        </p:nvGraphicFramePr>
        <p:xfrm>
          <a:off x="685800" y="1456904"/>
          <a:ext cx="7772400" cy="4648201"/>
        </p:xfrm>
        <a:graphic>
          <a:graphicData uri="http://schemas.openxmlformats.org/drawingml/2006/table">
            <a:tbl>
              <a:tblPr/>
              <a:tblGrid>
                <a:gridCol w="7772400"/>
              </a:tblGrid>
              <a:tr h="1901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Hitung_Panjang {menghitung panjang kata}</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{I.S : CC adalah karakter pertama dari kata, CC </a:t>
                      </a: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Blank dan CC </a:t>
                      </a: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Mark }</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{F.S : CC = Blank atau CC = Mark; CC adalah karakter sesudah huruf terakhir kata yang diakuisisi; Lkata berisi panjang kata yang sudah diakuisisi}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9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While</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Mark)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and</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(CC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Blank)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+ 1</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ADV</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or (CC = Blank)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3"/>
          <p:cNvGraphicFramePr>
            <a:graphicFrameLocks noGrp="1"/>
          </p:cNvGraphicFramePr>
          <p:nvPr>
            <p:ph/>
          </p:nvPr>
        </p:nvGraphicFramePr>
        <p:xfrm>
          <a:off x="685800" y="1443256"/>
          <a:ext cx="7772400" cy="4648201"/>
        </p:xfrm>
        <a:graphic>
          <a:graphicData uri="http://schemas.openxmlformats.org/drawingml/2006/table">
            <a:tbl>
              <a:tblPr/>
              <a:tblGrid>
                <a:gridCol w="7772400"/>
              </a:tblGrid>
              <a:tr h="2058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START_KATA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sembarang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Lkata = 0 dan CC = Mark; Lkata </a:t>
                      </a:r>
                      <a:r>
                        <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0, Lkata adalah panjang kata yang sudah diakuisisi; CC karakter pertama sesudah karakter terakhir kata}</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62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START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Hitung_Panjang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47"/>
          <p:cNvGraphicFramePr>
            <a:graphicFrameLocks noGrp="1"/>
          </p:cNvGraphicFramePr>
          <p:nvPr>
            <p:ph/>
          </p:nvPr>
        </p:nvGraphicFramePr>
        <p:xfrm>
          <a:off x="685800" y="1443256"/>
          <a:ext cx="7772400" cy="4491355"/>
        </p:xfrm>
        <a:graphic>
          <a:graphicData uri="http://schemas.openxmlformats.org/drawingml/2006/table">
            <a:tbl>
              <a:tblPr/>
              <a:tblGrid>
                <a:gridCol w="7772400"/>
              </a:tblGrid>
              <a:tr h="2362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ADVKATA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{I.S : Lkata </a:t>
                      </a:r>
                      <a:r>
                        <a:rPr kumimoji="0" lang="en-US" sz="2400" b="0"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sym typeface="Symbol" pitchFamily="18" charset="2"/>
                        </a:rPr>
                        <a:t></a:t>
                      </a:r>
                      <a:r>
                        <a:rPr kumimoji="0" lang="en-US" sz="2400" b="0"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 0 ; CC adalah karakter sesudah karakter terahir kata yang sudah diakusisi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{F.S : Lkata = 0 dan CC = Mark; atau Lkata </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0; Lkata adalah panjang kata yang sudah diakuisisi; CC karakter pertama sesudah karakter terakhir kata}</a:t>
                      </a:r>
                      <a:endPar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11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400" b="0" i="0" u="none" strike="noStrike" cap="none" normalizeH="0" baseline="0" dirty="0" smtClean="0">
                        <a:ln>
                          <a:noFill/>
                        </a:ln>
                        <a:solidFill>
                          <a:schemeClr val="tx1"/>
                        </a:solidFill>
                        <a:effectLst/>
                        <a:latin typeface="Arial Narrow" pitchFamily="34"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Hitung_Panjang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09600" y="1393158"/>
            <a:ext cx="3980577" cy="461665"/>
          </a:xfrm>
          <a:prstGeom prst="rect">
            <a:avLst/>
          </a:prstGeom>
          <a:noFill/>
          <a:ln w="9525">
            <a:noFill/>
            <a:miter lim="800000"/>
            <a:headEnd/>
            <a:tailEnd/>
          </a:ln>
          <a:effectLst/>
        </p:spPr>
        <p:txBody>
          <a:bodyPr wrap="none" anchor="ctr">
            <a:spAutoFit/>
          </a:bodyPr>
          <a:lstStyle/>
          <a:p>
            <a:pPr eaLnBrk="1" hangingPunct="1"/>
            <a:r>
              <a:rPr lang="en-US" sz="2400" b="1" u="sng"/>
              <a:t>Model Akuisisi Versi 3</a:t>
            </a:r>
          </a:p>
        </p:txBody>
      </p:sp>
      <p:sp>
        <p:nvSpPr>
          <p:cNvPr id="8" name="Text Box 24"/>
          <p:cNvSpPr txBox="1">
            <a:spLocks noChangeArrowheads="1"/>
          </p:cNvSpPr>
          <p:nvPr/>
        </p:nvSpPr>
        <p:spPr bwMode="auto">
          <a:xfrm>
            <a:off x="609600" y="5503840"/>
            <a:ext cx="1066800" cy="431800"/>
          </a:xfrm>
          <a:prstGeom prst="rect">
            <a:avLst/>
          </a:prstGeom>
          <a:noFill/>
          <a:ln w="9525">
            <a:noFill/>
            <a:miter lim="800000"/>
            <a:headEnd/>
            <a:tailEnd/>
          </a:ln>
        </p:spPr>
        <p:txBody>
          <a:bodyPr lIns="0" tIns="0" rIns="0" bIns="0"/>
          <a:lstStyle/>
          <a:p>
            <a:pPr algn="r"/>
            <a:r>
              <a:rPr lang="en-US"/>
              <a:t>initakses</a:t>
            </a:r>
          </a:p>
        </p:txBody>
      </p:sp>
      <p:sp>
        <p:nvSpPr>
          <p:cNvPr id="9" name="Rectangle 26"/>
          <p:cNvSpPr>
            <a:spLocks noChangeArrowheads="1"/>
          </p:cNvSpPr>
          <p:nvPr/>
        </p:nvSpPr>
        <p:spPr bwMode="auto">
          <a:xfrm>
            <a:off x="457200" y="2095478"/>
            <a:ext cx="7924800" cy="1006475"/>
          </a:xfrm>
          <a:prstGeom prst="rect">
            <a:avLst/>
          </a:prstGeom>
          <a:noFill/>
          <a:ln w="9525">
            <a:noFill/>
            <a:miter lim="800000"/>
            <a:headEnd/>
            <a:tailEnd/>
          </a:ln>
          <a:effectLst/>
        </p:spPr>
        <p:txBody>
          <a:bodyPr anchor="ctr">
            <a:spAutoFit/>
          </a:bodyPr>
          <a:lstStyle/>
          <a:p>
            <a:r>
              <a:rPr lang="en-US" sz="2000"/>
              <a:t>Mengabaikan blank di awal pita, dan memproses sisanya. Versi ini merupakan model akuisisi tanpa Mark, artinya kata yang diakuisisi tidak pernah kata kosong. </a:t>
            </a:r>
          </a:p>
        </p:txBody>
      </p:sp>
      <p:sp>
        <p:nvSpPr>
          <p:cNvPr id="10" name="Rectangle 27"/>
          <p:cNvSpPr>
            <a:spLocks noChangeArrowheads="1"/>
          </p:cNvSpPr>
          <p:nvPr/>
        </p:nvSpPr>
        <p:spPr bwMode="auto">
          <a:xfrm>
            <a:off x="457200" y="2956270"/>
            <a:ext cx="8001000" cy="1631216"/>
          </a:xfrm>
          <a:prstGeom prst="rect">
            <a:avLst/>
          </a:prstGeom>
          <a:noFill/>
          <a:ln w="9525">
            <a:noFill/>
            <a:miter lim="800000"/>
            <a:headEnd/>
            <a:tailEnd/>
          </a:ln>
          <a:effectLst/>
        </p:spPr>
        <p:txBody>
          <a:bodyPr anchor="ctr">
            <a:spAutoFit/>
          </a:bodyPr>
          <a:lstStyle/>
          <a:p>
            <a:r>
              <a:rPr lang="en-US" sz="2000"/>
              <a:t>Akuisisi dimulai dari karakter pertama suatu kata sampai karakter kata pertama dari kata berikutnya (atau titik jika merupakan kata terakhir). Model ini mengharuskan adanya prosedur initakses untuk memposisikan CC pada karakter pertama. </a:t>
            </a:r>
          </a:p>
        </p:txBody>
      </p:sp>
      <p:grpSp>
        <p:nvGrpSpPr>
          <p:cNvPr id="11" name="Group 29"/>
          <p:cNvGrpSpPr>
            <a:grpSpLocks/>
          </p:cNvGrpSpPr>
          <p:nvPr/>
        </p:nvGrpSpPr>
        <p:grpSpPr bwMode="auto">
          <a:xfrm>
            <a:off x="1335088" y="4856140"/>
            <a:ext cx="4138612" cy="1079500"/>
            <a:chOff x="841" y="3016"/>
            <a:chExt cx="2607" cy="680"/>
          </a:xfrm>
        </p:grpSpPr>
        <p:grpSp>
          <p:nvGrpSpPr>
            <p:cNvPr id="12" name="Group 5"/>
            <p:cNvGrpSpPr>
              <a:grpSpLocks/>
            </p:cNvGrpSpPr>
            <p:nvPr/>
          </p:nvGrpSpPr>
          <p:grpSpPr bwMode="auto">
            <a:xfrm>
              <a:off x="841" y="3016"/>
              <a:ext cx="2502" cy="272"/>
              <a:chOff x="2781" y="7560"/>
              <a:chExt cx="4320" cy="360"/>
            </a:xfrm>
          </p:grpSpPr>
          <p:sp>
            <p:nvSpPr>
              <p:cNvPr id="18" name="Line 6"/>
              <p:cNvSpPr>
                <a:spLocks noChangeShapeType="1"/>
              </p:cNvSpPr>
              <p:nvPr/>
            </p:nvSpPr>
            <p:spPr bwMode="auto">
              <a:xfrm>
                <a:off x="2781" y="7920"/>
                <a:ext cx="540" cy="0"/>
              </a:xfrm>
              <a:prstGeom prst="line">
                <a:avLst/>
              </a:prstGeom>
              <a:noFill/>
              <a:ln w="9525">
                <a:solidFill>
                  <a:srgbClr val="000000"/>
                </a:solidFill>
                <a:round/>
                <a:headEnd/>
                <a:tailEnd/>
              </a:ln>
            </p:spPr>
            <p:txBody>
              <a:bodyPr/>
              <a:lstStyle/>
              <a:p>
                <a:endParaRPr lang="id-ID"/>
              </a:p>
            </p:txBody>
          </p:sp>
          <p:sp>
            <p:nvSpPr>
              <p:cNvPr id="19" name="Line 7"/>
              <p:cNvSpPr>
                <a:spLocks noChangeShapeType="1"/>
              </p:cNvSpPr>
              <p:nvPr/>
            </p:nvSpPr>
            <p:spPr bwMode="auto">
              <a:xfrm>
                <a:off x="3321" y="7560"/>
                <a:ext cx="0" cy="360"/>
              </a:xfrm>
              <a:prstGeom prst="line">
                <a:avLst/>
              </a:prstGeom>
              <a:noFill/>
              <a:ln w="9525">
                <a:solidFill>
                  <a:srgbClr val="000000"/>
                </a:solidFill>
                <a:round/>
                <a:headEnd/>
                <a:tailEnd/>
              </a:ln>
            </p:spPr>
            <p:txBody>
              <a:bodyPr/>
              <a:lstStyle/>
              <a:p>
                <a:endParaRPr lang="id-ID"/>
              </a:p>
            </p:txBody>
          </p:sp>
          <p:sp>
            <p:nvSpPr>
              <p:cNvPr id="20" name="Line 8"/>
              <p:cNvSpPr>
                <a:spLocks noChangeShapeType="1"/>
              </p:cNvSpPr>
              <p:nvPr/>
            </p:nvSpPr>
            <p:spPr bwMode="auto">
              <a:xfrm>
                <a:off x="3321" y="7560"/>
                <a:ext cx="540" cy="0"/>
              </a:xfrm>
              <a:prstGeom prst="line">
                <a:avLst/>
              </a:prstGeom>
              <a:noFill/>
              <a:ln w="9525">
                <a:solidFill>
                  <a:srgbClr val="000000"/>
                </a:solidFill>
                <a:round/>
                <a:headEnd/>
                <a:tailEnd/>
              </a:ln>
            </p:spPr>
            <p:txBody>
              <a:bodyPr/>
              <a:lstStyle/>
              <a:p>
                <a:endParaRPr lang="id-ID"/>
              </a:p>
            </p:txBody>
          </p:sp>
          <p:sp>
            <p:nvSpPr>
              <p:cNvPr id="21" name="Line 9"/>
              <p:cNvSpPr>
                <a:spLocks noChangeShapeType="1"/>
              </p:cNvSpPr>
              <p:nvPr/>
            </p:nvSpPr>
            <p:spPr bwMode="auto">
              <a:xfrm>
                <a:off x="3861" y="7560"/>
                <a:ext cx="0" cy="360"/>
              </a:xfrm>
              <a:prstGeom prst="line">
                <a:avLst/>
              </a:prstGeom>
              <a:noFill/>
              <a:ln w="9525">
                <a:solidFill>
                  <a:srgbClr val="000000"/>
                </a:solidFill>
                <a:round/>
                <a:headEnd/>
                <a:tailEnd/>
              </a:ln>
            </p:spPr>
            <p:txBody>
              <a:bodyPr/>
              <a:lstStyle/>
              <a:p>
                <a:endParaRPr lang="id-ID"/>
              </a:p>
            </p:txBody>
          </p:sp>
          <p:sp>
            <p:nvSpPr>
              <p:cNvPr id="22" name="Line 10"/>
              <p:cNvSpPr>
                <a:spLocks noChangeShapeType="1"/>
              </p:cNvSpPr>
              <p:nvPr/>
            </p:nvSpPr>
            <p:spPr bwMode="auto">
              <a:xfrm>
                <a:off x="3861" y="7920"/>
                <a:ext cx="900" cy="0"/>
              </a:xfrm>
              <a:prstGeom prst="line">
                <a:avLst/>
              </a:prstGeom>
              <a:noFill/>
              <a:ln w="9525">
                <a:solidFill>
                  <a:srgbClr val="000000"/>
                </a:solidFill>
                <a:round/>
                <a:headEnd/>
                <a:tailEnd/>
              </a:ln>
            </p:spPr>
            <p:txBody>
              <a:bodyPr/>
              <a:lstStyle/>
              <a:p>
                <a:endParaRPr lang="id-ID"/>
              </a:p>
            </p:txBody>
          </p:sp>
          <p:sp>
            <p:nvSpPr>
              <p:cNvPr id="23" name="Line 11"/>
              <p:cNvSpPr>
                <a:spLocks noChangeShapeType="1"/>
              </p:cNvSpPr>
              <p:nvPr/>
            </p:nvSpPr>
            <p:spPr bwMode="auto">
              <a:xfrm>
                <a:off x="4761" y="7560"/>
                <a:ext cx="0" cy="360"/>
              </a:xfrm>
              <a:prstGeom prst="line">
                <a:avLst/>
              </a:prstGeom>
              <a:noFill/>
              <a:ln w="9525">
                <a:solidFill>
                  <a:srgbClr val="000000"/>
                </a:solidFill>
                <a:round/>
                <a:headEnd/>
                <a:tailEnd/>
              </a:ln>
            </p:spPr>
            <p:txBody>
              <a:bodyPr/>
              <a:lstStyle/>
              <a:p>
                <a:endParaRPr lang="id-ID"/>
              </a:p>
            </p:txBody>
          </p:sp>
          <p:sp>
            <p:nvSpPr>
              <p:cNvPr id="24" name="Line 12"/>
              <p:cNvSpPr>
                <a:spLocks noChangeShapeType="1"/>
              </p:cNvSpPr>
              <p:nvPr/>
            </p:nvSpPr>
            <p:spPr bwMode="auto">
              <a:xfrm>
                <a:off x="4761" y="7560"/>
                <a:ext cx="360" cy="0"/>
              </a:xfrm>
              <a:prstGeom prst="line">
                <a:avLst/>
              </a:prstGeom>
              <a:noFill/>
              <a:ln w="9525">
                <a:solidFill>
                  <a:srgbClr val="000000"/>
                </a:solidFill>
                <a:round/>
                <a:headEnd/>
                <a:tailEnd/>
              </a:ln>
            </p:spPr>
            <p:txBody>
              <a:bodyPr/>
              <a:lstStyle/>
              <a:p>
                <a:endParaRPr lang="id-ID"/>
              </a:p>
            </p:txBody>
          </p:sp>
          <p:sp>
            <p:nvSpPr>
              <p:cNvPr id="25" name="Line 13"/>
              <p:cNvSpPr>
                <a:spLocks noChangeShapeType="1"/>
              </p:cNvSpPr>
              <p:nvPr/>
            </p:nvSpPr>
            <p:spPr bwMode="auto">
              <a:xfrm>
                <a:off x="5121" y="7560"/>
                <a:ext cx="0" cy="360"/>
              </a:xfrm>
              <a:prstGeom prst="line">
                <a:avLst/>
              </a:prstGeom>
              <a:noFill/>
              <a:ln w="9525">
                <a:solidFill>
                  <a:srgbClr val="000000"/>
                </a:solidFill>
                <a:round/>
                <a:headEnd/>
                <a:tailEnd/>
              </a:ln>
            </p:spPr>
            <p:txBody>
              <a:bodyPr/>
              <a:lstStyle/>
              <a:p>
                <a:endParaRPr lang="id-ID"/>
              </a:p>
            </p:txBody>
          </p:sp>
          <p:sp>
            <p:nvSpPr>
              <p:cNvPr id="26" name="Line 14"/>
              <p:cNvSpPr>
                <a:spLocks noChangeShapeType="1"/>
              </p:cNvSpPr>
              <p:nvPr/>
            </p:nvSpPr>
            <p:spPr bwMode="auto">
              <a:xfrm>
                <a:off x="5121" y="7920"/>
                <a:ext cx="360" cy="0"/>
              </a:xfrm>
              <a:prstGeom prst="line">
                <a:avLst/>
              </a:prstGeom>
              <a:noFill/>
              <a:ln w="9525">
                <a:solidFill>
                  <a:srgbClr val="000000"/>
                </a:solidFill>
                <a:round/>
                <a:headEnd/>
                <a:tailEnd/>
              </a:ln>
            </p:spPr>
            <p:txBody>
              <a:bodyPr/>
              <a:lstStyle/>
              <a:p>
                <a:endParaRPr lang="id-ID"/>
              </a:p>
            </p:txBody>
          </p:sp>
          <p:sp>
            <p:nvSpPr>
              <p:cNvPr id="27" name="Line 15"/>
              <p:cNvSpPr>
                <a:spLocks noChangeShapeType="1"/>
              </p:cNvSpPr>
              <p:nvPr/>
            </p:nvSpPr>
            <p:spPr bwMode="auto">
              <a:xfrm>
                <a:off x="5481" y="7560"/>
                <a:ext cx="0" cy="360"/>
              </a:xfrm>
              <a:prstGeom prst="line">
                <a:avLst/>
              </a:prstGeom>
              <a:noFill/>
              <a:ln w="9525">
                <a:solidFill>
                  <a:srgbClr val="000000"/>
                </a:solidFill>
                <a:round/>
                <a:headEnd/>
                <a:tailEnd/>
              </a:ln>
            </p:spPr>
            <p:txBody>
              <a:bodyPr/>
              <a:lstStyle/>
              <a:p>
                <a:endParaRPr lang="id-ID"/>
              </a:p>
            </p:txBody>
          </p:sp>
          <p:sp>
            <p:nvSpPr>
              <p:cNvPr id="28" name="Line 16"/>
              <p:cNvSpPr>
                <a:spLocks noChangeShapeType="1"/>
              </p:cNvSpPr>
              <p:nvPr/>
            </p:nvSpPr>
            <p:spPr bwMode="auto">
              <a:xfrm>
                <a:off x="5481" y="7560"/>
                <a:ext cx="720" cy="0"/>
              </a:xfrm>
              <a:prstGeom prst="line">
                <a:avLst/>
              </a:prstGeom>
              <a:noFill/>
              <a:ln w="9525">
                <a:solidFill>
                  <a:srgbClr val="000000"/>
                </a:solidFill>
                <a:round/>
                <a:headEnd/>
                <a:tailEnd/>
              </a:ln>
            </p:spPr>
            <p:txBody>
              <a:bodyPr/>
              <a:lstStyle/>
              <a:p>
                <a:endParaRPr lang="id-ID"/>
              </a:p>
            </p:txBody>
          </p:sp>
          <p:sp>
            <p:nvSpPr>
              <p:cNvPr id="29" name="Line 17"/>
              <p:cNvSpPr>
                <a:spLocks noChangeShapeType="1"/>
              </p:cNvSpPr>
              <p:nvPr/>
            </p:nvSpPr>
            <p:spPr bwMode="auto">
              <a:xfrm>
                <a:off x="6201" y="7560"/>
                <a:ext cx="0" cy="360"/>
              </a:xfrm>
              <a:prstGeom prst="line">
                <a:avLst/>
              </a:prstGeom>
              <a:noFill/>
              <a:ln w="9525">
                <a:solidFill>
                  <a:srgbClr val="000000"/>
                </a:solidFill>
                <a:round/>
                <a:headEnd/>
                <a:tailEnd/>
              </a:ln>
            </p:spPr>
            <p:txBody>
              <a:bodyPr/>
              <a:lstStyle/>
              <a:p>
                <a:endParaRPr lang="id-ID"/>
              </a:p>
            </p:txBody>
          </p:sp>
          <p:sp>
            <p:nvSpPr>
              <p:cNvPr id="30" name="Line 18"/>
              <p:cNvSpPr>
                <a:spLocks noChangeShapeType="1"/>
              </p:cNvSpPr>
              <p:nvPr/>
            </p:nvSpPr>
            <p:spPr bwMode="auto">
              <a:xfrm>
                <a:off x="6201" y="7920"/>
                <a:ext cx="900" cy="0"/>
              </a:xfrm>
              <a:prstGeom prst="line">
                <a:avLst/>
              </a:prstGeom>
              <a:noFill/>
              <a:ln w="9525">
                <a:solidFill>
                  <a:srgbClr val="000000"/>
                </a:solidFill>
                <a:round/>
                <a:headEnd/>
                <a:tailEnd/>
              </a:ln>
            </p:spPr>
            <p:txBody>
              <a:bodyPr/>
              <a:lstStyle/>
              <a:p>
                <a:endParaRPr lang="id-ID"/>
              </a:p>
            </p:txBody>
          </p:sp>
        </p:grpSp>
        <p:sp>
          <p:nvSpPr>
            <p:cNvPr id="13" name="Line 20"/>
            <p:cNvSpPr>
              <a:spLocks noChangeShapeType="1"/>
            </p:cNvSpPr>
            <p:nvPr/>
          </p:nvSpPr>
          <p:spPr bwMode="auto">
            <a:xfrm>
              <a:off x="1154" y="3424"/>
              <a:ext cx="834" cy="0"/>
            </a:xfrm>
            <a:prstGeom prst="line">
              <a:avLst/>
            </a:prstGeom>
            <a:noFill/>
            <a:ln w="9525">
              <a:solidFill>
                <a:srgbClr val="000000"/>
              </a:solidFill>
              <a:round/>
              <a:headEnd type="triangle" w="med" len="med"/>
              <a:tailEnd type="triangle" w="med" len="med"/>
            </a:ln>
          </p:spPr>
          <p:txBody>
            <a:bodyPr/>
            <a:lstStyle/>
            <a:p>
              <a:endParaRPr lang="id-ID"/>
            </a:p>
          </p:txBody>
        </p:sp>
        <p:sp>
          <p:nvSpPr>
            <p:cNvPr id="14" name="Line 21"/>
            <p:cNvSpPr>
              <a:spLocks noChangeShapeType="1"/>
            </p:cNvSpPr>
            <p:nvPr/>
          </p:nvSpPr>
          <p:spPr bwMode="auto">
            <a:xfrm>
              <a:off x="1988" y="3424"/>
              <a:ext cx="417" cy="0"/>
            </a:xfrm>
            <a:prstGeom prst="line">
              <a:avLst/>
            </a:prstGeom>
            <a:noFill/>
            <a:ln w="9525">
              <a:solidFill>
                <a:srgbClr val="000000"/>
              </a:solidFill>
              <a:round/>
              <a:headEnd type="triangle" w="med" len="med"/>
              <a:tailEnd type="triangle" w="med" len="med"/>
            </a:ln>
          </p:spPr>
          <p:txBody>
            <a:bodyPr/>
            <a:lstStyle/>
            <a:p>
              <a:endParaRPr lang="id-ID"/>
            </a:p>
          </p:txBody>
        </p:sp>
        <p:sp>
          <p:nvSpPr>
            <p:cNvPr id="15" name="Line 22"/>
            <p:cNvSpPr>
              <a:spLocks noChangeShapeType="1"/>
            </p:cNvSpPr>
            <p:nvPr/>
          </p:nvSpPr>
          <p:spPr bwMode="auto">
            <a:xfrm>
              <a:off x="2405" y="3424"/>
              <a:ext cx="1043" cy="0"/>
            </a:xfrm>
            <a:prstGeom prst="line">
              <a:avLst/>
            </a:prstGeom>
            <a:noFill/>
            <a:ln w="9525">
              <a:solidFill>
                <a:srgbClr val="000000"/>
              </a:solidFill>
              <a:round/>
              <a:headEnd type="triangle" w="med" len="med"/>
              <a:tailEnd type="triangle" w="med" len="med"/>
            </a:ln>
          </p:spPr>
          <p:txBody>
            <a:bodyPr/>
            <a:lstStyle/>
            <a:p>
              <a:endParaRPr lang="id-ID"/>
            </a:p>
          </p:txBody>
        </p:sp>
        <p:sp>
          <p:nvSpPr>
            <p:cNvPr id="16" name="Line 23"/>
            <p:cNvSpPr>
              <a:spLocks noChangeShapeType="1"/>
            </p:cNvSpPr>
            <p:nvPr/>
          </p:nvSpPr>
          <p:spPr bwMode="auto">
            <a:xfrm>
              <a:off x="1152" y="3288"/>
              <a:ext cx="2" cy="408"/>
            </a:xfrm>
            <a:prstGeom prst="line">
              <a:avLst/>
            </a:prstGeom>
            <a:noFill/>
            <a:ln w="9525" cap="rnd">
              <a:solidFill>
                <a:srgbClr val="000000"/>
              </a:solidFill>
              <a:prstDash val="sysDot"/>
              <a:round/>
              <a:headEnd/>
              <a:tailEnd/>
            </a:ln>
          </p:spPr>
          <p:txBody>
            <a:bodyPr/>
            <a:lstStyle/>
            <a:p>
              <a:endParaRPr lang="id-ID"/>
            </a:p>
          </p:txBody>
        </p:sp>
        <p:sp>
          <p:nvSpPr>
            <p:cNvPr id="17" name="Oval 28"/>
            <p:cNvSpPr>
              <a:spLocks noChangeArrowheads="1"/>
            </p:cNvSpPr>
            <p:nvPr/>
          </p:nvSpPr>
          <p:spPr bwMode="auto">
            <a:xfrm>
              <a:off x="3312" y="3216"/>
              <a:ext cx="96" cy="96"/>
            </a:xfrm>
            <a:prstGeom prst="ellipse">
              <a:avLst/>
            </a:prstGeom>
            <a:solidFill>
              <a:schemeClr val="bg2"/>
            </a:solidFill>
            <a:ln w="9525">
              <a:solidFill>
                <a:schemeClr val="bg2"/>
              </a:solidFill>
              <a:round/>
              <a:headEnd/>
              <a:tailEnd/>
            </a:ln>
            <a:effectLst/>
          </p:spPr>
          <p:txBody>
            <a:bodyPr wrap="none" anchor="ctr"/>
            <a:lstStyle/>
            <a:p>
              <a:endParaRPr lang="id-ID"/>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Model </a:t>
            </a:r>
            <a:r>
              <a:rPr lang="en-US" dirty="0" err="1" smtClean="0"/>
              <a:t>Akuisisi</a:t>
            </a:r>
            <a:r>
              <a:rPr lang="en-US" dirty="0" smtClean="0"/>
              <a:t> </a:t>
            </a:r>
            <a:r>
              <a:rPr lang="en-US" dirty="0" err="1" smtClean="0"/>
              <a:t>Versi</a:t>
            </a:r>
            <a:r>
              <a:rPr lang="en-US" dirty="0" smtClean="0"/>
              <a:t> 3</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Group 24"/>
          <p:cNvGraphicFramePr>
            <a:graphicFrameLocks noGrp="1"/>
          </p:cNvGraphicFramePr>
          <p:nvPr>
            <p:ph idx="4294967295"/>
          </p:nvPr>
        </p:nvGraphicFramePr>
        <p:xfrm>
          <a:off x="685800" y="2133600"/>
          <a:ext cx="7772400" cy="3592195"/>
        </p:xfrm>
        <a:graphic>
          <a:graphicData uri="http://schemas.openxmlformats.org/drawingml/2006/table">
            <a:tbl>
              <a:tblPr/>
              <a:tblGrid>
                <a:gridCol w="7772400"/>
              </a:tblGrid>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Program</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PANJANG_RATA_KATA3</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algoritma menghitung panjang rata-rata kata pada pita karakter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Versi3 : Skema Pemrosesan Tanpa Mark}</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3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Kamus</a:t>
                      </a:r>
                      <a:endParaRPr kumimoji="0" lang="en-US" sz="2400" b="0" i="0" u="sng" strike="noStrike" cap="none" normalizeH="0" baseline="0" dirty="0" smtClean="0">
                        <a:ln>
                          <a:noFill/>
                        </a:ln>
                        <a:solidFill>
                          <a:schemeClr val="tx1"/>
                        </a:solidFill>
                        <a:effectLst/>
                        <a:latin typeface="Courier New" pitchFamily="49"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Constant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Blank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character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terakhir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yang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sudah</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diakuisisi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jumlah</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pada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pita}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integer</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akumulasi</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panjang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533400" y="1828800"/>
            <a:ext cx="7772400" cy="4524315"/>
          </a:xfrm>
          <a:prstGeom prst="rect">
            <a:avLst/>
          </a:prstGeom>
          <a:noFill/>
          <a:ln w="9525">
            <a:solidFill>
              <a:srgbClr val="000000"/>
            </a:solidFill>
            <a:miter lim="800000"/>
            <a:headEnd/>
            <a:tailEnd/>
          </a:ln>
          <a:effectLst/>
        </p:spPr>
        <p:txBody>
          <a:bodyPr>
            <a:spAutoFit/>
          </a:bodyPr>
          <a:lstStyle/>
          <a:p>
            <a:r>
              <a:rPr lang="en-US" sz="2400" u="sng"/>
              <a:t>Procedure</a:t>
            </a:r>
            <a:r>
              <a:rPr lang="en-US" sz="2400"/>
              <a:t> Ignore_Blank   {mengabaikan satu atau beberapa blank}</a:t>
            </a:r>
          </a:p>
          <a:p>
            <a:r>
              <a:rPr lang="en-US" sz="2400"/>
              <a:t>{I.S : CC sembarang}</a:t>
            </a:r>
          </a:p>
          <a:p>
            <a:r>
              <a:rPr lang="en-US" sz="2400"/>
              <a:t>{F.S : CC </a:t>
            </a:r>
            <a:r>
              <a:rPr lang="en-US" sz="2400">
                <a:sym typeface="Symbol" pitchFamily="18" charset="2"/>
              </a:rPr>
              <a:t></a:t>
            </a:r>
            <a:r>
              <a:rPr lang="en-US" sz="2400"/>
              <a:t> Blank, atau CC = mark}</a:t>
            </a:r>
            <a:endParaRPr lang="en-US" sz="2400">
              <a:sym typeface="Symbol" pitchFamily="18" charset="2"/>
            </a:endParaRPr>
          </a:p>
          <a:p>
            <a:endParaRPr lang="en-US" sz="2400" u="sng">
              <a:sym typeface="Symbol" pitchFamily="18" charset="2"/>
            </a:endParaRPr>
          </a:p>
          <a:p>
            <a:r>
              <a:rPr lang="en-US" sz="2400" u="sng">
                <a:sym typeface="Symbol" pitchFamily="18" charset="2"/>
              </a:rPr>
              <a:t>Procedure</a:t>
            </a:r>
            <a:r>
              <a:rPr lang="en-US" sz="2400">
                <a:sym typeface="Symbol" pitchFamily="18" charset="2"/>
              </a:rPr>
              <a:t> Hitung_Panjang  {menghitung panjang kata}</a:t>
            </a:r>
          </a:p>
          <a:p>
            <a:r>
              <a:rPr lang="en-US" sz="2400">
                <a:sym typeface="Symbol" pitchFamily="18" charset="2"/>
              </a:rPr>
              <a:t>{I.S : CC adalah karakter pertama dari kata }</a:t>
            </a:r>
          </a:p>
          <a:p>
            <a:r>
              <a:rPr lang="en-US" sz="2400">
                <a:sym typeface="Symbol" pitchFamily="18" charset="2"/>
              </a:rPr>
              <a:t>{F.S : CC = Blank atau CC = mark, CC adalah karakter pertama sesudah huruf terkahir kata yang diakuisisi; Lkata berisi panjang kata yang sudah diakuisisi}</a:t>
            </a:r>
          </a:p>
        </p:txBody>
      </p:sp>
      <p:sp>
        <p:nvSpPr>
          <p:cNvPr id="8" name="Text Box 5"/>
          <p:cNvSpPr txBox="1">
            <a:spLocks noChangeArrowheads="1"/>
          </p:cNvSpPr>
          <p:nvPr/>
        </p:nvSpPr>
        <p:spPr bwMode="auto">
          <a:xfrm>
            <a:off x="457199" y="1219200"/>
            <a:ext cx="3923731" cy="461665"/>
          </a:xfrm>
          <a:prstGeom prst="rect">
            <a:avLst/>
          </a:prstGeom>
          <a:noFill/>
          <a:ln w="9525">
            <a:noFill/>
            <a:miter lim="800000"/>
            <a:headEnd/>
            <a:tailEnd/>
          </a:ln>
          <a:effectLst/>
        </p:spPr>
        <p:txBody>
          <a:bodyPr wrap="square">
            <a:spAutoFit/>
          </a:bodyPr>
          <a:lstStyle/>
          <a:p>
            <a:pPr>
              <a:spcBef>
                <a:spcPct val="50000"/>
              </a:spcBef>
            </a:pPr>
            <a:r>
              <a:rPr lang="en-US" sz="2400" dirty="0" err="1"/>
              <a:t>Lanjutan</a:t>
            </a:r>
            <a:r>
              <a:rPr lang="en-US" sz="2400" dirty="0"/>
              <a:t> </a:t>
            </a:r>
            <a:r>
              <a:rPr lang="en-US" sz="2400" dirty="0" err="1"/>
              <a:t>Kamus</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sp>
        <p:nvSpPr>
          <p:cNvPr id="7" name="Rectangle 4"/>
          <p:cNvSpPr>
            <a:spLocks noChangeArrowheads="1"/>
          </p:cNvSpPr>
          <p:nvPr/>
        </p:nvSpPr>
        <p:spPr bwMode="auto">
          <a:xfrm>
            <a:off x="609600" y="1856292"/>
            <a:ext cx="7848600" cy="3785652"/>
          </a:xfrm>
          <a:prstGeom prst="rect">
            <a:avLst/>
          </a:prstGeom>
          <a:noFill/>
          <a:ln w="9525">
            <a:solidFill>
              <a:srgbClr val="000000"/>
            </a:solidFill>
            <a:miter lim="800000"/>
            <a:headEnd/>
            <a:tailEnd/>
          </a:ln>
          <a:effectLst/>
        </p:spPr>
        <p:txBody>
          <a:bodyPr>
            <a:spAutoFit/>
          </a:bodyPr>
          <a:lstStyle/>
          <a:p>
            <a:r>
              <a:rPr lang="en-US" sz="2000" u="sng">
                <a:sym typeface="Symbol" pitchFamily="18" charset="2"/>
              </a:rPr>
              <a:t>Procedure</a:t>
            </a:r>
            <a:r>
              <a:rPr lang="en-US" sz="2000">
                <a:sym typeface="Symbol" pitchFamily="18" charset="2"/>
              </a:rPr>
              <a:t>  INITAKSES   {mengabaikan satu atau beberapa blank pada awal pita}</a:t>
            </a:r>
          </a:p>
          <a:p>
            <a:r>
              <a:rPr lang="en-US" sz="2000">
                <a:sym typeface="Symbol" pitchFamily="18" charset="2"/>
              </a:rPr>
              <a:t>{I.S : CC sembarang}</a:t>
            </a:r>
          </a:p>
          <a:p>
            <a:r>
              <a:rPr lang="en-US" sz="2000">
                <a:sym typeface="Symbol" pitchFamily="18" charset="2"/>
              </a:rPr>
              <a:t>{F.S : CC = Mark; atau CC karakter pertama dari kata</a:t>
            </a:r>
          </a:p>
          <a:p>
            <a:r>
              <a:rPr lang="en-US" sz="2000">
                <a:sym typeface="Symbol" pitchFamily="18" charset="2"/>
              </a:rPr>
              <a:t> yang akan diakuisisi}</a:t>
            </a:r>
          </a:p>
          <a:p>
            <a:endParaRPr lang="en-US" sz="2000" u="sng">
              <a:sym typeface="Symbol" pitchFamily="18" charset="2"/>
            </a:endParaRPr>
          </a:p>
          <a:p>
            <a:r>
              <a:rPr lang="en-US" sz="2000" u="sng">
                <a:sym typeface="Symbol" pitchFamily="18" charset="2"/>
              </a:rPr>
              <a:t>Procedure</a:t>
            </a:r>
            <a:r>
              <a:rPr lang="en-US" sz="2000">
                <a:sym typeface="Symbol" pitchFamily="18" charset="2"/>
              </a:rPr>
              <a:t> ADVKATA  {mengabaikan satu atau beberapa blank}</a:t>
            </a:r>
          </a:p>
          <a:p>
            <a:r>
              <a:rPr lang="en-US" sz="2000">
                <a:sym typeface="Symbol" pitchFamily="18" charset="2"/>
              </a:rPr>
              <a:t>{I.S : CC adalah karakter pertama dari kata yang akan </a:t>
            </a:r>
          </a:p>
          <a:p>
            <a:r>
              <a:rPr lang="en-US" sz="2000">
                <a:sym typeface="Symbol" pitchFamily="18" charset="2"/>
              </a:rPr>
              <a:t> diakuisisi}</a:t>
            </a:r>
          </a:p>
          <a:p>
            <a:r>
              <a:rPr lang="en-US" sz="2000">
                <a:sym typeface="Symbol" pitchFamily="18" charset="2"/>
              </a:rPr>
              <a:t>{F.S : Lkata adalah panjang kata yang sudah diakuisisi;</a:t>
            </a:r>
          </a:p>
          <a:p>
            <a:r>
              <a:rPr lang="en-US" sz="2000">
                <a:sym typeface="Symbol" pitchFamily="18" charset="2"/>
              </a:rPr>
              <a:t> CC karakter pertama kata berikutnya, mungkin Mark}</a:t>
            </a:r>
          </a:p>
        </p:txBody>
      </p:sp>
      <p:sp>
        <p:nvSpPr>
          <p:cNvPr id="8" name="Text Box 5"/>
          <p:cNvSpPr txBox="1">
            <a:spLocks noChangeArrowheads="1"/>
          </p:cNvSpPr>
          <p:nvPr/>
        </p:nvSpPr>
        <p:spPr bwMode="auto">
          <a:xfrm>
            <a:off x="533400" y="1386392"/>
            <a:ext cx="2514600" cy="400110"/>
          </a:xfrm>
          <a:prstGeom prst="rect">
            <a:avLst/>
          </a:prstGeom>
          <a:noFill/>
          <a:ln w="9525">
            <a:noFill/>
            <a:miter lim="800000"/>
            <a:headEnd/>
            <a:tailEnd/>
          </a:ln>
          <a:effectLst/>
        </p:spPr>
        <p:txBody>
          <a:bodyPr>
            <a:spAutoFit/>
          </a:bodyPr>
          <a:lstStyle/>
          <a:p>
            <a:pPr>
              <a:spcBef>
                <a:spcPct val="50000"/>
              </a:spcBef>
            </a:pPr>
            <a:r>
              <a:rPr lang="en-US" sz="2000"/>
              <a:t>Lanjutan Kamus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14"/>
          <p:cNvGraphicFramePr>
            <a:graphicFrameLocks noGrp="1"/>
          </p:cNvGraphicFramePr>
          <p:nvPr>
            <p:ph/>
          </p:nvPr>
        </p:nvGraphicFramePr>
        <p:xfrm>
          <a:off x="685800" y="1480784"/>
          <a:ext cx="7772400" cy="4480560"/>
        </p:xfrm>
        <a:graphic>
          <a:graphicData uri="http://schemas.openxmlformats.org/drawingml/2006/table">
            <a:tbl>
              <a:tblPr/>
              <a:tblGrid>
                <a:gridCol w="7772400"/>
              </a:tblGrid>
              <a:tr h="419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INITAKSES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ADVKata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depend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on</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LTotal</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NbKata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0</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Output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(‘Pita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tidak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mengandung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sym typeface="Symbol" pitchFamily="18" charset="2"/>
                        </a:rPr>
                        <a:t>kata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lvl="0"/>
            <a:r>
              <a:rPr lang="en-US" dirty="0" smtClean="0"/>
              <a:t>Pita </a:t>
            </a:r>
            <a:r>
              <a:rPr lang="en-US" dirty="0" err="1" smtClean="0"/>
              <a:t>berisi</a:t>
            </a:r>
            <a:r>
              <a:rPr lang="en-US" dirty="0" smtClean="0"/>
              <a:t> </a:t>
            </a:r>
            <a:r>
              <a:rPr lang="en-US" dirty="0" err="1" smtClean="0"/>
              <a:t>deret</a:t>
            </a:r>
            <a:r>
              <a:rPr lang="en-US" dirty="0" smtClean="0"/>
              <a:t> </a:t>
            </a:r>
            <a:r>
              <a:rPr lang="en-US" dirty="0" err="1" smtClean="0"/>
              <a:t>karakter</a:t>
            </a:r>
            <a:r>
              <a:rPr lang="en-US" dirty="0" smtClean="0"/>
              <a:t>, yang </a:t>
            </a:r>
            <a:r>
              <a:rPr lang="en-US" dirty="0" err="1" smtClean="0"/>
              <a:t>diakhiri</a:t>
            </a:r>
            <a:r>
              <a:rPr lang="en-US" dirty="0" smtClean="0"/>
              <a:t> </a:t>
            </a:r>
            <a:r>
              <a:rPr lang="en-US" dirty="0" err="1" smtClean="0"/>
              <a:t>dengan</a:t>
            </a:r>
            <a:r>
              <a:rPr lang="en-US" dirty="0" smtClean="0"/>
              <a:t> ‘.’ (</a:t>
            </a:r>
            <a:r>
              <a:rPr lang="en-US" dirty="0" err="1" smtClean="0"/>
              <a:t>titik</a:t>
            </a:r>
            <a:r>
              <a:rPr lang="en-US" dirty="0" smtClean="0"/>
              <a:t>), pita yang </a:t>
            </a:r>
            <a:r>
              <a:rPr lang="en-US" dirty="0" err="1" smtClean="0"/>
              <a:t>hanya</a:t>
            </a:r>
            <a:r>
              <a:rPr lang="en-US" dirty="0" smtClean="0"/>
              <a:t> </a:t>
            </a:r>
            <a:r>
              <a:rPr lang="en-US" dirty="0" err="1" smtClean="0"/>
              <a:t>berisi</a:t>
            </a:r>
            <a:r>
              <a:rPr lang="en-US" dirty="0" smtClean="0"/>
              <a:t>  ‘.’ </a:t>
            </a:r>
            <a:r>
              <a:rPr lang="en-US" dirty="0" err="1" smtClean="0"/>
              <a:t>disebut</a:t>
            </a:r>
            <a:r>
              <a:rPr lang="en-US" dirty="0" smtClean="0"/>
              <a:t> </a:t>
            </a:r>
            <a:r>
              <a:rPr lang="en-US" dirty="0" err="1" smtClean="0"/>
              <a:t>sebagai</a:t>
            </a:r>
            <a:r>
              <a:rPr lang="en-US" dirty="0" smtClean="0"/>
              <a:t> pita </a:t>
            </a:r>
            <a:r>
              <a:rPr lang="en-US" dirty="0" err="1" smtClean="0"/>
              <a:t>kosong</a:t>
            </a:r>
            <a:endParaRPr lang="id-ID" dirty="0" smtClean="0"/>
          </a:p>
          <a:p>
            <a:pPr lvl="0"/>
            <a:r>
              <a:rPr lang="en-US" dirty="0" err="1" smtClean="0"/>
              <a:t>Tombol</a:t>
            </a:r>
            <a:r>
              <a:rPr lang="en-US" dirty="0" smtClean="0"/>
              <a:t> START, ADV</a:t>
            </a:r>
            <a:endParaRPr lang="id-ID" dirty="0" smtClean="0"/>
          </a:p>
          <a:p>
            <a:pPr lvl="0"/>
            <a:r>
              <a:rPr lang="en-US" dirty="0" err="1" smtClean="0"/>
              <a:t>Sebuah</a:t>
            </a:r>
            <a:r>
              <a:rPr lang="en-US" dirty="0" smtClean="0"/>
              <a:t> </a:t>
            </a:r>
            <a:r>
              <a:rPr lang="en-US" dirty="0" err="1" smtClean="0"/>
              <a:t>lampu</a:t>
            </a:r>
            <a:r>
              <a:rPr lang="en-US" dirty="0" smtClean="0"/>
              <a:t> EOP (End Of Pita)</a:t>
            </a:r>
            <a:endParaRPr lang="id-ID" dirty="0" smtClean="0"/>
          </a:p>
          <a:p>
            <a:pPr lvl="0"/>
            <a:r>
              <a:rPr lang="en-US" dirty="0" smtClean="0"/>
              <a:t>“</a:t>
            </a:r>
            <a:r>
              <a:rPr lang="en-US" dirty="0" err="1" smtClean="0"/>
              <a:t>Jendela</a:t>
            </a:r>
            <a:r>
              <a:rPr lang="en-US" dirty="0" smtClean="0"/>
              <a:t>” yang </a:t>
            </a:r>
            <a:r>
              <a:rPr lang="en-US" dirty="0" err="1" smtClean="0"/>
              <a:t>ukurannya</a:t>
            </a:r>
            <a:r>
              <a:rPr lang="en-US" dirty="0" smtClean="0"/>
              <a:t> </a:t>
            </a:r>
            <a:r>
              <a:rPr lang="en-US" dirty="0" err="1" smtClean="0"/>
              <a:t>sebesar</a:t>
            </a:r>
            <a:r>
              <a:rPr lang="en-US" dirty="0" smtClean="0"/>
              <a:t> </a:t>
            </a:r>
            <a:r>
              <a:rPr lang="en-US" dirty="0" err="1" smtClean="0"/>
              <a:t>satu</a:t>
            </a:r>
            <a:r>
              <a:rPr lang="en-US" dirty="0" smtClean="0"/>
              <a:t> </a:t>
            </a:r>
            <a:r>
              <a:rPr lang="en-US" dirty="0" err="1" smtClean="0"/>
              <a:t>karakter</a:t>
            </a:r>
            <a:r>
              <a:rPr lang="en-US" dirty="0" smtClean="0"/>
              <a:t>.</a:t>
            </a:r>
            <a:endParaRPr lang="id-ID" dirty="0" smtClean="0"/>
          </a:p>
          <a:p>
            <a:r>
              <a:rPr lang="en-US" dirty="0" err="1" smtClean="0"/>
              <a:t>karakter</a:t>
            </a:r>
            <a:r>
              <a:rPr lang="en-US" dirty="0" smtClean="0"/>
              <a:t> yang </a:t>
            </a:r>
            <a:r>
              <a:rPr lang="en-US" dirty="0" err="1" smtClean="0"/>
              <a:t>sedang</a:t>
            </a:r>
            <a:r>
              <a:rPr lang="en-US" dirty="0" smtClean="0"/>
              <a:t> </a:t>
            </a:r>
            <a:r>
              <a:rPr lang="en-US" dirty="0" err="1" smtClean="0"/>
              <a:t>pada</a:t>
            </a:r>
            <a:r>
              <a:rPr lang="en-US" dirty="0" smtClean="0"/>
              <a:t> </a:t>
            </a:r>
            <a:r>
              <a:rPr lang="en-US" dirty="0" err="1" smtClean="0"/>
              <a:t>jendela</a:t>
            </a:r>
            <a:r>
              <a:rPr lang="en-US" dirty="0" smtClean="0"/>
              <a:t> </a:t>
            </a:r>
            <a:r>
              <a:rPr lang="en-US" dirty="0" err="1" smtClean="0"/>
              <a:t>dinamakan</a:t>
            </a:r>
            <a:r>
              <a:rPr lang="en-US" dirty="0" smtClean="0"/>
              <a:t> CC (Current Character)</a:t>
            </a:r>
            <a:endParaRPr lang="id-ID" dirty="0" smtClean="0"/>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Mesin Karakter</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4"/>
          <p:cNvGraphicFramePr>
            <a:graphicFrameLocks noGrp="1"/>
          </p:cNvGraphicFramePr>
          <p:nvPr>
            <p:ph/>
          </p:nvPr>
        </p:nvGraphicFramePr>
        <p:xfrm>
          <a:off x="685800" y="1541064"/>
          <a:ext cx="7772400" cy="4419600"/>
        </p:xfrm>
        <a:graphic>
          <a:graphicData uri="http://schemas.openxmlformats.org/drawingml/2006/table">
            <a:tbl>
              <a:tblPr/>
              <a:tblGrid>
                <a:gridCol w="7772400"/>
              </a:tblGrid>
              <a:tr h="1549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Ignore_Blank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sembarang}</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CC </a:t>
                      </a:r>
                      <a:r>
                        <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Blank atau CC = Mark}</a:t>
                      </a:r>
                      <a:endParaRPr kumimoji="0" lang="en-US" sz="24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{I.S  CC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sembarang</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while</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 Blank)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rPr>
                        <a:t>and</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Mark)</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t>
                      </a:r>
                      <a:r>
                        <a:rPr kumimoji="0" lang="en-US" sz="2400" b="0" i="0" u="sng"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do</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ADV</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rPr>
                        <a:t>    {F.S : CC </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Blank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atau</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CC = Mark}</a:t>
                      </a:r>
                      <a:endParaRPr kumimoji="0" lang="en-US" sz="2400" b="0" i="0" u="none" strike="noStrike" cap="none" normalizeH="0" baseline="0" dirty="0" smtClean="0">
                        <a:ln>
                          <a:noFill/>
                        </a:ln>
                        <a:solidFill>
                          <a:schemeClr val="tx1"/>
                        </a:solidFill>
                        <a:effectLst/>
                        <a:latin typeface="Arial Narrow" pitchFamily="34"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7"/>
          <p:cNvGraphicFramePr>
            <a:graphicFrameLocks noGrp="1"/>
          </p:cNvGraphicFramePr>
          <p:nvPr>
            <p:ph/>
          </p:nvPr>
        </p:nvGraphicFramePr>
        <p:xfrm>
          <a:off x="685800" y="1415960"/>
          <a:ext cx="7772400" cy="4660265"/>
        </p:xfrm>
        <a:graphic>
          <a:graphicData uri="http://schemas.openxmlformats.org/drawingml/2006/table">
            <a:tbl>
              <a:tblPr/>
              <a:tblGrid>
                <a:gridCol w="7772400"/>
              </a:tblGrid>
              <a:tr h="1766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Hitung_Panjang {menghitung panjang kata}</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{I.S : CC adalah karakter pertama dari kata, CC </a:t>
                      </a: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Blank dan CC </a:t>
                      </a: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a:t>
                      </a:r>
                      <a:r>
                        <a:rPr kumimoji="0" lang="en-US" sz="2200" b="0" i="0" u="none" strike="noStrike" cap="none" normalizeH="0" baseline="0" smtClean="0">
                          <a:ln>
                            <a:noFill/>
                          </a:ln>
                          <a:solidFill>
                            <a:schemeClr val="tx1"/>
                          </a:solidFill>
                          <a:effectLst/>
                          <a:latin typeface="Arial Narrow" pitchFamily="34" charset="0"/>
                          <a:cs typeface="Times New Roman" pitchFamily="18" charset="0"/>
                        </a:rPr>
                        <a:t> Mark }</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sym typeface="Symbol" pitchFamily="18" charset="2"/>
                        </a:rPr>
                        <a:t>{F.S : CC = Blank atau CC = Mark; CC adalah karakter sesudah huruf terakhir kata yang diakuisisi; Lkata berisi panjang kata yang sudah diakuisisi}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2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7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1</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adalah</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karakter</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pertama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pita}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Iterate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ADV</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Stop</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or</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Blank))</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sym typeface="Wingdings" pitchFamily="2" charset="2"/>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200" b="0" i="0" u="none" strike="noStrike" cap="none" normalizeH="0" baseline="0" dirty="0" err="1" smtClean="0">
                          <a:ln>
                            <a:noFill/>
                          </a:ln>
                          <a:solidFill>
                            <a:schemeClr val="tx1"/>
                          </a:solidFill>
                          <a:effectLst/>
                          <a:latin typeface="Arial Narrow" pitchFamily="34" charset="0"/>
                          <a:cs typeface="Times New Roman" pitchFamily="18" charset="0"/>
                        </a:rPr>
                        <a:t>Lkata</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rPr>
                        <a:t> + 1</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Mark) </a:t>
                      </a:r>
                      <a:r>
                        <a:rPr kumimoji="0" lang="en-US" sz="2200" b="0" i="0" u="sng"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or</a:t>
                      </a:r>
                      <a:r>
                        <a:rPr kumimoji="0" lang="en-US" sz="2200" b="0" i="0" u="none" strike="noStrike" cap="none" normalizeH="0" baseline="0" dirty="0" smtClean="0">
                          <a:ln>
                            <a:noFill/>
                          </a:ln>
                          <a:solidFill>
                            <a:schemeClr val="tx1"/>
                          </a:solidFill>
                          <a:effectLst/>
                          <a:latin typeface="Arial Narrow" pitchFamily="34" charset="0"/>
                          <a:cs typeface="Times New Roman" pitchFamily="18" charset="0"/>
                          <a:sym typeface="Wingdings" pitchFamily="2" charset="2"/>
                        </a:rPr>
                        <a:t> (CC = Blank)</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5"/>
          <p:cNvGraphicFramePr>
            <a:graphicFrameLocks noGrp="1"/>
          </p:cNvGraphicFramePr>
          <p:nvPr>
            <p:ph/>
          </p:nvPr>
        </p:nvGraphicFramePr>
        <p:xfrm>
          <a:off x="685800" y="1552440"/>
          <a:ext cx="7772400" cy="4316413"/>
        </p:xfrm>
        <a:graphic>
          <a:graphicData uri="http://schemas.openxmlformats.org/drawingml/2006/table">
            <a:tbl>
              <a:tblPr/>
              <a:tblGrid>
                <a:gridCol w="7772400"/>
              </a:tblGrid>
              <a:tr h="213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INITAKSES {mengabaikan satu atau beberapa Blank pada awal pita}</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sembarang }</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CC = Mark atau CC = karakter pertama dari kata yang akan diakuisisi}</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0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START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25"/>
          <p:cNvGraphicFramePr>
            <a:graphicFrameLocks noGrp="1"/>
          </p:cNvGraphicFramePr>
          <p:nvPr>
            <p:ph/>
          </p:nvPr>
        </p:nvGraphicFramePr>
        <p:xfrm>
          <a:off x="685800" y="1511496"/>
          <a:ext cx="7772400" cy="4325938"/>
        </p:xfrm>
        <a:graphic>
          <a:graphicData uri="http://schemas.openxmlformats.org/drawingml/2006/table">
            <a:tbl>
              <a:tblPr/>
              <a:tblGrid>
                <a:gridCol w="7772400"/>
              </a:tblGrid>
              <a:tr h="1905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Narrow" pitchFamily="34" charset="0"/>
                          <a:cs typeface="Times New Roman" pitchFamily="18" charset="0"/>
                        </a:rPr>
                        <a:t>Procedure</a:t>
                      </a:r>
                      <a:r>
                        <a:rPr kumimoji="0" lang="en-US" sz="2400" b="0" i="0" u="none" strike="noStrike" cap="none" normalizeH="0" baseline="0" smtClean="0">
                          <a:ln>
                            <a:noFill/>
                          </a:ln>
                          <a:solidFill>
                            <a:schemeClr val="tx1"/>
                          </a:solidFill>
                          <a:effectLst/>
                          <a:latin typeface="Arial Narrow" pitchFamily="34" charset="0"/>
                          <a:cs typeface="Times New Roman" pitchFamily="18" charset="0"/>
                        </a:rPr>
                        <a:t> ADVKATA {mengabaikan satu atau beberapa Blank}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{I.S : CC = karakter pertama dari kata yang akan diakuisisi}</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{F.S : Lkata adalah panjang kata yang sudah diakuisisi; CC karakter pertama kata berikutnya, CC mungkin = Mark}</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Narrow" pitchFamily="34" charset="0"/>
                          <a:cs typeface="Times New Roman" pitchFamily="18" charset="0"/>
                        </a:rPr>
                        <a:t>Kamus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2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Algoritma</a:t>
                      </a: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Hitung_Panjang</a:t>
                      </a:r>
                      <a:endParaRPr kumimoji="0" lang="en-US" sz="2400" b="0" i="0" u="none" strike="noStrike" cap="none" normalizeH="0" baseline="0" dirty="0" smtClean="0">
                        <a:ln>
                          <a:noFill/>
                        </a:ln>
                        <a:solidFill>
                          <a:schemeClr val="tx1"/>
                        </a:solidFill>
                        <a:effectLst/>
                        <a:latin typeface="Arial Narrow" pitchFamily="34"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Arial Narrow" pitchFamily="34" charset="0"/>
                          <a:cs typeface="Times New Roman" pitchFamily="18" charset="0"/>
                        </a:rPr>
                        <a:t>Ignore_blank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Soal</a:t>
            </a:r>
            <a:r>
              <a:rPr lang="en-US" dirty="0" smtClean="0"/>
              <a:t> </a:t>
            </a:r>
            <a:r>
              <a:rPr lang="en-US" dirty="0" err="1" smtClean="0"/>
              <a:t>Latihan</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685800" y="2286000"/>
            <a:ext cx="7772400" cy="3505200"/>
          </a:xfrm>
          <a:prstGeom prst="rect">
            <a:avLst/>
          </a:prstGeom>
        </p:spPr>
        <p:txBody>
          <a:bodyPr/>
          <a:lstStyle/>
          <a:p>
            <a:pPr marL="609600" marR="0" lvl="0" indent="-609600" algn="l" defTabSz="457200" rtl="0" eaLnBrk="1" fontAlgn="base" latinLnBrk="0" hangingPunct="1">
              <a:lnSpc>
                <a:spcPct val="90000"/>
              </a:lnSpc>
              <a:spcBef>
                <a:spcPts val="1800"/>
              </a:spcBef>
              <a:spcAft>
                <a:spcPct val="0"/>
              </a:spcAft>
              <a:buClrTx/>
              <a:buSzPct val="135000"/>
              <a:buFontTx/>
              <a:buAutoNum type="arabicPeriod"/>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Diberikan sebuah mesin karakter dengan pita berisi karakter (mungkin kosong), hitunglah :</a:t>
            </a:r>
          </a:p>
          <a:p>
            <a:pPr marL="609600" marR="0" lvl="0" indent="-609600" algn="l" defTabSz="457200" rtl="0" eaLnBrk="1" fontAlgn="base" latinLnBrk="0" hangingPunct="1">
              <a:lnSpc>
                <a:spcPct val="90000"/>
              </a:lnSpc>
              <a:spcBef>
                <a:spcPts val="1800"/>
              </a:spcBef>
              <a:spcAft>
                <a:spcPct val="0"/>
              </a:spcAft>
              <a:buClrTx/>
              <a:buSzPct val="135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	- banyaknya kemunculan huruf hidup yang muncul</a:t>
            </a:r>
          </a:p>
          <a:p>
            <a:pPr marL="609600" marR="0" lvl="0" indent="-609600" algn="l" defTabSz="457200" rtl="0" eaLnBrk="1" fontAlgn="base" latinLnBrk="0" hangingPunct="1">
              <a:lnSpc>
                <a:spcPct val="90000"/>
              </a:lnSpc>
              <a:spcBef>
                <a:spcPts val="1800"/>
              </a:spcBef>
              <a:spcAft>
                <a:spcPct val="0"/>
              </a:spcAft>
              <a:buClrTx/>
              <a:buSzPct val="135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         pada pita tersebut.</a:t>
            </a:r>
          </a:p>
          <a:p>
            <a:pPr marL="609600" marR="0" lvl="0" indent="-609600" algn="l" defTabSz="457200" rtl="0" eaLnBrk="1" fontAlgn="base" latinLnBrk="0" hangingPunct="1">
              <a:lnSpc>
                <a:spcPct val="90000"/>
              </a:lnSpc>
              <a:spcBef>
                <a:spcPts val="1800"/>
              </a:spcBef>
              <a:spcAft>
                <a:spcPct val="0"/>
              </a:spcAft>
              <a:buClrTx/>
              <a:buSzPct val="135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	- frekuensi huruf hidup</a:t>
            </a:r>
          </a:p>
          <a:p>
            <a:pPr marL="609600" marR="0" lvl="0" indent="-609600" algn="l" defTabSz="457200" rtl="0" eaLnBrk="1" fontAlgn="base" latinLnBrk="0" hangingPunct="1">
              <a:lnSpc>
                <a:spcPct val="90000"/>
              </a:lnSpc>
              <a:spcBef>
                <a:spcPts val="1800"/>
              </a:spcBef>
              <a:spcAft>
                <a:spcPct val="0"/>
              </a:spcAft>
              <a:buClrTx/>
              <a:buSzPct val="135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	- banyaknya kemunculan setiap huruf hidup</a:t>
            </a:r>
          </a:p>
          <a:p>
            <a:pPr marL="609600" marR="0" lvl="0" indent="-609600" algn="l" defTabSz="457200" rtl="0" eaLnBrk="1" fontAlgn="base" latinLnBrk="0" hangingPunct="1">
              <a:lnSpc>
                <a:spcPct val="90000"/>
              </a:lnSpc>
              <a:spcBef>
                <a:spcPts val="1800"/>
              </a:spcBef>
              <a:spcAft>
                <a:spcPct val="0"/>
              </a:spcAft>
              <a:buClrTx/>
              <a:buSzPct val="135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	Definisikanlah dengan jelas apa yang dimaksud dengan huruf hidup.</a:t>
            </a:r>
            <a:endParaRPr kumimoji="0" lang="en-US" sz="2000" b="0" i="0" u="none" strike="noStrike" kern="1200" cap="none" spc="0" normalizeH="0" baseline="0" noProof="0">
              <a:ln>
                <a:noFill/>
              </a:ln>
              <a:solidFill>
                <a:schemeClr val="tx1"/>
              </a:solidFill>
              <a:effectLst/>
              <a:uLnTx/>
              <a:uFillTx/>
              <a:latin typeface="+mn-lt"/>
              <a:ea typeface="ＭＳ Ｐゴシック" charset="0"/>
              <a:cs typeface="ＭＳ Ｐゴシック"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Diktat </a:t>
            </a:r>
            <a:r>
              <a:rPr lang="en-US" dirty="0" err="1" smtClean="0"/>
              <a:t>Kuliah</a:t>
            </a:r>
            <a:r>
              <a:rPr lang="en-US" dirty="0" smtClean="0"/>
              <a:t> IF2181 </a:t>
            </a:r>
            <a:r>
              <a:rPr lang="en-US" dirty="0" err="1" smtClean="0"/>
              <a:t>Struktur</a:t>
            </a:r>
            <a:r>
              <a:rPr lang="en-US" dirty="0" smtClean="0"/>
              <a:t> Data, </a:t>
            </a:r>
            <a:r>
              <a:rPr lang="en-US" dirty="0" err="1" smtClean="0"/>
              <a:t>Inggriani</a:t>
            </a:r>
            <a:r>
              <a:rPr lang="en-US" dirty="0" smtClean="0"/>
              <a:t> </a:t>
            </a:r>
            <a:r>
              <a:rPr lang="en-US" dirty="0" err="1" smtClean="0"/>
              <a:t>Liem</a:t>
            </a:r>
            <a:r>
              <a:rPr lang="en-US" dirty="0" smtClean="0"/>
              <a:t>, ITB, 2003. </a:t>
            </a:r>
            <a:endParaRPr lang="id-ID" dirty="0" smtClean="0"/>
          </a:p>
          <a:p>
            <a:pPr>
              <a:buNone/>
            </a:pP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Referensi</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358775" cy="365125"/>
          </a:xfrm>
        </p:spPr>
        <p:txBody>
          <a:bodyPr/>
          <a:lstStyle/>
          <a:p>
            <a:pPr>
              <a:defRPr/>
            </a:pPr>
            <a:fld id="{1F2884EB-C6E3-684C-A39B-0E652C4E0E60}" type="slidenum">
              <a:rPr lang="en-US" smtClean="0"/>
              <a:pPr>
                <a:defRPr/>
              </a:pPr>
              <a:t>56</a:t>
            </a:fld>
            <a:endParaRPr lang="en-US" dirty="0"/>
          </a:p>
        </p:txBody>
      </p:sp>
      <p:sp>
        <p:nvSpPr>
          <p:cNvPr id="5" name="Date Placeholder 4"/>
          <p:cNvSpPr>
            <a:spLocks noGrp="1"/>
          </p:cNvSpPr>
          <p:nvPr>
            <p:ph type="dt" sz="half" idx="4294967295"/>
          </p:nvPr>
        </p:nvSpPr>
        <p:spPr>
          <a:xfrm>
            <a:off x="0" y="6356350"/>
            <a:ext cx="1643063" cy="365125"/>
          </a:xfrm>
        </p:spPr>
        <p:txBody>
          <a:bodyPr/>
          <a:lstStyle/>
          <a:p>
            <a:pPr>
              <a:defRPr/>
            </a:pPr>
            <a:fld id="{3137D54C-61CE-1041-9449-8583DE2630BB}" type="datetime1">
              <a:rPr lang="en-US" smtClean="0"/>
              <a:pPr>
                <a:defRPr/>
              </a:pPr>
              <a:t>7/20/2014</a:t>
            </a:fld>
            <a:endParaRPr lang="en-US" dirty="0"/>
          </a:p>
        </p:txBody>
      </p:sp>
    </p:spTree>
    <p:extLst>
      <p:ext uri="{BB962C8B-B14F-4D97-AF65-F5344CB8AC3E}">
        <p14:creationId xmlns="" xmlns:p14="http://schemas.microsoft.com/office/powerpoint/2010/main" val="166628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2480563"/>
          </a:xfrm>
        </p:spPr>
        <p:txBody>
          <a:bodyPr/>
          <a:lstStyle/>
          <a:p>
            <a:pPr lvl="0"/>
            <a:r>
              <a:rPr lang="en-US" dirty="0" err="1" smtClean="0"/>
              <a:t>Lampu</a:t>
            </a:r>
            <a:r>
              <a:rPr lang="en-US" dirty="0" smtClean="0"/>
              <a:t> EOP </a:t>
            </a:r>
            <a:r>
              <a:rPr lang="en-US" dirty="0" err="1" smtClean="0"/>
              <a:t>menyala</a:t>
            </a:r>
            <a:r>
              <a:rPr lang="en-US" dirty="0" smtClean="0"/>
              <a:t> </a:t>
            </a:r>
            <a:r>
              <a:rPr lang="en-US" dirty="0" err="1" smtClean="0"/>
              <a:t>jika</a:t>
            </a:r>
            <a:r>
              <a:rPr lang="en-US" dirty="0" smtClean="0"/>
              <a:t> CC = ‘.’</a:t>
            </a:r>
            <a:endParaRPr lang="id-ID" dirty="0" smtClean="0"/>
          </a:p>
          <a:p>
            <a:pPr lvl="0"/>
            <a:r>
              <a:rPr lang="en-US" dirty="0" err="1" smtClean="0"/>
              <a:t>Tombol</a:t>
            </a:r>
            <a:r>
              <a:rPr lang="en-US" dirty="0" smtClean="0"/>
              <a:t> START </a:t>
            </a:r>
            <a:r>
              <a:rPr lang="en-US" dirty="0" err="1" smtClean="0"/>
              <a:t>dan</a:t>
            </a:r>
            <a:r>
              <a:rPr lang="en-US" dirty="0" smtClean="0"/>
              <a:t> ADV </a:t>
            </a:r>
            <a:r>
              <a:rPr lang="en-US" dirty="0" err="1" smtClean="0"/>
              <a:t>digunakan</a:t>
            </a:r>
            <a:r>
              <a:rPr lang="en-US" dirty="0" smtClean="0"/>
              <a:t> </a:t>
            </a:r>
            <a:r>
              <a:rPr lang="en-US" dirty="0" err="1" smtClean="0"/>
              <a:t>untuk</a:t>
            </a:r>
            <a:r>
              <a:rPr lang="en-US" dirty="0" smtClean="0"/>
              <a:t> </a:t>
            </a:r>
            <a:r>
              <a:rPr lang="en-US" dirty="0" err="1" smtClean="0"/>
              <a:t>mengubah</a:t>
            </a:r>
            <a:r>
              <a:rPr lang="en-US" dirty="0" smtClean="0"/>
              <a:t> state </a:t>
            </a:r>
            <a:r>
              <a:rPr lang="en-US" dirty="0" err="1" smtClean="0"/>
              <a:t>mesin</a:t>
            </a:r>
            <a:endParaRPr lang="id-ID" dirty="0" smtClean="0"/>
          </a:p>
          <a:p>
            <a:pPr lvl="0"/>
            <a:r>
              <a:rPr lang="en-US" dirty="0" err="1" smtClean="0"/>
              <a:t>Mesin</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dioperasikan</a:t>
            </a:r>
            <a:r>
              <a:rPr lang="en-US" dirty="0" smtClean="0"/>
              <a:t> </a:t>
            </a:r>
            <a:r>
              <a:rPr lang="en-US" dirty="0" err="1" smtClean="0"/>
              <a:t>jika</a:t>
            </a:r>
            <a:r>
              <a:rPr lang="en-US" dirty="0" smtClean="0"/>
              <a:t> EOP </a:t>
            </a:r>
            <a:r>
              <a:rPr lang="en-US" dirty="0" err="1" smtClean="0"/>
              <a:t>tidak</a:t>
            </a:r>
            <a:r>
              <a:rPr lang="en-US" dirty="0" smtClean="0"/>
              <a:t> </a:t>
            </a:r>
            <a:r>
              <a:rPr lang="en-US" dirty="0" err="1" smtClean="0"/>
              <a:t>menyala</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Mesin Karakter (lanjutan)</a:t>
            </a:r>
            <a:endParaRPr lang="id-ID" dirty="0"/>
          </a:p>
        </p:txBody>
      </p:sp>
      <p:sp>
        <p:nvSpPr>
          <p:cNvPr id="6" name="Text Placeholder 5"/>
          <p:cNvSpPr>
            <a:spLocks noGrp="1"/>
          </p:cNvSpPr>
          <p:nvPr>
            <p:ph type="body" sz="quarter" idx="17"/>
          </p:nvPr>
        </p:nvSpPr>
        <p:spPr/>
        <p:txBody>
          <a:bodyPr/>
          <a:lstStyle/>
          <a:p>
            <a:endParaRPr lang="id-ID"/>
          </a:p>
        </p:txBody>
      </p:sp>
      <p:grpSp>
        <p:nvGrpSpPr>
          <p:cNvPr id="22" name="Group 21"/>
          <p:cNvGrpSpPr/>
          <p:nvPr/>
        </p:nvGrpSpPr>
        <p:grpSpPr>
          <a:xfrm>
            <a:off x="3429000" y="4490113"/>
            <a:ext cx="2628900" cy="1993900"/>
            <a:chOff x="3429000" y="4490113"/>
            <a:chExt cx="2628900" cy="1993900"/>
          </a:xfrm>
        </p:grpSpPr>
        <p:sp>
          <p:nvSpPr>
            <p:cNvPr id="7" name="Rectangle 21"/>
            <p:cNvSpPr>
              <a:spLocks noChangeArrowheads="1"/>
            </p:cNvSpPr>
            <p:nvPr/>
          </p:nvSpPr>
          <p:spPr bwMode="auto">
            <a:xfrm>
              <a:off x="4229100" y="4718713"/>
              <a:ext cx="914400" cy="685800"/>
            </a:xfrm>
            <a:prstGeom prst="rect">
              <a:avLst/>
            </a:prstGeom>
            <a:solidFill>
              <a:srgbClr val="FFFFFF"/>
            </a:solidFill>
            <a:ln w="9525">
              <a:solidFill>
                <a:srgbClr val="000000"/>
              </a:solidFill>
              <a:miter lim="800000"/>
              <a:headEnd/>
              <a:tailEnd/>
            </a:ln>
          </p:spPr>
          <p:txBody>
            <a:bodyPr/>
            <a:lstStyle/>
            <a:p>
              <a:endParaRPr lang="id-ID"/>
            </a:p>
          </p:txBody>
        </p:sp>
        <p:sp>
          <p:nvSpPr>
            <p:cNvPr id="8" name="AutoShape 22"/>
            <p:cNvSpPr>
              <a:spLocks noChangeArrowheads="1"/>
            </p:cNvSpPr>
            <p:nvPr/>
          </p:nvSpPr>
          <p:spPr bwMode="auto">
            <a:xfrm>
              <a:off x="4229100" y="4490113"/>
              <a:ext cx="1257300" cy="228600"/>
            </a:xfrm>
            <a:prstGeom prst="parallelogram">
              <a:avLst>
                <a:gd name="adj" fmla="val 137500"/>
              </a:avLst>
            </a:prstGeom>
            <a:solidFill>
              <a:srgbClr val="FFFFFF"/>
            </a:solidFill>
            <a:ln w="9525">
              <a:solidFill>
                <a:srgbClr val="000000"/>
              </a:solidFill>
              <a:miter lim="800000"/>
              <a:headEnd/>
              <a:tailEnd/>
            </a:ln>
          </p:spPr>
          <p:txBody>
            <a:bodyPr/>
            <a:lstStyle/>
            <a:p>
              <a:endParaRPr lang="id-ID"/>
            </a:p>
          </p:txBody>
        </p:sp>
        <p:sp>
          <p:nvSpPr>
            <p:cNvPr id="9" name="AutoShape 23"/>
            <p:cNvSpPr>
              <a:spLocks noChangeArrowheads="1"/>
            </p:cNvSpPr>
            <p:nvPr/>
          </p:nvSpPr>
          <p:spPr bwMode="auto">
            <a:xfrm>
              <a:off x="3886200" y="5404513"/>
              <a:ext cx="1257300" cy="342900"/>
            </a:xfrm>
            <a:prstGeom prst="parallelogram">
              <a:avLst>
                <a:gd name="adj" fmla="val 91667"/>
              </a:avLst>
            </a:prstGeom>
            <a:solidFill>
              <a:srgbClr val="FFFFFF"/>
            </a:solidFill>
            <a:ln w="9525">
              <a:solidFill>
                <a:srgbClr val="000000"/>
              </a:solidFill>
              <a:miter lim="800000"/>
              <a:headEnd/>
              <a:tailEnd/>
            </a:ln>
          </p:spPr>
          <p:txBody>
            <a:bodyPr/>
            <a:lstStyle/>
            <a:p>
              <a:endParaRPr lang="id-ID"/>
            </a:p>
          </p:txBody>
        </p:sp>
        <p:sp>
          <p:nvSpPr>
            <p:cNvPr id="10" name="Line 24"/>
            <p:cNvSpPr>
              <a:spLocks noChangeShapeType="1"/>
            </p:cNvSpPr>
            <p:nvPr/>
          </p:nvSpPr>
          <p:spPr bwMode="auto">
            <a:xfrm flipV="1">
              <a:off x="4800600" y="5290213"/>
              <a:ext cx="685800" cy="457200"/>
            </a:xfrm>
            <a:prstGeom prst="line">
              <a:avLst/>
            </a:prstGeom>
            <a:noFill/>
            <a:ln w="9525">
              <a:solidFill>
                <a:srgbClr val="000000"/>
              </a:solidFill>
              <a:round/>
              <a:headEnd/>
              <a:tailEnd/>
            </a:ln>
          </p:spPr>
          <p:txBody>
            <a:bodyPr/>
            <a:lstStyle/>
            <a:p>
              <a:endParaRPr lang="id-ID"/>
            </a:p>
          </p:txBody>
        </p:sp>
        <p:sp>
          <p:nvSpPr>
            <p:cNvPr id="11" name="Line 25"/>
            <p:cNvSpPr>
              <a:spLocks noChangeShapeType="1"/>
            </p:cNvSpPr>
            <p:nvPr/>
          </p:nvSpPr>
          <p:spPr bwMode="auto">
            <a:xfrm>
              <a:off x="5486400" y="4490113"/>
              <a:ext cx="0" cy="800100"/>
            </a:xfrm>
            <a:prstGeom prst="line">
              <a:avLst/>
            </a:prstGeom>
            <a:noFill/>
            <a:ln w="9525">
              <a:solidFill>
                <a:srgbClr val="000000"/>
              </a:solidFill>
              <a:round/>
              <a:headEnd/>
              <a:tailEnd/>
            </a:ln>
          </p:spPr>
          <p:txBody>
            <a:bodyPr/>
            <a:lstStyle/>
            <a:p>
              <a:endParaRPr lang="id-ID"/>
            </a:p>
          </p:txBody>
        </p:sp>
        <p:sp>
          <p:nvSpPr>
            <p:cNvPr id="12" name="Rectangle 26"/>
            <p:cNvSpPr>
              <a:spLocks noChangeArrowheads="1"/>
            </p:cNvSpPr>
            <p:nvPr/>
          </p:nvSpPr>
          <p:spPr bwMode="auto">
            <a:xfrm>
              <a:off x="3429000" y="4833013"/>
              <a:ext cx="800100" cy="228600"/>
            </a:xfrm>
            <a:prstGeom prst="rect">
              <a:avLst/>
            </a:prstGeom>
            <a:solidFill>
              <a:srgbClr val="000000"/>
            </a:solidFill>
            <a:ln w="9525">
              <a:solidFill>
                <a:srgbClr val="000000"/>
              </a:solidFill>
              <a:miter lim="800000"/>
              <a:headEnd/>
              <a:tailEnd/>
            </a:ln>
          </p:spPr>
          <p:txBody>
            <a:bodyPr/>
            <a:lstStyle/>
            <a:p>
              <a:endParaRPr lang="id-ID"/>
            </a:p>
          </p:txBody>
        </p:sp>
        <p:sp>
          <p:nvSpPr>
            <p:cNvPr id="13" name="Rectangle 27"/>
            <p:cNvSpPr>
              <a:spLocks noChangeArrowheads="1"/>
            </p:cNvSpPr>
            <p:nvPr/>
          </p:nvSpPr>
          <p:spPr bwMode="auto">
            <a:xfrm>
              <a:off x="5143500" y="4833013"/>
              <a:ext cx="914400" cy="228600"/>
            </a:xfrm>
            <a:prstGeom prst="rect">
              <a:avLst/>
            </a:prstGeom>
            <a:solidFill>
              <a:srgbClr val="000000"/>
            </a:solidFill>
            <a:ln w="9525">
              <a:solidFill>
                <a:srgbClr val="000000"/>
              </a:solidFill>
              <a:miter lim="800000"/>
              <a:headEnd/>
              <a:tailEnd/>
            </a:ln>
          </p:spPr>
          <p:txBody>
            <a:bodyPr/>
            <a:lstStyle/>
            <a:p>
              <a:endParaRPr lang="id-ID"/>
            </a:p>
          </p:txBody>
        </p:sp>
        <p:sp>
          <p:nvSpPr>
            <p:cNvPr id="14" name="Rectangle 28"/>
            <p:cNvSpPr>
              <a:spLocks noChangeArrowheads="1"/>
            </p:cNvSpPr>
            <p:nvPr/>
          </p:nvSpPr>
          <p:spPr bwMode="auto">
            <a:xfrm>
              <a:off x="4343400" y="4833013"/>
              <a:ext cx="342900" cy="342900"/>
            </a:xfrm>
            <a:prstGeom prst="rect">
              <a:avLst/>
            </a:prstGeom>
            <a:solidFill>
              <a:srgbClr val="FFFFFF"/>
            </a:solidFill>
            <a:ln w="9525">
              <a:solidFill>
                <a:srgbClr val="000000"/>
              </a:solidFill>
              <a:miter lim="800000"/>
              <a:headEnd/>
              <a:tailEnd/>
            </a:ln>
          </p:spPr>
          <p:txBody>
            <a:bodyPr/>
            <a:lstStyle/>
            <a:p>
              <a:r>
                <a:rPr lang="en-US" sz="1200"/>
                <a:t>E</a:t>
              </a:r>
              <a:endParaRPr lang="en-US" sz="1800"/>
            </a:p>
          </p:txBody>
        </p:sp>
        <p:sp>
          <p:nvSpPr>
            <p:cNvPr id="15" name="Oval 29"/>
            <p:cNvSpPr>
              <a:spLocks noChangeArrowheads="1"/>
            </p:cNvSpPr>
            <p:nvPr/>
          </p:nvSpPr>
          <p:spPr bwMode="auto">
            <a:xfrm>
              <a:off x="4114800" y="5518813"/>
              <a:ext cx="228600" cy="114300"/>
            </a:xfrm>
            <a:prstGeom prst="ellipse">
              <a:avLst/>
            </a:prstGeom>
            <a:solidFill>
              <a:srgbClr val="333300"/>
            </a:solidFill>
            <a:ln w="9525">
              <a:solidFill>
                <a:srgbClr val="000000"/>
              </a:solidFill>
              <a:round/>
              <a:headEnd/>
              <a:tailEnd/>
            </a:ln>
          </p:spPr>
          <p:txBody>
            <a:bodyPr/>
            <a:lstStyle/>
            <a:p>
              <a:endParaRPr lang="id-ID"/>
            </a:p>
          </p:txBody>
        </p:sp>
        <p:sp>
          <p:nvSpPr>
            <p:cNvPr id="16" name="Oval 30"/>
            <p:cNvSpPr>
              <a:spLocks noChangeArrowheads="1"/>
            </p:cNvSpPr>
            <p:nvPr/>
          </p:nvSpPr>
          <p:spPr bwMode="auto">
            <a:xfrm>
              <a:off x="4572000" y="5518813"/>
              <a:ext cx="228600" cy="114300"/>
            </a:xfrm>
            <a:prstGeom prst="ellipse">
              <a:avLst/>
            </a:prstGeom>
            <a:solidFill>
              <a:srgbClr val="FF0000"/>
            </a:solidFill>
            <a:ln w="9525">
              <a:solidFill>
                <a:srgbClr val="000000"/>
              </a:solidFill>
              <a:round/>
              <a:headEnd/>
              <a:tailEnd/>
            </a:ln>
          </p:spPr>
          <p:txBody>
            <a:bodyPr/>
            <a:lstStyle/>
            <a:p>
              <a:endParaRPr lang="id-ID"/>
            </a:p>
          </p:txBody>
        </p:sp>
        <p:sp>
          <p:nvSpPr>
            <p:cNvPr id="17" name="Rectangle 31"/>
            <p:cNvSpPr>
              <a:spLocks noChangeArrowheads="1"/>
            </p:cNvSpPr>
            <p:nvPr/>
          </p:nvSpPr>
          <p:spPr bwMode="auto">
            <a:xfrm>
              <a:off x="3771900" y="5747413"/>
              <a:ext cx="1371600" cy="342900"/>
            </a:xfrm>
            <a:prstGeom prst="rect">
              <a:avLst/>
            </a:prstGeom>
            <a:noFill/>
            <a:ln w="9525">
              <a:noFill/>
              <a:miter lim="800000"/>
              <a:headEnd/>
              <a:tailEnd/>
            </a:ln>
          </p:spPr>
          <p:txBody>
            <a:bodyPr/>
            <a:lstStyle/>
            <a:p>
              <a:r>
                <a:rPr lang="en-US" sz="1200"/>
                <a:t>Start          Adv</a:t>
              </a:r>
              <a:endParaRPr lang="en-US" sz="1800"/>
            </a:p>
          </p:txBody>
        </p:sp>
        <p:sp>
          <p:nvSpPr>
            <p:cNvPr id="18" name="Oval 32"/>
            <p:cNvSpPr>
              <a:spLocks noChangeArrowheads="1"/>
            </p:cNvSpPr>
            <p:nvPr/>
          </p:nvSpPr>
          <p:spPr bwMode="auto">
            <a:xfrm>
              <a:off x="4914900" y="4947313"/>
              <a:ext cx="114300" cy="112713"/>
            </a:xfrm>
            <a:prstGeom prst="ellipse">
              <a:avLst/>
            </a:prstGeom>
            <a:solidFill>
              <a:srgbClr val="FFFFFF"/>
            </a:solidFill>
            <a:ln w="9525">
              <a:solidFill>
                <a:srgbClr val="000000"/>
              </a:solidFill>
              <a:round/>
              <a:headEnd/>
              <a:tailEnd/>
            </a:ln>
          </p:spPr>
          <p:txBody>
            <a:bodyPr/>
            <a:lstStyle/>
            <a:p>
              <a:endParaRPr lang="id-ID"/>
            </a:p>
          </p:txBody>
        </p:sp>
        <p:sp>
          <p:nvSpPr>
            <p:cNvPr id="19" name="Line 33"/>
            <p:cNvSpPr>
              <a:spLocks noChangeShapeType="1"/>
            </p:cNvSpPr>
            <p:nvPr/>
          </p:nvSpPr>
          <p:spPr bwMode="auto">
            <a:xfrm>
              <a:off x="4972050" y="5052088"/>
              <a:ext cx="0" cy="114300"/>
            </a:xfrm>
            <a:prstGeom prst="line">
              <a:avLst/>
            </a:prstGeom>
            <a:noFill/>
            <a:ln w="9525">
              <a:solidFill>
                <a:srgbClr val="000000"/>
              </a:solidFill>
              <a:round/>
              <a:headEnd/>
              <a:tailEnd/>
            </a:ln>
          </p:spPr>
          <p:txBody>
            <a:bodyPr/>
            <a:lstStyle/>
            <a:p>
              <a:endParaRPr lang="id-ID"/>
            </a:p>
          </p:txBody>
        </p:sp>
        <p:sp>
          <p:nvSpPr>
            <p:cNvPr id="20" name="Rectangle 34"/>
            <p:cNvSpPr>
              <a:spLocks noChangeArrowheads="1"/>
            </p:cNvSpPr>
            <p:nvPr/>
          </p:nvSpPr>
          <p:spPr bwMode="auto">
            <a:xfrm>
              <a:off x="4781550" y="4718713"/>
              <a:ext cx="457200" cy="228600"/>
            </a:xfrm>
            <a:prstGeom prst="rect">
              <a:avLst/>
            </a:prstGeom>
            <a:noFill/>
            <a:ln w="9525">
              <a:noFill/>
              <a:miter lim="800000"/>
              <a:headEnd/>
              <a:tailEnd/>
            </a:ln>
          </p:spPr>
          <p:txBody>
            <a:bodyPr/>
            <a:lstStyle/>
            <a:p>
              <a:r>
                <a:rPr lang="en-US" sz="1200"/>
                <a:t>eof</a:t>
              </a:r>
              <a:endParaRPr lang="en-US" sz="1800"/>
            </a:p>
          </p:txBody>
        </p:sp>
        <p:sp>
          <p:nvSpPr>
            <p:cNvPr id="21" name="Line 86"/>
            <p:cNvSpPr>
              <a:spLocks noChangeShapeType="1"/>
            </p:cNvSpPr>
            <p:nvPr/>
          </p:nvSpPr>
          <p:spPr bwMode="auto">
            <a:xfrm>
              <a:off x="4724400" y="6128413"/>
              <a:ext cx="0" cy="355600"/>
            </a:xfrm>
            <a:prstGeom prst="line">
              <a:avLst/>
            </a:prstGeom>
            <a:noFill/>
            <a:ln w="9525">
              <a:solidFill>
                <a:srgbClr val="000000"/>
              </a:solidFill>
              <a:round/>
              <a:headEnd/>
              <a:tailEnd type="triangle" w="med" len="med"/>
            </a:ln>
          </p:spPr>
          <p:txBody>
            <a:bodyPr/>
            <a:lstStyle/>
            <a:p>
              <a:endParaRPr lang="id-ID"/>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Primitive untuk Merubah Posisi Pita</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8" name="Table 7"/>
          <p:cNvGraphicFramePr>
            <a:graphicFrameLocks noGrp="1"/>
          </p:cNvGraphicFramePr>
          <p:nvPr/>
        </p:nvGraphicFramePr>
        <p:xfrm>
          <a:off x="389908" y="2197290"/>
          <a:ext cx="8085352" cy="2926080"/>
        </p:xfrm>
        <a:graphic>
          <a:graphicData uri="http://schemas.openxmlformats.org/drawingml/2006/table">
            <a:tbl>
              <a:tblPr/>
              <a:tblGrid>
                <a:gridCol w="8085352"/>
              </a:tblGrid>
              <a:tr h="0">
                <a:tc>
                  <a:txBody>
                    <a:bodyPr/>
                    <a:lstStyle/>
                    <a:p>
                      <a:pPr>
                        <a:spcAft>
                          <a:spcPts val="0"/>
                        </a:spcAft>
                      </a:pPr>
                      <a:r>
                        <a:rPr lang="en-US" sz="2400" b="1" u="sng" dirty="0">
                          <a:latin typeface="Times New Roman"/>
                          <a:ea typeface="MS Mincho"/>
                        </a:rPr>
                        <a:t>Procedure</a:t>
                      </a:r>
                      <a:r>
                        <a:rPr lang="en-US" sz="2400" dirty="0">
                          <a:latin typeface="Times New Roman"/>
                          <a:ea typeface="MS Mincho"/>
                        </a:rPr>
                        <a:t> START </a:t>
                      </a:r>
                      <a:endParaRPr lang="id-ID" sz="2400" dirty="0">
                        <a:latin typeface="Times New Roman"/>
                        <a:ea typeface="MS Mincho"/>
                      </a:endParaRPr>
                    </a:p>
                    <a:p>
                      <a:pPr>
                        <a:spcAft>
                          <a:spcPts val="0"/>
                        </a:spcAft>
                      </a:pPr>
                      <a:r>
                        <a:rPr lang="en-US" sz="2400" dirty="0">
                          <a:latin typeface="Times New Roman"/>
                          <a:ea typeface="MS Mincho"/>
                        </a:rPr>
                        <a:t>{</a:t>
                      </a:r>
                      <a:r>
                        <a:rPr lang="en-US" sz="2400" dirty="0" err="1">
                          <a:latin typeface="Times New Roman"/>
                          <a:ea typeface="MS Mincho"/>
                        </a:rPr>
                        <a:t>Mesin</a:t>
                      </a:r>
                      <a:r>
                        <a:rPr lang="en-US" sz="2400" dirty="0">
                          <a:latin typeface="Times New Roman"/>
                          <a:ea typeface="MS Mincho"/>
                        </a:rPr>
                        <a:t> </a:t>
                      </a:r>
                      <a:r>
                        <a:rPr lang="en-US" sz="2400" dirty="0" err="1">
                          <a:latin typeface="Times New Roman"/>
                          <a:ea typeface="MS Mincho"/>
                        </a:rPr>
                        <a:t>siap</a:t>
                      </a:r>
                      <a:r>
                        <a:rPr lang="en-US" sz="2400" dirty="0">
                          <a:latin typeface="Times New Roman"/>
                          <a:ea typeface="MS Mincho"/>
                        </a:rPr>
                        <a:t> </a:t>
                      </a:r>
                      <a:r>
                        <a:rPr lang="en-US" sz="2400" dirty="0" err="1">
                          <a:latin typeface="Times New Roman"/>
                          <a:ea typeface="MS Mincho"/>
                        </a:rPr>
                        <a:t>dioperasikan</a:t>
                      </a:r>
                      <a:r>
                        <a:rPr lang="en-US" sz="2400" dirty="0">
                          <a:latin typeface="Times New Roman"/>
                          <a:ea typeface="MS Mincho"/>
                        </a:rPr>
                        <a:t>. Pita </a:t>
                      </a:r>
                      <a:r>
                        <a:rPr lang="en-US" sz="2400" dirty="0" err="1">
                          <a:latin typeface="Times New Roman"/>
                          <a:ea typeface="MS Mincho"/>
                        </a:rPr>
                        <a:t>disiapkan</a:t>
                      </a:r>
                      <a:r>
                        <a:rPr lang="en-US" sz="2400" dirty="0">
                          <a:latin typeface="Times New Roman"/>
                          <a:ea typeface="MS Mincho"/>
                        </a:rPr>
                        <a:t> </a:t>
                      </a:r>
                      <a:r>
                        <a:rPr lang="en-US" sz="2400" dirty="0" err="1">
                          <a:latin typeface="Times New Roman"/>
                          <a:ea typeface="MS Mincho"/>
                        </a:rPr>
                        <a:t>untuk</a:t>
                      </a:r>
                      <a:r>
                        <a:rPr lang="en-US" sz="2400" dirty="0">
                          <a:latin typeface="Times New Roman"/>
                          <a:ea typeface="MS Mincho"/>
                        </a:rPr>
                        <a:t> </a:t>
                      </a:r>
                      <a:r>
                        <a:rPr lang="en-US" sz="2400" dirty="0" err="1">
                          <a:latin typeface="Times New Roman"/>
                          <a:ea typeface="MS Mincho"/>
                        </a:rPr>
                        <a:t>dibaca</a:t>
                      </a:r>
                      <a:r>
                        <a:rPr lang="en-US" sz="2400" dirty="0">
                          <a:latin typeface="Times New Roman"/>
                          <a:ea typeface="MS Mincho"/>
                        </a:rPr>
                        <a:t>. </a:t>
                      </a:r>
                      <a:r>
                        <a:rPr lang="en-US" sz="2400" dirty="0" err="1">
                          <a:latin typeface="Times New Roman"/>
                          <a:ea typeface="MS Mincho"/>
                        </a:rPr>
                        <a:t>Karakter</a:t>
                      </a:r>
                      <a:r>
                        <a:rPr lang="en-US" sz="2400" dirty="0">
                          <a:latin typeface="Times New Roman"/>
                          <a:ea typeface="MS Mincho"/>
                        </a:rPr>
                        <a:t> </a:t>
                      </a:r>
                      <a:r>
                        <a:rPr lang="en-US" sz="2400" dirty="0" err="1">
                          <a:latin typeface="Times New Roman"/>
                          <a:ea typeface="MS Mincho"/>
                        </a:rPr>
                        <a:t>pertama</a:t>
                      </a:r>
                      <a:r>
                        <a:rPr lang="en-US" sz="2400" dirty="0">
                          <a:latin typeface="Times New Roman"/>
                          <a:ea typeface="MS Mincho"/>
                        </a:rPr>
                        <a:t> yang </a:t>
                      </a:r>
                      <a:r>
                        <a:rPr lang="en-US" sz="2400" dirty="0" err="1">
                          <a:latin typeface="Times New Roman"/>
                          <a:ea typeface="MS Mincho"/>
                        </a:rPr>
                        <a:t>ada</a:t>
                      </a:r>
                      <a:r>
                        <a:rPr lang="en-US" sz="2400" dirty="0">
                          <a:latin typeface="Times New Roman"/>
                          <a:ea typeface="MS Mincho"/>
                        </a:rPr>
                        <a:t> </a:t>
                      </a:r>
                      <a:r>
                        <a:rPr lang="en-US" sz="2400" dirty="0" err="1">
                          <a:latin typeface="Times New Roman"/>
                          <a:ea typeface="MS Mincho"/>
                        </a:rPr>
                        <a:t>pada</a:t>
                      </a:r>
                      <a:r>
                        <a:rPr lang="en-US" sz="2400" dirty="0">
                          <a:latin typeface="Times New Roman"/>
                          <a:ea typeface="MS Mincho"/>
                        </a:rPr>
                        <a:t> pita </a:t>
                      </a:r>
                      <a:r>
                        <a:rPr lang="en-US" sz="2400" dirty="0" err="1">
                          <a:latin typeface="Times New Roman"/>
                          <a:ea typeface="MS Mincho"/>
                        </a:rPr>
                        <a:t>posisinya</a:t>
                      </a:r>
                      <a:r>
                        <a:rPr lang="en-US" sz="2400" dirty="0">
                          <a:latin typeface="Times New Roman"/>
                          <a:ea typeface="MS Mincho"/>
                        </a:rPr>
                        <a:t> </a:t>
                      </a:r>
                      <a:r>
                        <a:rPr lang="en-US" sz="2400" dirty="0" err="1">
                          <a:latin typeface="Times New Roman"/>
                          <a:ea typeface="MS Mincho"/>
                        </a:rPr>
                        <a:t>adalah</a:t>
                      </a:r>
                      <a:r>
                        <a:rPr lang="en-US" sz="2400" dirty="0">
                          <a:latin typeface="Times New Roman"/>
                          <a:ea typeface="MS Mincho"/>
                        </a:rPr>
                        <a:t> </a:t>
                      </a:r>
                      <a:r>
                        <a:rPr lang="en-US" sz="2400" dirty="0" err="1">
                          <a:latin typeface="Times New Roman"/>
                          <a:ea typeface="MS Mincho"/>
                        </a:rPr>
                        <a:t>pada</a:t>
                      </a:r>
                      <a:r>
                        <a:rPr lang="en-US" sz="2400" dirty="0">
                          <a:latin typeface="Times New Roman"/>
                          <a:ea typeface="MS Mincho"/>
                        </a:rPr>
                        <a:t> </a:t>
                      </a:r>
                      <a:r>
                        <a:rPr lang="en-US" sz="2400" dirty="0" err="1">
                          <a:latin typeface="Times New Roman"/>
                          <a:ea typeface="MS Mincho"/>
                        </a:rPr>
                        <a:t>jendela</a:t>
                      </a:r>
                      <a:endParaRPr lang="id-ID" sz="2400" dirty="0">
                        <a:latin typeface="Times New Roman"/>
                        <a:ea typeface="MS Mincho"/>
                      </a:endParaRPr>
                    </a:p>
                    <a:p>
                      <a:pPr>
                        <a:spcAft>
                          <a:spcPts val="0"/>
                        </a:spcAft>
                      </a:pPr>
                      <a:r>
                        <a:rPr lang="en-US" sz="2400" dirty="0">
                          <a:latin typeface="Times New Roman"/>
                          <a:ea typeface="MS Mincho"/>
                        </a:rPr>
                        <a:t>I.S.  : </a:t>
                      </a:r>
                      <a:r>
                        <a:rPr lang="en-US" sz="2400" dirty="0" err="1">
                          <a:latin typeface="Times New Roman"/>
                          <a:ea typeface="MS Mincho"/>
                        </a:rPr>
                        <a:t>Sembarang</a:t>
                      </a:r>
                      <a:endParaRPr lang="id-ID" sz="2400" dirty="0">
                        <a:latin typeface="Times New Roman"/>
                        <a:ea typeface="MS Mincho"/>
                      </a:endParaRPr>
                    </a:p>
                    <a:p>
                      <a:pPr>
                        <a:spcAft>
                          <a:spcPts val="0"/>
                        </a:spcAft>
                      </a:pPr>
                      <a:r>
                        <a:rPr lang="en-US" sz="2400" dirty="0">
                          <a:latin typeface="Times New Roman"/>
                          <a:ea typeface="MS Mincho"/>
                        </a:rPr>
                        <a:t>F.S. : CC </a:t>
                      </a:r>
                      <a:r>
                        <a:rPr lang="en-US" sz="2400" dirty="0" err="1">
                          <a:latin typeface="Times New Roman"/>
                          <a:ea typeface="MS Mincho"/>
                        </a:rPr>
                        <a:t>adalah</a:t>
                      </a:r>
                      <a:r>
                        <a:rPr lang="en-US" sz="2400" dirty="0">
                          <a:latin typeface="Times New Roman"/>
                          <a:ea typeface="MS Mincho"/>
                        </a:rPr>
                        <a:t> </a:t>
                      </a:r>
                      <a:r>
                        <a:rPr lang="en-US" sz="2400" dirty="0" err="1">
                          <a:latin typeface="Times New Roman"/>
                          <a:ea typeface="MS Mincho"/>
                        </a:rPr>
                        <a:t>karakter</a:t>
                      </a:r>
                      <a:r>
                        <a:rPr lang="en-US" sz="2400" dirty="0">
                          <a:latin typeface="Times New Roman"/>
                          <a:ea typeface="MS Mincho"/>
                        </a:rPr>
                        <a:t> </a:t>
                      </a:r>
                      <a:r>
                        <a:rPr lang="en-US" sz="2400" dirty="0" err="1">
                          <a:latin typeface="Times New Roman"/>
                          <a:ea typeface="MS Mincho"/>
                        </a:rPr>
                        <a:t>pertama</a:t>
                      </a:r>
                      <a:r>
                        <a:rPr lang="en-US" sz="2400" dirty="0">
                          <a:latin typeface="Times New Roman"/>
                          <a:ea typeface="MS Mincho"/>
                        </a:rPr>
                        <a:t> </a:t>
                      </a:r>
                      <a:r>
                        <a:rPr lang="en-US" sz="2400" dirty="0" err="1">
                          <a:latin typeface="Times New Roman"/>
                          <a:ea typeface="MS Mincho"/>
                        </a:rPr>
                        <a:t>pada</a:t>
                      </a:r>
                      <a:r>
                        <a:rPr lang="en-US" sz="2400" dirty="0">
                          <a:latin typeface="Times New Roman"/>
                          <a:ea typeface="MS Mincho"/>
                        </a:rPr>
                        <a:t> pita,</a:t>
                      </a:r>
                      <a:endParaRPr lang="id-ID" sz="2400" dirty="0">
                        <a:latin typeface="Times New Roman"/>
                        <a:ea typeface="MS Mincho"/>
                      </a:endParaRPr>
                    </a:p>
                    <a:p>
                      <a:pPr>
                        <a:spcAft>
                          <a:spcPts val="0"/>
                        </a:spcAft>
                      </a:pPr>
                      <a:r>
                        <a:rPr lang="en-US" sz="2400" dirty="0">
                          <a:latin typeface="Times New Roman"/>
                          <a:ea typeface="MS Mincho"/>
                        </a:rPr>
                        <a:t>          </a:t>
                      </a:r>
                      <a:r>
                        <a:rPr lang="en-US" sz="2400" dirty="0" err="1">
                          <a:latin typeface="Times New Roman"/>
                          <a:ea typeface="MS Mincho"/>
                        </a:rPr>
                        <a:t>Jika</a:t>
                      </a:r>
                      <a:r>
                        <a:rPr lang="en-US" sz="2400" dirty="0">
                          <a:latin typeface="Times New Roman"/>
                          <a:ea typeface="MS Mincho"/>
                        </a:rPr>
                        <a:t> CC </a:t>
                      </a:r>
                      <a:r>
                        <a:rPr lang="ja-JP" sz="2400">
                          <a:latin typeface="Times New Roman"/>
                          <a:ea typeface="MS Mincho"/>
                        </a:rPr>
                        <a:t>≠ </a:t>
                      </a:r>
                      <a:r>
                        <a:rPr lang="en-US" sz="2400" dirty="0">
                          <a:latin typeface="Times New Roman"/>
                          <a:ea typeface="MS Mincho"/>
                        </a:rPr>
                        <a:t>‘.’ </a:t>
                      </a:r>
                      <a:r>
                        <a:rPr lang="en-US" sz="2400" dirty="0" err="1">
                          <a:latin typeface="Times New Roman"/>
                          <a:ea typeface="MS Mincho"/>
                        </a:rPr>
                        <a:t>maka</a:t>
                      </a:r>
                      <a:r>
                        <a:rPr lang="en-US" sz="2400" dirty="0">
                          <a:latin typeface="Times New Roman"/>
                          <a:ea typeface="MS Mincho"/>
                        </a:rPr>
                        <a:t> EOP </a:t>
                      </a:r>
                      <a:r>
                        <a:rPr lang="en-US" sz="2400" dirty="0" err="1">
                          <a:latin typeface="Times New Roman"/>
                          <a:ea typeface="MS Mincho"/>
                        </a:rPr>
                        <a:t>akan</a:t>
                      </a:r>
                      <a:r>
                        <a:rPr lang="en-US" sz="2400" dirty="0">
                          <a:latin typeface="Times New Roman"/>
                          <a:ea typeface="MS Mincho"/>
                        </a:rPr>
                        <a:t> </a:t>
                      </a:r>
                      <a:r>
                        <a:rPr lang="en-US" sz="2400" dirty="0" err="1">
                          <a:latin typeface="Times New Roman"/>
                          <a:ea typeface="MS Mincho"/>
                        </a:rPr>
                        <a:t>padam</a:t>
                      </a:r>
                      <a:r>
                        <a:rPr lang="en-US" sz="2400" dirty="0">
                          <a:latin typeface="Times New Roman"/>
                          <a:ea typeface="MS Mincho"/>
                        </a:rPr>
                        <a:t> (false)</a:t>
                      </a:r>
                      <a:endParaRPr lang="id-ID" sz="2400" dirty="0">
                        <a:latin typeface="Times New Roman"/>
                        <a:ea typeface="MS Mincho"/>
                      </a:endParaRPr>
                    </a:p>
                    <a:p>
                      <a:pPr>
                        <a:spcAft>
                          <a:spcPts val="0"/>
                        </a:spcAft>
                      </a:pPr>
                      <a:r>
                        <a:rPr lang="en-US" sz="2400" dirty="0">
                          <a:latin typeface="Times New Roman"/>
                          <a:ea typeface="MS Mincho"/>
                        </a:rPr>
                        <a:t>          </a:t>
                      </a:r>
                      <a:r>
                        <a:rPr lang="en-US" sz="2400" dirty="0" err="1">
                          <a:latin typeface="Times New Roman"/>
                          <a:ea typeface="MS Mincho"/>
                        </a:rPr>
                        <a:t>Jika</a:t>
                      </a:r>
                      <a:r>
                        <a:rPr lang="en-US" sz="2400" dirty="0">
                          <a:latin typeface="Times New Roman"/>
                          <a:ea typeface="MS Mincho"/>
                        </a:rPr>
                        <a:t> CC = ‘.’ </a:t>
                      </a:r>
                      <a:r>
                        <a:rPr lang="en-US" sz="2400" dirty="0" err="1">
                          <a:latin typeface="Times New Roman"/>
                          <a:ea typeface="MS Mincho"/>
                        </a:rPr>
                        <a:t>maka</a:t>
                      </a:r>
                      <a:r>
                        <a:rPr lang="en-US" sz="2400" dirty="0">
                          <a:latin typeface="Times New Roman"/>
                          <a:ea typeface="MS Mincho"/>
                        </a:rPr>
                        <a:t> EOP </a:t>
                      </a:r>
                      <a:r>
                        <a:rPr lang="en-US" sz="2400" dirty="0" err="1">
                          <a:latin typeface="Times New Roman"/>
                          <a:ea typeface="MS Mincho"/>
                        </a:rPr>
                        <a:t>akan</a:t>
                      </a:r>
                      <a:r>
                        <a:rPr lang="en-US" sz="2400" dirty="0">
                          <a:latin typeface="Times New Roman"/>
                          <a:ea typeface="MS Mincho"/>
                        </a:rPr>
                        <a:t> </a:t>
                      </a:r>
                      <a:r>
                        <a:rPr lang="en-US" sz="2400" dirty="0" err="1">
                          <a:latin typeface="Times New Roman"/>
                          <a:ea typeface="MS Mincho"/>
                        </a:rPr>
                        <a:t>menyala</a:t>
                      </a:r>
                      <a:r>
                        <a:rPr lang="en-US" sz="2400" dirty="0">
                          <a:latin typeface="Times New Roman"/>
                          <a:ea typeface="MS Mincho"/>
                        </a:rPr>
                        <a:t> (true)</a:t>
                      </a:r>
                      <a:endParaRPr lang="id-ID" sz="2400" dirty="0">
                        <a:latin typeface="Times New Roman"/>
                        <a:ea typeface="MS Mincho"/>
                      </a:endParaRPr>
                    </a:p>
                    <a:p>
                      <a:pPr>
                        <a:spcAft>
                          <a:spcPts val="0"/>
                        </a:spcAft>
                      </a:pPr>
                      <a:r>
                        <a:rPr lang="en-US" sz="2400" dirty="0">
                          <a:latin typeface="Times New Roman"/>
                          <a:ea typeface="MS Mincho"/>
                        </a:rPr>
                        <a:t>}</a:t>
                      </a:r>
                      <a:endParaRPr lang="id-ID" sz="24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Primitive untuk Merubah Posisi Pita</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8" y="2279176"/>
          <a:ext cx="8301655" cy="2560320"/>
        </p:xfrm>
        <a:graphic>
          <a:graphicData uri="http://schemas.openxmlformats.org/drawingml/2006/table">
            <a:tbl>
              <a:tblPr/>
              <a:tblGrid>
                <a:gridCol w="8301655"/>
              </a:tblGrid>
              <a:tr h="0">
                <a:tc>
                  <a:txBody>
                    <a:bodyPr/>
                    <a:lstStyle/>
                    <a:p>
                      <a:pPr>
                        <a:spcAft>
                          <a:spcPts val="0"/>
                        </a:spcAft>
                      </a:pPr>
                      <a:r>
                        <a:rPr lang="en-US" sz="2400" b="1" u="sng" dirty="0">
                          <a:latin typeface="Times New Roman"/>
                          <a:ea typeface="MS Mincho"/>
                        </a:rPr>
                        <a:t>Procedure</a:t>
                      </a:r>
                      <a:r>
                        <a:rPr lang="en-US" sz="2400" dirty="0">
                          <a:latin typeface="Times New Roman"/>
                          <a:ea typeface="MS Mincho"/>
                        </a:rPr>
                        <a:t> ADV</a:t>
                      </a:r>
                      <a:endParaRPr lang="id-ID" sz="2400" dirty="0">
                        <a:latin typeface="Times New Roman"/>
                        <a:ea typeface="MS Mincho"/>
                      </a:endParaRPr>
                    </a:p>
                    <a:p>
                      <a:pPr>
                        <a:spcAft>
                          <a:spcPts val="0"/>
                        </a:spcAft>
                      </a:pPr>
                      <a:r>
                        <a:rPr lang="en-US" sz="2400" dirty="0">
                          <a:latin typeface="Times New Roman"/>
                          <a:ea typeface="MS Mincho"/>
                        </a:rPr>
                        <a:t>{Pita </a:t>
                      </a:r>
                      <a:r>
                        <a:rPr lang="en-US" sz="2400" dirty="0" err="1">
                          <a:latin typeface="Times New Roman"/>
                          <a:ea typeface="MS Mincho"/>
                        </a:rPr>
                        <a:t>dimajukan</a:t>
                      </a:r>
                      <a:r>
                        <a:rPr lang="en-US" sz="2400" dirty="0">
                          <a:latin typeface="Times New Roman"/>
                          <a:ea typeface="MS Mincho"/>
                        </a:rPr>
                        <a:t> </a:t>
                      </a:r>
                      <a:r>
                        <a:rPr lang="en-US" sz="2400" dirty="0" err="1">
                          <a:latin typeface="Times New Roman"/>
                          <a:ea typeface="MS Mincho"/>
                        </a:rPr>
                        <a:t>satu</a:t>
                      </a:r>
                      <a:r>
                        <a:rPr lang="en-US" sz="2400" dirty="0">
                          <a:latin typeface="Times New Roman"/>
                          <a:ea typeface="MS Mincho"/>
                        </a:rPr>
                        <a:t> </a:t>
                      </a:r>
                      <a:r>
                        <a:rPr lang="en-US" sz="2400" dirty="0" err="1">
                          <a:latin typeface="Times New Roman"/>
                          <a:ea typeface="MS Mincho"/>
                        </a:rPr>
                        <a:t>karakter</a:t>
                      </a:r>
                      <a:endParaRPr lang="id-ID" sz="2400" dirty="0">
                        <a:latin typeface="Times New Roman"/>
                        <a:ea typeface="MS Mincho"/>
                      </a:endParaRPr>
                    </a:p>
                    <a:p>
                      <a:pPr>
                        <a:spcAft>
                          <a:spcPts val="0"/>
                        </a:spcAft>
                      </a:pPr>
                      <a:r>
                        <a:rPr lang="id-ID" sz="2400" dirty="0" smtClean="0">
                          <a:latin typeface="Times New Roman"/>
                          <a:ea typeface="MS Mincho"/>
                        </a:rPr>
                        <a:t>  </a:t>
                      </a:r>
                      <a:r>
                        <a:rPr lang="en-US" sz="2400" dirty="0" smtClean="0">
                          <a:latin typeface="Times New Roman"/>
                          <a:ea typeface="MS Mincho"/>
                        </a:rPr>
                        <a:t>I.S</a:t>
                      </a:r>
                      <a:r>
                        <a:rPr lang="en-US" sz="2400" dirty="0">
                          <a:latin typeface="Times New Roman"/>
                          <a:ea typeface="MS Mincho"/>
                        </a:rPr>
                        <a:t>. : </a:t>
                      </a:r>
                      <a:r>
                        <a:rPr lang="en-US" sz="2400" dirty="0" err="1">
                          <a:latin typeface="Times New Roman"/>
                          <a:ea typeface="MS Mincho"/>
                        </a:rPr>
                        <a:t>karakter</a:t>
                      </a:r>
                      <a:r>
                        <a:rPr lang="en-US" sz="2400" dirty="0">
                          <a:latin typeface="Times New Roman"/>
                          <a:ea typeface="MS Mincho"/>
                        </a:rPr>
                        <a:t> </a:t>
                      </a:r>
                      <a:r>
                        <a:rPr lang="en-US" sz="2400" dirty="0" err="1">
                          <a:latin typeface="Times New Roman"/>
                          <a:ea typeface="MS Mincho"/>
                        </a:rPr>
                        <a:t>pada</a:t>
                      </a:r>
                      <a:r>
                        <a:rPr lang="en-US" sz="2400" dirty="0">
                          <a:latin typeface="Times New Roman"/>
                          <a:ea typeface="MS Mincho"/>
                        </a:rPr>
                        <a:t> </a:t>
                      </a:r>
                      <a:r>
                        <a:rPr lang="en-US" sz="2400" dirty="0" err="1">
                          <a:latin typeface="Times New Roman"/>
                          <a:ea typeface="MS Mincho"/>
                        </a:rPr>
                        <a:t>jendela</a:t>
                      </a:r>
                      <a:r>
                        <a:rPr lang="en-US" sz="2400" dirty="0">
                          <a:latin typeface="Times New Roman"/>
                          <a:ea typeface="MS Mincho"/>
                        </a:rPr>
                        <a:t> = CC, CC </a:t>
                      </a:r>
                      <a:r>
                        <a:rPr lang="ja-JP" sz="2400">
                          <a:latin typeface="Times New Roman"/>
                          <a:ea typeface="MS Mincho"/>
                        </a:rPr>
                        <a:t>≠ </a:t>
                      </a:r>
                      <a:r>
                        <a:rPr lang="en-US" sz="2400" dirty="0">
                          <a:latin typeface="Times New Roman"/>
                          <a:ea typeface="MS Mincho"/>
                        </a:rPr>
                        <a:t>‘.’</a:t>
                      </a:r>
                      <a:endParaRPr lang="id-ID" sz="2400" dirty="0">
                        <a:latin typeface="Times New Roman"/>
                        <a:ea typeface="MS Mincho"/>
                      </a:endParaRPr>
                    </a:p>
                    <a:p>
                      <a:pPr>
                        <a:spcAft>
                          <a:spcPts val="0"/>
                        </a:spcAft>
                      </a:pPr>
                      <a:r>
                        <a:rPr lang="id-ID" sz="2400" dirty="0" smtClean="0">
                          <a:latin typeface="Times New Roman"/>
                          <a:ea typeface="MS Mincho"/>
                        </a:rPr>
                        <a:t>  </a:t>
                      </a:r>
                      <a:r>
                        <a:rPr lang="en-US" sz="2400" dirty="0" smtClean="0">
                          <a:latin typeface="Times New Roman"/>
                          <a:ea typeface="MS Mincho"/>
                        </a:rPr>
                        <a:t>F.S</a:t>
                      </a:r>
                      <a:r>
                        <a:rPr lang="en-US" sz="2400" dirty="0">
                          <a:latin typeface="Times New Roman"/>
                          <a:ea typeface="MS Mincho"/>
                        </a:rPr>
                        <a:t>. : CC </a:t>
                      </a:r>
                      <a:r>
                        <a:rPr lang="en-US" sz="2400" dirty="0" err="1">
                          <a:latin typeface="Times New Roman"/>
                          <a:ea typeface="MS Mincho"/>
                        </a:rPr>
                        <a:t>adalah</a:t>
                      </a:r>
                      <a:r>
                        <a:rPr lang="en-US" sz="2400" dirty="0">
                          <a:latin typeface="Times New Roman"/>
                          <a:ea typeface="MS Mincho"/>
                        </a:rPr>
                        <a:t> </a:t>
                      </a:r>
                      <a:r>
                        <a:rPr lang="en-US" sz="2400" dirty="0" err="1">
                          <a:latin typeface="Times New Roman"/>
                          <a:ea typeface="MS Mincho"/>
                        </a:rPr>
                        <a:t>karakter</a:t>
                      </a:r>
                      <a:r>
                        <a:rPr lang="en-US" sz="2400" dirty="0">
                          <a:latin typeface="Times New Roman"/>
                          <a:ea typeface="MS Mincho"/>
                        </a:rPr>
                        <a:t> </a:t>
                      </a:r>
                      <a:r>
                        <a:rPr lang="en-US" sz="2400" dirty="0" err="1">
                          <a:latin typeface="Times New Roman"/>
                          <a:ea typeface="MS Mincho"/>
                        </a:rPr>
                        <a:t>berikutnya</a:t>
                      </a:r>
                      <a:r>
                        <a:rPr lang="en-US" sz="2400" dirty="0">
                          <a:latin typeface="Times New Roman"/>
                          <a:ea typeface="MS Mincho"/>
                        </a:rPr>
                        <a:t> </a:t>
                      </a:r>
                      <a:r>
                        <a:rPr lang="en-US" sz="2400" dirty="0" err="1">
                          <a:latin typeface="Times New Roman"/>
                          <a:ea typeface="MS Mincho"/>
                        </a:rPr>
                        <a:t>dari</a:t>
                      </a:r>
                      <a:r>
                        <a:rPr lang="en-US" sz="2400" dirty="0">
                          <a:latin typeface="Times New Roman"/>
                          <a:ea typeface="MS Mincho"/>
                        </a:rPr>
                        <a:t> CC yang lama, CC </a:t>
                      </a:r>
                      <a:endParaRPr lang="id-ID" sz="2400" dirty="0" smtClean="0">
                        <a:latin typeface="Times New Roman"/>
                        <a:ea typeface="MS Mincho"/>
                      </a:endParaRPr>
                    </a:p>
                    <a:p>
                      <a:pPr>
                        <a:spcAft>
                          <a:spcPts val="0"/>
                        </a:spcAft>
                      </a:pPr>
                      <a:r>
                        <a:rPr lang="id-ID" sz="2400" dirty="0" smtClean="0">
                          <a:latin typeface="Times New Roman"/>
                          <a:ea typeface="MS Mincho"/>
                        </a:rPr>
                        <a:t>            </a:t>
                      </a:r>
                      <a:r>
                        <a:rPr lang="en-US" sz="2400" dirty="0" err="1" smtClean="0">
                          <a:latin typeface="Times New Roman"/>
                          <a:ea typeface="MS Mincho"/>
                        </a:rPr>
                        <a:t>mungkin</a:t>
                      </a:r>
                      <a:r>
                        <a:rPr lang="en-US" sz="2400" dirty="0" smtClean="0">
                          <a:latin typeface="Times New Roman"/>
                          <a:ea typeface="MS Mincho"/>
                        </a:rPr>
                        <a:t> </a:t>
                      </a:r>
                      <a:r>
                        <a:rPr lang="en-US" sz="2400" dirty="0">
                          <a:latin typeface="Times New Roman"/>
                          <a:ea typeface="MS Mincho"/>
                        </a:rPr>
                        <a:t>= ‘.’</a:t>
                      </a:r>
                      <a:endParaRPr lang="id-ID" sz="2400" dirty="0">
                        <a:latin typeface="Times New Roman"/>
                        <a:ea typeface="MS Mincho"/>
                      </a:endParaRPr>
                    </a:p>
                    <a:p>
                      <a:pPr>
                        <a:spcAft>
                          <a:spcPts val="0"/>
                        </a:spcAft>
                      </a:pPr>
                      <a:r>
                        <a:rPr lang="en-US" sz="2400" dirty="0">
                          <a:latin typeface="Times New Roman"/>
                          <a:ea typeface="MS Mincho"/>
                        </a:rPr>
                        <a:t>          </a:t>
                      </a:r>
                      <a:r>
                        <a:rPr lang="id-ID" sz="2400" dirty="0" smtClean="0">
                          <a:latin typeface="Times New Roman"/>
                          <a:ea typeface="MS Mincho"/>
                        </a:rPr>
                        <a:t>  </a:t>
                      </a:r>
                      <a:r>
                        <a:rPr lang="en-US" sz="2400" dirty="0" err="1" smtClean="0">
                          <a:latin typeface="Times New Roman"/>
                          <a:ea typeface="MS Mincho"/>
                        </a:rPr>
                        <a:t>jika</a:t>
                      </a:r>
                      <a:r>
                        <a:rPr lang="en-US" sz="2400" dirty="0" smtClean="0">
                          <a:latin typeface="Times New Roman"/>
                          <a:ea typeface="MS Mincho"/>
                        </a:rPr>
                        <a:t> </a:t>
                      </a:r>
                      <a:r>
                        <a:rPr lang="en-US" sz="2400" dirty="0">
                          <a:latin typeface="Times New Roman"/>
                          <a:ea typeface="MS Mincho"/>
                        </a:rPr>
                        <a:t>CC = ‘.’ </a:t>
                      </a:r>
                      <a:r>
                        <a:rPr lang="en-US" sz="2400" dirty="0" err="1">
                          <a:latin typeface="Times New Roman"/>
                          <a:ea typeface="MS Mincho"/>
                        </a:rPr>
                        <a:t>maka</a:t>
                      </a:r>
                      <a:r>
                        <a:rPr lang="en-US" sz="2400" dirty="0">
                          <a:latin typeface="Times New Roman"/>
                          <a:ea typeface="MS Mincho"/>
                        </a:rPr>
                        <a:t> EOP </a:t>
                      </a:r>
                      <a:r>
                        <a:rPr lang="en-US" sz="2400" dirty="0" err="1">
                          <a:latin typeface="Times New Roman"/>
                          <a:ea typeface="MS Mincho"/>
                        </a:rPr>
                        <a:t>akan</a:t>
                      </a:r>
                      <a:r>
                        <a:rPr lang="en-US" sz="2400" dirty="0">
                          <a:latin typeface="Times New Roman"/>
                          <a:ea typeface="MS Mincho"/>
                        </a:rPr>
                        <a:t> </a:t>
                      </a:r>
                      <a:r>
                        <a:rPr lang="en-US" sz="2400" dirty="0" err="1">
                          <a:latin typeface="Times New Roman"/>
                          <a:ea typeface="MS Mincho"/>
                        </a:rPr>
                        <a:t>menyala</a:t>
                      </a:r>
                      <a:r>
                        <a:rPr lang="en-US" sz="2400" dirty="0">
                          <a:latin typeface="Times New Roman"/>
                          <a:ea typeface="MS Mincho"/>
                        </a:rPr>
                        <a:t> (true)</a:t>
                      </a:r>
                      <a:endParaRPr lang="id-ID" sz="2400" dirty="0">
                        <a:latin typeface="Times New Roman"/>
                        <a:ea typeface="MS Mincho"/>
                      </a:endParaRPr>
                    </a:p>
                    <a:p>
                      <a:pPr>
                        <a:spcAft>
                          <a:spcPts val="0"/>
                        </a:spcAft>
                      </a:pPr>
                      <a:r>
                        <a:rPr lang="en-US" sz="2400" dirty="0">
                          <a:latin typeface="Times New Roman"/>
                          <a:ea typeface="MS Mincho"/>
                        </a:rPr>
                        <a:t>}  </a:t>
                      </a:r>
                      <a:endParaRPr lang="id-ID" sz="24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Menghitung</a:t>
            </a:r>
            <a:r>
              <a:rPr lang="en-US" dirty="0" smtClean="0"/>
              <a:t> </a:t>
            </a:r>
            <a:r>
              <a:rPr lang="en-US" dirty="0" err="1" smtClean="0"/>
              <a:t>jumlah</a:t>
            </a:r>
            <a:r>
              <a:rPr lang="en-US" dirty="0" smtClean="0"/>
              <a:t> </a:t>
            </a:r>
            <a:r>
              <a:rPr lang="en-US" dirty="0" err="1" smtClean="0"/>
              <a:t>huruf</a:t>
            </a:r>
            <a:r>
              <a:rPr lang="en-US" dirty="0" smtClean="0"/>
              <a:t> </a:t>
            </a:r>
            <a:r>
              <a:rPr lang="en-US" dirty="0" err="1" smtClean="0"/>
              <a:t>pada</a:t>
            </a:r>
            <a:r>
              <a:rPr lang="en-US" dirty="0" smtClean="0"/>
              <a:t> pita</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8" name="Table 7"/>
          <p:cNvGraphicFramePr>
            <a:graphicFrameLocks noGrp="1"/>
          </p:cNvGraphicFramePr>
          <p:nvPr/>
        </p:nvGraphicFramePr>
        <p:xfrm>
          <a:off x="389907" y="2171034"/>
          <a:ext cx="8301655" cy="4023360"/>
        </p:xfrm>
        <a:graphic>
          <a:graphicData uri="http://schemas.openxmlformats.org/drawingml/2006/table">
            <a:tbl>
              <a:tblPr/>
              <a:tblGrid>
                <a:gridCol w="8301655"/>
              </a:tblGrid>
              <a:tr h="0">
                <a:tc>
                  <a:txBody>
                    <a:bodyPr/>
                    <a:lstStyle/>
                    <a:p>
                      <a:pPr>
                        <a:spcAft>
                          <a:spcPts val="0"/>
                        </a:spcAft>
                      </a:pPr>
                      <a:r>
                        <a:rPr lang="en-US" sz="2400">
                          <a:latin typeface="Times New Roman"/>
                          <a:ea typeface="MS Mincho"/>
                        </a:rPr>
                        <a:t>Program COUNTHURUF</a:t>
                      </a:r>
                      <a:endParaRPr lang="id-ID" sz="2400">
                        <a:latin typeface="Times New Roman"/>
                        <a:ea typeface="MS Mincho"/>
                      </a:endParaRPr>
                    </a:p>
                    <a:p>
                      <a:pPr>
                        <a:spcAft>
                          <a:spcPts val="0"/>
                        </a:spcAft>
                      </a:pPr>
                      <a:r>
                        <a:rPr lang="en-US" sz="2400">
                          <a:latin typeface="Times New Roman"/>
                          <a:ea typeface="MS Mincho"/>
                        </a:rPr>
                        <a:t>{SKEMA PEMROSESAN DENGAN MARK}</a:t>
                      </a:r>
                      <a:endParaRPr lang="id-ID" sz="24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400">
                          <a:latin typeface="Times New Roman"/>
                          <a:ea typeface="MS Mincho"/>
                        </a:rPr>
                        <a:t>Kamus :</a:t>
                      </a:r>
                      <a:endParaRPr lang="id-ID" sz="240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2400" dirty="0" err="1">
                          <a:latin typeface="Times New Roman"/>
                          <a:ea typeface="MS Mincho"/>
                        </a:rPr>
                        <a:t>Algoritma</a:t>
                      </a:r>
                      <a:r>
                        <a:rPr lang="en-US" sz="2400" dirty="0">
                          <a:latin typeface="Times New Roman"/>
                          <a:ea typeface="MS Mincho"/>
                        </a:rPr>
                        <a:t> :</a:t>
                      </a:r>
                      <a:endParaRPr lang="id-ID" sz="2400" dirty="0">
                        <a:latin typeface="Times New Roman"/>
                        <a:ea typeface="MS Mincho"/>
                      </a:endParaRPr>
                    </a:p>
                    <a:p>
                      <a:pPr>
                        <a:spcAft>
                          <a:spcPts val="0"/>
                        </a:spcAft>
                        <a:tabLst>
                          <a:tab pos="266700" algn="l"/>
                          <a:tab pos="571500" algn="l"/>
                          <a:tab pos="901700" algn="l"/>
                        </a:tabLst>
                      </a:pPr>
                      <a:r>
                        <a:rPr lang="en-US" sz="2400" dirty="0">
                          <a:latin typeface="Times New Roman"/>
                          <a:ea typeface="MS Mincho"/>
                        </a:rPr>
                        <a:t>      RESET  {</a:t>
                      </a:r>
                      <a:r>
                        <a:rPr lang="en-US" sz="2400" dirty="0" err="1">
                          <a:latin typeface="Times New Roman"/>
                          <a:ea typeface="MS Mincho"/>
                        </a:rPr>
                        <a:t>Inisialisasi</a:t>
                      </a:r>
                      <a:r>
                        <a:rPr lang="en-US" sz="2400" dirty="0">
                          <a:latin typeface="Times New Roman"/>
                          <a:ea typeface="MS Mincho"/>
                        </a:rPr>
                        <a:t>, CI = 0}</a:t>
                      </a:r>
                      <a:endParaRPr lang="id-ID" sz="2400" dirty="0">
                        <a:latin typeface="Times New Roman"/>
                        <a:ea typeface="MS Mincho"/>
                      </a:endParaRPr>
                    </a:p>
                    <a:p>
                      <a:pPr>
                        <a:spcAft>
                          <a:spcPts val="0"/>
                        </a:spcAft>
                      </a:pPr>
                      <a:r>
                        <a:rPr lang="en-US" sz="2400" dirty="0">
                          <a:latin typeface="Times New Roman"/>
                          <a:ea typeface="MS Mincho"/>
                        </a:rPr>
                        <a:t>      START   {</a:t>
                      </a:r>
                      <a:r>
                        <a:rPr lang="en-US" sz="2400" dirty="0" err="1">
                          <a:latin typeface="Times New Roman"/>
                          <a:ea typeface="MS Mincho"/>
                        </a:rPr>
                        <a:t>First_Elmt</a:t>
                      </a:r>
                      <a:r>
                        <a:rPr lang="en-US" sz="2400" dirty="0">
                          <a:latin typeface="Times New Roman"/>
                          <a:ea typeface="MS Mincho"/>
                        </a:rPr>
                        <a:t>}</a:t>
                      </a:r>
                      <a:endParaRPr lang="id-ID" sz="2400" dirty="0">
                        <a:latin typeface="Times New Roman"/>
                        <a:ea typeface="MS Mincho"/>
                      </a:endParaRPr>
                    </a:p>
                    <a:p>
                      <a:pPr>
                        <a:spcAft>
                          <a:spcPts val="0"/>
                        </a:spcAft>
                      </a:pPr>
                      <a:r>
                        <a:rPr lang="en-US" sz="2400" dirty="0">
                          <a:latin typeface="Times New Roman"/>
                          <a:ea typeface="MS Mincho"/>
                        </a:rPr>
                        <a:t>      while (CC ≠ ‘.’} do    {not EOP}</a:t>
                      </a:r>
                      <a:endParaRPr lang="id-ID" sz="2400" dirty="0">
                        <a:latin typeface="Times New Roman"/>
                        <a:ea typeface="MS Mincho"/>
                      </a:endParaRPr>
                    </a:p>
                    <a:p>
                      <a:pPr>
                        <a:spcAft>
                          <a:spcPts val="0"/>
                        </a:spcAft>
                      </a:pPr>
                      <a:r>
                        <a:rPr lang="en-US" sz="2400" dirty="0">
                          <a:latin typeface="Times New Roman"/>
                          <a:ea typeface="MS Mincho"/>
                        </a:rPr>
                        <a:t>             INCR    {</a:t>
                      </a:r>
                      <a:r>
                        <a:rPr lang="en-US" sz="2400" dirty="0" err="1">
                          <a:latin typeface="Times New Roman"/>
                          <a:ea typeface="MS Mincho"/>
                        </a:rPr>
                        <a:t>Proses</a:t>
                      </a:r>
                      <a:r>
                        <a:rPr lang="en-US" sz="2400" dirty="0">
                          <a:latin typeface="Times New Roman"/>
                          <a:ea typeface="MS Mincho"/>
                        </a:rPr>
                        <a:t> : CI=CI+1}</a:t>
                      </a:r>
                      <a:endParaRPr lang="id-ID" sz="2400" dirty="0">
                        <a:latin typeface="Times New Roman"/>
                        <a:ea typeface="MS Mincho"/>
                      </a:endParaRPr>
                    </a:p>
                    <a:p>
                      <a:pPr>
                        <a:spcAft>
                          <a:spcPts val="0"/>
                        </a:spcAft>
                      </a:pPr>
                      <a:r>
                        <a:rPr lang="en-US" sz="2400" dirty="0">
                          <a:latin typeface="Times New Roman"/>
                          <a:ea typeface="MS Mincho"/>
                        </a:rPr>
                        <a:t>              ADV ← {</a:t>
                      </a:r>
                      <a:r>
                        <a:rPr lang="en-US" sz="2400" dirty="0" err="1">
                          <a:latin typeface="Times New Roman"/>
                          <a:ea typeface="MS Mincho"/>
                        </a:rPr>
                        <a:t>Next_Elmt</a:t>
                      </a:r>
                      <a:r>
                        <a:rPr lang="en-US" sz="2400" dirty="0">
                          <a:latin typeface="Times New Roman"/>
                          <a:ea typeface="MS Mincho"/>
                        </a:rPr>
                        <a:t>}</a:t>
                      </a:r>
                      <a:endParaRPr lang="id-ID" sz="2400" dirty="0">
                        <a:latin typeface="Times New Roman"/>
                        <a:ea typeface="MS Mincho"/>
                      </a:endParaRPr>
                    </a:p>
                    <a:p>
                      <a:pPr>
                        <a:spcAft>
                          <a:spcPts val="0"/>
                        </a:spcAft>
                      </a:pPr>
                      <a:r>
                        <a:rPr lang="en-US" sz="2400" dirty="0">
                          <a:latin typeface="Times New Roman"/>
                          <a:ea typeface="MS Mincho"/>
                        </a:rPr>
                        <a:t>      {CC = “.”}</a:t>
                      </a:r>
                      <a:endParaRPr lang="id-ID" sz="2400" dirty="0">
                        <a:latin typeface="Times New Roman"/>
                        <a:ea typeface="MS Mincho"/>
                      </a:endParaRPr>
                    </a:p>
                    <a:p>
                      <a:pPr>
                        <a:spcAft>
                          <a:spcPts val="0"/>
                        </a:spcAft>
                      </a:pPr>
                      <a:r>
                        <a:rPr lang="en-US" sz="2400" dirty="0">
                          <a:latin typeface="Times New Roman"/>
                          <a:ea typeface="MS Mincho"/>
                        </a:rPr>
                        <a:t>      Output (CI)    {</a:t>
                      </a:r>
                      <a:r>
                        <a:rPr lang="en-US" sz="2400" dirty="0" err="1">
                          <a:latin typeface="Times New Roman"/>
                          <a:ea typeface="MS Mincho"/>
                        </a:rPr>
                        <a:t>Terminasi</a:t>
                      </a:r>
                      <a:r>
                        <a:rPr lang="en-US" sz="2400" dirty="0">
                          <a:latin typeface="Times New Roman"/>
                          <a:ea typeface="MS Mincho"/>
                        </a:rPr>
                        <a:t>}</a:t>
                      </a:r>
                      <a:endParaRPr lang="id-ID" sz="2400" dirty="0">
                        <a:latin typeface="Times New Roman"/>
                        <a:ea typeface="MS Minch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ieee_presentation_template.pot</Template>
  <TotalTime>2204</TotalTime>
  <Words>3671</Words>
  <Application>Microsoft Office PowerPoint</Application>
  <PresentationFormat>On-screen Show (4:3)</PresentationFormat>
  <Paragraphs>593</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template_informatika_slide</vt:lpstr>
      <vt:lpstr>IKG2A3/ Pemrograman Terstruktur 2</vt:lpstr>
      <vt:lpstr>Mesin Abstrak</vt:lpstr>
      <vt:lpstr>Macam Mesin Abstrak yang Akan Dibahas</vt:lpstr>
      <vt:lpstr>MESIN KARAKTER</vt:lpstr>
      <vt:lpstr>Mesin Karakter</vt:lpstr>
      <vt:lpstr>Mesin Karakter (lanjutan)</vt:lpstr>
      <vt:lpstr>Primitive untuk Merubah Posisi Pita</vt:lpstr>
      <vt:lpstr>Primitive untuk Merubah Posisi Pita</vt:lpstr>
      <vt:lpstr>Menghitung jumlah huruf pada pita</vt:lpstr>
      <vt:lpstr>Slide 10</vt:lpstr>
      <vt:lpstr>Slide 11</vt:lpstr>
      <vt:lpstr>Menghitung frekuensi huruf ‘a’</vt:lpstr>
      <vt:lpstr>Slide 13</vt:lpstr>
      <vt:lpstr>Kasus</vt:lpstr>
      <vt:lpstr>Slide 15</vt:lpstr>
      <vt:lpstr>Slide 16</vt:lpstr>
      <vt:lpstr>Slide 17</vt:lpstr>
      <vt:lpstr>MESIN COUPLE</vt:lpstr>
      <vt:lpstr>Slide 19</vt:lpstr>
      <vt:lpstr>Slide 20</vt:lpstr>
      <vt:lpstr>Primitive pada Mesin Couple</vt:lpstr>
      <vt:lpstr>Primitive pada Mesin Couple</vt:lpstr>
      <vt:lpstr>MESIN KATA</vt:lpstr>
      <vt:lpstr>Mesin Kata</vt:lpstr>
      <vt:lpstr>Kemungkinan isi dari pita karakter :</vt:lpstr>
      <vt:lpstr>Kemungkinan isi dari pita karakter :</vt:lpstr>
      <vt:lpstr>Model  Akuisisi</vt:lpstr>
      <vt:lpstr>Model Akuisisi Versi  1</vt:lpstr>
      <vt:lpstr>Slide 29</vt:lpstr>
      <vt:lpstr>Slide 30</vt:lpstr>
      <vt:lpstr>Slide 31</vt:lpstr>
      <vt:lpstr>Slide 32</vt:lpstr>
      <vt:lpstr>Slide 33</vt:lpstr>
      <vt:lpstr>Slide 34</vt:lpstr>
      <vt:lpstr>Slide 35</vt:lpstr>
      <vt:lpstr>Slide 36</vt:lpstr>
      <vt:lpstr>Model Akuisisi Versi 2</vt:lpstr>
      <vt:lpstr>Slide 38</vt:lpstr>
      <vt:lpstr>Slide 39</vt:lpstr>
      <vt:lpstr>Slide 40</vt:lpstr>
      <vt:lpstr>Slide 41</vt:lpstr>
      <vt:lpstr>Slide 42</vt:lpstr>
      <vt:lpstr>Slide 43</vt:lpstr>
      <vt:lpstr>Slide 44</vt:lpstr>
      <vt:lpstr>Slide 45</vt:lpstr>
      <vt:lpstr>Model Akuisisi Versi 3</vt:lpstr>
      <vt:lpstr>Slide 47</vt:lpstr>
      <vt:lpstr>Slide 48</vt:lpstr>
      <vt:lpstr>Slide 49</vt:lpstr>
      <vt:lpstr>Slide 50</vt:lpstr>
      <vt:lpstr>Slide 51</vt:lpstr>
      <vt:lpstr>Slide 52</vt:lpstr>
      <vt:lpstr>Slide 53</vt:lpstr>
      <vt:lpstr>Soal Latihan</vt:lpstr>
      <vt:lpstr>Referensi</vt:lpstr>
      <vt:lpstr>Slide 56</vt:lpstr>
    </vt:vector>
  </TitlesOfParts>
  <Company>IEEE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 Lisa Lisa.</dc:creator>
  <cp:lastModifiedBy>user</cp:lastModifiedBy>
  <cp:revision>138</cp:revision>
  <dcterms:created xsi:type="dcterms:W3CDTF">2012-11-14T18:53:32Z</dcterms:created>
  <dcterms:modified xsi:type="dcterms:W3CDTF">2014-07-20T03:59:59Z</dcterms:modified>
</cp:coreProperties>
</file>