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82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61" r:id="rId18"/>
    <p:sldId id="275" r:id="rId19"/>
    <p:sldId id="276" r:id="rId20"/>
    <p:sldId id="277" r:id="rId21"/>
    <p:sldId id="278" r:id="rId22"/>
    <p:sldId id="279" r:id="rId23"/>
    <p:sldId id="280" r:id="rId24"/>
    <p:sldId id="283" r:id="rId25"/>
    <p:sldId id="281" r:id="rId26"/>
    <p:sldId id="258" r:id="rId2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-1386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B9219-4A66-4B41-AFAD-B4DCC55121D3}" type="datetimeFigureOut">
              <a:rPr lang="en-US" smtClean="0"/>
              <a:pPr/>
              <a:t>7/20/2014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99D96-90C2-44B4-8DCF-3216EB4C36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74085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96F5A-DA36-4202-8F3F-DA89D0431918}" type="datetimeFigureOut">
              <a:rPr lang="en-US" smtClean="0"/>
              <a:pPr/>
              <a:t>7/20/2014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BABC4-D3F8-4FEC-A081-17F891AA9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6784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17785" b="11855"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34684" y="2875084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61DBC4B-18FA-4641-AED3-09167062A95C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893624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id-ID" dirty="0" smtClean="0"/>
              <a:t>IKG2A3 Pemrograman Terstruktur 2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75188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40D16-EBF5-0D44-A21F-B32E9F6095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16975-30F2-B74D-B90F-E83C4C9562E7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21045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374826" y="2009550"/>
            <a:ext cx="4035425" cy="40023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4738863" y="2009550"/>
            <a:ext cx="4035425" cy="4002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67590-0BC9-4B4A-95A3-307D97AD4B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CA678-D006-7B41-A446-6998EA1314C2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1336417"/>
            <a:ext cx="8409163" cy="641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723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66889" y="1645920"/>
            <a:ext cx="4035247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4703762" y="1645920"/>
            <a:ext cx="4045126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357187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4703762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3C417-35D1-DE4B-9003-F2E94344F5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1F2DA-4C0E-AF48-AAE7-6B5FD0673F17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8250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4678538" y="2009550"/>
            <a:ext cx="4035425" cy="40023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365125" y="2009550"/>
            <a:ext cx="3997325" cy="400231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A4596-0E95-4845-A51E-381771D71C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3548A-BD02-5246-9AB8-6847FF416924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66198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 bwMode="auto">
          <a:xfrm>
            <a:off x="434548" y="4489331"/>
            <a:ext cx="8326438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 smtClean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  <a:endParaRPr lang="en-US" sz="5400" dirty="0">
              <a:solidFill>
                <a:srgbClr val="C00000"/>
              </a:solidFill>
              <a:latin typeface="Brush Script Std" pitchFamily="66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489" y="4670967"/>
            <a:ext cx="9141923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Mystogan\Pictures\red-digital-background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7910" b="13980"/>
          <a:stretch/>
        </p:blipFill>
        <p:spPr bwMode="auto">
          <a:xfrm>
            <a:off x="-2566" y="0"/>
            <a:ext cx="9144000" cy="467096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ystogan\Pictures\logo-whit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92" y="142946"/>
            <a:ext cx="3039184" cy="60378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457725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3999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365125" y="1336417"/>
            <a:ext cx="8326438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89908" y="6451886"/>
            <a:ext cx="35877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2B1F015-1154-6F45-9F5A-29B4836DF7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810596" y="6451886"/>
            <a:ext cx="164306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49DE922-2F34-1241-8A40-1B6D2996FA4E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 rot="-5400000">
            <a:off x="9449594" y="5911057"/>
            <a:ext cx="17097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600" dirty="0">
                <a:solidFill>
                  <a:srgbClr val="7F7F7F"/>
                </a:solidFill>
              </a:rPr>
              <a:t>12-CRS-0106 REVISED </a:t>
            </a:r>
            <a:r>
              <a:rPr lang="en-US" sz="600" dirty="0" smtClean="0">
                <a:solidFill>
                  <a:srgbClr val="7F7F7F"/>
                </a:solidFill>
              </a:rPr>
              <a:t>8 </a:t>
            </a:r>
            <a:r>
              <a:rPr lang="en-US" sz="600" dirty="0">
                <a:solidFill>
                  <a:srgbClr val="7F7F7F"/>
                </a:solidFill>
              </a:rPr>
              <a:t>FEB 2013</a:t>
            </a:r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365125" y="1977656"/>
            <a:ext cx="8326438" cy="405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" y="0"/>
            <a:ext cx="9143993" cy="12477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>
              <a:lumMod val="75000"/>
              <a:lumOff val="25000"/>
            </a:schemeClr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spcBef>
          <a:spcPts val="1800"/>
        </a:spcBef>
        <a:spcAft>
          <a:spcPct val="0"/>
        </a:spcAft>
        <a:buSzPct val="135000"/>
        <a:buBlip>
          <a:blip r:embed="rId12"/>
        </a:buBlip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spcBef>
          <a:spcPts val="800"/>
        </a:spcBef>
        <a:spcAft>
          <a:spcPct val="0"/>
        </a:spcAft>
        <a:buClr>
          <a:srgbClr val="595959"/>
        </a:buClr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spcBef>
          <a:spcPts val="70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IKG2A3</a:t>
            </a:r>
            <a:r>
              <a:rPr lang="en-US" dirty="0" smtClean="0"/>
              <a:t>/ </a:t>
            </a:r>
            <a:r>
              <a:rPr lang="id-ID" dirty="0" smtClean="0"/>
              <a:t>Pemrograman Terstruktur 2</a:t>
            </a: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ZK Abdurahman Baizal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KK</a:t>
            </a:r>
            <a:r>
              <a:rPr lang="id-ID" dirty="0" smtClean="0"/>
              <a:t> Algoritma dan Komputasi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061DBC4B-18FA-4641-AED3-09167062A95C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18161" y="2227425"/>
            <a:ext cx="3166281" cy="317708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600" b="1" dirty="0" smtClean="0"/>
              <a:t>Abstract Data Type (ADT)</a:t>
            </a:r>
            <a:endParaRPr lang="id-ID" sz="3600" b="1" dirty="0"/>
          </a:p>
        </p:txBody>
      </p:sp>
    </p:spTree>
    <p:extLst>
      <p:ext uri="{BB962C8B-B14F-4D97-AF65-F5344CB8AC3E}">
        <p14:creationId xmlns="" xmlns:p14="http://schemas.microsoft.com/office/powerpoint/2010/main" val="119129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365760" y="1760561"/>
            <a:ext cx="8326438" cy="4025490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dirty="0" err="1" smtClean="0"/>
              <a:t>Modul</a:t>
            </a:r>
            <a:r>
              <a:rPr lang="en-US" dirty="0" smtClean="0"/>
              <a:t> ADT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dimanfaatkan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r>
              <a:rPr lang="en-US" dirty="0" smtClean="0"/>
              <a:t> lain,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mendeklarasikan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bertype</a:t>
            </a:r>
            <a:r>
              <a:rPr lang="en-US" dirty="0" smtClean="0"/>
              <a:t> ADT </a:t>
            </a:r>
            <a:r>
              <a:rPr lang="en-US" dirty="0" err="1" smtClean="0"/>
              <a:t>tsb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modulnya</a:t>
            </a:r>
            <a:r>
              <a:rPr lang="en-US" dirty="0" smtClean="0"/>
              <a:t>. </a:t>
            </a:r>
          </a:p>
          <a:p>
            <a:pPr>
              <a:spcBef>
                <a:spcPts val="1000"/>
              </a:spcBef>
            </a:pPr>
            <a:r>
              <a:rPr lang="en-US" dirty="0" smtClean="0"/>
              <a:t>ADT </a:t>
            </a:r>
            <a:r>
              <a:rPr lang="en-US" dirty="0" err="1" smtClean="0"/>
              <a:t>bertindak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b="1" i="1" dirty="0" smtClean="0"/>
              <a:t>Supplier </a:t>
            </a:r>
            <a:r>
              <a:rPr lang="en-US" dirty="0" smtClean="0"/>
              <a:t>(</a:t>
            </a:r>
            <a:r>
              <a:rPr lang="en-US" dirty="0" err="1" smtClean="0"/>
              <a:t>penyedia</a:t>
            </a:r>
            <a:r>
              <a:rPr lang="en-US" dirty="0" smtClean="0"/>
              <a:t> type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primitif</a:t>
            </a:r>
            <a:r>
              <a:rPr lang="en-US" dirty="0" smtClean="0"/>
              <a:t>),</a:t>
            </a:r>
          </a:p>
          <a:p>
            <a:pPr>
              <a:spcBef>
                <a:spcPts val="1000"/>
              </a:spcBef>
            </a:pPr>
            <a:r>
              <a:rPr lang="en-US" dirty="0" err="1" smtClean="0"/>
              <a:t>Modul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berperan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b="1" i="1" dirty="0" smtClean="0"/>
              <a:t>Client </a:t>
            </a:r>
            <a:r>
              <a:rPr lang="en-US" dirty="0" smtClean="0"/>
              <a:t>(</a:t>
            </a:r>
            <a:r>
              <a:rPr lang="en-US" dirty="0" err="1" smtClean="0"/>
              <a:t>pengguna</a:t>
            </a:r>
            <a:r>
              <a:rPr lang="en-US" dirty="0" smtClean="0"/>
              <a:t>) </a:t>
            </a:r>
            <a:r>
              <a:rPr lang="en-US" dirty="0" err="1" smtClean="0"/>
              <a:t>dari</a:t>
            </a:r>
            <a:r>
              <a:rPr lang="en-US" dirty="0" smtClean="0"/>
              <a:t> ADT </a:t>
            </a:r>
            <a:r>
              <a:rPr lang="en-US" dirty="0" err="1" smtClean="0"/>
              <a:t>tsb</a:t>
            </a:r>
            <a:r>
              <a:rPr lang="en-US" dirty="0" smtClean="0"/>
              <a:t>.</a:t>
            </a:r>
          </a:p>
          <a:p>
            <a:pPr>
              <a:spcBef>
                <a:spcPts val="1000"/>
              </a:spcBef>
            </a:pP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yang </a:t>
            </a:r>
            <a:r>
              <a:rPr lang="en-US" dirty="0" err="1" smtClean="0"/>
              <a:t>khusus</a:t>
            </a:r>
            <a:r>
              <a:rPr lang="en-US" dirty="0" smtClean="0"/>
              <a:t> yang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b="1" i="1" dirty="0" smtClean="0"/>
              <a:t>main program </a:t>
            </a:r>
            <a:r>
              <a:rPr lang="en-US" dirty="0" smtClean="0"/>
              <a:t>(program </a:t>
            </a:r>
            <a:r>
              <a:rPr lang="en-US" dirty="0" err="1" smtClean="0"/>
              <a:t>utama</a:t>
            </a:r>
            <a:r>
              <a:rPr lang="en-US" dirty="0" smtClean="0"/>
              <a:t>) yang </a:t>
            </a:r>
            <a:r>
              <a:rPr lang="en-US" dirty="0" err="1" smtClean="0"/>
              <a:t>memanfaatkan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type </a:t>
            </a:r>
            <a:r>
              <a:rPr lang="en-US" dirty="0" err="1" smtClean="0"/>
              <a:t>tsb</a:t>
            </a:r>
            <a:endParaRPr lang="en-US" dirty="0" smtClean="0"/>
          </a:p>
          <a:p>
            <a:pPr>
              <a:spcBef>
                <a:spcPts val="1000"/>
              </a:spcBef>
            </a:pP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ADT JAM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id-ID" dirty="0" smtClean="0"/>
              <a:t>Notasi </a:t>
            </a:r>
            <a:r>
              <a:rPr lang="en-US" dirty="0" err="1" smtClean="0"/>
              <a:t>Algoritmik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977656"/>
            <a:ext cx="8229600" cy="4473944"/>
          </a:xfrm>
          <a:prstGeom prst="rect">
            <a:avLst/>
          </a:prstGeom>
        </p:spPr>
        <p:txBody>
          <a:bodyPr/>
          <a:lstStyle/>
          <a:p>
            <a:pPr marL="346075" marR="0" lvl="0" indent="-346075" algn="l" defTabSz="457200" rtl="0" eaLnBrk="1" fontAlgn="base" latinLnBrk="0" hangingPunct="1">
              <a:spcBef>
                <a:spcPts val="1000"/>
              </a:spcBef>
              <a:spcAft>
                <a:spcPct val="0"/>
              </a:spcAft>
              <a:buClrTx/>
              <a:buSzPct val="135000"/>
              <a:buFontTx/>
              <a:buBlip>
                <a:blip r:embed="rId2"/>
              </a:buBlip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0"/>
              <a:cs typeface="ＭＳ Ｐゴシック" charset="0"/>
            </a:endParaRPr>
          </a:p>
          <a:p>
            <a:pPr marL="346075" marR="0" lvl="0" indent="-346075" algn="l" defTabSz="457200" rtl="0" eaLnBrk="1" fontAlgn="base" latinLnBrk="0" hangingPunct="1">
              <a:spcBef>
                <a:spcPts val="10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{ Definisi TYPE JAM &lt;HH:MM:SS&gt; }</a:t>
            </a:r>
          </a:p>
          <a:p>
            <a:pPr marL="346075" marR="0" lvl="0" indent="-346075" algn="l" defTabSz="457200" rtl="0" eaLnBrk="1" fontAlgn="base" latinLnBrk="0" hangingPunct="1">
              <a:spcBef>
                <a:spcPts val="10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  TYPE Hour : integer [0..23]</a:t>
            </a:r>
          </a:p>
          <a:p>
            <a:pPr marL="346075" marR="0" lvl="0" indent="-346075" algn="l" defTabSz="457200" rtl="0" eaLnBrk="1" fontAlgn="base" latinLnBrk="0" hangingPunct="1">
              <a:spcBef>
                <a:spcPts val="10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  TYPE Minute : integer [0..59]</a:t>
            </a:r>
          </a:p>
          <a:p>
            <a:pPr marL="346075" marR="0" lvl="0" indent="-346075" algn="l" defTabSz="457200" rtl="0" eaLnBrk="1" fontAlgn="base" latinLnBrk="0" hangingPunct="1">
              <a:spcBef>
                <a:spcPts val="10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  TYPE Second : integer [0..59]</a:t>
            </a:r>
          </a:p>
          <a:p>
            <a:pPr marL="346075" marR="0" lvl="0" indent="-346075" algn="l" defTabSz="457200" rtl="0" eaLnBrk="1" fontAlgn="base" latinLnBrk="0" hangingPunct="1">
              <a:spcBef>
                <a:spcPts val="10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  TYPE JAM : &lt; HH: Hour, { Hour [0..23] }</a:t>
            </a:r>
          </a:p>
          <a:p>
            <a:pPr marL="346075" marR="0" lvl="0" indent="-346075" algn="l" defTabSz="457200" rtl="0" eaLnBrk="1" fontAlgn="base" latinLnBrk="0" hangingPunct="1">
              <a:spcBef>
                <a:spcPts val="10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                          MM: Minute, { Minute [0..59] }</a:t>
            </a:r>
          </a:p>
          <a:p>
            <a:pPr marL="346075" marR="0" lvl="0" indent="-346075" algn="l" defTabSz="457200" rtl="0" eaLnBrk="1" fontAlgn="base" latinLnBrk="0" hangingPunct="1">
              <a:spcBef>
                <a:spcPts val="10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                          SS:Second { Second [0..59] }</a:t>
            </a:r>
          </a:p>
          <a:p>
            <a:pPr marL="346075" marR="0" lvl="0" indent="-346075" algn="l" defTabSz="457200" rtl="0" eaLnBrk="1" fontAlgn="base" latinLnBrk="0" hangingPunct="1">
              <a:spcBef>
                <a:spcPts val="10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                       &gt;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414833"/>
            <a:ext cx="8229600" cy="5231642"/>
          </a:xfrm>
          <a:prstGeom prst="rect">
            <a:avLst/>
          </a:prstGeom>
        </p:spPr>
        <p:txBody>
          <a:bodyPr/>
          <a:lstStyle/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{**********************************************}</a:t>
            </a: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{ DEFINISI PRIMITIF }</a:t>
            </a: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{**********************************************}</a:t>
            </a: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{ KELOMPOK VALIDASI TERHADAP TYPE }</a:t>
            </a: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{**********************************************}</a:t>
            </a: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0"/>
              <a:cs typeface="ＭＳ Ｐゴシック" charset="0"/>
            </a:endParaRP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function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IsJValid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H,M,S:integer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)→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boolean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0"/>
              <a:cs typeface="ＭＳ Ｐゴシック" charset="0"/>
            </a:endParaRP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{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Mengirim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true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jika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H,M,S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dapat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membentuk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J yang valid }</a:t>
            </a: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0"/>
              <a:cs typeface="ＭＳ Ｐゴシック" charset="0"/>
            </a:endParaRP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{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Konstruktor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: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Membentuk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sebuah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JAM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dari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komponen-komponennya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}</a:t>
            </a: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0"/>
              <a:cs typeface="ＭＳ Ｐゴシック" charset="0"/>
            </a:endParaRP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function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MakeJam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HH:integer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,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MM:integer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,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SS:integer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) → JAM</a:t>
            </a: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{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Membentuk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sebuah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JAM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dari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komponen-komponennya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yang valid }</a:t>
            </a: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{ Pre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cond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: HH,MM,SS valid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untuk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membentuk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JAM }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>
          <a:xfrm>
            <a:off x="457200" y="1611592"/>
            <a:ext cx="8229600" cy="4311555"/>
          </a:xfrm>
          <a:prstGeom prst="rect">
            <a:avLst/>
          </a:prstGeom>
        </p:spPr>
        <p:txBody>
          <a:bodyPr/>
          <a:lstStyle/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(** Operasi terhadap komponen : selekstor Get dan Set **)</a:t>
            </a: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{** Selektor **}</a:t>
            </a: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0"/>
              <a:cs typeface="ＭＳ Ｐゴシック" charset="0"/>
            </a:endParaRP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function Hour(J: JAM) → integer</a:t>
            </a: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{ Mengirimkan bagian HH (Hour) dari JAM }</a:t>
            </a: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0"/>
              <a:cs typeface="ＭＳ Ｐゴシック" charset="0"/>
            </a:endParaRP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function Minute(J: JAM) → integer</a:t>
            </a: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{ Mengirimkan bagian Menit (MM) dari JAM }</a:t>
            </a: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0"/>
              <a:cs typeface="ＭＳ Ｐゴシック" charset="0"/>
            </a:endParaRP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function Second (J: JAM) → integer</a:t>
            </a: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{ Mengirimkan bagian Second(SS) dari JAM }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471697"/>
            <a:ext cx="8229600" cy="4615218"/>
          </a:xfrm>
          <a:prstGeom prst="rect">
            <a:avLst/>
          </a:prstGeom>
        </p:spPr>
        <p:txBody>
          <a:bodyPr/>
          <a:lstStyle/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{** Pengubah nilai Komponen **}</a:t>
            </a: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0"/>
              <a:cs typeface="ＭＳ Ｐゴシック" charset="0"/>
            </a:endParaRP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procedure SetHH(Input/Output J: JAM, Input newHH : integer)</a:t>
            </a: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{Menngubah nilai komponen HH dari J}</a:t>
            </a: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0"/>
              <a:cs typeface="ＭＳ Ｐゴシック" charset="0"/>
            </a:endParaRP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procedure SetMM(Input/Output J: JAM, Input newMM : integer)</a:t>
            </a: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{Mengubah nilai komponen MM dari J}</a:t>
            </a: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0"/>
              <a:cs typeface="ＭＳ Ｐゴシック" charset="0"/>
            </a:endParaRP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procedure SetSS(Input/Output J: JAM, Input newSS : integer)</a:t>
            </a: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{Mengubah nilai komponen SS dari J}</a:t>
            </a: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0"/>
              <a:cs typeface="ＭＳ Ｐゴシック" charset="0"/>
            </a:endParaRP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{** Destruktor ***}</a:t>
            </a: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{* tidak perlu. Akan dijelaskan kemudian *}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348865"/>
            <a:ext cx="8229600" cy="4819934"/>
          </a:xfrm>
          <a:prstGeom prst="rect">
            <a:avLst/>
          </a:prstGeom>
        </p:spPr>
        <p:txBody>
          <a:bodyPr/>
          <a:lstStyle/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{**********************************************}</a:t>
            </a: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{ KELOMPOK BACA/TULIS }</a:t>
            </a: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{**********************************************}</a:t>
            </a: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0"/>
              <a:cs typeface="ＭＳ Ｐゴシック" charset="0"/>
            </a:endParaRP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procedure BacaJam (Input/Output J: JAM)</a:t>
            </a: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{ I.S. : J tidak terdefinisi }</a:t>
            </a: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{ F.S. : J terdefinisi dan merupakan jam yang valid }</a:t>
            </a: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{ Proses : mengulangi membaca komponen H,M,S sehingga membentuk J yang valid }</a:t>
            </a: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0"/>
              <a:cs typeface="ＭＳ Ｐゴシック" charset="0"/>
            </a:endParaRP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procedure TulisJam (Input J: JAM)</a:t>
            </a: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{ I.S. : J sembarang }</a:t>
            </a: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{ F.S. : Nilai J ditulis dg format HH:MM:SS }</a:t>
            </a: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{ Proses : menulis nilai ke layar }</a:t>
            </a: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356825"/>
            <a:ext cx="8229600" cy="4771030"/>
          </a:xfrm>
          <a:prstGeom prst="rect">
            <a:avLst/>
          </a:prstGeom>
        </p:spPr>
        <p:txBody>
          <a:bodyPr/>
          <a:lstStyle/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{ KELOMPOK KONVERSI TERHADAP TYPE }</a:t>
            </a: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{****************************************************}</a:t>
            </a: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0"/>
              <a:cs typeface="ＭＳ Ｐゴシック" charset="0"/>
            </a:endParaRP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function JamToDetik (J: JAM) → integer</a:t>
            </a: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{ Diberikan sebuah JAM, mengkonversi menjadi Detik }</a:t>
            </a: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{ Rumus : detik = 3600*hour+menit*60 + detik }</a:t>
            </a: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{ nilai maksimum = 3600*23+59*60+59*60 }</a:t>
            </a: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{ hati-hati dengan representasi integer pada bahasa implementasi }</a:t>
            </a: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{ kebanyakan sistem mengimplementasi integer, }</a:t>
            </a: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{bernilai maksimum kurang dari nilai maksimum hasil konversi }</a:t>
            </a: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0"/>
              <a:cs typeface="ＭＳ Ｐゴシック" charset="0"/>
            </a:endParaRP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function DetikToJam (N:integer) → JAM</a:t>
            </a: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{ Mengirim konversi detik ke JAM }</a:t>
            </a: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{ pada beberapa bahasa, representasi integer tidak cukup untuk }</a:t>
            </a: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{ menampung N }</a:t>
            </a: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239680"/>
            <a:ext cx="8229600" cy="5120185"/>
          </a:xfrm>
          <a:prstGeom prst="rect">
            <a:avLst/>
          </a:prstGeom>
        </p:spPr>
        <p:txBody>
          <a:bodyPr/>
          <a:lstStyle/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{ KELOMPOK OPERASI TERHADAP TYPE }</a:t>
            </a: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{***********************************************}</a:t>
            </a: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0"/>
              <a:cs typeface="ＭＳ Ｐゴシック" charset="0"/>
            </a:endParaRP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{** Kelompok Operator Relational }</a:t>
            </a: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function JEQ(J1: JAM, J2: JAM) → boolean</a:t>
            </a: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{ Mengirimkan true jika J1=J2, false jika tidak }</a:t>
            </a: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0"/>
              <a:cs typeface="ＭＳ Ｐゴシック" charset="0"/>
            </a:endParaRP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function JNEQ(J1: JAM, J2: JAM) → boolean</a:t>
            </a: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{ Mengirimkan true jika J1 tidak sama dengan J2 }</a:t>
            </a: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0"/>
              <a:cs typeface="ＭＳ Ｐゴシック" charset="0"/>
            </a:endParaRP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function JLT(J1: JAM, J2: JAM) → boolean</a:t>
            </a: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{ Mengirimkan true jika J1&lt;J2 , false jika tidak }</a:t>
            </a: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0"/>
              <a:cs typeface="ＭＳ Ｐゴシック" charset="0"/>
            </a:endParaRP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function JGT(J1: JAM, J2: JAM) → boolean</a:t>
            </a: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{ Mengirimkan true jika J1&gt;J2, false jika tidak}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321569"/>
            <a:ext cx="8229600" cy="4847230"/>
          </a:xfrm>
          <a:prstGeom prst="rect">
            <a:avLst/>
          </a:prstGeom>
        </p:spPr>
        <p:txBody>
          <a:bodyPr/>
          <a:lstStyle/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{******** Operator aritmatika JAM ******************}</a:t>
            </a: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0"/>
              <a:cs typeface="ＭＳ Ｐゴシック" charset="0"/>
            </a:endParaRP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function JPlus(J1: JAM, J2: JAM) → JAM</a:t>
            </a: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{ Menghasilkan J1+J2, dalam bentuk JAM }</a:t>
            </a: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0"/>
              <a:cs typeface="ＭＳ Ｐゴシック" charset="0"/>
            </a:endParaRP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function JMinus(J1: JAM, J2: JAM) → JAM</a:t>
            </a: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{ Menghasilkan J1-J2, dalam bentuk JAM }</a:t>
            </a: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{ Precond : J1&lt;=J2 }</a:t>
            </a: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0"/>
              <a:cs typeface="ＭＳ Ｐゴシック" charset="0"/>
            </a:endParaRP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function NextDetik (J: JAM) → JAM</a:t>
            </a: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{ Mengirim 1 detik setelah J dalam bentuk JAM }</a:t>
            </a: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0"/>
              <a:cs typeface="ＭＳ Ｐゴシック" charset="0"/>
            </a:endParaRP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function NextNDetik (J: JAM, N: integer) → JAM</a:t>
            </a: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{ Mengirim N detik setelah J dalam bentuk JAM }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30852" y="2196024"/>
            <a:ext cx="8229600" cy="3463119"/>
          </a:xfrm>
          <a:prstGeom prst="rect">
            <a:avLst/>
          </a:prstGeom>
        </p:spPr>
        <p:txBody>
          <a:bodyPr/>
          <a:lstStyle/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{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Definisi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ABSTRACT DATA TYPE POINT }</a:t>
            </a: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TYPE POINT : &lt; X: integer, {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absis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}</a:t>
            </a: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                       Y: integer {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ordinat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} &gt;</a:t>
            </a: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0"/>
              <a:cs typeface="ＭＳ Ｐゴシック" charset="0"/>
            </a:endParaRP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{ DEFINISI PROTOTIP PRIMITIF }</a:t>
            </a: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{**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Konstruktor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membentuk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POINT **}</a:t>
            </a: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0"/>
              <a:cs typeface="ＭＳ Ｐゴシック" charset="0"/>
            </a:endParaRP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function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MakePOINT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(X:integer; Y:integer)→ POINT</a:t>
            </a: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{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Membentuk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sebuah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POINT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dari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komponen-komponennya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}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365125" y="1336417"/>
            <a:ext cx="8326438" cy="641239"/>
          </a:xfrm>
        </p:spPr>
        <p:txBody>
          <a:bodyPr/>
          <a:lstStyle/>
          <a:p>
            <a:r>
              <a:rPr lang="en-US" dirty="0" smtClean="0"/>
              <a:t>ADT POINT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id-ID" dirty="0" smtClean="0"/>
              <a:t>Notasi </a:t>
            </a:r>
            <a:r>
              <a:rPr lang="en-US" dirty="0" err="1" smtClean="0"/>
              <a:t>Algoritmik</a:t>
            </a:r>
            <a:endParaRPr lang="id-ID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id-ID" dirty="0" smtClean="0"/>
              <a:t>Pada bab ini kita akan membahas tentang Abstract Data Type (ADT)</a:t>
            </a:r>
          </a:p>
          <a:p>
            <a:r>
              <a:rPr lang="id-ID" dirty="0" smtClean="0"/>
              <a:t>Mendefinisikan sebuah struktur data, berarti kita harus mendefinisikan ADT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Pendahuluan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319296"/>
            <a:ext cx="8229600" cy="4835857"/>
          </a:xfrm>
          <a:prstGeom prst="rect">
            <a:avLst/>
          </a:prstGeom>
        </p:spPr>
        <p:txBody>
          <a:bodyPr/>
          <a:lstStyle/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(** Operasi terhadap komponen : selekstor Get dan Set **)</a:t>
            </a: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{** Selektor POINT **}</a:t>
            </a: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function GetAbsis(P:POINT) → integer</a:t>
            </a: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{Mengirimkan komponen Absis dari P}</a:t>
            </a: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0"/>
              <a:cs typeface="ＭＳ Ｐゴシック" charset="0"/>
            </a:endParaRP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function GetOrdinat (P:POINT) → integer</a:t>
            </a: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{ Mengirimkan komponen Ordinat dari P POINT}</a:t>
            </a: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0"/>
              <a:cs typeface="ＭＳ Ｐゴシック" charset="0"/>
            </a:endParaRP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(** Set nilai komponen **)</a:t>
            </a: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procedure SetAbsis(Input/Output P:POINT, Input newX : integer)</a:t>
            </a: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{Menngubah nilai komponen Absis dari P}</a:t>
            </a: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endParaRPr kumimoji="0" lang="en-US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0"/>
              <a:cs typeface="ＭＳ Ｐゴシック" charset="0"/>
            </a:endParaRP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procedure SetOrdinat (Input/Output P:POINT, Input newY : integer)</a:t>
            </a: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{ Mengubah nilai komponen Ordinat dari P }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596788"/>
            <a:ext cx="8229600" cy="3852081"/>
          </a:xfrm>
          <a:prstGeom prst="rect">
            <a:avLst/>
          </a:prstGeom>
        </p:spPr>
        <p:txBody>
          <a:bodyPr/>
          <a:lstStyle/>
          <a:p>
            <a:pPr marL="346075" marR="0" lvl="0" indent="-346075" algn="l" defTabSz="4572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{*** KELOMPOK Interaksi dengan I/O device, BACA/TULIS ***}</a:t>
            </a:r>
          </a:p>
          <a:p>
            <a:pPr marL="346075" marR="0" lvl="0" indent="-346075" algn="l" defTabSz="4572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0"/>
              <a:cs typeface="ＭＳ Ｐゴシック" charset="0"/>
            </a:endParaRPr>
          </a:p>
          <a:p>
            <a:pPr marL="346075" marR="0" lvl="0" indent="-346075" algn="l" defTabSz="4572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procedure BacaPOINT (Output P: POINT)</a:t>
            </a:r>
          </a:p>
          <a:p>
            <a:pPr marL="346075" marR="0" lvl="0" indent="-346075" algn="l" defTabSz="4572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{ Makepoint(x,y,P) membentuk P dari x dan y yang dibaca }</a:t>
            </a:r>
          </a:p>
          <a:p>
            <a:pPr marL="346075" marR="0" lvl="0" indent="-346075" algn="l" defTabSz="4572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0"/>
              <a:cs typeface="ＭＳ Ｐゴシック" charset="0"/>
            </a:endParaRPr>
          </a:p>
          <a:p>
            <a:pPr marL="346075" marR="0" lvl="0" indent="-346075" algn="l" defTabSz="4572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procedure TulisPOINT(Input P:POINT)</a:t>
            </a:r>
          </a:p>
          <a:p>
            <a:pPr marL="346075" marR="0" lvl="0" indent="-346075" algn="l" defTabSz="4572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{ Nilai P ditulis ke layar dg format “(X,Y}” }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30725"/>
          </a:xfrm>
          <a:prstGeom prst="rect">
            <a:avLst/>
          </a:prstGeom>
        </p:spPr>
        <p:txBody>
          <a:bodyPr/>
          <a:lstStyle/>
          <a:p>
            <a:pPr marL="346075" marR="0" lvl="0" indent="-346075" algn="l" defTabSz="457200" rtl="0" eaLnBrk="1" fontAlgn="base" latinLnBrk="0" hangingPunct="1">
              <a:spcBef>
                <a:spcPts val="10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{ Contoh ADT yang memanfaatkan ADT Lain}</a:t>
            </a:r>
          </a:p>
          <a:p>
            <a:pPr marL="346075" marR="0" lvl="0" indent="-346075" algn="l" defTabSz="457200" rtl="0" eaLnBrk="1" fontAlgn="base" latinLnBrk="0" hangingPunct="1">
              <a:spcBef>
                <a:spcPts val="10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{ Definisi : GARIS dibentuk oleh dua buah POINT }</a:t>
            </a:r>
          </a:p>
          <a:p>
            <a:pPr marL="346075" marR="0" lvl="0" indent="-346075" algn="l" defTabSz="457200" rtl="0" eaLnBrk="1" fontAlgn="base" latinLnBrk="0" hangingPunct="1">
              <a:spcBef>
                <a:spcPts val="10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0"/>
              <a:cs typeface="ＭＳ Ｐゴシック" charset="0"/>
            </a:endParaRPr>
          </a:p>
          <a:p>
            <a:pPr marL="346075" marR="0" lvl="0" indent="-346075" algn="l" defTabSz="457200" rtl="0" eaLnBrk="1" fontAlgn="base" latinLnBrk="0" hangingPunct="1">
              <a:spcBef>
                <a:spcPts val="10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{ *** ADT LAIN YANG DIPAKAI*****}</a:t>
            </a:r>
            <a:endParaRPr kumimoji="0" lang="en-US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0"/>
              <a:cs typeface="ＭＳ Ｐゴシック" charset="0"/>
            </a:endParaRPr>
          </a:p>
          <a:p>
            <a:pPr marL="346075" marR="0" lvl="0" indent="-346075" algn="l" defTabSz="457200" rtl="0" eaLnBrk="1" fontAlgn="base" latinLnBrk="0" hangingPunct="1">
              <a:spcBef>
                <a:spcPts val="10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USE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POINT</a:t>
            </a:r>
          </a:p>
          <a:p>
            <a:pPr marL="346075" marR="0" lvl="0" indent="-346075" algn="l" defTabSz="457200" rtl="0" eaLnBrk="1" fontAlgn="base" latinLnBrk="0" hangingPunct="1">
              <a:spcBef>
                <a:spcPts val="10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0"/>
              <a:cs typeface="ＭＳ Ｐゴシック" charset="0"/>
            </a:endParaRPr>
          </a:p>
          <a:p>
            <a:pPr marL="346075" marR="0" lvl="0" indent="-346075" algn="l" defTabSz="457200" rtl="0" eaLnBrk="1" fontAlgn="base" latinLnBrk="0" hangingPunct="1">
              <a:spcBef>
                <a:spcPts val="10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{ ************* Definisi TYPE *************}</a:t>
            </a:r>
          </a:p>
          <a:p>
            <a:pPr marL="346075" marR="0" lvl="0" indent="-346075" algn="l" defTabSz="457200" rtl="0" eaLnBrk="1" fontAlgn="base" latinLnBrk="0" hangingPunct="1">
              <a:spcBef>
                <a:spcPts val="10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TYPE GARIS : &lt; PAw : POINT, { Titik Awal }</a:t>
            </a:r>
          </a:p>
          <a:p>
            <a:pPr marL="346075" marR="0" lvl="0" indent="-346075" algn="l" defTabSz="457200" rtl="0" eaLnBrk="1" fontAlgn="base" latinLnBrk="0" hangingPunct="1">
              <a:spcBef>
                <a:spcPts val="10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                           PAkh : POINT { Titik Akhir} &gt;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288585"/>
            <a:ext cx="8229600" cy="5084928"/>
          </a:xfrm>
          <a:prstGeom prst="rect">
            <a:avLst/>
          </a:prstGeom>
        </p:spPr>
        <p:txBody>
          <a:bodyPr/>
          <a:lstStyle/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{ ************** Definisi METHOD *****************}</a:t>
            </a: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0"/>
              <a:cs typeface="ＭＳ Ｐゴシック" charset="0"/>
            </a:endParaRP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{ DEFINISI PRIMITIF }</a:t>
            </a: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{** Konstruktor membentuk GARIS ***}</a:t>
            </a: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0"/>
              <a:cs typeface="ＭＳ Ｐゴシック" charset="0"/>
            </a:endParaRP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Procedure MakeGARIS (Input P1,P2:POINT, Output L:GARIS)</a:t>
            </a: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{I.S. P1 dan P2 terdefinisi }</a:t>
            </a: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{F.S. L terdefinisi dengan L.PAw= P1 dan L.Pakh=P2 }</a:t>
            </a: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{ Membentuk sebuah L dari komponen-komponennya }</a:t>
            </a: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0"/>
              <a:cs typeface="ＭＳ Ｐゴシック" charset="0"/>
            </a:endParaRP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{** Selektor GARIS **}</a:t>
            </a: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0"/>
              <a:cs typeface="ＭＳ Ｐゴシック" charset="0"/>
            </a:endParaRP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function GetPAw → POINT</a:t>
            </a: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{Mengirimkan komponen Titik pertama dari L GARIS}</a:t>
            </a: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function GetPAkh → POINT</a:t>
            </a:r>
          </a:p>
          <a:p>
            <a:pPr marL="346075" marR="0" lvl="0" indent="-346075" algn="l" defTabSz="457200" rtl="0" eaLnBrk="1" fontAlgn="base" latinLnBrk="0" hangingPunct="1">
              <a:spcBef>
                <a:spcPts val="5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{Mengirimkan komponen Titik kedua dari L GARIS}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id-ID" dirty="0" smtClean="0"/>
              <a:t>Buatlah algoritma dari masing-masing primitive pada ADT jam</a:t>
            </a:r>
          </a:p>
          <a:p>
            <a:r>
              <a:rPr lang="id-ID" dirty="0" smtClean="0"/>
              <a:t>Buatlah algoritma dari masing-masing primitive pada ADT </a:t>
            </a:r>
            <a:r>
              <a:rPr lang="id-ID" dirty="0" smtClean="0"/>
              <a:t>Point</a:t>
            </a:r>
          </a:p>
          <a:p>
            <a:r>
              <a:rPr lang="id-ID" dirty="0" smtClean="0"/>
              <a:t>Buatlah algoritma dari masing-masing primitive pada </a:t>
            </a:r>
            <a:r>
              <a:rPr lang="id-ID" smtClean="0"/>
              <a:t>ADT </a:t>
            </a:r>
            <a:r>
              <a:rPr lang="id-ID" smtClean="0"/>
              <a:t>Garis</a:t>
            </a:r>
            <a:endParaRPr lang="id-ID" dirty="0" smtClean="0"/>
          </a:p>
          <a:p>
            <a:endParaRPr lang="id-ID" dirty="0" smtClean="0"/>
          </a:p>
          <a:p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Latihan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Diktat </a:t>
            </a:r>
            <a:r>
              <a:rPr lang="en-US" dirty="0" err="1" smtClean="0"/>
              <a:t>Kuliah</a:t>
            </a:r>
            <a:r>
              <a:rPr lang="en-US" dirty="0" smtClean="0"/>
              <a:t> IF2181 </a:t>
            </a:r>
            <a:r>
              <a:rPr lang="en-US" dirty="0" err="1" smtClean="0"/>
              <a:t>Struktur</a:t>
            </a:r>
            <a:r>
              <a:rPr lang="en-US" dirty="0" smtClean="0"/>
              <a:t> Data, </a:t>
            </a:r>
            <a:r>
              <a:rPr lang="en-US" dirty="0" err="1" smtClean="0"/>
              <a:t>Inggriani</a:t>
            </a:r>
            <a:r>
              <a:rPr lang="en-US" dirty="0" smtClean="0"/>
              <a:t> </a:t>
            </a:r>
            <a:r>
              <a:rPr lang="en-US" dirty="0" err="1" smtClean="0"/>
              <a:t>Liem</a:t>
            </a:r>
            <a:r>
              <a:rPr lang="en-US" dirty="0" smtClean="0"/>
              <a:t>, ITB, 2003. </a:t>
            </a:r>
            <a:endParaRPr lang="id-ID" dirty="0" smtClean="0"/>
          </a:p>
          <a:p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Referensi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358775" cy="365125"/>
          </a:xfrm>
        </p:spPr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1643063" cy="365125"/>
          </a:xfrm>
        </p:spPr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6628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 smtClean="0"/>
              <a:t>ADT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definisi</a:t>
            </a:r>
            <a:r>
              <a:rPr lang="en-US" sz="2000" dirty="0" smtClean="0"/>
              <a:t> </a:t>
            </a:r>
            <a:r>
              <a:rPr lang="en-US" sz="2000" b="1" dirty="0" smtClean="0"/>
              <a:t>TYPE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sekumpulan</a:t>
            </a:r>
            <a:r>
              <a:rPr lang="en-US" sz="2000" dirty="0" smtClean="0"/>
              <a:t> </a:t>
            </a:r>
            <a:r>
              <a:rPr lang="en-US" sz="2000" b="1" dirty="0" smtClean="0"/>
              <a:t>PRIMITIF </a:t>
            </a:r>
            <a:r>
              <a:rPr lang="en-US" sz="2000" dirty="0" smtClean="0"/>
              <a:t>(</a:t>
            </a:r>
            <a:r>
              <a:rPr lang="en-US" sz="2000" dirty="0" err="1" smtClean="0"/>
              <a:t>operasi</a:t>
            </a:r>
            <a:r>
              <a:rPr lang="en-US" sz="2000" dirty="0" smtClean="0"/>
              <a:t> </a:t>
            </a:r>
            <a:r>
              <a:rPr lang="en-US" sz="2000" dirty="0" err="1" smtClean="0"/>
              <a:t>dasar</a:t>
            </a:r>
            <a:r>
              <a:rPr lang="en-US" sz="2000" dirty="0" smtClean="0"/>
              <a:t>) </a:t>
            </a:r>
            <a:r>
              <a:rPr lang="en-US" sz="2000" dirty="0" err="1" smtClean="0"/>
              <a:t>terhadap</a:t>
            </a:r>
            <a:r>
              <a:rPr lang="en-US" sz="2000" dirty="0" smtClean="0"/>
              <a:t> TYPE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n-US" sz="2000" dirty="0" err="1" smtClean="0"/>
              <a:t>Definisi</a:t>
            </a:r>
            <a:r>
              <a:rPr lang="en-US" sz="2000" dirty="0" smtClean="0"/>
              <a:t> type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ADT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mengandung</a:t>
            </a:r>
            <a:r>
              <a:rPr lang="en-US" sz="2000" dirty="0" smtClean="0"/>
              <a:t>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</a:t>
            </a:r>
            <a:r>
              <a:rPr lang="en-US" sz="2000" dirty="0" err="1" smtClean="0"/>
              <a:t>definisi</a:t>
            </a:r>
            <a:r>
              <a:rPr lang="en-US" sz="2000" dirty="0" smtClean="0"/>
              <a:t> ADT </a:t>
            </a:r>
            <a:r>
              <a:rPr lang="en-US" sz="2000" dirty="0" err="1" smtClean="0"/>
              <a:t>lain,misalnya</a:t>
            </a:r>
            <a:r>
              <a:rPr lang="en-US" sz="2000" dirty="0" smtClean="0"/>
              <a:t>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    • ADT </a:t>
            </a:r>
            <a:r>
              <a:rPr lang="en-US" sz="2000" dirty="0" err="1" smtClean="0"/>
              <a:t>Waktu</a:t>
            </a:r>
            <a:r>
              <a:rPr lang="en-US" sz="2000" dirty="0" smtClean="0"/>
              <a:t> yang </a:t>
            </a:r>
            <a:r>
              <a:rPr lang="en-US" sz="2000" dirty="0" err="1" smtClean="0"/>
              <a:t>terdiri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ADT JAM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       </a:t>
            </a:r>
            <a:r>
              <a:rPr lang="en-US" sz="2000" dirty="0" err="1" smtClean="0"/>
              <a:t>dan</a:t>
            </a:r>
            <a:r>
              <a:rPr lang="en-US" sz="2000" dirty="0" smtClean="0"/>
              <a:t> ADT DATE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    • GARIS yang </a:t>
            </a:r>
            <a:r>
              <a:rPr lang="en-US" sz="2000" dirty="0" err="1" smtClean="0"/>
              <a:t>terdiri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dua</a:t>
            </a:r>
            <a:r>
              <a:rPr lang="en-US" sz="2000" dirty="0" smtClean="0"/>
              <a:t> </a:t>
            </a:r>
            <a:r>
              <a:rPr lang="en-US" sz="2000" dirty="0" err="1" smtClean="0"/>
              <a:t>buah</a:t>
            </a:r>
            <a:r>
              <a:rPr lang="en-US" sz="2000" dirty="0" smtClean="0"/>
              <a:t> POINT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    • SEGI4 yang </a:t>
            </a:r>
            <a:r>
              <a:rPr lang="en-US" sz="2000" dirty="0" err="1" smtClean="0"/>
              <a:t>terdiri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pasangan</a:t>
            </a:r>
            <a:r>
              <a:rPr lang="en-US" sz="2000" dirty="0" smtClean="0"/>
              <a:t> </a:t>
            </a:r>
            <a:r>
              <a:rPr lang="en-US" sz="2000" dirty="0" err="1" smtClean="0"/>
              <a:t>dua</a:t>
            </a:r>
            <a:endParaRPr lang="en-US" sz="20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       </a:t>
            </a:r>
            <a:r>
              <a:rPr lang="en-US" sz="2000" dirty="0" err="1" smtClean="0"/>
              <a:t>buah</a:t>
            </a:r>
            <a:r>
              <a:rPr lang="en-US" sz="2000" dirty="0" smtClean="0"/>
              <a:t> POINT (Top, Left)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      (</a:t>
            </a:r>
            <a:r>
              <a:rPr lang="en-US" sz="2000" dirty="0" err="1" smtClean="0"/>
              <a:t>Bottom,Right</a:t>
            </a:r>
            <a:r>
              <a:rPr lang="en-US" sz="2000" dirty="0" smtClean="0"/>
              <a:t>)</a:t>
            </a:r>
          </a:p>
          <a:p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ADT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MK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9375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800" b="1" dirty="0" smtClean="0"/>
              <a:t>Type </a:t>
            </a:r>
            <a:r>
              <a:rPr lang="en-US" sz="2800" dirty="0" err="1" smtClean="0"/>
              <a:t>diterjemahkan</a:t>
            </a:r>
            <a:r>
              <a:rPr lang="en-US" sz="2800" dirty="0" smtClean="0"/>
              <a:t> </a:t>
            </a:r>
            <a:r>
              <a:rPr lang="en-US" sz="2800" dirty="0" err="1" smtClean="0"/>
              <a:t>menjadi</a:t>
            </a:r>
            <a:r>
              <a:rPr lang="en-US" sz="2800" dirty="0" smtClean="0"/>
              <a:t> type </a:t>
            </a:r>
            <a:r>
              <a:rPr lang="en-US" sz="2800" dirty="0" err="1" smtClean="0"/>
              <a:t>terdefinisi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bahasa</a:t>
            </a:r>
            <a:r>
              <a:rPr lang="en-US" sz="2800" dirty="0" smtClean="0"/>
              <a:t> yang </a:t>
            </a:r>
            <a:r>
              <a:rPr lang="en-US" sz="2800" dirty="0" err="1" smtClean="0"/>
              <a:t>bersangkutan,misalnya</a:t>
            </a:r>
            <a:r>
              <a:rPr lang="en-US" sz="2800" dirty="0" smtClean="0"/>
              <a:t> </a:t>
            </a:r>
            <a:r>
              <a:rPr lang="en-US" sz="2800" dirty="0" err="1" smtClean="0"/>
              <a:t>menjadi</a:t>
            </a:r>
            <a:r>
              <a:rPr lang="en-US" sz="2800" dirty="0" smtClean="0"/>
              <a:t> </a:t>
            </a:r>
            <a:r>
              <a:rPr lang="en-US" sz="2800" i="1" dirty="0" smtClean="0"/>
              <a:t>record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bahasa</a:t>
            </a:r>
            <a:r>
              <a:rPr lang="en-US" sz="2800" dirty="0" smtClean="0"/>
              <a:t> </a:t>
            </a:r>
            <a:r>
              <a:rPr lang="en-US" sz="2800" dirty="0" err="1" smtClean="0"/>
              <a:t>Ada</a:t>
            </a:r>
            <a:r>
              <a:rPr lang="en-US" sz="2800" dirty="0" smtClean="0"/>
              <a:t>/Pascal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i="1" dirty="0" err="1" smtClean="0"/>
              <a:t>struct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bahasa</a:t>
            </a:r>
            <a:r>
              <a:rPr lang="en-US" sz="2800" dirty="0" smtClean="0"/>
              <a:t> C.</a:t>
            </a:r>
            <a:endParaRPr lang="en-US" sz="2800" b="1" dirty="0" smtClean="0"/>
          </a:p>
          <a:p>
            <a:r>
              <a:rPr lang="en-US" sz="2800" b="1" dirty="0" err="1" smtClean="0"/>
              <a:t>Primitif</a:t>
            </a:r>
            <a:r>
              <a:rPr lang="en-US" sz="2800" dirty="0" smtClean="0"/>
              <a:t>,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konteks</a:t>
            </a:r>
            <a:r>
              <a:rPr lang="en-US" sz="2800" dirty="0" smtClean="0"/>
              <a:t> </a:t>
            </a:r>
            <a:r>
              <a:rPr lang="en-US" sz="2800" dirty="0" err="1" smtClean="0"/>
              <a:t>prosedural</a:t>
            </a:r>
            <a:r>
              <a:rPr lang="en-US" sz="2800" dirty="0" smtClean="0"/>
              <a:t>, </a:t>
            </a:r>
            <a:r>
              <a:rPr lang="en-US" sz="2800" dirty="0" err="1" smtClean="0"/>
              <a:t>diterjemahkan</a:t>
            </a:r>
            <a:r>
              <a:rPr lang="en-US" sz="2800" dirty="0" smtClean="0"/>
              <a:t> </a:t>
            </a:r>
            <a:r>
              <a:rPr lang="en-US" sz="2800" dirty="0" err="1" smtClean="0"/>
              <a:t>menjadi</a:t>
            </a:r>
            <a:r>
              <a:rPr lang="en-US" sz="2800" dirty="0" smtClean="0"/>
              <a:t> </a:t>
            </a:r>
            <a:r>
              <a:rPr lang="en-US" sz="2800" dirty="0" err="1" smtClean="0"/>
              <a:t>fungsi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prosedur</a:t>
            </a:r>
            <a:r>
              <a:rPr lang="en-US" sz="2800" dirty="0" smtClean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err="1" smtClean="0"/>
              <a:t>Konstruktor</a:t>
            </a:r>
            <a:r>
              <a:rPr lang="en-US" dirty="0" smtClean="0"/>
              <a:t>/</a:t>
            </a:r>
            <a:r>
              <a:rPr lang="en-US" dirty="0" err="1" smtClean="0"/>
              <a:t>Kreator</a:t>
            </a:r>
            <a:r>
              <a:rPr lang="en-US" dirty="0" smtClean="0"/>
              <a:t>, </a:t>
            </a:r>
            <a:r>
              <a:rPr lang="en-US" dirty="0" err="1" smtClean="0"/>
              <a:t>pembentuk</a:t>
            </a:r>
            <a:r>
              <a:rPr lang="en-US" dirty="0" smtClean="0"/>
              <a:t> </a:t>
            </a:r>
            <a:r>
              <a:rPr lang="en-US" b="1" dirty="0" err="1" smtClean="0"/>
              <a:t>nilai</a:t>
            </a:r>
            <a:r>
              <a:rPr lang="en-US" b="1" dirty="0" smtClean="0"/>
              <a:t> type</a:t>
            </a:r>
            <a:r>
              <a:rPr lang="en-US" dirty="0" smtClean="0"/>
              <a:t>.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(</a:t>
            </a:r>
            <a:r>
              <a:rPr lang="en-US" dirty="0" err="1" smtClean="0"/>
              <a:t>variabel</a:t>
            </a:r>
            <a:r>
              <a:rPr lang="en-US" dirty="0" smtClean="0"/>
              <a:t>) </a:t>
            </a:r>
            <a:r>
              <a:rPr lang="en-US" dirty="0" err="1" smtClean="0"/>
              <a:t>bertype</a:t>
            </a:r>
            <a:r>
              <a:rPr lang="en-US" dirty="0" smtClean="0"/>
              <a:t> </a:t>
            </a:r>
            <a:r>
              <a:rPr lang="en-US" dirty="0" err="1" smtClean="0"/>
              <a:t>tsb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konstruktor.Biasanya</a:t>
            </a:r>
            <a:r>
              <a:rPr lang="en-US" dirty="0" smtClean="0"/>
              <a:t> </a:t>
            </a:r>
            <a:r>
              <a:rPr lang="en-US" dirty="0" err="1" smtClean="0"/>
              <a:t>namanya</a:t>
            </a:r>
            <a:r>
              <a:rPr lang="en-US" dirty="0" smtClean="0"/>
              <a:t> </a:t>
            </a:r>
            <a:r>
              <a:rPr lang="en-US" dirty="0" err="1" smtClean="0"/>
              <a:t>diawali</a:t>
            </a:r>
            <a:r>
              <a:rPr lang="en-US" dirty="0" smtClean="0"/>
              <a:t> Make.</a:t>
            </a:r>
          </a:p>
          <a:p>
            <a:pPr>
              <a:lnSpc>
                <a:spcPct val="80000"/>
              </a:lnSpc>
            </a:pPr>
            <a:r>
              <a:rPr lang="en-US" dirty="0" err="1" smtClean="0"/>
              <a:t>Selektor</a:t>
            </a:r>
            <a:r>
              <a:rPr lang="en-US" dirty="0" smtClean="0"/>
              <a:t>,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mengakses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 type (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namanya</a:t>
            </a:r>
            <a:r>
              <a:rPr lang="en-US" dirty="0" smtClean="0"/>
              <a:t> </a:t>
            </a:r>
            <a:r>
              <a:rPr lang="en-US" dirty="0" err="1" smtClean="0"/>
              <a:t>diawali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Get)</a:t>
            </a:r>
          </a:p>
          <a:p>
            <a:pPr>
              <a:lnSpc>
                <a:spcPct val="80000"/>
              </a:lnSpc>
            </a:pPr>
            <a:r>
              <a:rPr lang="en-US" dirty="0" err="1" smtClean="0"/>
              <a:t>Prosedur</a:t>
            </a:r>
            <a:r>
              <a:rPr lang="en-US" dirty="0" smtClean="0"/>
              <a:t> </a:t>
            </a:r>
            <a:r>
              <a:rPr lang="en-US" dirty="0" err="1" smtClean="0"/>
              <a:t>pengubah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 (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namanya</a:t>
            </a:r>
            <a:r>
              <a:rPr lang="en-US" dirty="0" smtClean="0"/>
              <a:t> </a:t>
            </a:r>
            <a:r>
              <a:rPr lang="en-US" dirty="0" err="1" smtClean="0"/>
              <a:t>diawali</a:t>
            </a:r>
            <a:r>
              <a:rPr lang="en-US" dirty="0" smtClean="0"/>
              <a:t> Get)</a:t>
            </a:r>
          </a:p>
          <a:p>
            <a:pPr>
              <a:lnSpc>
                <a:spcPct val="80000"/>
              </a:lnSpc>
            </a:pPr>
            <a:r>
              <a:rPr lang="en-US" dirty="0" err="1" smtClean="0"/>
              <a:t>Validator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 type, yang </a:t>
            </a:r>
            <a:r>
              <a:rPr lang="en-US" dirty="0" err="1" smtClean="0"/>
              <a:t>dipakai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menguji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membentuk</a:t>
            </a:r>
            <a:r>
              <a:rPr lang="en-US" dirty="0" smtClean="0"/>
              <a:t> type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batasan</a:t>
            </a:r>
            <a:endParaRPr lang="en-US" dirty="0" smtClean="0"/>
          </a:p>
          <a:p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Pengelompokan</a:t>
            </a:r>
            <a:r>
              <a:rPr lang="en-US" dirty="0" smtClean="0"/>
              <a:t> </a:t>
            </a:r>
            <a:r>
              <a:rPr lang="en-US" dirty="0" err="1" smtClean="0"/>
              <a:t>Primitif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 err="1" smtClean="0"/>
              <a:t>Destruktor</a:t>
            </a:r>
            <a:r>
              <a:rPr lang="en-US" sz="2000" dirty="0" smtClean="0"/>
              <a:t>/</a:t>
            </a:r>
            <a:r>
              <a:rPr lang="en-US" sz="2000" dirty="0" err="1" smtClean="0"/>
              <a:t>Dealokator</a:t>
            </a:r>
            <a:r>
              <a:rPr lang="en-US" sz="2000" dirty="0" smtClean="0"/>
              <a:t>, </a:t>
            </a:r>
            <a:r>
              <a:rPr lang="en-US" sz="2000" dirty="0" err="1" smtClean="0"/>
              <a:t>yaitu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“</a:t>
            </a:r>
            <a:r>
              <a:rPr lang="en-US" sz="2000" dirty="0" err="1" smtClean="0"/>
              <a:t>menghancurkan</a:t>
            </a:r>
            <a:r>
              <a:rPr lang="en-US" sz="2000" dirty="0" smtClean="0"/>
              <a:t>”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objek</a:t>
            </a:r>
            <a:r>
              <a:rPr lang="en-US" sz="2000" dirty="0" smtClean="0"/>
              <a:t> (</a:t>
            </a:r>
            <a:r>
              <a:rPr lang="en-US" sz="2000" dirty="0" err="1" smtClean="0"/>
              <a:t>sekaligus</a:t>
            </a:r>
            <a:r>
              <a:rPr lang="en-US" sz="2000" dirty="0" smtClean="0"/>
              <a:t> </a:t>
            </a:r>
            <a:r>
              <a:rPr lang="en-US" sz="2000" dirty="0" err="1" smtClean="0"/>
              <a:t>memori</a:t>
            </a:r>
            <a:r>
              <a:rPr lang="en-US" sz="2000" dirty="0" smtClean="0"/>
              <a:t> </a:t>
            </a:r>
            <a:r>
              <a:rPr lang="en-US" sz="2000" dirty="0" err="1" smtClean="0"/>
              <a:t>penyimpannya</a:t>
            </a:r>
            <a:r>
              <a:rPr lang="en-US" sz="2000" dirty="0" smtClean="0"/>
              <a:t>)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Baca/</a:t>
            </a:r>
            <a:r>
              <a:rPr lang="en-US" sz="2000" dirty="0" err="1" smtClean="0"/>
              <a:t>Tulis</a:t>
            </a:r>
            <a:r>
              <a:rPr lang="en-US" sz="2000" dirty="0" smtClean="0"/>
              <a:t>, </a:t>
            </a:r>
            <a:r>
              <a:rPr lang="en-US" sz="2000" dirty="0" err="1" smtClean="0"/>
              <a:t>untuk</a:t>
            </a:r>
            <a:r>
              <a:rPr lang="en-US" sz="2000" dirty="0" smtClean="0"/>
              <a:t> interface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input/output device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Operator relational, </a:t>
            </a:r>
            <a:r>
              <a:rPr lang="en-US" sz="2000" dirty="0" err="1" smtClean="0"/>
              <a:t>terhadap</a:t>
            </a:r>
            <a:r>
              <a:rPr lang="en-US" sz="2000" dirty="0" smtClean="0"/>
              <a:t> type </a:t>
            </a:r>
            <a:r>
              <a:rPr lang="en-US" sz="2000" dirty="0" err="1" smtClean="0"/>
              <a:t>tsb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mendefinisikan</a:t>
            </a:r>
            <a:r>
              <a:rPr lang="en-US" sz="2000" dirty="0" smtClean="0"/>
              <a:t>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besar</a:t>
            </a:r>
            <a:r>
              <a:rPr lang="en-US" sz="2000" dirty="0" smtClean="0"/>
              <a:t>,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kecil</a:t>
            </a:r>
            <a:r>
              <a:rPr lang="en-US" sz="2000" dirty="0" smtClean="0"/>
              <a:t>, </a:t>
            </a:r>
            <a:r>
              <a:rPr lang="en-US" sz="2000" dirty="0" err="1" smtClean="0"/>
              <a:t>sama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, </a:t>
            </a:r>
            <a:r>
              <a:rPr lang="en-US" sz="2000" dirty="0" err="1" smtClean="0"/>
              <a:t>dsb</a:t>
            </a: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err="1" smtClean="0"/>
              <a:t>Aritmatika</a:t>
            </a:r>
            <a:r>
              <a:rPr lang="en-US" sz="2000" dirty="0" smtClean="0"/>
              <a:t> </a:t>
            </a:r>
            <a:r>
              <a:rPr lang="en-US" sz="2000" dirty="0" err="1" smtClean="0"/>
              <a:t>terhadap</a:t>
            </a:r>
            <a:r>
              <a:rPr lang="en-US" sz="2000" dirty="0" smtClean="0"/>
              <a:t> type </a:t>
            </a:r>
            <a:r>
              <a:rPr lang="en-US" sz="2000" dirty="0" err="1" smtClean="0"/>
              <a:t>tsb</a:t>
            </a:r>
            <a:r>
              <a:rPr lang="en-US" sz="2000" dirty="0" smtClean="0"/>
              <a:t>, </a:t>
            </a:r>
            <a:r>
              <a:rPr lang="en-US" sz="2000" dirty="0" err="1" smtClean="0"/>
              <a:t>karena</a:t>
            </a:r>
            <a:r>
              <a:rPr lang="en-US" sz="2000" dirty="0" smtClean="0"/>
              <a:t> </a:t>
            </a:r>
            <a:r>
              <a:rPr lang="en-US" sz="2000" dirty="0" err="1" smtClean="0"/>
              <a:t>biasanya</a:t>
            </a:r>
            <a:r>
              <a:rPr lang="en-US" sz="2000" dirty="0" smtClean="0"/>
              <a:t> </a:t>
            </a:r>
            <a:r>
              <a:rPr lang="en-US" sz="2000" dirty="0" err="1" smtClean="0"/>
              <a:t>aritmatika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bahasa</a:t>
            </a:r>
            <a:r>
              <a:rPr lang="en-US" sz="2000" dirty="0" smtClean="0"/>
              <a:t> </a:t>
            </a:r>
            <a:r>
              <a:rPr lang="en-US" sz="2000" dirty="0" err="1" smtClean="0"/>
              <a:t>pemrograman</a:t>
            </a:r>
            <a:r>
              <a:rPr lang="en-US" sz="2000" dirty="0" smtClean="0"/>
              <a:t> </a:t>
            </a:r>
            <a:r>
              <a:rPr lang="en-US" sz="2000" dirty="0" err="1" smtClean="0"/>
              <a:t>hanya</a:t>
            </a:r>
            <a:r>
              <a:rPr lang="en-US" sz="2000" dirty="0" smtClean="0"/>
              <a:t> </a:t>
            </a:r>
            <a:r>
              <a:rPr lang="en-US" sz="2000" dirty="0" err="1" smtClean="0"/>
              <a:t>terdefinisi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bilangan</a:t>
            </a:r>
            <a:r>
              <a:rPr lang="en-US" sz="2000" dirty="0" smtClean="0"/>
              <a:t> </a:t>
            </a:r>
            <a:r>
              <a:rPr lang="en-US" sz="2000" dirty="0" err="1" smtClean="0"/>
              <a:t>numerik</a:t>
            </a: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err="1" smtClean="0"/>
              <a:t>Konversi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type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r>
              <a:rPr lang="en-US" sz="2000" dirty="0" smtClean="0"/>
              <a:t> type </a:t>
            </a:r>
            <a:r>
              <a:rPr lang="en-US" sz="2000" dirty="0" err="1" smtClean="0"/>
              <a:t>dasar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sebaliknya</a:t>
            </a:r>
            <a:endParaRPr lang="en-US" sz="2000" dirty="0" smtClean="0"/>
          </a:p>
          <a:p>
            <a:endParaRPr lang="id-ID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Pengelompokan</a:t>
            </a:r>
            <a:r>
              <a:rPr lang="en-US" dirty="0" smtClean="0"/>
              <a:t> </a:t>
            </a:r>
            <a:r>
              <a:rPr lang="en-US" dirty="0" err="1" smtClean="0"/>
              <a:t>Primitif</a:t>
            </a:r>
            <a:r>
              <a:rPr lang="en-US" dirty="0" smtClean="0"/>
              <a:t> (</a:t>
            </a:r>
            <a:r>
              <a:rPr lang="en-US" dirty="0" err="1" smtClean="0"/>
              <a:t>Lanjt</a:t>
            </a:r>
            <a:r>
              <a:rPr lang="en-US" dirty="0" smtClean="0"/>
              <a:t>)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Implementasi</a:t>
            </a:r>
            <a:r>
              <a:rPr lang="en-US" dirty="0" smtClean="0"/>
              <a:t> ADT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2159768"/>
            <a:ext cx="8229600" cy="4077261"/>
          </a:xfrm>
          <a:prstGeom prst="rect">
            <a:avLst/>
          </a:prstGeom>
        </p:spPr>
        <p:txBody>
          <a:bodyPr/>
          <a:lstStyle/>
          <a:p>
            <a:pPr marL="346075" marR="0" lvl="0" indent="-346075" algn="l" defTabSz="457200" rtl="0" eaLnBrk="1" fontAlgn="base" latinLnBrk="0" hangingPunct="1">
              <a:spcBef>
                <a:spcPts val="10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ADT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biasanya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diimplementasi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menjadi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dua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buah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modul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,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yaitu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:</a:t>
            </a:r>
          </a:p>
          <a:p>
            <a:pPr marL="346075" marR="0" lvl="0" indent="-346075" algn="l" defTabSz="457200" rtl="0" eaLnBrk="1" fontAlgn="base" latinLnBrk="0" hangingPunct="1">
              <a:spcBef>
                <a:spcPts val="1000"/>
              </a:spcBef>
              <a:spcAft>
                <a:spcPct val="0"/>
              </a:spcAft>
              <a:buClrTx/>
              <a:buSzPct val="135000"/>
              <a:buFontTx/>
              <a:buBlip>
                <a:blip r:embed="rId2"/>
              </a:buBlip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Definisi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/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Spesifikasi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Type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dan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primitif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.</a:t>
            </a:r>
          </a:p>
          <a:p>
            <a:pPr marL="346075" marR="0" lvl="0" indent="-346075" algn="l" defTabSz="457200" rtl="0" eaLnBrk="1" fontAlgn="base" latinLnBrk="0" hangingPunct="1">
              <a:spcBef>
                <a:spcPts val="1000"/>
              </a:spcBef>
              <a:spcAft>
                <a:spcPct val="0"/>
              </a:spcAft>
              <a:buClrTx/>
              <a:buSzPct val="135000"/>
              <a:buFontTx/>
              <a:buBlip>
                <a:blip r:embed="rId2"/>
              </a:buBlip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Spesifikasi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type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sesuai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dengan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bahasa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yang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bersangkutan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.</a:t>
            </a:r>
          </a:p>
          <a:p>
            <a:pPr marL="346075" marR="0" lvl="0" indent="-346075" algn="l" defTabSz="457200" rtl="0" eaLnBrk="1" fontAlgn="base" latinLnBrk="0" hangingPunct="1">
              <a:spcBef>
                <a:spcPts val="10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   •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Spesifikasi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dari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primitif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sesuai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dengan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kaidah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dalam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</a:t>
            </a:r>
          </a:p>
          <a:p>
            <a:pPr marL="346075" marR="0" lvl="0" indent="-346075" algn="l" defTabSz="457200" rtl="0" eaLnBrk="1" fontAlgn="base" latinLnBrk="0" hangingPunct="1">
              <a:spcBef>
                <a:spcPts val="10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     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konteks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prosedural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,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yaitu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:</a:t>
            </a:r>
          </a:p>
          <a:p>
            <a:pPr marL="346075" marR="0" lvl="0" indent="-346075" algn="l" defTabSz="457200" rtl="0" eaLnBrk="1" fontAlgn="base" latinLnBrk="0" hangingPunct="1">
              <a:spcBef>
                <a:spcPts val="10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           •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Fungsi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: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nama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, domain, range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dan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prekondisi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jika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ada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0"/>
              <a:cs typeface="ＭＳ Ｐゴシック" charset="0"/>
            </a:endParaRPr>
          </a:p>
          <a:p>
            <a:pPr marL="346075" marR="0" lvl="0" indent="-346075" algn="l" defTabSz="457200" rtl="0" eaLnBrk="1" fontAlgn="base" latinLnBrk="0" hangingPunct="1">
              <a:spcBef>
                <a:spcPts val="10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           •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Prosedur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: Initial State, Final State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dan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Proses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yang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dilakukan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0"/>
              <a:cs typeface="ＭＳ Ｐゴシック" charset="0"/>
            </a:endParaRPr>
          </a:p>
          <a:p>
            <a:pPr marL="346075" marR="0" lvl="0" indent="-346075" algn="l" defTabSz="457200" rtl="0" eaLnBrk="1" fontAlgn="base" latinLnBrk="0" hangingPunct="1">
              <a:spcBef>
                <a:spcPts val="1000"/>
              </a:spcBef>
              <a:spcAft>
                <a:spcPct val="0"/>
              </a:spcAft>
              <a:buClrTx/>
              <a:buSzPct val="135000"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   • Body/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realisasi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dari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primitif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,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berupa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kode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program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dalam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bahasa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 yang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bersangkutan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ＭＳ Ｐゴシック" charset="0"/>
              </a:rPr>
              <a:t>. 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b="1" i="1" dirty="0" smtClean="0"/>
              <a:t>driver</a:t>
            </a:r>
            <a:r>
              <a:rPr lang="en-US" dirty="0" smtClean="0"/>
              <a:t> : program </a:t>
            </a:r>
            <a:r>
              <a:rPr lang="en-US" dirty="0" err="1" smtClean="0"/>
              <a:t>utama</a:t>
            </a:r>
            <a:r>
              <a:rPr lang="en-US" dirty="0" smtClean="0"/>
              <a:t> yang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khusus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men-test ADT </a:t>
            </a:r>
            <a:r>
              <a:rPr lang="en-US" dirty="0" err="1" smtClean="0"/>
              <a:t>tsb</a:t>
            </a:r>
            <a:r>
              <a:rPr lang="en-US" dirty="0" smtClean="0"/>
              <a:t>, yang minimal </a:t>
            </a:r>
            <a:r>
              <a:rPr lang="en-US" dirty="0" err="1" smtClean="0"/>
              <a:t>mengandung</a:t>
            </a:r>
            <a:r>
              <a:rPr lang="en-US" dirty="0" smtClean="0"/>
              <a:t> </a:t>
            </a:r>
            <a:r>
              <a:rPr lang="en-US" dirty="0" err="1" smtClean="0"/>
              <a:t>pemakaian</a:t>
            </a:r>
            <a:r>
              <a:rPr lang="en-US" dirty="0" smtClean="0"/>
              <a:t> (</a:t>
            </a:r>
            <a:r>
              <a:rPr lang="en-US" i="1" dirty="0" smtClean="0"/>
              <a:t>call</a:t>
            </a:r>
            <a:r>
              <a:rPr lang="en-US" dirty="0" smtClean="0"/>
              <a:t>)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prosedur</a:t>
            </a:r>
            <a:r>
              <a:rPr lang="en-US" dirty="0" smtClean="0"/>
              <a:t> </a:t>
            </a:r>
          </a:p>
          <a:p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Implementasi</a:t>
            </a:r>
            <a:r>
              <a:rPr lang="en-US" dirty="0" smtClean="0"/>
              <a:t> ADT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Realisasi</a:t>
            </a:r>
            <a:r>
              <a:rPr lang="en-US" dirty="0" smtClean="0"/>
              <a:t> ADT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538484"/>
            <a:ext cx="8458200" cy="219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plate_informatika_slide">
  <a:themeElements>
    <a:clrScheme name="IEEE Corporate">
      <a:dk1>
        <a:sysClr val="windowText" lastClr="000000"/>
      </a:dk1>
      <a:lt1>
        <a:sysClr val="window" lastClr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ieee_presentation_template.pot</Template>
  <TotalTime>1031</TotalTime>
  <Words>1513</Words>
  <Application>Microsoft Office PowerPoint</Application>
  <PresentationFormat>On-screen Show (4:3)</PresentationFormat>
  <Paragraphs>265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template_informatika_slide</vt:lpstr>
      <vt:lpstr>IKG2A3/ Pemrograman Terstruktur 2</vt:lpstr>
      <vt:lpstr>Pendahuluan</vt:lpstr>
      <vt:lpstr>ADT</vt:lpstr>
      <vt:lpstr>Slide 4</vt:lpstr>
      <vt:lpstr>Pengelompokan Primitif</vt:lpstr>
      <vt:lpstr>Pengelompokan Primitif (Lanjt)</vt:lpstr>
      <vt:lpstr>Implementasi ADT</vt:lpstr>
      <vt:lpstr>Implementasi ADT</vt:lpstr>
      <vt:lpstr>Realisasi ADT dalam beberapa bahasa </vt:lpstr>
      <vt:lpstr>Slide 10</vt:lpstr>
      <vt:lpstr>ADT JAM dalam Notasi Algoritmik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ADT POINT dalam Notasi Algoritmik</vt:lpstr>
      <vt:lpstr>Slide 20</vt:lpstr>
      <vt:lpstr>Slide 21</vt:lpstr>
      <vt:lpstr>Slide 22</vt:lpstr>
      <vt:lpstr>Slide 23</vt:lpstr>
      <vt:lpstr>Latihan</vt:lpstr>
      <vt:lpstr>Referensi</vt:lpstr>
      <vt:lpstr>Slide 26</vt:lpstr>
    </vt:vector>
  </TitlesOfParts>
  <Company>IEEE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Engel, Lisa Lisa.</dc:creator>
  <cp:lastModifiedBy>user</cp:lastModifiedBy>
  <cp:revision>123</cp:revision>
  <dcterms:created xsi:type="dcterms:W3CDTF">2012-11-14T18:53:32Z</dcterms:created>
  <dcterms:modified xsi:type="dcterms:W3CDTF">2014-07-20T04:05:50Z</dcterms:modified>
</cp:coreProperties>
</file>