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8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 baseline="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Pengantar List Linier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list-sorttabrank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63560"/>
            <a:ext cx="7772400" cy="516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2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Ranking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 marL="609600" indent="-609600">
              <a:spcBef>
                <a:spcPts val="500"/>
              </a:spcBef>
              <a:buFont typeface="Wingdings" pitchFamily="2" charset="2"/>
              <a:buNone/>
            </a:pP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rangking</a:t>
            </a:r>
            <a:r>
              <a:rPr lang="en-US" sz="2000" dirty="0"/>
              <a:t> :</a:t>
            </a:r>
          </a:p>
          <a:p>
            <a:pPr marL="609600" indent="-609600">
              <a:spcBef>
                <a:spcPts val="500"/>
              </a:spcBef>
            </a:pPr>
            <a:r>
              <a:rPr lang="en-US" sz="2000" dirty="0"/>
              <a:t>yang </a:t>
            </a:r>
            <a:r>
              <a:rPr lang="en-US" sz="2000" dirty="0" err="1"/>
              <a:t>ditukar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ranking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TabRank</a:t>
            </a:r>
            <a:r>
              <a:rPr lang="en-US" sz="2000" dirty="0"/>
              <a:t>,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endParaRPr lang="en-US" sz="2000" dirty="0"/>
          </a:p>
          <a:p>
            <a:pPr marL="609600" indent="-609600">
              <a:spcBef>
                <a:spcPts val="500"/>
              </a:spcBef>
            </a:pPr>
            <a:r>
              <a:rPr lang="en-US" sz="2000" dirty="0" err="1"/>
              <a:t>TabMhs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berganti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endParaRPr lang="en-US" sz="2000" dirty="0"/>
          </a:p>
          <a:p>
            <a:pPr marL="609600" indent="-609600">
              <a:spcBef>
                <a:spcPts val="500"/>
              </a:spcBef>
            </a:pPr>
            <a:r>
              <a:rPr lang="en-US" sz="2000" dirty="0"/>
              <a:t>Cara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basis data,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“</a:t>
            </a:r>
            <a:r>
              <a:rPr lang="en-US" sz="2000" dirty="0" err="1"/>
              <a:t>indeks</a:t>
            </a:r>
            <a:r>
              <a:rPr lang="en-US" sz="2000" dirty="0"/>
              <a:t>”. </a:t>
            </a:r>
          </a:p>
          <a:p>
            <a:pPr marL="609600" indent="-609600">
              <a:spcBef>
                <a:spcPts val="500"/>
              </a:spcBef>
            </a:pPr>
            <a:r>
              <a:rPr lang="en-US" sz="2000" dirty="0" err="1"/>
              <a:t>Jika</a:t>
            </a:r>
            <a:r>
              <a:rPr lang="en-US" sz="2000" dirty="0"/>
              <a:t> data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ranking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diimplementasikan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sebagai”Index</a:t>
            </a:r>
            <a:r>
              <a:rPr lang="en-US" sz="2000" dirty="0"/>
              <a:t> File”</a:t>
            </a:r>
          </a:p>
          <a:p>
            <a:pPr marL="609600" indent="-609600">
              <a:spcBef>
                <a:spcPts val="500"/>
              </a:spcBef>
            </a:pP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data,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konsekuensinya</a:t>
            </a:r>
            <a:r>
              <a:rPr lang="en-US" sz="2000" dirty="0"/>
              <a:t> </a:t>
            </a:r>
            <a:r>
              <a:rPr lang="en-US" sz="2000" dirty="0" err="1"/>
              <a:t>arsip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diindeks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“ranking” yang </a:t>
            </a:r>
            <a:r>
              <a:rPr lang="en-US" sz="2000" dirty="0" err="1"/>
              <a:t>baru</a:t>
            </a:r>
            <a:r>
              <a:rPr lang="en-US" sz="2000" dirty="0"/>
              <a:t>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TabNext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“</a:t>
            </a:r>
            <a:r>
              <a:rPr lang="en-US" sz="2800" u="sng" dirty="0" err="1" smtClean="0"/>
              <a:t>menelusuri</a:t>
            </a:r>
            <a:r>
              <a:rPr lang="en-US" sz="2800" dirty="0" smtClean="0"/>
              <a:t>” </a:t>
            </a:r>
            <a:r>
              <a:rPr lang="en-US" sz="2800" dirty="0" err="1" smtClean="0"/>
              <a:t>keterurutan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TabMhs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TabMhs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Tabnext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indeks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TabMhs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, </a:t>
            </a:r>
            <a:r>
              <a:rPr lang="en-US" sz="2800" dirty="0" err="1" smtClean="0"/>
              <a:t>artinya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harganya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TabMhs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Pencetakan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TabNext</a:t>
            </a: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3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Keterurutan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3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Keterurutan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2119968"/>
            <a:ext cx="207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ilustrasi</a:t>
            </a:r>
            <a:r>
              <a:rPr lang="en-US" sz="2000" dirty="0"/>
              <a:t> :</a:t>
            </a:r>
          </a:p>
        </p:txBody>
      </p:sp>
      <p:pic>
        <p:nvPicPr>
          <p:cNvPr id="8" name="Picture 6" descr="list-tabel keterurut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87400"/>
            <a:ext cx="3790950" cy="3181350"/>
          </a:xfrm>
          <a:prstGeom prst="rect">
            <a:avLst/>
          </a:prstGeom>
          <a:noFill/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800600" y="2210944"/>
            <a:ext cx="411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000" dirty="0" err="1">
                <a:latin typeface="Times New Roman" pitchFamily="18" charset="0"/>
              </a:rPr>
              <a:t>Interpretasi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TabNext</a:t>
            </a:r>
            <a:r>
              <a:rPr lang="en-US" sz="2000" dirty="0">
                <a:latin typeface="Times New Roman" pitchFamily="18" charset="0"/>
              </a:rPr>
              <a:t> :</a:t>
            </a:r>
          </a:p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 yang paling </a:t>
            </a:r>
            <a:r>
              <a:rPr lang="en-US" sz="2000" dirty="0" err="1">
                <a:latin typeface="Times New Roman" pitchFamily="18" charset="0"/>
              </a:rPr>
              <a:t>tinggi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rankingnya</a:t>
            </a:r>
            <a:r>
              <a:rPr lang="en-US" sz="2000" dirty="0">
                <a:latin typeface="Times New Roman" pitchFamily="18" charset="0"/>
              </a:rPr>
              <a:t> (first) </a:t>
            </a:r>
            <a:r>
              <a:rPr lang="en-US" sz="2000" dirty="0" err="1">
                <a:latin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 [5]</a:t>
            </a:r>
          </a:p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2000" dirty="0" err="1">
                <a:latin typeface="Times New Roman" pitchFamily="18" charset="0"/>
              </a:rPr>
              <a:t>TabNext</a:t>
            </a:r>
            <a:r>
              <a:rPr lang="en-US" sz="2000" dirty="0">
                <a:latin typeface="Times New Roman" pitchFamily="18" charset="0"/>
              </a:rPr>
              <a:t>[5] = 6, </a:t>
            </a:r>
            <a:r>
              <a:rPr lang="en-US" sz="2000" dirty="0" err="1">
                <a:latin typeface="Times New Roman" pitchFamily="18" charset="0"/>
              </a:rPr>
              <a:t>artinya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setelah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[5], </a:t>
            </a:r>
            <a:r>
              <a:rPr lang="en-US" sz="2000" dirty="0" err="1">
                <a:latin typeface="Times New Roman" pitchFamily="18" charset="0"/>
              </a:rPr>
              <a:t>urutan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berikutnya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[6]</a:t>
            </a:r>
          </a:p>
          <a:p>
            <a:pPr marL="469900" indent="-469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2000" dirty="0" err="1">
                <a:latin typeface="Times New Roman" pitchFamily="18" charset="0"/>
              </a:rPr>
              <a:t>TabNext</a:t>
            </a:r>
            <a:r>
              <a:rPr lang="en-US" sz="2000" dirty="0">
                <a:latin typeface="Times New Roman" pitchFamily="18" charset="0"/>
              </a:rPr>
              <a:t>[6] = 2, </a:t>
            </a:r>
            <a:r>
              <a:rPr lang="en-US" sz="2000" dirty="0" err="1">
                <a:latin typeface="Times New Roman" pitchFamily="18" charset="0"/>
              </a:rPr>
              <a:t>artinya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setelah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[6], </a:t>
            </a:r>
            <a:r>
              <a:rPr lang="en-US" sz="2000" dirty="0" err="1">
                <a:latin typeface="Times New Roman" pitchFamily="18" charset="0"/>
              </a:rPr>
              <a:t>urutan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berikutnya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[2], </a:t>
            </a:r>
            <a:r>
              <a:rPr lang="en-US" sz="2000" dirty="0" err="1">
                <a:latin typeface="Times New Roman" pitchFamily="18" charset="0"/>
              </a:rPr>
              <a:t>dst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hingga</a:t>
            </a:r>
            <a:endParaRPr lang="en-US" sz="2000" dirty="0">
              <a:latin typeface="Times New Roman" pitchFamily="18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2000" dirty="0" err="1">
                <a:latin typeface="Times New Roman" pitchFamily="18" charset="0"/>
              </a:rPr>
              <a:t>TabNext</a:t>
            </a:r>
            <a:r>
              <a:rPr lang="en-US" sz="2000" dirty="0">
                <a:latin typeface="Times New Roman" pitchFamily="18" charset="0"/>
              </a:rPr>
              <a:t>[3] = 0, </a:t>
            </a:r>
            <a:r>
              <a:rPr lang="en-US" sz="2000" dirty="0" err="1">
                <a:latin typeface="Times New Roman" pitchFamily="18" charset="0"/>
              </a:rPr>
              <a:t>artinya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setelah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[3], </a:t>
            </a:r>
            <a:r>
              <a:rPr lang="en-US" sz="2000" dirty="0" err="1">
                <a:latin typeface="Times New Roman" pitchFamily="18" charset="0"/>
              </a:rPr>
              <a:t>urutan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berikutnya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terdefinisi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 err="1">
                <a:latin typeface="Times New Roman" pitchFamily="18" charset="0"/>
              </a:rPr>
              <a:t>Setelah</a:t>
            </a:r>
            <a:r>
              <a:rPr lang="en-US" sz="2000" dirty="0">
                <a:latin typeface="Times New Roman" pitchFamily="18" charset="0"/>
              </a:rPr>
              <a:t> 3 </a:t>
            </a:r>
            <a:r>
              <a:rPr lang="en-US" sz="2000" dirty="0" err="1">
                <a:latin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ada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elemen</a:t>
            </a:r>
            <a:r>
              <a:rPr lang="en-US" sz="2000" dirty="0">
                <a:latin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</a:rPr>
              <a:t>berikutnya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62000" y="5744629"/>
            <a:ext cx="411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0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(mark)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list-cetak tabel keterurut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7251"/>
            <a:ext cx="7086600" cy="50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3" descr="list-bentuk tabel keterurut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853689"/>
            <a:ext cx="6848475" cy="4600575"/>
          </a:xfrm>
          <a:prstGeom prst="rect">
            <a:avLst/>
          </a:prstGeo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3725" y="1232977"/>
            <a:ext cx="696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Tabel Keterurutan dibentuk dengan urutan proses sebagai berikut 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3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Keterurutan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4368" y="2205256"/>
            <a:ext cx="8382000" cy="3499513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First adalah 1, karena nilai terbesar dari NilaiTot[1..1] adalah NilaiTot[1]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NilaiTot[2] disisipkan setelah NilaiTot[1]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	First adalah 2, karena nilai terbesar dari NilaiTot[1..2] adalah NilaiTot[2]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NilaiTot[3] disisipkan setelah NilaiTot[1]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	First adalah 2, karena nilai terbesar dari NilaiTot[1..3] adalah NilaiTot[2] 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NilaiTot[4] disisipkan setelah NilaiTot[2]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	First adalah 2, karena nilai terbesar dari NilaiTot[1..4] adalah NilaiTot[2]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NilaiTot[5] disisipkan setelah NilaiTot[2]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	First adalah 5, karena nilai terbesar dari NilaiTot[1..5] adalah NilaiTot[5]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NilaiTot[6] disisipkan setelah NilaiTot[5]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	First adalah 5, karena nilai terbesar dari NilaiTot[1..6] adalah NilaiTot[5]</a:t>
            </a:r>
          </a:p>
          <a:p>
            <a:pPr marL="609600" marR="0" lvl="0" indent="-609600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list-algo tabel keterurut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39449"/>
            <a:ext cx="6896100" cy="528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Tabel keterurutan ini sering digunakan untuk representasi list berkait, karena lebih fleksibel, dan algoritma yang lebih efisien</a:t>
            </a:r>
          </a:p>
          <a:p>
            <a:r>
              <a:rPr lang="id-ID" dirty="0" smtClean="0"/>
              <a:t>Tabel keterurutan yang dibahas dalam bab ini menggunakan tabel/array. Untuk selanjutnya akan kita bahas dengan representasi fisik pointer maupun tabel/array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Kasus</a:t>
            </a:r>
            <a:r>
              <a:rPr lang="en-US" sz="2400" dirty="0" smtClean="0"/>
              <a:t> :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78928"/>
            <a:ext cx="8229600" cy="1066800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Pergeseran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elemen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juga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muncul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kasus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penambahan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penghapusan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elemen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suatu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tabel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telah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terurut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menurut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suatu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field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tertentu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kecuali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terhadap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elemen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terletak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ujung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tabel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  <a:p>
            <a:pPr marL="346075" marR="0" lvl="0" indent="-346075" algn="l" defTabSz="4572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4" descr="list-penambah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75" y="3037768"/>
            <a:ext cx="5495925" cy="3376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Pada bab ini akan dibahas ide dari penggunaan list berkait (linked list)</a:t>
            </a:r>
          </a:p>
          <a:p>
            <a:r>
              <a:rPr lang="id-ID" dirty="0" smtClean="0"/>
              <a:t>List berkait sering digunakan dalam representasi struktur data</a:t>
            </a:r>
          </a:p>
          <a:p>
            <a:r>
              <a:rPr lang="id-ID" dirty="0" smtClean="0"/>
              <a:t>Sebagai ide awal, akan dilihat kasus pengurutan data nilai mahasiswa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sv-SE" sz="1800" dirty="0" smtClean="0"/>
              <a:t>Pada kasus penyisipan, pergeseran diperlukan untuk menyediakan “ruang” bagi elemen baru</a:t>
            </a:r>
          </a:p>
          <a:p>
            <a:pPr>
              <a:spcBef>
                <a:spcPts val="500"/>
              </a:spcBef>
            </a:pPr>
            <a:r>
              <a:rPr lang="sv-SE" sz="1800" dirty="0" smtClean="0"/>
              <a:t>Pada kasus penghapusan, akan terjadi nilai elemen tabel yang tidak terdefinisi jika ruang yang dipakai oleh nilai yang dihapus tidak diisi oleh nilai elemen tabel yang masih ada. </a:t>
            </a:r>
          </a:p>
          <a:p>
            <a:pPr>
              <a:spcBef>
                <a:spcPts val="500"/>
              </a:spcBef>
            </a:pPr>
            <a:r>
              <a:rPr lang="sv-SE" sz="1800" dirty="0" smtClean="0"/>
              <a:t>Pergeseran diperlukan untuk menjaga keterurutan tempat elemen tabel dan menjaga sifat tabel yang elemennya harus kontigu.</a:t>
            </a:r>
            <a:endParaRPr lang="id-ID" sz="1800" dirty="0" smtClean="0"/>
          </a:p>
          <a:p>
            <a:pPr>
              <a:spcBef>
                <a:spcPts val="500"/>
              </a:spcBef>
            </a:pP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menghindari</a:t>
            </a:r>
            <a:r>
              <a:rPr lang="en-US" sz="1800" dirty="0" smtClean="0"/>
              <a:t> </a:t>
            </a:r>
            <a:r>
              <a:rPr lang="en-US" sz="1800" dirty="0" err="1" smtClean="0"/>
              <a:t>pergeseran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representasi</a:t>
            </a:r>
            <a:r>
              <a:rPr lang="en-US" sz="1800" dirty="0" smtClean="0"/>
              <a:t> lain yang </a:t>
            </a:r>
            <a:r>
              <a:rPr lang="sv-SE" sz="1800" dirty="0" smtClean="0"/>
              <a:t>secara “lojik” mempunyai keterurutan, namun dalam memori komputer secara “fisik” tidak disimpan secara berurutan (kontigu).</a:t>
            </a:r>
            <a:r>
              <a:rPr lang="en-US" sz="1800" dirty="0" smtClean="0">
                <a:sym typeface="Wingdings" pitchFamily="2" charset="2"/>
              </a:rPr>
              <a:t>	</a:t>
            </a:r>
            <a:endParaRPr lang="sv-SE" sz="1800" dirty="0" smtClean="0"/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sv-SE" sz="1800" dirty="0" smtClean="0"/>
              <a:t>	Representasi ini dikenal sebagai representasi list berkait /senarai berantai (linked list)</a:t>
            </a:r>
            <a:r>
              <a:rPr lang="en-US" sz="1800" dirty="0" smtClean="0"/>
              <a:t>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Kasus</a:t>
            </a:r>
            <a:r>
              <a:rPr lang="en-US" sz="2400" dirty="0" smtClean="0"/>
              <a:t> :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: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060816"/>
            <a:ext cx="8229600" cy="914400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Diketahui sebuah tabel berukuran cukup besar, dengan tiap elemennya terdiri dari beberapa item data, kamus data sbb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4" descr="list-kamus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19654"/>
            <a:ext cx="7391400" cy="2516187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5489816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2000" dirty="0" err="1">
                <a:latin typeface="Times New Roman" pitchFamily="18" charset="0"/>
              </a:rPr>
              <a:t>Bagaimanakah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cara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mendapatkan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daftar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nama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mahasiswa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berdasarkan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nilaiTot</a:t>
            </a:r>
            <a:r>
              <a:rPr lang="en-US" sz="2000" dirty="0">
                <a:latin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</a:rPr>
              <a:t>terurut</a:t>
            </a:r>
            <a:r>
              <a:rPr lang="en-US" sz="2000" dirty="0">
                <a:latin typeface="Times New Roman" pitchFamily="18" charset="0"/>
              </a:rPr>
              <a:t> descending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1 :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id-ID" dirty="0" smtClean="0"/>
              <a:t>Secara </a:t>
            </a:r>
            <a:r>
              <a:rPr lang="en-US" dirty="0" err="1" smtClean="0"/>
              <a:t>Fisik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3552" y="1978928"/>
            <a:ext cx="8229600" cy="4302125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Mengurutkan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teknik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sorting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misal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Maxsort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/selection basis max),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kemudian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cetak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5" descr="list-cetak tab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952" y="2936191"/>
            <a:ext cx="6781800" cy="322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list-max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83205"/>
            <a:ext cx="7848600" cy="5132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4121632"/>
            <a:ext cx="8229600" cy="2209800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Perhatikan bahwa pada cara tersebut :</a:t>
            </a:r>
          </a:p>
          <a:p>
            <a:pPr marL="346075" marR="0" lvl="0" indent="-346075" algn="l" defTabSz="4572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Tabel terurut secara fisik</a:t>
            </a:r>
          </a:p>
          <a:p>
            <a:pPr marL="346075" marR="0" lvl="0" indent="-346075" algn="l" defTabSz="4572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Banyaknya proses pertukaran elemen membuat algoritma tidak efesien</a:t>
            </a:r>
          </a:p>
          <a:p>
            <a:pPr marL="346075" marR="0" lvl="0" indent="-346075" algn="l" defTabSz="4572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Pergeseran sebuah elemen akan meliputi banyak assignment jika elemen  tabel terdiri dari banyak item, pada contoh diatas terdapat 7 item, dan 3 assignment, sehingga dalam satu kali pertukaran tempat akan terdapat 21 proses assignment</a:t>
            </a:r>
          </a:p>
          <a:p>
            <a:pPr marL="346075" marR="0" lvl="0" indent="-346075" algn="l" defTabSz="4572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94924"/>
            <a:ext cx="7924800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241566"/>
            <a:ext cx="8326438" cy="32994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assignment (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),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lain (</a:t>
            </a:r>
            <a:r>
              <a:rPr lang="en-US" dirty="0" err="1" smtClean="0"/>
              <a:t>TabRank</a:t>
            </a:r>
            <a:r>
              <a:rPr lang="en-US" dirty="0" smtClean="0"/>
              <a:t>)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‘ranking’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TabRank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TabMhs</a:t>
            </a:r>
            <a:r>
              <a:rPr lang="en-US" dirty="0" smtClean="0"/>
              <a:t> yang </a:t>
            </a:r>
            <a:r>
              <a:rPr lang="en-US" dirty="0" err="1" smtClean="0"/>
              <a:t>rankingnya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-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ranking.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Pencetakan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ranking. </a:t>
            </a:r>
            <a:r>
              <a:rPr lang="sv-SE" dirty="0" smtClean="0"/>
              <a:t>Dengan cara ini, isi tabel tidak terurut secara fisik.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2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Ranking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2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Ranking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58101" y="1981200"/>
            <a:ext cx="4352499" cy="3810000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Interpretasi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: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[1] = 5,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artinya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5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rankingnya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1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[2] = 6,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artinya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6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rankingnya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2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[3] = 2,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artinya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2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rankingnya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3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[4] = 4,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artinya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4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rankingnya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4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[5]  = 1,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artinya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1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rankingnya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5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TabRank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[6] = 3,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artinya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NilaiTot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3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rankingnya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6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4" descr="list-tabel rank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904" y="2728424"/>
            <a:ext cx="2805112" cy="3505200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925" y="2159505"/>
            <a:ext cx="2177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2 :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Ranking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list-sorttabra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22726"/>
            <a:ext cx="7315200" cy="448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1041</TotalTime>
  <Words>831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template_informatika_slide</vt:lpstr>
      <vt:lpstr>IKG2A3/ Pemrograman Terstruktur 2</vt:lpstr>
      <vt:lpstr>Pendahuluan</vt:lpstr>
      <vt:lpstr>Kasus : Pengurutan Tabel </vt:lpstr>
      <vt:lpstr>Cara 1 : Pengurutan Tabel Secara Fisik</vt:lpstr>
      <vt:lpstr>Slide 5</vt:lpstr>
      <vt:lpstr>Slide 6</vt:lpstr>
      <vt:lpstr>Cara 2 : Pembuatan Tabel Ranking</vt:lpstr>
      <vt:lpstr>Cara 2 : Pembuatan Tabel Ranking</vt:lpstr>
      <vt:lpstr>Cara 2 : Pembuatan Tabel Ranking</vt:lpstr>
      <vt:lpstr>Slide 10</vt:lpstr>
      <vt:lpstr>Cara 2 : Pembuatan Tabel Ranking</vt:lpstr>
      <vt:lpstr>Cara 3 : Pembuatan Tabel Keterurutan</vt:lpstr>
      <vt:lpstr>Cara 3 : Pembuatan Tabel Keterurutan</vt:lpstr>
      <vt:lpstr>Slide 14</vt:lpstr>
      <vt:lpstr>Slide 15</vt:lpstr>
      <vt:lpstr>Cara 3 : Pembuatan Tabel Keterurutan</vt:lpstr>
      <vt:lpstr>Slide 17</vt:lpstr>
      <vt:lpstr>Slide 18</vt:lpstr>
      <vt:lpstr>Kasus : Penambahan &amp; Penghapusan Elemen Pada Tabel Terurut</vt:lpstr>
      <vt:lpstr>Kasus : Penambahan &amp; Penghapusan Elemen Pada Tabel Terurut</vt:lpstr>
      <vt:lpstr>Referensi</vt:lpstr>
      <vt:lpstr>Slide 22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128</cp:revision>
  <dcterms:created xsi:type="dcterms:W3CDTF">2012-11-14T18:53:32Z</dcterms:created>
  <dcterms:modified xsi:type="dcterms:W3CDTF">2014-07-20T04:09:06Z</dcterms:modified>
</cp:coreProperties>
</file>