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2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58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</a:t>
            </a:r>
            <a:r>
              <a:rPr lang="en-US" dirty="0" smtClean="0"/>
              <a:t>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Representasi Logic </a:t>
            </a:r>
          </a:p>
          <a:p>
            <a:pPr algn="ctr"/>
            <a:r>
              <a:rPr lang="id-ID" sz="3200" b="1" dirty="0" smtClean="0"/>
              <a:t>List Linier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xmlns="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111333"/>
            <a:ext cx="8326438" cy="641239"/>
          </a:xfrm>
        </p:spPr>
        <p:txBody>
          <a:bodyPr/>
          <a:lstStyle/>
          <a:p>
            <a:r>
              <a:rPr lang="en-US" sz="2400" dirty="0" err="1" smtClean="0"/>
              <a:t>Penyisipan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752572"/>
          <a:ext cx="7907931" cy="548640"/>
        </p:xfrm>
        <a:graphic>
          <a:graphicData uri="http://schemas.openxmlformats.org/drawingml/2006/table">
            <a:tbl>
              <a:tblPr/>
              <a:tblGrid>
                <a:gridCol w="790793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Insert: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ElmList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x L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 {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menyisipkan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3070755"/>
          <a:ext cx="7907930" cy="3017520"/>
        </p:xfrm>
        <a:graphic>
          <a:graphicData uri="http://schemas.openxmlformats.org/drawingml/2006/table">
            <a:tbl>
              <a:tblPr/>
              <a:tblGrid>
                <a:gridCol w="790793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Courier New"/>
                          <a:ea typeface="Times New Roman"/>
                          <a:cs typeface="Times New Roman"/>
                        </a:rPr>
                        <a:t>InsertFirst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8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L:List, </a:t>
                      </a: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P:address)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{Insert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beralamat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sebagai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elmt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linier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L yang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{I.S. List L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P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Sudah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dialokasi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endParaRPr lang="id-ID" sz="18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&lt; Nil, Next(P)=Nil}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{F.S. P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L}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Next(P)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First(L)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P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5124" y="2301212"/>
            <a:ext cx="7932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alamatnya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endParaRPr lang="id-ID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Penyisipan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1367" y="1988793"/>
            <a:ext cx="82476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Menambahkan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diketahui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nilainya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pertama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list.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1367" y="2838733"/>
          <a:ext cx="8247672" cy="3413760"/>
        </p:xfrm>
        <a:graphic>
          <a:graphicData uri="http://schemas.openxmlformats.org/drawingml/2006/table">
            <a:tbl>
              <a:tblPr/>
              <a:tblGrid>
                <a:gridCol w="8247672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Courier New"/>
                          <a:ea typeface="Times New Roman"/>
                          <a:cs typeface="Times New Roman"/>
                        </a:rPr>
                        <a:t>InsVFirst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</a:t>
                      </a:r>
                      <a:r>
                        <a:rPr lang="en-US" sz="1600" b="1" dirty="0" err="1">
                          <a:latin typeface="Courier New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L:List, </a:t>
                      </a: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Courier New"/>
                          <a:ea typeface="Times New Roman"/>
                          <a:cs typeface="Times New Roman"/>
                        </a:rPr>
                        <a:t>InfoE:infotype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{Insert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sebagai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elmt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linier L yang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}{I.S. List L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{F.S.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dialokasi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l,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alokasi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berhasil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alokasi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gagal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tetap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seperti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semula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Kamus 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  P :address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id-ID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CreateNewElement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(P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P&lt;&gt;Nil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Info(P)=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InfoE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Next(P)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First(L)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First(L)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P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2045017"/>
          <a:ext cx="8344033" cy="426720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1530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procedure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CreateNewElmt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(</a:t>
                      </a:r>
                      <a:r>
                        <a:rPr lang="en-US" sz="20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input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X: </a:t>
                      </a: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InfoType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; </a:t>
                      </a:r>
                      <a:r>
                        <a:rPr lang="en-US" sz="2000" b="1" u="sng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output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P: address) 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Mengalokasi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sebuah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tempat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memori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untuk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menyimpan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{I.S.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Terdefinisi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X}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{F.S.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Telah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dialokasi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sebuah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tempat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memori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dengan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alamat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P, 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  X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telah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ditempatkan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di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P}           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Kamus  :</a:t>
                      </a:r>
                      <a:endParaRPr lang="id-ID" sz="200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3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Algoritma</a:t>
                      </a:r>
                      <a:r>
                        <a:rPr lang="en-US" sz="20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: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new(P)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If P&lt;&gt;nil then</a:t>
                      </a: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Info(</a:t>
                      </a:r>
                      <a:r>
                        <a:rPr lang="en-US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P</a:t>
                      </a:r>
                      <a:r>
                        <a:rPr lang="id-ID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r>
                        <a:rPr lang="en-US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X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  <a:p>
                      <a:pPr marL="160020" algn="just"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   Next(P)</a:t>
                      </a:r>
                      <a:r>
                        <a:rPr lang="en-US" sz="2000" dirty="0" smtClean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nil</a:t>
                      </a:r>
                      <a:endParaRPr lang="id-ID" sz="20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Penyisipan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65125" y="2002441"/>
            <a:ext cx="8326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Menyisipkan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beralamat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setelah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suksesor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list linier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beralamat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Prec.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2880360"/>
          <a:ext cx="8301655" cy="27432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20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 smtClean="0">
                          <a:latin typeface="Courier New"/>
                          <a:ea typeface="Times New Roman"/>
                          <a:cs typeface="Times New Roman"/>
                        </a:rPr>
                        <a:t>Inser</a:t>
                      </a:r>
                      <a:r>
                        <a:rPr lang="id-ID" sz="2000" b="1" dirty="0" smtClean="0">
                          <a:latin typeface="Courier New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000" b="1" dirty="0" smtClean="0">
                          <a:latin typeface="Courier New"/>
                          <a:ea typeface="Times New Roman"/>
                          <a:cs typeface="Times New Roman"/>
                        </a:rPr>
                        <a:t>-After </a:t>
                      </a:r>
                      <a:r>
                        <a:rPr lang="en-US" sz="2000" b="1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20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latin typeface="Courier New"/>
                          <a:ea typeface="Times New Roman"/>
                          <a:cs typeface="Times New Roman"/>
                        </a:rPr>
                        <a:t>P,Prec:address</a:t>
                      </a:r>
                      <a:r>
                        <a:rPr lang="en-US" sz="2000" b="1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{Insert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beralamat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pada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List Linier L}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{I.S.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list,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&lt;&gt;Nil, P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sudah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dialokasi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 smtClean="0">
                          <a:latin typeface="Courier New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&lt;&gt;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Nil,Next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(P)=Nil}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{F.S. P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suksesor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Kamus 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Next(P)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Next(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  Next(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P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89907" y="1295175"/>
            <a:ext cx="83016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Menyisipkan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beralamat</a:t>
            </a:r>
            <a:r>
              <a:rPr lang="en-US" sz="2000" dirty="0" smtClean="0"/>
              <a:t> P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list linier. </a:t>
            </a:r>
            <a:endParaRPr lang="id-ID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2287" y="2003061"/>
          <a:ext cx="8301654" cy="4053840"/>
        </p:xfrm>
        <a:graphic>
          <a:graphicData uri="http://schemas.openxmlformats.org/drawingml/2006/table">
            <a:tbl>
              <a:tblPr/>
              <a:tblGrid>
                <a:gridCol w="830165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 Insert-Last(</a:t>
                      </a:r>
                      <a:r>
                        <a:rPr lang="en-US" sz="14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 L:List, </a:t>
                      </a:r>
                      <a:r>
                        <a:rPr lang="en-US" sz="14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 P:address)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{Insert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beralamat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sebagai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list linier L yang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{I.S. List L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P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sudah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dialokasi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P&lt;&gt;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Nil,Next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(P)=Nil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{F.S. P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list L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Kamus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Last : address {address untuk traversal pada akhirnya address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          elemen terakhir}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First(L)=Nil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{ insert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sebagai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insertFirst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(L,P)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else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{Traversal list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sampai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address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00" indent="-5715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Bagaimana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menghindari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traversal list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untuk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mencapai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last?}</a:t>
                      </a:r>
                      <a:endParaRPr lang="id-ID" sz="1400" dirty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Last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(Next(Last)&lt;&gt;Nil)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do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Last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Next(Last)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{Next(Last)=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Nil,Last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 </a:t>
                      </a:r>
                      <a:r>
                        <a:rPr lang="id-ID" sz="1400" dirty="0" smtClean="0">
                          <a:latin typeface="Courier New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nsert</a:t>
                      </a:r>
                      <a:r>
                        <a:rPr lang="en-US" sz="14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P After Last}</a:t>
                      </a:r>
                      <a:endParaRPr lang="id-ID" sz="1400" dirty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Insert-After(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P,Last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1801511"/>
          <a:ext cx="8344033" cy="356616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Courier New"/>
                          <a:ea typeface="Times New Roman"/>
                          <a:cs typeface="Times New Roman"/>
                        </a:rPr>
                        <a:t>InsVLast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L:List, </a:t>
                      </a: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Courier New"/>
                          <a:ea typeface="Times New Roman"/>
                          <a:cs typeface="Times New Roman"/>
                        </a:rPr>
                        <a:t>InfoE:Infotype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{I.S. List L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P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sudah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dialokasi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P&lt;&gt;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Nil,Next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(P)=Nil}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{F.S. P </a:t>
                      </a: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alamat </a:t>
                      </a:r>
                      <a:r>
                        <a:rPr lang="en-US" sz="18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L}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{Insert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beralamat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sebagai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linier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L yang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Kamus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Last: address {address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untuk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traversal,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pada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akhirnya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address </a:t>
                      </a:r>
                      <a:r>
                        <a:rPr lang="en-US" sz="18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CreateNewElement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(P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8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InsertLast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(L,P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54864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Delete : L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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 x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ElmtList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{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Menghapus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dalam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2715904"/>
          <a:ext cx="8301654" cy="3566160"/>
        </p:xfrm>
        <a:graphic>
          <a:graphicData uri="http://schemas.openxmlformats.org/drawingml/2006/table">
            <a:tbl>
              <a:tblPr/>
              <a:tblGrid>
                <a:gridCol w="830165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Courier New"/>
                          <a:ea typeface="Times New Roman"/>
                          <a:cs typeface="Times New Roman"/>
                        </a:rPr>
                        <a:t>DeleteFirst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L:List, </a:t>
                      </a: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P:address)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{I.S. L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minimal 1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pasti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ada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{F.S.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menghapus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L. P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@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penghapusan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.}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P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First(L)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Next (First(L))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(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Perhatikan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bahwa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tetap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benar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8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  Next(P) 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800" dirty="0" smtClean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 Nil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977656"/>
          <a:ext cx="8301655" cy="4114800"/>
        </p:xfrm>
        <a:graphic>
          <a:graphicData uri="http://schemas.openxmlformats.org/drawingml/2006/table">
            <a:tbl>
              <a:tblPr/>
              <a:tblGrid>
                <a:gridCol w="830165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Courier New"/>
                          <a:ea typeface="Times New Roman"/>
                          <a:cs typeface="Times New Roman"/>
                        </a:rPr>
                        <a:t>DelVFirst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8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L: List, </a:t>
                      </a:r>
                      <a:r>
                        <a:rPr lang="en-US" sz="1800" b="1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 E: </a:t>
                      </a:r>
                      <a:r>
                        <a:rPr lang="en-US" sz="1800" b="1" dirty="0" err="1">
                          <a:latin typeface="Courier New"/>
                          <a:ea typeface="Times New Roman"/>
                          <a:cs typeface="Times New Roman"/>
                        </a:rPr>
                        <a:t>infotype</a:t>
                      </a:r>
                      <a:r>
                        <a:rPr lang="en-US" sz="1800" b="1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{I.S. L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minimal 1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pasti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ada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{F.S.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penghapusan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dihapus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didealokasi.E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penghapusan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.}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Proses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menghapus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L}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P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E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Info(P)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  First(L) 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Next (First(L)) </a:t>
                      </a:r>
                      <a:endParaRPr lang="id-ID" sz="18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List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:First(L) </a:t>
                      </a:r>
                      <a:r>
                        <a:rPr lang="en-US" sz="1800" dirty="0" err="1">
                          <a:latin typeface="Courier New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1800" dirty="0">
                          <a:latin typeface="Courier New"/>
                          <a:ea typeface="Times New Roman"/>
                          <a:cs typeface="Times New Roman"/>
                        </a:rPr>
                        <a:t> Nil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8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8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Dealokasi</a:t>
                      </a:r>
                      <a:r>
                        <a:rPr lang="en-US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(P)</a:t>
                      </a:r>
                      <a:r>
                        <a:rPr lang="id-ID" sz="1800" dirty="0" smtClean="0">
                          <a:latin typeface="Courier New"/>
                          <a:ea typeface="Times New Roman"/>
                          <a:cs typeface="Times New Roman"/>
                        </a:rPr>
                        <a:t>  {alamat P dihapus}</a:t>
                      </a:r>
                      <a:endParaRPr lang="id-ID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7503" y="2406311"/>
          <a:ext cx="8326438" cy="341376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/>
                          <a:ea typeface="Times New Roman"/>
                          <a:cs typeface="Times New Roman"/>
                        </a:rPr>
                        <a:t>DeleteAfter</a:t>
                      </a:r>
                      <a:r>
                        <a:rPr lang="en-US" sz="1600" b="1" dirty="0" smtClean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u="sng" dirty="0" smtClean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600" b="1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Courier New"/>
                          <a:ea typeface="Times New Roman"/>
                          <a:cs typeface="Times New Roman"/>
                        </a:rPr>
                        <a:t>Prec:</a:t>
                      </a:r>
                      <a:r>
                        <a:rPr lang="en-US" sz="16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address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P:address)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{I.S. List L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,</a:t>
                      </a:r>
                      <a:endParaRPr lang="id-ID" sz="16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Next(</a:t>
                      </a:r>
                      <a:r>
                        <a:rPr lang="en-US" sz="16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)&lt;&gt;Nil 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{F.S.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dihapus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Proses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menghapus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suksesor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,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P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d-ID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alamat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suksesor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penghapusan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, 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yang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baru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suksesor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suksesor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          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penghapusan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P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 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Next(Next(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)) </a:t>
                      </a:r>
                      <a:endParaRPr lang="id-ID" sz="1600" dirty="0" smtClean="0"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Courier New"/>
                          <a:ea typeface="Times New Roman"/>
                          <a:cs typeface="Times New Roman"/>
                        </a:rPr>
                        <a:t>   Next(P)</a:t>
                      </a:r>
                      <a:r>
                        <a:rPr lang="id-ID" sz="1600" baseline="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id-ID" sz="1600" dirty="0" smtClean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 Nil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65125" y="2006201"/>
            <a:ext cx="8368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Penghapusan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suksesor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6563" y="2142699"/>
          <a:ext cx="8395000" cy="4145280"/>
        </p:xfrm>
        <a:graphic>
          <a:graphicData uri="http://schemas.openxmlformats.org/drawingml/2006/table">
            <a:tbl>
              <a:tblPr/>
              <a:tblGrid>
                <a:gridCol w="83950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DeleteP(</a:t>
                      </a: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L:</a:t>
                      </a: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List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P:address)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{I.S. List L 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tidak kosong</a:t>
                      </a: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, P adalah elemen list L}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{F.S. P dihapus dari list}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{Proses: Menghapus P dari list, P mungkin elemen pertama,”tengah” 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indent="-228600"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                 atau terakhir  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  Prec: address  {alamat predesesor P}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{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cari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predesesor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P 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(P=First(L))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{delete list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satu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DELETEFirst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(L,P)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else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)&lt;&gt;P)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do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{NEXT(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)=P,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hapus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P}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DELETEAfter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Prec,P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Dalam bab ini, akan dibahas mengenai representasi logic dari list linier</a:t>
            </a:r>
          </a:p>
          <a:p>
            <a:r>
              <a:rPr lang="id-ID" dirty="0" smtClean="0"/>
              <a:t>Dalam representasi logic, belum melihat sisi implementasi, apakah menggunakan tabel (kontigu dan berkait) atau pointer (berkait)</a:t>
            </a:r>
          </a:p>
          <a:p>
            <a:r>
              <a:rPr lang="id-ID" dirty="0" smtClean="0"/>
              <a:t>Representasi logic diperlukan sebelum tahap implementasi dengan representasi fisik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8" y="1378424"/>
          <a:ext cx="8344033" cy="490728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DeleteLast(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First: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List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P:address)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{I.S. List L 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tidak kosong</a:t>
                      </a: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, minimal mengandung 1 elemen}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{F.S :  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{Proses: Menghapus elemen terakhir dari list, list mungkin menjadi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   kosong. P adalah alamat elemen terakhir list sebelum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   penghapusan}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Last,PrecLast :</a:t>
                      </a:r>
                      <a:r>
                        <a:rPr lang="en-US" sz="1400" u="sng">
                          <a:latin typeface="Courier New"/>
                          <a:ea typeface="Times New Roman"/>
                          <a:cs typeface="Times New Roman"/>
                        </a:rPr>
                        <a:t>address</a:t>
                      </a: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00025"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{address utk traversal, type terdefinisi. Pada akhirnya Last adalah alamat elemen terakhir dan PrecLast adalah alamat sebelum yang terakhir}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{Find Last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address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last}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Last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PrecLast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Nil  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predesesor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tak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terdefinisi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(Next(Last)&lt;&gt;Nil)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do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{traversal list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sampai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@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PrecLast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Last; Last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Next(Last)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{Next(Last)=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Nil,Last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;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PrecLast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sebelum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Last}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Last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PrecLast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=Nil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{list dg 1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jadi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First(L)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Nil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else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Next(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PrecLast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)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Nil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Skema</a:t>
            </a:r>
            <a:r>
              <a:rPr lang="en-US" sz="2400" dirty="0" smtClean="0"/>
              <a:t> Sequential Search </a:t>
            </a:r>
            <a:r>
              <a:rPr lang="en-US" sz="2400" dirty="0" err="1" smtClean="0"/>
              <a:t>untuk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1977656"/>
          <a:ext cx="8044408" cy="4267200"/>
        </p:xfrm>
        <a:graphic>
          <a:graphicData uri="http://schemas.openxmlformats.org/drawingml/2006/table">
            <a:tbl>
              <a:tblPr/>
              <a:tblGrid>
                <a:gridCol w="804440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Procedure SKEMAListSearch1(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L:List,X:InfoType,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                          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P:address, Found: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boolean 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{Seq.Search harga X pada sebuah list linier L. Semua elemen diperiksa dengan instruksi yang sama, versi dgn boolean}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{I.S. List Linier L terdefinisi, siap dikonsultasi, X terdefinisi 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{F.S. P:address pada pencarian berurutan, dimana X ditemukan. P=Nil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jika tidak ketemu. Found berharga true jika harga X yang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dicari ketemu, false jika tidak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0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Found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(P&lt;&gt;Nil)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(not Found)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do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X=Info(P)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Found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true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else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Next(P)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{P = Nil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Found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Found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address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dimana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X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ditemukan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not Found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P = Nil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125" y="1446664"/>
          <a:ext cx="8326438" cy="4480560"/>
        </p:xfrm>
        <a:graphic>
          <a:graphicData uri="http://schemas.openxmlformats.org/drawingml/2006/table">
            <a:tbl>
              <a:tblPr/>
              <a:tblGrid>
                <a:gridCol w="832643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Procedure SKEMAListSearch2 (</a:t>
                      </a:r>
                      <a:r>
                        <a:rPr lang="en-US" sz="14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 L:List,X:InfoType,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                            </a:t>
                      </a:r>
                      <a:r>
                        <a:rPr lang="en-US" sz="1400" b="1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 P:address, </a:t>
                      </a:r>
                      <a:r>
                        <a:rPr lang="en-US" sz="1400" b="1" dirty="0" err="1">
                          <a:latin typeface="Courier New"/>
                          <a:ea typeface="Times New Roman"/>
                          <a:cs typeface="Times New Roman"/>
                        </a:rPr>
                        <a:t>Found:</a:t>
                      </a:r>
                      <a:r>
                        <a:rPr lang="en-US" sz="1400" b="1" u="sng" dirty="0" err="1"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400" b="1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{Sequential Search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harga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X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pada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sebuah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list linier L}</a:t>
                      </a:r>
                      <a:b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diperiksa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secara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khusus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versi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tanpa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{I.S. List Linier L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terdefinisi,siap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dikonsultasi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. X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terdefinisi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{F.S. P:address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pada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dimana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X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ditemukan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. P=Nil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ketemu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.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Found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berharga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harga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X yang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dicari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ketemu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, false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tidak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{List linier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sudah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terdefinisi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siap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dikonsultasi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(First(L)=Nil)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output (‘List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’)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else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{ First(L)&lt;&gt;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Nil,suksesor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pertama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(Next(P)&lt;&gt;Nil)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(X&lt;&gt;Info(P))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do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Next(P)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{Next(P)=Nil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X=Info(P)}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depend on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(P,X)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X = Info(P) : Found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X &lt;&gt; Info(P) : Found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false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;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Nil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6563" y="1419367"/>
          <a:ext cx="8437378" cy="4632960"/>
        </p:xfrm>
        <a:graphic>
          <a:graphicData uri="http://schemas.openxmlformats.org/drawingml/2006/table">
            <a:tbl>
              <a:tblPr/>
              <a:tblGrid>
                <a:gridCol w="843737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Procedure SKEMAListSearch@(</a:t>
                      </a: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L:List, P:address,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                          </a:t>
                      </a: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 Found:</a:t>
                      </a:r>
                      <a:r>
                        <a:rPr lang="en-US" sz="1600" b="1" u="sng">
                          <a:latin typeface="Courier New"/>
                          <a:ea typeface="Times New Roman"/>
                          <a:cs typeface="Times New Roman"/>
                        </a:rPr>
                        <a:t>boolean </a:t>
                      </a:r>
                      <a:r>
                        <a:rPr lang="en-US" sz="1600" b="1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{Sequential Search @P pada sebuah list linier L</a:t>
                      </a:r>
                      <a:b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Semua elemen diperiksa dengan instruksi yang sama 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{I.S. List Linier L terdefinisi, siap dikonsultasi, P terdefinisi}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{F.S jika ada elemen list yang beralamat P,Found berharga true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    Jika tidak ada elemen list beralamat P, Found berharga false}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   Pt : Address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Pt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Found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(Pt  Nil)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not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Found)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do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Pt = P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 Found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true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else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 Pt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Next(Pt)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{Pt = Nil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Found}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{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Found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9907" y="1433014"/>
          <a:ext cx="8344033" cy="4907280"/>
        </p:xfrm>
        <a:graphic>
          <a:graphicData uri="http://schemas.openxmlformats.org/drawingml/2006/table">
            <a:tbl>
              <a:tblPr/>
              <a:tblGrid>
                <a:gridCol w="834403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Procedure SKEMAListSearchX(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L:List, Kondisi(P):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,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                          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 P:address, Found:</a:t>
                      </a:r>
                      <a:r>
                        <a:rPr lang="en-US" sz="1400" b="1" u="sng">
                          <a:latin typeface="Courier New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{I.S. List Linier L sudah terdefinisi, siap dikonsultasi, Kondisi(P)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adalah suatu ekspresi boolean yang merupakan fungsi dari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elemen beralamat P}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{F.S Jika ada elemen list P yang memenuhi Kondisi(P), maka P adalah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alamat dari elemen yang memenuhi kondisi tsb. Found berharga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true. Jika tidak ada elemen list P yang memenuhi Kondisi(P), 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maka Found berharga false dan P adalah Nil }</a:t>
                      </a:r>
                      <a:b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</a:b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{Semua elemen diperiksa dengan instruksi yang sama }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      P : Address</a:t>
                      </a:r>
                      <a:endParaRPr lang="id-ID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: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{List linier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sudah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terdefinisi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siap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dikonsultasi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First(L)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Found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false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(P&lt;&gt;Nil)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not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Found)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do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Kondisi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(P)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Found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true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else   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        P 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Next(P)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{Pt=Nil </a:t>
                      </a:r>
                      <a:r>
                        <a:rPr lang="en-US" sz="1400" u="sng" dirty="0">
                          <a:latin typeface="Courier New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Found}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   {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Found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P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kondisi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(P) true}</a:t>
                      </a:r>
                      <a:endParaRPr lang="id-ID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503" y="1111333"/>
            <a:ext cx="8326438" cy="641239"/>
          </a:xfrm>
        </p:spPr>
        <p:txBody>
          <a:bodyPr/>
          <a:lstStyle/>
          <a:p>
            <a:r>
              <a:rPr lang="en-US" sz="1800" dirty="0" err="1" smtClean="0"/>
              <a:t>Konkatenasi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buah</a:t>
            </a:r>
            <a:r>
              <a:rPr lang="en-US" sz="1800" dirty="0" smtClean="0"/>
              <a:t> list linier</a:t>
            </a:r>
            <a:endParaRPr lang="id-ID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8" y="1568216"/>
          <a:ext cx="8126294" cy="4876800"/>
        </p:xfrm>
        <a:graphic>
          <a:graphicData uri="http://schemas.openxmlformats.org/drawingml/2006/table">
            <a:tbl>
              <a:tblPr/>
              <a:tblGrid>
                <a:gridCol w="8126294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procedure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CONCAT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Input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L1,L2:</a:t>
                      </a: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List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600" b="1" u="sng" dirty="0">
                          <a:latin typeface="Courier New"/>
                          <a:ea typeface="Times New Roman"/>
                          <a:cs typeface="Times New Roman"/>
                        </a:rPr>
                        <a:t>Output</a:t>
                      </a:r>
                      <a:r>
                        <a:rPr lang="en-US" sz="1600" b="1" dirty="0">
                          <a:latin typeface="Courier New"/>
                          <a:ea typeface="Times New Roman"/>
                          <a:cs typeface="Times New Roman"/>
                        </a:rPr>
                        <a:t> L3:List)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{I.S. L1&lt;&gt;L2, L1&lt;&gt;L3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L3&lt;&gt;L2; L1,L2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mungkin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kosong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{F.S L3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hasil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Konkatenasi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(“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Menyambung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”)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dua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buah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linier, L2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ditaruh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dibelakang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L1}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{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Catatan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Pelajari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baik-baik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berikut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apakah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kedua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asal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tetap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dapat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dikenali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?}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Kamus :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   Last1 :</a:t>
                      </a:r>
                      <a:r>
                        <a:rPr lang="en-US" sz="1600" u="sng">
                          <a:latin typeface="Courier New"/>
                          <a:ea typeface="Times New Roman"/>
                          <a:cs typeface="Times New Roman"/>
                        </a:rPr>
                        <a:t>address</a:t>
                      </a:r>
                      <a:r>
                        <a:rPr lang="en-US" sz="1600">
                          <a:latin typeface="Courier New"/>
                          <a:ea typeface="Times New Roman"/>
                          <a:cs typeface="Times New Roman"/>
                        </a:rPr>
                        <a:t>;{ alamat elemen terakhir list pertama}</a:t>
                      </a:r>
                      <a:endParaRPr lang="id-ID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Algoritma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: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CreateList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(L3)      {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Inisialisasi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list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hasil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First(L1)=Nil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First(L3)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First(L2)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00" indent="-5715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else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{traversal list1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sampai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address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hubungkan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last      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00" indent="-571500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First2 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First(L3)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First(L1)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Last1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First(L1)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(Next(Last1)&lt;&gt;Nil </a:t>
                      </a:r>
                      <a:r>
                        <a:rPr lang="en-US" sz="1600" u="sng" dirty="0">
                          <a:latin typeface="Courier New"/>
                          <a:ea typeface="Times New Roman"/>
                          <a:cs typeface="Times New Roman"/>
                        </a:rPr>
                        <a:t>do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      Last1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Next(Last1)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{Next(Last1)=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Nil,Last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elemen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Courier New"/>
                          <a:ea typeface="Times New Roman"/>
                          <a:cs typeface="Times New Roman"/>
                        </a:rPr>
                        <a:t>terakhir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}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    Next(Last1) 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latin typeface="Courier New"/>
                          <a:ea typeface="Times New Roman"/>
                          <a:cs typeface="Times New Roman"/>
                        </a:rPr>
                        <a:t> First(L2)</a:t>
                      </a:r>
                      <a:endParaRPr lang="id-ID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145698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List linier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bertipe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keterurutan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. 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elemennya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2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  <a:endParaRPr lang="en-US" sz="20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	</a:t>
            </a:r>
            <a:r>
              <a:rPr lang="en-US" sz="2000" u="sng" dirty="0" smtClean="0"/>
              <a:t>type</a:t>
            </a:r>
            <a:r>
              <a:rPr lang="en-US" sz="2000" dirty="0" smtClean="0"/>
              <a:t> </a:t>
            </a:r>
            <a:r>
              <a:rPr lang="en-US" sz="2000" dirty="0" err="1" smtClean="0"/>
              <a:t>ElmtList</a:t>
            </a:r>
            <a:r>
              <a:rPr lang="en-US" sz="2000" dirty="0" smtClean="0"/>
              <a:t> : &lt;Info: </a:t>
            </a:r>
            <a:r>
              <a:rPr lang="en-US" sz="2000" dirty="0" err="1" smtClean="0"/>
              <a:t>Infotype</a:t>
            </a:r>
            <a:r>
              <a:rPr lang="en-US" sz="2000" dirty="0" smtClean="0"/>
              <a:t>, Next: address&gt;</a:t>
            </a:r>
          </a:p>
          <a:p>
            <a:pPr>
              <a:spcBef>
                <a:spcPts val="0"/>
              </a:spcBef>
              <a:buNone/>
            </a:pP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List Linear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 descr="list linear-defin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" y="3466531"/>
            <a:ext cx="3733800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326340" y="3614017"/>
            <a:ext cx="41625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Alamat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sudah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didefinisikan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disebut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sudah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di-alokasi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”. 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NewRoman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Didefinisikan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suatu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konstanta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,Bold"/>
              </a:rPr>
              <a:t>Nil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,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artinya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alamat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terdefinisi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NewRoman"/>
              </a:rPr>
              <a:t>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List Linear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elemennya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2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  <a:endParaRPr lang="en-US" sz="2000" b="1" u="sng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/>
              <a:t>		</a:t>
            </a:r>
            <a:r>
              <a:rPr lang="en-US" sz="2000" u="sng" dirty="0" smtClean="0"/>
              <a:t>type</a:t>
            </a:r>
            <a:r>
              <a:rPr lang="en-US" sz="2000" dirty="0" smtClean="0"/>
              <a:t> </a:t>
            </a:r>
            <a:r>
              <a:rPr lang="en-US" sz="2000" dirty="0" err="1" smtClean="0"/>
              <a:t>ElmtList</a:t>
            </a:r>
            <a:r>
              <a:rPr lang="en-US" sz="2000" dirty="0" smtClean="0"/>
              <a:t> : &lt;Info: </a:t>
            </a:r>
            <a:r>
              <a:rPr lang="en-US" sz="2000" dirty="0" err="1" smtClean="0"/>
              <a:t>Infotype</a:t>
            </a:r>
            <a:r>
              <a:rPr lang="en-US" sz="2000" dirty="0" smtClean="0"/>
              <a:t>, Next: address&gt;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id-ID" sz="2000" dirty="0" smtClean="0"/>
              <a:t>            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id-ID" sz="2000" dirty="0" smtClean="0"/>
              <a:t> </a:t>
            </a:r>
            <a:r>
              <a:rPr lang="en-US" sz="2000" dirty="0" err="1" smtClean="0"/>
              <a:t>infotype</a:t>
            </a:r>
            <a:r>
              <a:rPr lang="en-US" sz="2000" dirty="0" smtClean="0"/>
              <a:t> :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terdefinisi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endParaRPr lang="id-ID" sz="2000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id-ID" sz="2000" dirty="0" smtClean="0"/>
              <a:t>                  </a:t>
            </a:r>
            <a:r>
              <a:rPr lang="en-US" sz="2000" dirty="0" smtClean="0"/>
              <a:t>data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000" dirty="0" smtClean="0"/>
              <a:t>    next	   </a:t>
            </a:r>
            <a:r>
              <a:rPr lang="id-ID" sz="2000" dirty="0" smtClean="0"/>
              <a:t> </a:t>
            </a:r>
            <a:r>
              <a:rPr lang="en-US" sz="2000" dirty="0" smtClean="0"/>
              <a:t>: address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 (</a:t>
            </a:r>
            <a:r>
              <a:rPr lang="en-US" sz="2000" dirty="0" err="1" smtClean="0"/>
              <a:t>suksesor</a:t>
            </a:r>
            <a:r>
              <a:rPr lang="en-US" sz="2000" dirty="0" smtClean="0"/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spcBef>
                <a:spcPts val="0"/>
              </a:spcBef>
            </a:pP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lain yang </a:t>
            </a:r>
            <a:r>
              <a:rPr lang="en-US" sz="2000" dirty="0" err="1" smtClean="0"/>
              <a:t>berurutan</a:t>
            </a:r>
            <a:r>
              <a:rPr lang="en-US" sz="2000" dirty="0" smtClean="0"/>
              <a:t>, </a:t>
            </a:r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id-ID" sz="2000" dirty="0" smtClean="0"/>
              <a:t>alamat/</a:t>
            </a:r>
            <a:r>
              <a:rPr lang="en-US" sz="2000" dirty="0" smtClean="0"/>
              <a:t>address</a:t>
            </a:r>
            <a:r>
              <a:rPr lang="id-ID" sz="2000" dirty="0" smtClean="0"/>
              <a:t>-</a:t>
            </a:r>
            <a:r>
              <a:rPr lang="en-US" sz="2000" dirty="0" err="1" smtClean="0"/>
              <a:t>nya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r>
              <a:rPr lang="en-US" sz="2000" dirty="0" err="1" smtClean="0"/>
              <a:t>Alamat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“</a:t>
            </a:r>
            <a:r>
              <a:rPr lang="en-US" sz="2000" dirty="0" err="1" smtClean="0"/>
              <a:t>di-alokasi</a:t>
            </a:r>
            <a:r>
              <a:rPr lang="en-US" sz="2000" dirty="0" smtClean="0"/>
              <a:t>”. </a:t>
            </a:r>
            <a:r>
              <a:rPr lang="en-US" sz="2000" dirty="0" err="1" smtClean="0"/>
              <a:t>Didefinisikan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id-ID" sz="2000" dirty="0" smtClean="0"/>
              <a:t> </a:t>
            </a:r>
            <a:r>
              <a:rPr lang="en-US" sz="2000" dirty="0" err="1" smtClean="0"/>
              <a:t>konstanta</a:t>
            </a:r>
            <a:r>
              <a:rPr lang="en-US" sz="2000" dirty="0" smtClean="0"/>
              <a:t> </a:t>
            </a:r>
            <a:r>
              <a:rPr lang="en-US" sz="2000" b="1" dirty="0" smtClean="0"/>
              <a:t>Nil</a:t>
            </a:r>
            <a:r>
              <a:rPr lang="en-US" sz="2000" dirty="0" smtClean="0"/>
              <a:t>, yang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terdefinisi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 eaLnBrk="1" hangingPunct="1">
              <a:spcBef>
                <a:spcPts val="0"/>
              </a:spcBef>
            </a:pPr>
            <a:endParaRPr lang="en-US" sz="2000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spcBef>
                <a:spcPts val="0"/>
              </a:spcBef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2153017"/>
          </a:xfrm>
        </p:spPr>
        <p:txBody>
          <a:bodyPr/>
          <a:lstStyle/>
          <a:p>
            <a:pPr>
              <a:spcBef>
                <a:spcPts val="500"/>
              </a:spcBef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list linear </a:t>
            </a:r>
            <a:r>
              <a:rPr lang="en-US" dirty="0" err="1" smtClean="0"/>
              <a:t>dikenali</a:t>
            </a:r>
            <a:r>
              <a:rPr lang="en-US" dirty="0" smtClean="0"/>
              <a:t> :</a:t>
            </a:r>
          </a:p>
          <a:p>
            <a:pPr>
              <a:spcBef>
                <a:spcPts val="500"/>
              </a:spcBef>
            </a:pP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pertamanya</a:t>
            </a:r>
            <a:r>
              <a:rPr lang="en-US" dirty="0" smtClean="0"/>
              <a:t>, (First)</a:t>
            </a:r>
          </a:p>
          <a:p>
            <a:pPr>
              <a:spcBef>
                <a:spcPts val="500"/>
              </a:spcBef>
            </a:pP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(NEXT)</a:t>
            </a:r>
          </a:p>
          <a:p>
            <a:pPr>
              <a:spcBef>
                <a:spcPts val="500"/>
              </a:spcBef>
            </a:pP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terakhirnya</a:t>
            </a:r>
            <a:r>
              <a:rPr lang="en-US" dirty="0" smtClean="0"/>
              <a:t>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List Linear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5" descr="list linear-definsi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340" y="4186524"/>
            <a:ext cx="4876800" cy="22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List Linear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800" dirty="0" err="1" smtClean="0"/>
              <a:t>J</a:t>
            </a:r>
            <a:r>
              <a:rPr lang="en-US" sz="2400" dirty="0" err="1" smtClean="0"/>
              <a:t>ika</a:t>
            </a:r>
            <a:r>
              <a:rPr lang="en-US" sz="2400" dirty="0" smtClean="0"/>
              <a:t> 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list </a:t>
            </a:r>
            <a:r>
              <a:rPr lang="en-US" sz="2400" dirty="0" err="1" smtClean="0"/>
              <a:t>dan</a:t>
            </a:r>
            <a:r>
              <a:rPr lang="en-US" sz="2400" dirty="0" smtClean="0"/>
              <a:t> P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address, </a:t>
            </a:r>
            <a:r>
              <a:rPr lang="en-US" sz="2400" dirty="0" err="1" smtClean="0"/>
              <a:t>maka</a:t>
            </a:r>
            <a:r>
              <a:rPr lang="en-US" sz="2400" dirty="0" smtClean="0"/>
              <a:t> :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err="1" smtClean="0"/>
              <a:t>Alamat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list L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diacu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/>
              <a:t>			</a:t>
            </a:r>
            <a:r>
              <a:rPr lang="en-US" sz="2400" b="1" dirty="0" smtClean="0"/>
              <a:t>First(L)</a:t>
            </a:r>
            <a:endParaRPr lang="en-US" sz="2400" dirty="0" smtClean="0"/>
          </a:p>
          <a:p>
            <a:pPr eaLnBrk="1" hangingPunct="1">
              <a:spcBef>
                <a:spcPts val="0"/>
              </a:spcBef>
            </a:pP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diacu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dikonsultasi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: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sz="2400" b="1" dirty="0" smtClean="0"/>
              <a:t>			Info(P)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sz="2400" b="1" dirty="0" smtClean="0"/>
              <a:t>			Next(P)</a:t>
            </a:r>
            <a:endParaRPr lang="pt-BR" sz="2400" dirty="0" smtClean="0"/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List 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list </a:t>
            </a:r>
            <a:r>
              <a:rPr lang="en-US" sz="2400" dirty="0" err="1" smtClean="0"/>
              <a:t>kosong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b="1" dirty="0" smtClean="0"/>
              <a:t>First(L) = Nil</a:t>
            </a:r>
            <a:endParaRPr lang="en-US" sz="2400" dirty="0" smtClean="0"/>
          </a:p>
          <a:p>
            <a:pPr eaLnBrk="1" hangingPunct="1">
              <a:spcBef>
                <a:spcPts val="0"/>
              </a:spcBef>
            </a:pP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b="1" dirty="0" smtClean="0"/>
              <a:t>Next(Last)=Nil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125" y="2761446"/>
            <a:ext cx="8326438" cy="287634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Diberikan</a:t>
            </a:r>
            <a:r>
              <a:rPr lang="en-US" sz="2000" dirty="0" smtClean="0"/>
              <a:t> L, L1, </a:t>
            </a:r>
            <a:r>
              <a:rPr lang="en-US" sz="2000" dirty="0" err="1" smtClean="0"/>
              <a:t>dan</a:t>
            </a:r>
            <a:r>
              <a:rPr lang="en-US" sz="2000" dirty="0" smtClean="0"/>
              <a:t> L2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list linier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ElmList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IsEmpty</a:t>
            </a:r>
            <a:r>
              <a:rPr lang="en-US" sz="2000" dirty="0" smtClean="0"/>
              <a:t> : L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	  {test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list </a:t>
            </a:r>
            <a:r>
              <a:rPr lang="en-US" sz="2000" dirty="0" err="1" smtClean="0"/>
              <a:t>kosong</a:t>
            </a:r>
            <a:r>
              <a:rPr lang="en-US" sz="20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CreateEmpty</a:t>
            </a:r>
            <a:r>
              <a:rPr lang="en-US" sz="2000" dirty="0" smtClean="0"/>
              <a:t> :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L    {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list linier </a:t>
            </a:r>
            <a:r>
              <a:rPr lang="en-US" sz="2000" dirty="0" err="1" smtClean="0"/>
              <a:t>kosong</a:t>
            </a:r>
            <a:r>
              <a:rPr lang="en-US" sz="20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Insert: </a:t>
            </a:r>
            <a:r>
              <a:rPr lang="en-US" sz="2000" dirty="0" err="1" smtClean="0"/>
              <a:t>ElmList</a:t>
            </a:r>
            <a:r>
              <a:rPr lang="en-US" sz="2000" dirty="0" smtClean="0"/>
              <a:t> x L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L {</a:t>
            </a:r>
            <a:r>
              <a:rPr lang="en-US" sz="2000" dirty="0" err="1" smtClean="0"/>
              <a:t>menyisipkan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list}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Delete: L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L x </a:t>
            </a:r>
            <a:r>
              <a:rPr lang="en-US" sz="2000" dirty="0" err="1" smtClean="0"/>
              <a:t>ElmList</a:t>
            </a:r>
            <a:r>
              <a:rPr lang="en-US" sz="2000" dirty="0" smtClean="0"/>
              <a:t> {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list}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Concat</a:t>
            </a:r>
            <a:r>
              <a:rPr lang="en-US" sz="2000" dirty="0" smtClean="0"/>
              <a:t>: L1 x L2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L 	  {</a:t>
            </a:r>
            <a:r>
              <a:rPr lang="en-US" sz="2000" dirty="0" err="1" smtClean="0"/>
              <a:t>menyambung</a:t>
            </a:r>
            <a:r>
              <a:rPr lang="en-US" sz="2000" dirty="0" smtClean="0"/>
              <a:t> L1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L2}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UpdateList</a:t>
            </a:r>
            <a:r>
              <a:rPr lang="en-US" sz="2000" dirty="0" smtClean="0"/>
              <a:t>	: </a:t>
            </a:r>
            <a:r>
              <a:rPr lang="en-US" sz="2000" dirty="0" err="1" smtClean="0"/>
              <a:t>ElmList</a:t>
            </a:r>
            <a:r>
              <a:rPr lang="en-US" sz="2000" dirty="0" smtClean="0"/>
              <a:t> x L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L {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info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list linier}</a:t>
            </a:r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Fungsional List Linier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365125" y="1977656"/>
            <a:ext cx="7823532" cy="707886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Definisi fungsional diperlukan sebelum mendefinisikan representasi logic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 smtClean="0"/>
              <a:t>Test pada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65125" y="2006201"/>
            <a:ext cx="8326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IsEmptyList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: 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MT"/>
              </a:rPr>
              <a:t>→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{ Test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apakah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 list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kosong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907" y="2575560"/>
          <a:ext cx="7880635" cy="2560320"/>
        </p:xfrm>
        <a:graphic>
          <a:graphicData uri="http://schemas.openxmlformats.org/drawingml/2006/table">
            <a:tbl>
              <a:tblPr/>
              <a:tblGrid>
                <a:gridCol w="788063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NewRoman,Bold"/>
                          <a:ea typeface="Times New Roman"/>
                          <a:cs typeface="TimesNewRoman,Bold"/>
                        </a:rPr>
                        <a:t>function IsEmptyList (L :List) </a:t>
                      </a:r>
                      <a:r>
                        <a:rPr lang="en-US" sz="2400">
                          <a:latin typeface="SymbolMT"/>
                          <a:ea typeface="Times New Roman"/>
                          <a:cs typeface="SymbolMT"/>
                        </a:rPr>
                        <a:t>→</a:t>
                      </a:r>
                      <a:r>
                        <a:rPr lang="en-US" sz="2400">
                          <a:latin typeface="TimesNewRoman"/>
                          <a:ea typeface="Times New Roman"/>
                          <a:cs typeface="TimesNewRoman"/>
                        </a:rPr>
                        <a:t>boolean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NewRoman"/>
                          <a:ea typeface="Times New Roman"/>
                          <a:cs typeface="TimesNewRoman"/>
                        </a:rPr>
                        <a:t>{ Test apakah sebuah list L kosong. Mengirimkan true jika list kosong, false jika tidak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NewRoman"/>
                          <a:ea typeface="Times New Roman"/>
                          <a:cs typeface="TimesNewRoman"/>
                        </a:rPr>
                        <a:t>kosong }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ourierNewPS-BoldMT"/>
                          <a:ea typeface="Times New Roman"/>
                          <a:cs typeface="CourierNewPS-BoldMT"/>
                        </a:rPr>
                        <a:t>Kamus: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CourierNewPS-BoldMT"/>
                          <a:ea typeface="Times New Roman"/>
                          <a:cs typeface="CourierNewPS-BoldMT"/>
                        </a:rPr>
                        <a:t>Algoritma</a:t>
                      </a:r>
                      <a:r>
                        <a:rPr lang="en-US" sz="2400" b="1" dirty="0">
                          <a:latin typeface="CourierNewPS-BoldMT"/>
                          <a:ea typeface="Times New Roman"/>
                          <a:cs typeface="CourierNewPS-BoldMT"/>
                        </a:rPr>
                        <a:t> </a:t>
                      </a:r>
                      <a:r>
                        <a:rPr lang="en-US" sz="2400" dirty="0">
                          <a:latin typeface="CourierNewPSMT"/>
                          <a:ea typeface="Times New Roman"/>
                          <a:cs typeface="CourierNewPSMT"/>
                        </a:rPr>
                        <a:t>: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SymbolMT"/>
                          <a:ea typeface="Times New Roman"/>
                          <a:cs typeface="SymbolMT"/>
                        </a:rPr>
                        <a:t>→</a:t>
                      </a:r>
                      <a:r>
                        <a:rPr lang="en-US" sz="2400" dirty="0">
                          <a:latin typeface="CourierNewPSMT"/>
                          <a:ea typeface="Times New Roman"/>
                          <a:cs typeface="CourierNewPSMT"/>
                        </a:rPr>
                        <a:t>First(L) = Nil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list linier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65125" y="2030016"/>
            <a:ext cx="8326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CreateList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SymbolMT" charset="0"/>
              </a:rPr>
              <a:t>→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L {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Membentuk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sebuah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 list linier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kosong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NewRoman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2865" y="2797791"/>
          <a:ext cx="8161076" cy="2560320"/>
        </p:xfrm>
        <a:graphic>
          <a:graphicData uri="http://schemas.openxmlformats.org/drawingml/2006/table">
            <a:tbl>
              <a:tblPr/>
              <a:tblGrid>
                <a:gridCol w="81610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NewRoman,Bold"/>
                          <a:ea typeface="Times New Roman"/>
                          <a:cs typeface="TimesNewRoman,Bold"/>
                        </a:rPr>
                        <a:t>procedure </a:t>
                      </a:r>
                      <a:r>
                        <a:rPr lang="en-US" sz="2400" b="1" dirty="0" err="1">
                          <a:latin typeface="TimesNewRoman,Bold"/>
                          <a:ea typeface="Times New Roman"/>
                          <a:cs typeface="TimesNewRoman,Bold"/>
                        </a:rPr>
                        <a:t>CreateList</a:t>
                      </a:r>
                      <a:r>
                        <a:rPr lang="en-US" sz="2400" b="1" dirty="0">
                          <a:latin typeface="TimesNewRoman,Bold"/>
                          <a:ea typeface="Times New Roman"/>
                          <a:cs typeface="TimesNewRoman,Bold"/>
                        </a:rPr>
                        <a:t> (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Output </a:t>
                      </a:r>
                      <a:r>
                        <a:rPr lang="en-US" sz="2400" b="1" dirty="0">
                          <a:latin typeface="TimesNewRoman,Bold"/>
                          <a:ea typeface="Times New Roman"/>
                          <a:cs typeface="TimesNewRoman,Bold"/>
                        </a:rPr>
                        <a:t>L :List)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{ I.S. </a:t>
                      </a:r>
                      <a:r>
                        <a:rPr lang="en-US" sz="2400" dirty="0" err="1">
                          <a:latin typeface="TimesNewRoman"/>
                          <a:ea typeface="Times New Roman"/>
                          <a:cs typeface="TimesNewRoman"/>
                        </a:rPr>
                        <a:t>sembarang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}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{F.S. </a:t>
                      </a:r>
                      <a:r>
                        <a:rPr lang="en-US" sz="2400" dirty="0" err="1">
                          <a:latin typeface="TimesNewRoman"/>
                          <a:ea typeface="Times New Roman"/>
                          <a:cs typeface="TimesNewRoman"/>
                        </a:rPr>
                        <a:t>terbentuk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 list L yang </a:t>
                      </a:r>
                      <a:r>
                        <a:rPr lang="en-US" sz="2400" dirty="0" err="1">
                          <a:latin typeface="TimesNewRoman"/>
                          <a:ea typeface="Times New Roman"/>
                          <a:cs typeface="TimesNewRoman"/>
                        </a:rPr>
                        <a:t>kosong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 </a:t>
                      </a:r>
                      <a:r>
                        <a:rPr lang="id-ID" sz="2400" dirty="0" smtClean="0">
                          <a:latin typeface="TimesNewRoman"/>
                          <a:ea typeface="Times New Roman"/>
                          <a:cs typeface="TimesNewRoman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400" dirty="0" smtClean="0">
                          <a:latin typeface="TimesNewRoman"/>
                          <a:ea typeface="Times New Roman"/>
                          <a:cs typeface="TimesNewRoman"/>
                        </a:rPr>
                        <a:t>{</a:t>
                      </a:r>
                      <a:r>
                        <a:rPr lang="en-US" sz="2400" dirty="0" smtClean="0">
                          <a:latin typeface="TimesNewRoman"/>
                          <a:ea typeface="Times New Roman"/>
                          <a:cs typeface="TimesNewRoman"/>
                        </a:rPr>
                        <a:t>First(L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) </a:t>
                      </a:r>
                      <a:r>
                        <a:rPr lang="en-US" sz="2400" dirty="0" err="1">
                          <a:latin typeface="TimesNewRoman"/>
                          <a:ea typeface="Times New Roman"/>
                          <a:cs typeface="TimesNewRoman"/>
                        </a:rPr>
                        <a:t>diinisialisasi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 </a:t>
                      </a:r>
                      <a:r>
                        <a:rPr lang="en-US" sz="2400" dirty="0" err="1">
                          <a:latin typeface="TimesNewRoman"/>
                          <a:ea typeface="Times New Roman"/>
                          <a:cs typeface="TimesNewRoman"/>
                        </a:rPr>
                        <a:t>dengan</a:t>
                      </a:r>
                      <a:r>
                        <a:rPr lang="en-US" sz="2400" dirty="0">
                          <a:latin typeface="TimesNewRoman"/>
                          <a:ea typeface="Times New Roman"/>
                          <a:cs typeface="TimesNewRoman"/>
                        </a:rPr>
                        <a:t> NIL }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ourierNewPS-BoldMT"/>
                          <a:ea typeface="Times New Roman"/>
                          <a:cs typeface="CourierNewPS-BoldMT"/>
                        </a:rPr>
                        <a:t>Kamus:</a:t>
                      </a:r>
                      <a:endParaRPr lang="id-ID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CourierNewPS-BoldMT"/>
                          <a:ea typeface="Times New Roman"/>
                          <a:cs typeface="CourierNewPS-BoldMT"/>
                        </a:rPr>
                        <a:t>Algoritma</a:t>
                      </a:r>
                      <a:r>
                        <a:rPr lang="en-US" sz="2400" b="1" dirty="0">
                          <a:latin typeface="CourierNewPS-BoldMT"/>
                          <a:ea typeface="Times New Roman"/>
                          <a:cs typeface="CourierNewPS-BoldMT"/>
                        </a:rPr>
                        <a:t> </a:t>
                      </a:r>
                      <a:r>
                        <a:rPr lang="en-US" sz="2400" dirty="0">
                          <a:latin typeface="CourierNewPSMT"/>
                          <a:ea typeface="Times New Roman"/>
                          <a:cs typeface="CourierNewPSMT"/>
                        </a:rPr>
                        <a:t>: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NewPSMT"/>
                          <a:ea typeface="Times New Roman"/>
                          <a:cs typeface="CourierNewPSMT"/>
                        </a:rPr>
                        <a:t>First(L) </a:t>
                      </a:r>
                      <a:r>
                        <a:rPr lang="en-US" sz="2400" dirty="0">
                          <a:latin typeface="SymbolMT"/>
                          <a:ea typeface="Times New Roman"/>
                          <a:cs typeface="SymbolMT"/>
                        </a:rPr>
                        <a:t>← </a:t>
                      </a:r>
                      <a:r>
                        <a:rPr lang="en-US" sz="2400" dirty="0">
                          <a:latin typeface="CourierNewPSMT"/>
                          <a:ea typeface="Times New Roman"/>
                          <a:cs typeface="CourierNewPSMT"/>
                        </a:rPr>
                        <a:t>Nil</a:t>
                      </a:r>
                      <a:endParaRPr lang="id-ID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1131</TotalTime>
  <Words>2231</Words>
  <Application>Microsoft Office PowerPoint</Application>
  <PresentationFormat>On-screen Show (4:3)</PresentationFormat>
  <Paragraphs>378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template_informatika_slide</vt:lpstr>
      <vt:lpstr>IKG2A3/ Pemrograman Terstruktur 2</vt:lpstr>
      <vt:lpstr>Pendahuluan</vt:lpstr>
      <vt:lpstr>Definisi List Linear</vt:lpstr>
      <vt:lpstr>Definisi List Linear</vt:lpstr>
      <vt:lpstr>Definisi List Linear</vt:lpstr>
      <vt:lpstr>Definisi List Linear</vt:lpstr>
      <vt:lpstr>Definisi Fungsional List Linier</vt:lpstr>
      <vt:lpstr>Test pada sebuah list linier</vt:lpstr>
      <vt:lpstr>Pembuatan sebuah elemen pada list linier</vt:lpstr>
      <vt:lpstr>Penyisipan sebuah elemen pada list linier</vt:lpstr>
      <vt:lpstr>Penyisipan sebuah elemen pada list linier</vt:lpstr>
      <vt:lpstr>Slide 12</vt:lpstr>
      <vt:lpstr>Penyisipan sebuah elemen pada list linier</vt:lpstr>
      <vt:lpstr>Slide 14</vt:lpstr>
      <vt:lpstr>Slide 15</vt:lpstr>
      <vt:lpstr>Penghapusan sebuah elemen pada list linier</vt:lpstr>
      <vt:lpstr>Penghapusan sebuah elemen pada list linier</vt:lpstr>
      <vt:lpstr>Penghapusan sebuah elemen pada list linier</vt:lpstr>
      <vt:lpstr>Penghapusan sebuah elemen pada list linier</vt:lpstr>
      <vt:lpstr>Slide 20</vt:lpstr>
      <vt:lpstr>Skema Sequential Search untuk List linier</vt:lpstr>
      <vt:lpstr>Slide 22</vt:lpstr>
      <vt:lpstr>Slide 23</vt:lpstr>
      <vt:lpstr>Slide 24</vt:lpstr>
      <vt:lpstr>Konkatenasi dua buah list linier</vt:lpstr>
      <vt:lpstr>Referensi</vt:lpstr>
      <vt:lpstr>Slide 27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148</cp:revision>
  <dcterms:created xsi:type="dcterms:W3CDTF">2012-11-14T18:53:32Z</dcterms:created>
  <dcterms:modified xsi:type="dcterms:W3CDTF">2014-07-20T04:14:14Z</dcterms:modified>
</cp:coreProperties>
</file>