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3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58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lang="id-ID" sz="1100" baseline="0" smtClean="0"/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sz="1100" dirty="0" smtClean="0">
                <a:latin typeface="Calibri"/>
                <a:ea typeface="Times New Roman"/>
                <a:cs typeface="Times New Roman"/>
              </a:rPr>
              <a:t>IKG2A3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Representasi Fisik List Linier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xmlns="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List Linier BERKAIT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210937"/>
          <a:ext cx="8301655" cy="246888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id-ID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(lanjutan)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88595" algn="just"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InitTab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8859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Inisialisasi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tabel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yang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akan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dipakai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sebagai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memori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88595" algn="just"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AllocTab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P : address) :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Mengambil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sebuah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siap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pakai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awal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FirstAvail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id-ID" sz="18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DeAllocTab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: address) :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Mengembalikan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sebuah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awal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FirstAvail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BERKAIT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42672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Arial Narrow"/>
                          <a:ea typeface="Times New Roman"/>
                          <a:cs typeface="Courier New"/>
                        </a:rPr>
                        <a:t>procedure</a:t>
                      </a:r>
                      <a:r>
                        <a:rPr lang="en-US" sz="2000" b="1">
                          <a:latin typeface="Arial Narrow"/>
                          <a:ea typeface="Times New Roman"/>
                          <a:cs typeface="Courier New"/>
                        </a:rPr>
                        <a:t> InitTab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{Inisialisasi tabel yang akan dipakai sebagai memori list}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{I.S. Sembarang}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{F.S. TabElmt[IndexMin..IndexMax] siap dipakai sebagai elemen 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60070" indent="-17145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list berkait, Elemen pertama yang available adalah 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60070" indent="-171450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FirsAvail=1. Next[i]=i+1 untuk i </a:t>
                      </a: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  <a:sym typeface="Symbol"/>
                        </a:rPr>
                        <a:t></a:t>
                      </a: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[IndexMin..IndexMax-1],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60070" indent="-17145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Next[IndexMax]=Nil}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 Narrow"/>
                          <a:ea typeface="Times New Roman"/>
                          <a:cs typeface="Courier New"/>
                        </a:rPr>
                        <a:t>Kamus 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 Narrow"/>
                          <a:ea typeface="Times New Roman"/>
                          <a:cs typeface="Courier New"/>
                        </a:rPr>
                        <a:t>P: address   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Arial Narrow"/>
                          <a:ea typeface="Times New Roman"/>
                          <a:cs typeface="Courier New"/>
                        </a:rPr>
                        <a:t>Algoritma</a:t>
                      </a:r>
                      <a:r>
                        <a:rPr lang="en-US" sz="2000" b="1" dirty="0">
                          <a:latin typeface="Arial Narrow"/>
                          <a:ea typeface="Times New Roman"/>
                          <a:cs typeface="Courier New"/>
                        </a:rPr>
                        <a:t>  :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P </a:t>
                      </a:r>
                      <a:r>
                        <a:rPr lang="en-US" sz="2000" u="sng" dirty="0">
                          <a:latin typeface="Arial Narrow"/>
                          <a:ea typeface="Times New Roman"/>
                          <a:cs typeface="Courier New"/>
                        </a:rPr>
                        <a:t>traversa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l [</a:t>
                      </a: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IndexMin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..IndexMax-1]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   </a:t>
                      </a: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TabElmt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[</a:t>
                      </a: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P.Next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] ← P + 1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TabElmt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[</a:t>
                      </a: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IndexMax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].Next ← Nil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r>
                        <a:rPr lang="en-US" sz="2000" dirty="0">
                          <a:latin typeface="Arial Narrow"/>
                          <a:ea typeface="Times New Roman"/>
                          <a:cs typeface="Courier New"/>
                        </a:rPr>
                        <a:t>  ←  </a:t>
                      </a:r>
                      <a:r>
                        <a:rPr lang="en-US" sz="2000" dirty="0" err="1">
                          <a:latin typeface="Arial Narrow"/>
                          <a:ea typeface="Times New Roman"/>
                          <a:cs typeface="Courier New"/>
                        </a:rPr>
                        <a:t>IndexMin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BERKAIT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4114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u="sng">
                          <a:latin typeface="Arial Narrow"/>
                          <a:ea typeface="Times New Roman"/>
                          <a:cs typeface="Courier New"/>
                        </a:rPr>
                        <a:t>procedure</a:t>
                      </a:r>
                      <a:r>
                        <a:rPr lang="en-US" sz="1800" b="1">
                          <a:latin typeface="Arial Narrow"/>
                          <a:ea typeface="Times New Roman"/>
                          <a:cs typeface="Courier New"/>
                        </a:rPr>
                        <a:t> AllocTab(</a:t>
                      </a:r>
                      <a:r>
                        <a:rPr lang="en-US" sz="1800" b="1" u="sng">
                          <a:latin typeface="Arial Narrow"/>
                          <a:ea typeface="Times New Roman"/>
                          <a:cs typeface="Courier New"/>
                        </a:rPr>
                        <a:t>Output</a:t>
                      </a:r>
                      <a:r>
                        <a:rPr lang="en-US" sz="1800" b="1">
                          <a:latin typeface="Arial Narrow"/>
                          <a:ea typeface="Times New Roman"/>
                          <a:cs typeface="Courier New"/>
                        </a:rPr>
                        <a:t> P: address)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Courier New"/>
                        </a:rPr>
                        <a:t>{Mengambil sebuah elemen siap pakai P pada awal list FirstAvail}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Courier New"/>
                        </a:rPr>
                        <a:t>{I.S. FirstAvail mungkin kosong}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Courier New"/>
                        </a:rPr>
                        <a:t>{F.S. Jika  FirstAvail tidak Nil, P adalah FirstAvail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Courier New"/>
                        </a:rPr>
                        <a:t>      dan  FirstAvail yang baru adalah  Next[FirstAvail]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Courier New"/>
                        </a:rPr>
                        <a:t>      Jika FirstAvail  =Nil, tuliskan pesan ‘Tidak tersedia lagi  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Courier New"/>
                        </a:rPr>
                        <a:t>      elemen siap pakai,P=Nil }           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 Narrow"/>
                          <a:ea typeface="Times New Roman"/>
                          <a:cs typeface="Courier New"/>
                        </a:rPr>
                        <a:t>Kamus  :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 Narrow"/>
                          <a:ea typeface="Times New Roman"/>
                          <a:cs typeface="Courier New"/>
                        </a:rPr>
                        <a:t>Algoritma</a:t>
                      </a:r>
                      <a:r>
                        <a:rPr lang="en-US" sz="1800" b="1" dirty="0">
                          <a:latin typeface="Arial Narrow"/>
                          <a:ea typeface="Times New Roman"/>
                          <a:cs typeface="Courier New"/>
                        </a:rPr>
                        <a:t>  :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if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(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not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MemFull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)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then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7432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P ←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TabElmt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[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]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7432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←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TabElmt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[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].Next           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7145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else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7432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Output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(‘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Tidak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tersedia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lagi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elemen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siap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pakai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‘)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7432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P ← Nil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BERKAIT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2210937"/>
          <a:ext cx="8301655" cy="292608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u="sng">
                          <a:latin typeface="Arial Narrow"/>
                          <a:ea typeface="Times New Roman"/>
                          <a:cs typeface="Courier New"/>
                        </a:rPr>
                        <a:t>procedure</a:t>
                      </a:r>
                      <a:r>
                        <a:rPr lang="en-US" sz="2400" b="1">
                          <a:latin typeface="Arial Narrow"/>
                          <a:ea typeface="Times New Roman"/>
                          <a:cs typeface="Courier New"/>
                        </a:rPr>
                        <a:t> DeAllocTab</a:t>
                      </a:r>
                      <a:r>
                        <a:rPr lang="en-US" sz="2400">
                          <a:latin typeface="Arial Narrow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2400" u="sng">
                          <a:latin typeface="Arial Narrow"/>
                          <a:ea typeface="Times New Roman"/>
                          <a:cs typeface="Courier New"/>
                        </a:rPr>
                        <a:t>Input</a:t>
                      </a:r>
                      <a:r>
                        <a:rPr lang="en-US" sz="2400" b="1">
                          <a:latin typeface="Arial Narrow"/>
                          <a:ea typeface="Times New Roman"/>
                          <a:cs typeface="Courier New"/>
                        </a:rPr>
                        <a:t> P: address)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 Narrow"/>
                          <a:ea typeface="Times New Roman"/>
                          <a:cs typeface="Courier New"/>
                        </a:rPr>
                        <a:t>{Mengembalikan sebuah elemen P pada awal list FirstAvail}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 Narrow"/>
                          <a:ea typeface="Times New Roman"/>
                          <a:cs typeface="Courier New"/>
                        </a:rPr>
                        <a:t>{I.S. FirstAvail mungkin kosong. P ≠ Nil}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 Narrow"/>
                          <a:ea typeface="Times New Roman"/>
                          <a:cs typeface="Courier New"/>
                        </a:rPr>
                        <a:t>{F.S. FirstAvail = P}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Narrow"/>
                          <a:ea typeface="Times New Roman"/>
                          <a:cs typeface="Courier New"/>
                        </a:rPr>
                        <a:t>Kamus  :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Arial Narrow"/>
                          <a:ea typeface="Times New Roman"/>
                          <a:cs typeface="Courier New"/>
                        </a:rPr>
                        <a:t>Algoritma</a:t>
                      </a:r>
                      <a:r>
                        <a:rPr lang="en-US" sz="2400" b="1" dirty="0">
                          <a:latin typeface="Arial Narrow"/>
                          <a:ea typeface="Times New Roman"/>
                          <a:cs typeface="Courier New"/>
                        </a:rPr>
                        <a:t>  :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 Narrow"/>
                          <a:ea typeface="Times New Roman"/>
                          <a:cs typeface="Courier New"/>
                        </a:rPr>
                        <a:t>TabElmtp.Next</a:t>
                      </a:r>
                      <a:r>
                        <a:rPr lang="en-US" sz="2400" dirty="0">
                          <a:latin typeface="Arial Narrow"/>
                          <a:ea typeface="Times New Roman"/>
                          <a:cs typeface="Courier New"/>
                        </a:rPr>
                        <a:t> ← </a:t>
                      </a:r>
                      <a:r>
                        <a:rPr lang="en-US" sz="24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r>
                        <a:rPr lang="en-US" sz="2400" dirty="0">
                          <a:latin typeface="Arial Narrow"/>
                          <a:ea typeface="Times New Roman"/>
                          <a:cs typeface="Courier New"/>
                        </a:rPr>
                        <a:t> ← P 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65125" y="1288576"/>
            <a:ext cx="8326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Ilustrasi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urut-urutan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pemanggilan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status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pemakaian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memori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list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tersebut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dilihat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gambar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berikut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8836" y="2119572"/>
          <a:ext cx="6862894" cy="3626139"/>
        </p:xfrm>
        <a:graphic>
          <a:graphicData uri="http://schemas.openxmlformats.org/presentationml/2006/ole">
            <p:oleObj spid="_x0000_s25602" name="Visio" r:id="rId3" imgW="6659449" imgH="3949721" progId="Visio.Drawing.11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0852" y="5745711"/>
            <a:ext cx="2069082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Keadaan Awal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1038" y="5761631"/>
            <a:ext cx="2069082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Keadaan Akhir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280248" y="3384645"/>
          <a:ext cx="2628900" cy="1085850"/>
        </p:xfrm>
        <a:graphic>
          <a:graphicData uri="http://schemas.openxmlformats.org/presentationml/2006/ole">
            <p:oleObj spid="_x0000_s25604" name="Visio" r:id="rId4" imgW="1723819" imgH="71508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L,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L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 2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info </a:t>
            </a:r>
            <a:r>
              <a:rPr lang="en-US" dirty="0" err="1" smtClean="0"/>
              <a:t>baru</a:t>
            </a:r>
            <a:r>
              <a:rPr lang="en-US" dirty="0" smtClean="0"/>
              <a:t> X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L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info X.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 1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282174"/>
          <a:ext cx="8326438" cy="48768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1329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6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InsertX1 (</a:t>
                      </a:r>
                      <a:r>
                        <a:rPr lang="en-US" sz="16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input/output</a:t>
                      </a:r>
                      <a:r>
                        <a:rPr lang="en-US" sz="16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L: List; </a:t>
                      </a:r>
                      <a:r>
                        <a:rPr lang="en-US" sz="16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X: </a:t>
                      </a:r>
                      <a:r>
                        <a:rPr lang="en-US" sz="16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6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88620" indent="-38862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L,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mungkin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tidak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L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terurut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membesar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berdasar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info}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88620" indent="-38862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sebelumnya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belum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disisipkan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sebagai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terakhir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L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tetap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terurut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membesar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berdasar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info}         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54940" marR="549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6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  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</a:t>
                      </a:r>
                      <a:r>
                        <a:rPr lang="id-ID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,Pt</a:t>
                      </a: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address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54940" marR="549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40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r>
                        <a:rPr lang="en-US" sz="16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IsEmpty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(L)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CreateNewElement(X,P)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InsertFirst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(L,P)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Pt^.info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&lt;&gt;X)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and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Pt^.next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&lt;&gt;NIL)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61722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Pt^. next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{(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Pt^.info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=X) or (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Pt^.next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=NIL) 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2004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Pt^.info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&lt;&gt;X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  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31495"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id-ID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alokasi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(X)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31495"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Pt^.next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id-ID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</a:t>
                      </a:r>
                    </a:p>
                  </a:txBody>
                  <a:tcPr marL="54940" marR="549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 1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210060"/>
          <a:ext cx="8301655" cy="329184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1530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CreateNewElmt (</a:t>
                      </a:r>
                      <a:r>
                        <a:rPr lang="en-US" sz="1800" b="1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X: InfoType; </a:t>
                      </a:r>
                      <a:r>
                        <a:rPr lang="en-US" sz="1800" b="1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 address) 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{Mengalokasi sebuah tempat di memori untuk menyimpan X}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Terdefinisi X}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Telah dialokasi sebuah tempat di memori dengan alamat P, 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X telah ditempatkan di P}           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  :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new(P)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L,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L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membesar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info.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info </a:t>
            </a:r>
            <a:r>
              <a:rPr lang="en-US" dirty="0" err="1" smtClean="0"/>
              <a:t>baru</a:t>
            </a:r>
            <a:r>
              <a:rPr lang="en-US" dirty="0" smtClean="0"/>
              <a:t> X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L.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penyisipan</a:t>
            </a:r>
            <a:r>
              <a:rPr lang="en-US" dirty="0" smtClean="0"/>
              <a:t> X, list L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membesar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info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 2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378424"/>
          <a:ext cx="8326438" cy="475488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687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3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InsertX2 (</a:t>
                      </a:r>
                      <a:r>
                        <a:rPr lang="en-US" sz="13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input/output</a:t>
                      </a:r>
                      <a:r>
                        <a:rPr lang="en-US" sz="13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L: List; </a:t>
                      </a:r>
                      <a:r>
                        <a:rPr lang="en-US" sz="13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3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X: </a:t>
                      </a:r>
                      <a:r>
                        <a:rPr lang="en-US" sz="13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3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 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88620" indent="-38862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L,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mungkin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tidak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L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terurut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membesar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berdasar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info}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88620" indent="-38862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X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telah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disisipkan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L, L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tetap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terurut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membesar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berdasar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info}   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7164" marR="47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  </a:t>
                      </a:r>
                      <a:endParaRPr lang="id-ID" sz="13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3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Prec, Pt,</a:t>
                      </a:r>
                      <a:r>
                        <a:rPr lang="en-US" sz="13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 : address</a:t>
                      </a:r>
                      <a:endParaRPr lang="id-ID" sz="13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7164" marR="47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r>
                        <a:rPr lang="en-US" sz="13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(X,P)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IsEmpty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(L) </a:t>
                      </a: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InsertFirst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(L,P)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 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Pt^.info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&lt;=X)</a:t>
                      </a: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and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Pt^.next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&lt;&gt;NIL) </a:t>
                      </a: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617220" algn="just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Pt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61722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 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Pt^.next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{(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Pt^.info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&gt; X) or (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Pt^.next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=NIL) }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2004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Pt^.info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&lt;=X </a:t>
                      </a: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 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{Pt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terakhir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31495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Insert-After(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Pt,P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      {P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terakhir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2004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4864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=NIL </a:t>
                      </a: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 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{Pt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pertama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4864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InsertFirst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(L,P)    {P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pertama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 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48640" algn="just">
                        <a:spcAft>
                          <a:spcPts val="0"/>
                        </a:spcAft>
                      </a:pPr>
                      <a:r>
                        <a:rPr lang="en-US" sz="13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48640"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Insert-After(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Prec,P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   {P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disisipkan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“</a:t>
                      </a:r>
                      <a:r>
                        <a:rPr lang="en-US" sz="13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tengah</a:t>
                      </a:r>
                      <a:r>
                        <a:rPr lang="en-US" sz="13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”}      </a:t>
                      </a:r>
                      <a:endParaRPr lang="id-ID" sz="13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7164" marR="47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Setelah representasi logic, perlu dilakukan represntasi fisik untuk implementasi</a:t>
            </a:r>
          </a:p>
          <a:p>
            <a:r>
              <a:rPr lang="en-US" dirty="0" err="1" smtClean="0"/>
              <a:t>Representasi</a:t>
            </a:r>
            <a:r>
              <a:rPr lang="en-US" dirty="0" smtClean="0"/>
              <a:t> list linier </a:t>
            </a:r>
            <a:r>
              <a:rPr lang="en-US" dirty="0" err="1" smtClean="0"/>
              <a:t>secara</a:t>
            </a:r>
            <a:r>
              <a:rPr lang="en-US" dirty="0" smtClean="0"/>
              <a:t> "</a:t>
            </a:r>
            <a:r>
              <a:rPr lang="en-US" dirty="0" err="1" smtClean="0"/>
              <a:t>fisik</a:t>
            </a:r>
            <a:r>
              <a:rPr lang="en-US" dirty="0" smtClean="0"/>
              <a:t>",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list linier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bahasa-bahasa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Misal diketahui 2 list L1 dan L2 yang tidak terurut. Buatlah sebuah algoritma untuk membuat sebuah list baru L3 yang elemen-elemennya merupakan irisan dari elemen L1 dan L2 (Elemen L3 unik) </a:t>
            </a:r>
          </a:p>
          <a:p>
            <a:r>
              <a:rPr lang="id-ID" dirty="0" smtClean="0"/>
              <a:t>Misal diketahui 2 list L1 dan L2 yang tidak terurut. Buatlah sebuah algoritma untuk membuat sebuah list baru L3 yang elemen-elemennya merupakan </a:t>
            </a:r>
            <a:r>
              <a:rPr lang="id-ID" dirty="0" smtClean="0"/>
              <a:t>union dari </a:t>
            </a:r>
            <a:r>
              <a:rPr lang="id-ID" dirty="0" smtClean="0"/>
              <a:t>elemen L1 dan L2 (Elemen L3 unik)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Representasi fisik :</a:t>
            </a:r>
          </a:p>
          <a:p>
            <a:pPr lvl="1"/>
            <a:r>
              <a:rPr lang="id-ID" dirty="0" smtClean="0"/>
              <a:t>Kontigu</a:t>
            </a:r>
          </a:p>
          <a:p>
            <a:pPr lvl="2"/>
            <a:r>
              <a:rPr lang="id-ID" dirty="0" smtClean="0"/>
              <a:t>Keterurutan elemen list secara eksplisit, berdasarkan urutan indeks tabel</a:t>
            </a:r>
          </a:p>
          <a:p>
            <a:pPr lvl="2"/>
            <a:r>
              <a:rPr lang="id-ID" dirty="0" smtClean="0"/>
              <a:t>Implementasi : tabel</a:t>
            </a:r>
          </a:p>
          <a:p>
            <a:pPr lvl="2"/>
            <a:r>
              <a:rPr lang="id-ID" dirty="0" smtClean="0"/>
              <a:t>Alokasi memory : statis (dalam C dan pascal)</a:t>
            </a:r>
          </a:p>
          <a:p>
            <a:pPr lvl="1"/>
            <a:r>
              <a:rPr lang="id-ID" dirty="0" smtClean="0"/>
              <a:t>Berkait : </a:t>
            </a:r>
          </a:p>
          <a:p>
            <a:pPr lvl="2"/>
            <a:r>
              <a:rPr lang="id-ID" dirty="0" smtClean="0"/>
              <a:t>Keterurutan elemen list secara implisit, perlu didefinisikan</a:t>
            </a:r>
          </a:p>
          <a:p>
            <a:pPr lvl="2"/>
            <a:r>
              <a:rPr lang="id-ID" dirty="0" smtClean="0"/>
              <a:t>Implementasi : tabel, pointer</a:t>
            </a:r>
          </a:p>
          <a:p>
            <a:pPr lvl="2"/>
            <a:r>
              <a:rPr lang="id-ID" dirty="0" smtClean="0"/>
              <a:t>Alokasi memory : dinamis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info,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Next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tersirat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penyimpanannya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KONTIGU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405719"/>
          <a:ext cx="8368816" cy="4638759"/>
        </p:xfrm>
        <a:graphic>
          <a:graphicData uri="http://schemas.openxmlformats.org/drawingml/2006/table">
            <a:tbl>
              <a:tblPr/>
              <a:tblGrid>
                <a:gridCol w="8368816"/>
              </a:tblGrid>
              <a:tr h="260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{List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direpresentasi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tabel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secara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kontigu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0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16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constant</a:t>
                      </a:r>
                      <a:r>
                        <a:rPr lang="en-US" sz="16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IndexMin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= 1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  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constant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IndexMax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= 100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constant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      : 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= 0             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:  ... {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ElmType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} 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TabElmtList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arra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y[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IndexMin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..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IndexMax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of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Info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address :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[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IndexMin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..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IndexMax,Nil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nama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variabel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kerja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 : address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alamat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terakhir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Karena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field NEXT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tidak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secara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eksplisit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satu-satunya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jalan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mengenali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terakhir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adalah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dengan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@-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nya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alamat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4859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 : address  {address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traversal} 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7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First(L)..Last(L)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adalah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indeks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efektif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tabel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anggota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list. Next(P)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← P + 1, Next(P)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tidak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P=N, Info(P)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TabElmtList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[P].Info}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BERKAIT</a:t>
            </a:r>
            <a:r>
              <a:rPr lang="id-ID" sz="2400" dirty="0" smtClean="0"/>
              <a:t> dengan Pointer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2169768"/>
          <a:ext cx="8301655" cy="3352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{List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direpresentasi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dg pointer}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Address   : ^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…………….{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&lt;Info: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Next: address&gt;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: &lt;First: address&gt;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nama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variable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keja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P: address    {address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traversal}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penulisan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First(L)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Next(P)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Info(P)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List Linier BERKAIT</a:t>
            </a:r>
            <a:r>
              <a:rPr lang="id-ID" dirty="0" smtClean="0"/>
              <a:t> dengan Pointer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209800"/>
          <a:ext cx="8301655" cy="39624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20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CreateNewElmt (</a:t>
                      </a:r>
                      <a:r>
                        <a:rPr lang="en-US" sz="2000" b="1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20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X: InfoType; </a:t>
                      </a:r>
                      <a:r>
                        <a:rPr lang="en-US" sz="2000" b="1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20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 address) 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{Mengalokasi sebuah tempat di memori untuk menyimpan X}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Terdefinisi X}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Telah dialokasi sebuah tempat di memori dengan alamat P, 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X telah ditempatkan di P}           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  :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new(P)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64142"/>
            <a:ext cx="8326438" cy="402549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pointer (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primitif</a:t>
            </a:r>
            <a:r>
              <a:rPr lang="en-US" sz="2000" dirty="0" smtClean="0"/>
              <a:t> Allocate, Free, Saturate),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>
              <a:spcBef>
                <a:spcPts val="500"/>
              </a:spcBef>
            </a:pPr>
            <a:r>
              <a:rPr lang="id-ID" sz="2000" dirty="0" smtClean="0"/>
              <a:t>Representasi berkait pada dasarnya menggunakan alokasi memory dinamis. Dalam beberapa bahasa pemrograman, alokasi memory pada tabel adalah statis</a:t>
            </a:r>
          </a:p>
          <a:p>
            <a:pPr>
              <a:spcBef>
                <a:spcPts val="500"/>
              </a:spcBef>
            </a:pPr>
            <a:r>
              <a:rPr lang="id-ID" sz="2000" dirty="0" smtClean="0"/>
              <a:t>Oleh karena itu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b="1" dirty="0" smtClean="0"/>
              <a:t>GLOBAL</a:t>
            </a:r>
            <a:r>
              <a:rPr lang="en-US" sz="2000" dirty="0" smtClean="0"/>
              <a:t>, yang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elemennya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list yang </a:t>
            </a:r>
            <a:r>
              <a:rPr lang="en-US" sz="2000" dirty="0" err="1" smtClean="0"/>
              <a:t>diacu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id-ID" sz="2000" dirty="0" smtClean="0"/>
              <a:t> </a:t>
            </a:r>
            <a:r>
              <a:rPr lang="id-ID" sz="2000" dirty="0" smtClean="0">
                <a:latin typeface="Times New Roman"/>
                <a:cs typeface="Times New Roman"/>
              </a:rPr>
              <a:t>→ </a:t>
            </a:r>
            <a:r>
              <a:rPr lang="id-ID" sz="2000" dirty="0" smtClean="0"/>
              <a:t>supaya alokasi memory jadi dinamis</a:t>
            </a:r>
          </a:p>
          <a:p>
            <a:pPr>
              <a:spcBef>
                <a:spcPts val="500"/>
              </a:spcBef>
            </a:pPr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459249"/>
            <a:ext cx="8326438" cy="641239"/>
          </a:xfrm>
        </p:spPr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BERKAIT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List Linier BERKAIT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438912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 Narrow"/>
                          <a:ea typeface="Times New Roman"/>
                          <a:cs typeface="Courier New"/>
                        </a:rPr>
                        <a:t>Kamus</a:t>
                      </a:r>
                      <a:r>
                        <a:rPr lang="en-US" sz="1800" b="1" dirty="0">
                          <a:latin typeface="Arial Narrow"/>
                          <a:ea typeface="Times New Roman"/>
                          <a:cs typeface="Courier New"/>
                        </a:rPr>
                        <a:t> :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{List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direpresentasi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secara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berkait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dg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tabel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type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InfoType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: .......... { 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terdefinisi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 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type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ElmtList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: &lt;info: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InfoType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, Next: address &gt;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type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Address  :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integer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[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IndeksMin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..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IndexMax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, Nil]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{TABEL MEMORI LIST, GLOBAL}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constant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IndexMin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: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integer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= 1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constant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IndexMax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: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integer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= 100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constant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Nil      :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integer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= 0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8577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{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Nil:address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tak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terdefinisi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di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luar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[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IndexMin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..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IndexMax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]}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TabElmt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   :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array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[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IndexMin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..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IndexMax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] </a:t>
                      </a:r>
                      <a:r>
                        <a:rPr lang="en-US" sz="1800" u="sng" dirty="0">
                          <a:latin typeface="Arial Narrow"/>
                          <a:ea typeface="Times New Roman"/>
                          <a:cs typeface="Courier New"/>
                        </a:rPr>
                        <a:t>of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ElmtList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FirstAvail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: Address           {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alamat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pertama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list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siap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pakai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{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Maka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penulisan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First(L)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menjadi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dirty="0">
                          <a:latin typeface="Arial Narrow"/>
                          <a:ea typeface="Times New Roman"/>
                          <a:cs typeface="Courier New"/>
                        </a:rPr>
                        <a:t>First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0287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Next(P)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menjadi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dirty="0" err="1">
                          <a:latin typeface="Arial Narrow"/>
                          <a:ea typeface="Times New Roman"/>
                          <a:cs typeface="Courier New"/>
                        </a:rPr>
                        <a:t>TabElmtList</a:t>
                      </a:r>
                      <a:r>
                        <a:rPr lang="en-US" sz="1800" b="1" dirty="0">
                          <a:latin typeface="Arial Narrow"/>
                          <a:ea typeface="Times New Roman"/>
                          <a:cs typeface="Courier New"/>
                        </a:rPr>
                        <a:t>[P].Next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0287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Info (P) </a:t>
                      </a:r>
                      <a:r>
                        <a:rPr lang="en-US" sz="1800" dirty="0" err="1">
                          <a:latin typeface="Arial Narrow"/>
                          <a:ea typeface="Times New Roman"/>
                          <a:cs typeface="Courier New"/>
                        </a:rPr>
                        <a:t>menjadi</a:t>
                      </a: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dirty="0" err="1">
                          <a:latin typeface="Arial Narrow"/>
                          <a:ea typeface="Times New Roman"/>
                          <a:cs typeface="Courier New"/>
                        </a:rPr>
                        <a:t>TabElmtList</a:t>
                      </a:r>
                      <a:r>
                        <a:rPr lang="en-US" sz="1800" b="1" dirty="0">
                          <a:latin typeface="Arial Narrow"/>
                          <a:ea typeface="Times New Roman"/>
                          <a:cs typeface="Courier New"/>
                        </a:rPr>
                        <a:t>[P].Info  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Courier New"/>
                        </a:rPr>
                        <a:t>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1173</TotalTime>
  <Words>1543</Words>
  <Application>Microsoft Office PowerPoint</Application>
  <PresentationFormat>On-screen Show (4:3)</PresentationFormat>
  <Paragraphs>234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template_informatika_slide</vt:lpstr>
      <vt:lpstr>Visio</vt:lpstr>
      <vt:lpstr>IKG2A3/ Pemrograman Terstruktur 2</vt:lpstr>
      <vt:lpstr>Pendahuluan</vt:lpstr>
      <vt:lpstr>Pendahuluan</vt:lpstr>
      <vt:lpstr>Representasi Fisik List Linier secara KONTIGU</vt:lpstr>
      <vt:lpstr>Slide 5</vt:lpstr>
      <vt:lpstr>Representasi Fisik List Linier BERKAIT dengan Pointer</vt:lpstr>
      <vt:lpstr>Representasi Fisik List Linier BERKAIT dengan Pointer</vt:lpstr>
      <vt:lpstr>Representasi Fisik List Linier BERKAIT dengan tabel </vt:lpstr>
      <vt:lpstr>Representasi Fisik List Linier BERKAIT dengan tabel</vt:lpstr>
      <vt:lpstr>Representasi Fisik List Linier BERKAIT dengan tabel</vt:lpstr>
      <vt:lpstr>Representasi Fisik List Linier BERKAIT dengan tabel</vt:lpstr>
      <vt:lpstr>Representasi Fisik List Linier BERKAIT dengan tabel</vt:lpstr>
      <vt:lpstr>Representasi Fisik List Linier BERKAIT dengan tabel</vt:lpstr>
      <vt:lpstr>Slide 14</vt:lpstr>
      <vt:lpstr>Studi Kasus 1</vt:lpstr>
      <vt:lpstr>Slide 16</vt:lpstr>
      <vt:lpstr>Studi Kasus 1</vt:lpstr>
      <vt:lpstr>Studi Kasus 2</vt:lpstr>
      <vt:lpstr>Slide 19</vt:lpstr>
      <vt:lpstr>Latihan</vt:lpstr>
      <vt:lpstr>Referensi</vt:lpstr>
      <vt:lpstr>Slide 22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129</cp:revision>
  <dcterms:created xsi:type="dcterms:W3CDTF">2012-11-14T18:53:32Z</dcterms:created>
  <dcterms:modified xsi:type="dcterms:W3CDTF">2014-07-20T03:52:17Z</dcterms:modified>
</cp:coreProperties>
</file>