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2" r:id="rId14"/>
    <p:sldId id="271" r:id="rId15"/>
    <p:sldId id="258" r:id="rId1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-1386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B9219-4A66-4B41-AFAD-B4DCC55121D3}" type="datetimeFigureOut">
              <a:rPr lang="en-US" smtClean="0"/>
              <a:pPr/>
              <a:t>7/20/2014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99D96-90C2-44B4-8DCF-3216EB4C3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4085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96F5A-DA36-4202-8F3F-DA89D0431918}" type="datetimeFigureOut">
              <a:rPr lang="en-US" smtClean="0"/>
              <a:pPr/>
              <a:t>7/20/2014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BABC4-D3F8-4FEC-A081-17F891AA9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784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61DBC4B-18FA-4641-AED3-09167062A95C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93624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 baseline="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id-ID" dirty="0" smtClean="0"/>
              <a:t>IKG2A3 Pemrograman Terstruktur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75188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40D16-EBF5-0D44-A21F-B32E9F6095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16975-30F2-B74D-B90F-E83C4C9562E7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1045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74826" y="2009550"/>
            <a:ext cx="4035425" cy="40023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4738863" y="2009550"/>
            <a:ext cx="4035425" cy="4002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67590-0BC9-4B4A-95A3-307D97AD4B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CA678-D006-7B41-A446-6998EA1314C2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1336417"/>
            <a:ext cx="8409163" cy="641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723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66889" y="1645920"/>
            <a:ext cx="4035247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4703762" y="1645920"/>
            <a:ext cx="4045126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3C417-35D1-DE4B-9003-F2E94344F5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1F2DA-4C0E-AF48-AAE7-6B5FD0673F17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8250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38" y="2009550"/>
            <a:ext cx="4035425" cy="40023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5" y="2009550"/>
            <a:ext cx="3997325" cy="40023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A4596-0E95-4845-A51E-381771D71C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3548A-BD02-5246-9AB8-6847FF416924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66198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 bwMode="auto">
          <a:xfrm>
            <a:off x="434548" y="4489331"/>
            <a:ext cx="8326438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 smtClean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  <a:endParaRPr lang="en-US" sz="5400" dirty="0">
              <a:solidFill>
                <a:srgbClr val="C00000"/>
              </a:solidFill>
              <a:latin typeface="Brush Script Std" pitchFamily="66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489" y="4670967"/>
            <a:ext cx="9141923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7910" b="13980"/>
          <a:stretch/>
        </p:blipFill>
        <p:spPr bwMode="auto">
          <a:xfrm>
            <a:off x="-2566" y="0"/>
            <a:ext cx="9144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392" y="142946"/>
            <a:ext cx="3039184" cy="60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57725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65125" y="1336417"/>
            <a:ext cx="8326438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89908" y="6451886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2B1F015-1154-6F45-9F5A-29B4836DF7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10596" y="6451886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49DE922-2F34-1241-8A40-1B6D2996FA4E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9449594" y="5911057"/>
            <a:ext cx="1709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" dirty="0">
                <a:solidFill>
                  <a:srgbClr val="7F7F7F"/>
                </a:solidFill>
              </a:rPr>
              <a:t>12-CRS-0106 REVISED </a:t>
            </a:r>
            <a:r>
              <a:rPr lang="en-US" sz="600" dirty="0" smtClean="0">
                <a:solidFill>
                  <a:srgbClr val="7F7F7F"/>
                </a:solidFill>
              </a:rPr>
              <a:t>8 </a:t>
            </a:r>
            <a:r>
              <a:rPr lang="en-US" sz="600" dirty="0">
                <a:solidFill>
                  <a:srgbClr val="7F7F7F"/>
                </a:solidFill>
              </a:rPr>
              <a:t>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5" y="1977656"/>
            <a:ext cx="8326438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" y="0"/>
            <a:ext cx="9143993" cy="124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spcBef>
          <a:spcPts val="1800"/>
        </a:spcBef>
        <a:spcAft>
          <a:spcPct val="0"/>
        </a:spcAft>
        <a:buSzPct val="135000"/>
        <a:buBlip>
          <a:blip r:embed="rId12"/>
        </a:buBlip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spcBef>
          <a:spcPts val="80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spcBef>
          <a:spcPts val="70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IKG2A3</a:t>
            </a:r>
            <a:r>
              <a:rPr lang="en-US" dirty="0" smtClean="0"/>
              <a:t>/ </a:t>
            </a:r>
            <a:r>
              <a:rPr lang="id-ID" dirty="0" smtClean="0"/>
              <a:t>Pemrograman Terstruktur 2</a:t>
            </a: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ZK Abdurahman Baizal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KK</a:t>
            </a:r>
            <a:r>
              <a:rPr lang="id-ID" dirty="0" smtClean="0"/>
              <a:t> Algoritma dan Komputasi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61DBC4B-18FA-4641-AED3-09167062A95C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18161" y="2227425"/>
            <a:ext cx="3166281" cy="317708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600" b="1" dirty="0" smtClean="0"/>
              <a:t>Studi Kasus </a:t>
            </a:r>
          </a:p>
          <a:p>
            <a:pPr algn="ctr"/>
            <a:r>
              <a:rPr lang="id-ID" sz="3600" b="1" dirty="0" smtClean="0"/>
              <a:t>List Linier</a:t>
            </a:r>
            <a:endParaRPr lang="id-ID" sz="3600" b="1" dirty="0"/>
          </a:p>
        </p:txBody>
      </p:sp>
    </p:spTree>
    <p:extLst>
      <p:ext uri="{BB962C8B-B14F-4D97-AF65-F5344CB8AC3E}">
        <p14:creationId xmlns:p14="http://schemas.microsoft.com/office/powerpoint/2010/main" xmlns="" val="119129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389907" y="1357531"/>
            <a:ext cx="8344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Procedure </a:t>
            </a:r>
            <a:r>
              <a:rPr lang="en-US" dirty="0" err="1" smtClean="0"/>
              <a:t>AddPolinom</a:t>
            </a:r>
            <a:r>
              <a:rPr lang="en-US" dirty="0" smtClean="0"/>
              <a:t>: </a:t>
            </a:r>
            <a:r>
              <a:rPr lang="en-US" dirty="0" err="1" smtClean="0"/>
              <a:t>menambahkan</a:t>
            </a:r>
            <a:r>
              <a:rPr lang="en-US" dirty="0" smtClean="0"/>
              <a:t> 2 </a:t>
            </a:r>
            <a:r>
              <a:rPr lang="en-US" dirty="0" err="1" smtClean="0"/>
              <a:t>buah</a:t>
            </a:r>
            <a:r>
              <a:rPr lang="en-US" dirty="0" smtClean="0"/>
              <a:t> </a:t>
            </a:r>
            <a:r>
              <a:rPr lang="en-US" dirty="0" err="1" smtClean="0"/>
              <a:t>polinom</a:t>
            </a:r>
            <a:endParaRPr lang="id-ID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89908" y="1726863"/>
          <a:ext cx="8344032" cy="4663440"/>
        </p:xfrm>
        <a:graphic>
          <a:graphicData uri="http://schemas.openxmlformats.org/drawingml/2006/table">
            <a:tbl>
              <a:tblPr/>
              <a:tblGrid>
                <a:gridCol w="8344032"/>
              </a:tblGrid>
              <a:tr h="2996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Procedure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8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AddPolinom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</a:t>
                      </a:r>
                      <a:r>
                        <a:rPr lang="en-US" sz="18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input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P1,P2:Polinom; </a:t>
                      </a:r>
                      <a:r>
                        <a:rPr lang="en-US" sz="18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output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P3:Polinom)</a:t>
                      </a:r>
                      <a:endParaRPr lang="id-ID" sz="18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{I.S. P1 </a:t>
                      </a:r>
                      <a:r>
                        <a:rPr lang="en-US" sz="18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dan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P2 </a:t>
                      </a:r>
                      <a:r>
                        <a:rPr lang="en-US" sz="18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polinom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, </a:t>
                      </a:r>
                      <a:r>
                        <a:rPr lang="en-US" sz="18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terdefinisi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}</a:t>
                      </a:r>
                      <a:endParaRPr lang="id-ID" sz="18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{F.S. P3=P1+P2 </a:t>
                      </a:r>
                      <a:r>
                        <a:rPr lang="en-US" sz="18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terdefinisi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, P1 </a:t>
                      </a:r>
                      <a:r>
                        <a:rPr lang="en-US" sz="18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dan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P2 </a:t>
                      </a:r>
                      <a:r>
                        <a:rPr lang="en-US" sz="18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tetap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}</a:t>
                      </a:r>
                      <a:endParaRPr lang="id-ID" sz="18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31750" marR="317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7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Kamus</a:t>
                      </a:r>
                      <a:endParaRPr lang="id-ID" sz="180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 s1,s2,s3:address </a:t>
                      </a:r>
                      <a:endParaRPr lang="id-ID" sz="180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31750" marR="317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17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Algoritma</a:t>
                      </a:r>
                      <a:endParaRPr lang="id-ID" sz="18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114300" algn="just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CreateEmpty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(P3)</a:t>
                      </a:r>
                      <a:endParaRPr lang="id-ID" sz="18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114300"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s1 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  <a:sym typeface="Symbol"/>
                        </a:rPr>
                        <a:t>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P1^.First</a:t>
                      </a:r>
                      <a:endParaRPr lang="id-ID" sz="18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114300"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s2 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  <a:sym typeface="Symbol"/>
                        </a:rPr>
                        <a:t>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P2^.First</a:t>
                      </a:r>
                      <a:endParaRPr lang="id-ID" sz="18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114300" algn="just">
                        <a:spcAft>
                          <a:spcPts val="0"/>
                        </a:spcAft>
                      </a:pPr>
                      <a:r>
                        <a:rPr lang="en-US" sz="18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while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(s1&lt;&gt;NIL)and(s2&lt;&gt;NIL) </a:t>
                      </a:r>
                      <a:r>
                        <a:rPr lang="en-US" sz="18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do</a:t>
                      </a:r>
                      <a:endParaRPr lang="id-ID" sz="18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114300"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  </a:t>
                      </a:r>
                      <a:r>
                        <a:rPr lang="en-US" sz="18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if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s1^.Derajat=s2^.Derajat </a:t>
                      </a:r>
                      <a:r>
                        <a:rPr lang="en-US" sz="18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then</a:t>
                      </a:r>
                      <a:endParaRPr lang="id-ID" sz="18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514350" algn="just">
                        <a:spcAft>
                          <a:spcPts val="0"/>
                        </a:spcAft>
                      </a:pPr>
                      <a:r>
                        <a:rPr lang="en-US" sz="18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if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(s1^.Koef + s2^.Koef&lt;&gt;0) </a:t>
                      </a:r>
                      <a:r>
                        <a:rPr lang="en-US" sz="18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then</a:t>
                      </a:r>
                      <a:endParaRPr lang="id-ID" sz="18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514350"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  </a:t>
                      </a:r>
                      <a:r>
                        <a:rPr lang="en-US" sz="18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CreateNewElmt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(s1^.Koef+s2^.Koef,s1^.Derajat,s3)</a:t>
                      </a:r>
                      <a:endParaRPr lang="id-ID" sz="18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514350"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  </a:t>
                      </a:r>
                      <a:r>
                        <a:rPr lang="en-US" sz="18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InsertS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(P3,P3.Last,s3)</a:t>
                      </a:r>
                      <a:endParaRPr lang="id-ID" sz="18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514350"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  s1 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  <a:sym typeface="Symbol"/>
                        </a:rPr>
                        <a:t>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s1^.Next </a:t>
                      </a:r>
                      <a:endParaRPr lang="id-ID" sz="18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514350" algn="just">
                        <a:spcAft>
                          <a:spcPts val="0"/>
                        </a:spcAft>
                        <a:tabLst>
                          <a:tab pos="725805" algn="l"/>
                        </a:tabLst>
                      </a:pP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  s2 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  <a:sym typeface="Symbol"/>
                        </a:rPr>
                        <a:t>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s2^.</a:t>
                      </a:r>
                      <a:r>
                        <a:rPr lang="en-US" sz="1800" dirty="0" smtClean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Next</a:t>
                      </a:r>
                      <a:endParaRPr lang="id-ID" sz="1800" dirty="0" smtClean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514350" algn="just">
                        <a:spcAft>
                          <a:spcPts val="0"/>
                        </a:spcAft>
                        <a:tabLst>
                          <a:tab pos="725805" algn="l"/>
                        </a:tabLst>
                      </a:pPr>
                      <a:r>
                        <a:rPr lang="id-ID" sz="1800" baseline="0" dirty="0" smtClean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  </a:t>
                      </a:r>
                      <a:r>
                        <a:rPr lang="id-ID" sz="1800" dirty="0" smtClean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{.................berlanjut}</a:t>
                      </a:r>
                      <a:endParaRPr lang="id-ID" sz="18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31750" marR="317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9908" y="1397000"/>
          <a:ext cx="8344033" cy="4480560"/>
        </p:xfrm>
        <a:graphic>
          <a:graphicData uri="http://schemas.openxmlformats.org/drawingml/2006/table">
            <a:tbl>
              <a:tblPr/>
              <a:tblGrid>
                <a:gridCol w="8344033"/>
              </a:tblGrid>
              <a:tr h="4064000">
                <a:tc>
                  <a:txBody>
                    <a:bodyPr/>
                    <a:lstStyle/>
                    <a:p>
                      <a:pPr marL="325755" algn="just">
                        <a:spcAft>
                          <a:spcPts val="0"/>
                        </a:spcAft>
                      </a:pPr>
                      <a:r>
                        <a:rPr lang="id-ID" sz="1400" u="none" dirty="0" smtClean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{..... Lanjutan}</a:t>
                      </a:r>
                    </a:p>
                    <a:p>
                      <a:pPr marL="325755" algn="just">
                        <a:spcAft>
                          <a:spcPts val="0"/>
                        </a:spcAft>
                      </a:pPr>
                      <a:r>
                        <a:rPr lang="en-US" sz="1400" u="sng" dirty="0" smtClean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else</a:t>
                      </a:r>
                      <a:endParaRPr lang="id-ID" sz="14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525780" algn="just">
                        <a:spcAft>
                          <a:spcPts val="0"/>
                        </a:spcAft>
                      </a:pPr>
                      <a:r>
                        <a:rPr lang="en-US" sz="14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if</a:t>
                      </a: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s1^.Derajat&gt;s2^.Derajat </a:t>
                      </a:r>
                      <a:r>
                        <a:rPr lang="en-US" sz="14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then</a:t>
                      </a:r>
                      <a:endParaRPr lang="id-ID" sz="14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514350"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  </a:t>
                      </a:r>
                      <a:r>
                        <a:rPr lang="en-US" sz="14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CreateNewElmt</a:t>
                      </a: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(s1^.Koef,s1^.Derajat,s3)</a:t>
                      </a:r>
                      <a:endParaRPr lang="id-ID" sz="14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514350" algn="just">
                        <a:spcAft>
                          <a:spcPts val="0"/>
                        </a:spcAft>
                        <a:tabLst>
                          <a:tab pos="725805" algn="l"/>
                        </a:tabLst>
                      </a:pP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  </a:t>
                      </a:r>
                      <a:r>
                        <a:rPr lang="en-US" sz="14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InsertS</a:t>
                      </a: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(P3,P3.Last,s3)</a:t>
                      </a:r>
                      <a:endParaRPr lang="id-ID" sz="14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514350" algn="just"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  s1 </a:t>
                      </a: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s1^.Next</a:t>
                      </a:r>
                      <a:endParaRPr lang="id-ID" sz="14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531495" algn="just">
                        <a:spcAft>
                          <a:spcPts val="0"/>
                        </a:spcAft>
                      </a:pPr>
                      <a:r>
                        <a:rPr lang="en-US" sz="14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else</a:t>
                      </a: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400" i="1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{s1^.derajat&lt;s2^.derajat}</a:t>
                      </a:r>
                      <a:endParaRPr lang="id-ID" sz="14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514350" algn="just"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  </a:t>
                      </a:r>
                      <a:r>
                        <a:rPr lang="en-US" sz="14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CreateNewElmt</a:t>
                      </a: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(P3,s2^.Koef,s2^.Derajat,s3)</a:t>
                      </a:r>
                      <a:endParaRPr lang="id-ID" sz="14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514350" algn="just">
                        <a:spcAft>
                          <a:spcPts val="0"/>
                        </a:spcAft>
                        <a:tabLst>
                          <a:tab pos="685800" algn="l"/>
                          <a:tab pos="725805" algn="l"/>
                        </a:tabLst>
                      </a:pP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  </a:t>
                      </a:r>
                      <a:r>
                        <a:rPr lang="en-US" sz="14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InsertS</a:t>
                      </a: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(P3,P3.Last,s3)</a:t>
                      </a:r>
                      <a:endParaRPr lang="id-ID" sz="14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514350" algn="just"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  s2 </a:t>
                      </a: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s2^.Next</a:t>
                      </a:r>
                      <a:endParaRPr lang="id-ID" sz="14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114300"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{</a:t>
                      </a:r>
                      <a:r>
                        <a:rPr lang="en-US" sz="1400" i="1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s1=NIL or s2=NIL</a:t>
                      </a: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}</a:t>
                      </a:r>
                      <a:endParaRPr lang="id-ID" sz="14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114300" algn="just">
                        <a:spcAft>
                          <a:spcPts val="0"/>
                        </a:spcAft>
                      </a:pPr>
                      <a:r>
                        <a:rPr lang="en-US" sz="14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while</a:t>
                      </a: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(s1&lt;&gt;NIL) </a:t>
                      </a:r>
                      <a:r>
                        <a:rPr lang="en-US" sz="14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do</a:t>
                      </a:r>
                      <a:endParaRPr lang="id-ID" sz="14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342900" algn="just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CreateNewElmt</a:t>
                      </a: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(s1^.Koef,s1^.Derajat,s3)</a:t>
                      </a:r>
                      <a:endParaRPr lang="id-ID" sz="14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342900" algn="just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InsertS</a:t>
                      </a: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(P3,P3.Last,s3)</a:t>
                      </a:r>
                      <a:endParaRPr lang="id-ID" sz="14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342900" algn="just">
                        <a:spcAft>
                          <a:spcPts val="0"/>
                        </a:spcAft>
                        <a:tabLst>
                          <a:tab pos="228600" algn="l"/>
                          <a:tab pos="571500" algn="l"/>
                        </a:tabLst>
                      </a:pP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s1 </a:t>
                      </a: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s1^.Next</a:t>
                      </a:r>
                      <a:endParaRPr lang="id-ID" sz="14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228600" algn="l"/>
                          <a:tab pos="571500" algn="l"/>
                        </a:tabLst>
                      </a:pP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 </a:t>
                      </a:r>
                      <a:r>
                        <a:rPr lang="en-US" sz="1400" i="1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{s1=NIL}</a:t>
                      </a:r>
                      <a:endParaRPr lang="id-ID" sz="14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114300" algn="just">
                        <a:spcAft>
                          <a:spcPts val="0"/>
                        </a:spcAft>
                      </a:pPr>
                      <a:r>
                        <a:rPr lang="en-US" sz="14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while</a:t>
                      </a: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(s2&lt;&gt;NIL) </a:t>
                      </a:r>
                      <a:r>
                        <a:rPr lang="en-US" sz="14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do</a:t>
                      </a:r>
                      <a:endParaRPr lang="id-ID" sz="14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342900" algn="just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CreateNewElmt</a:t>
                      </a: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(s2^.Koef,s2^.Derajat,s3)</a:t>
                      </a:r>
                      <a:endParaRPr lang="id-ID" sz="14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342900" algn="just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InsertS</a:t>
                      </a: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(P3,P3.Last,s3)</a:t>
                      </a:r>
                      <a:endParaRPr lang="id-ID" sz="14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342900" algn="just">
                        <a:spcAft>
                          <a:spcPts val="0"/>
                        </a:spcAft>
                        <a:tabLst>
                          <a:tab pos="228600" algn="l"/>
                          <a:tab pos="571500" algn="l"/>
                        </a:tabLst>
                      </a:pP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s2 </a:t>
                      </a: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s2^.Next</a:t>
                      </a:r>
                      <a:endParaRPr lang="id-ID" sz="14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 </a:t>
                      </a:r>
                      <a:r>
                        <a:rPr lang="en-US" sz="1400" i="1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{s2=NIL}</a:t>
                      </a:r>
                      <a:endParaRPr lang="id-ID" sz="14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57150" marR="571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389907" y="1473958"/>
            <a:ext cx="83440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Procedure </a:t>
            </a:r>
            <a:r>
              <a:rPr lang="en-US" dirty="0" err="1" smtClean="0"/>
              <a:t>MultiSPolinom</a:t>
            </a:r>
            <a:r>
              <a:rPr lang="en-US" dirty="0" smtClean="0"/>
              <a:t>: </a:t>
            </a:r>
            <a:r>
              <a:rPr lang="en-US" dirty="0" err="1" smtClean="0"/>
              <a:t>mengalikan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polinom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suku</a:t>
            </a:r>
            <a:r>
              <a:rPr lang="en-US" dirty="0" smtClean="0"/>
              <a:t> </a:t>
            </a:r>
            <a:endParaRPr lang="id-ID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89907" y="2120289"/>
          <a:ext cx="8098999" cy="3657600"/>
        </p:xfrm>
        <a:graphic>
          <a:graphicData uri="http://schemas.openxmlformats.org/drawingml/2006/table">
            <a:tbl>
              <a:tblPr/>
              <a:tblGrid>
                <a:gridCol w="8098999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u="sng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Procedure</a:t>
                      </a:r>
                      <a:r>
                        <a:rPr lang="en-US" sz="160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MultSPolinom(</a:t>
                      </a:r>
                      <a:r>
                        <a:rPr lang="en-US" sz="1600" u="sng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input</a:t>
                      </a:r>
                      <a:r>
                        <a:rPr lang="en-US" sz="160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P1:Polinom; </a:t>
                      </a:r>
                      <a:r>
                        <a:rPr lang="en-US" sz="1600" u="sng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input</a:t>
                      </a:r>
                      <a:r>
                        <a:rPr lang="en-US" sz="160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S:address; </a:t>
                      </a:r>
                      <a:r>
                        <a:rPr lang="en-US" sz="1600" u="sng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output</a:t>
                      </a:r>
                      <a:r>
                        <a:rPr lang="en-US" sz="160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P2:Polinom)</a:t>
                      </a:r>
                      <a:endParaRPr lang="id-ID" sz="160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{I.S. P1 polinom, terdefinisi. S terdefinisi yaitu suku yang akan dikalikan dengan P1}</a:t>
                      </a:r>
                      <a:endParaRPr lang="id-ID" sz="160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{F.S. P2=S*P1 terdefinisi, P1 tetap}</a:t>
                      </a:r>
                      <a:endParaRPr lang="id-ID" sz="160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Kamus</a:t>
                      </a:r>
                      <a:endParaRPr lang="id-ID" sz="160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 s1,s2:address </a:t>
                      </a:r>
                      <a:endParaRPr lang="id-ID" sz="160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Algoritma</a:t>
                      </a:r>
                      <a:endParaRPr lang="id-ID" sz="16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114300" algn="just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CreateEmpty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(P2)</a:t>
                      </a:r>
                      <a:endParaRPr lang="id-ID" sz="16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114300"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s1 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  <a:sym typeface="Symbol"/>
                        </a:rPr>
                        <a:t>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P1^.First</a:t>
                      </a:r>
                      <a:endParaRPr lang="id-ID" sz="16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114300" algn="just"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while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(s1&lt;&gt;NIL) </a:t>
                      </a:r>
                      <a:r>
                        <a:rPr lang="en-US" sz="16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do</a:t>
                      </a:r>
                      <a:endParaRPr lang="id-ID" sz="16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514350" algn="just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CreateNewElmt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(s1^.Koef*S^.Koef,s1^.Derajat+S^.Derajat,s2)</a:t>
                      </a:r>
                      <a:endParaRPr lang="id-ID" sz="16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514350" algn="just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InsertS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(P2,P2.Last,s2)</a:t>
                      </a:r>
                      <a:endParaRPr lang="id-ID" sz="16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514350" algn="just"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s1 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  <a:sym typeface="Symbol"/>
                        </a:rPr>
                        <a:t>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s1^.Next</a:t>
                      </a:r>
                      <a:endParaRPr lang="id-ID" sz="16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114300"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{</a:t>
                      </a:r>
                      <a:r>
                        <a:rPr lang="en-US" sz="1600" i="1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s1=NIL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}</a:t>
                      </a:r>
                      <a:endParaRPr lang="id-ID" sz="16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lvl="0"/>
            <a:r>
              <a:rPr lang="en-US" dirty="0" err="1" smtClean="0"/>
              <a:t>Buat</a:t>
            </a:r>
            <a:r>
              <a:rPr lang="en-US" dirty="0" smtClean="0"/>
              <a:t> procedure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menangani</a:t>
            </a:r>
            <a:r>
              <a:rPr lang="en-US" dirty="0" smtClean="0"/>
              <a:t> P1-P2 </a:t>
            </a:r>
            <a:r>
              <a:rPr lang="en-US" dirty="0" err="1" smtClean="0"/>
              <a:t>dimana</a:t>
            </a:r>
            <a:r>
              <a:rPr lang="en-US" dirty="0" smtClean="0"/>
              <a:t> P1 </a:t>
            </a:r>
            <a:r>
              <a:rPr lang="en-US" dirty="0" err="1" smtClean="0"/>
              <a:t>dan</a:t>
            </a:r>
            <a:r>
              <a:rPr lang="en-US" dirty="0" smtClean="0"/>
              <a:t> P2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polinom</a:t>
            </a:r>
            <a:endParaRPr lang="id-ID" dirty="0" smtClean="0"/>
          </a:p>
          <a:p>
            <a:pPr lvl="0"/>
            <a:r>
              <a:rPr lang="en-US" dirty="0" err="1" smtClean="0"/>
              <a:t>Buat</a:t>
            </a:r>
            <a:r>
              <a:rPr lang="en-US" dirty="0" smtClean="0"/>
              <a:t> procedure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menangani</a:t>
            </a:r>
            <a:r>
              <a:rPr lang="en-US" dirty="0" smtClean="0"/>
              <a:t> a*P </a:t>
            </a:r>
            <a:r>
              <a:rPr lang="en-US" dirty="0" err="1" smtClean="0"/>
              <a:t>dimana</a:t>
            </a:r>
            <a:r>
              <a:rPr lang="en-US" dirty="0" smtClean="0"/>
              <a:t> P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polinom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a </a:t>
            </a:r>
            <a:r>
              <a:rPr lang="en-US" dirty="0" err="1" smtClean="0"/>
              <a:t>konstanta</a:t>
            </a:r>
            <a:endParaRPr lang="id-ID" dirty="0" smtClean="0"/>
          </a:p>
          <a:p>
            <a:pPr lvl="0"/>
            <a:r>
              <a:rPr lang="en-US" dirty="0" err="1" smtClean="0"/>
              <a:t>Buat</a:t>
            </a:r>
            <a:r>
              <a:rPr lang="en-US" dirty="0" smtClean="0"/>
              <a:t> procedure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menangani</a:t>
            </a:r>
            <a:r>
              <a:rPr lang="en-US" dirty="0" smtClean="0"/>
              <a:t> P1*P2 </a:t>
            </a:r>
            <a:r>
              <a:rPr lang="en-US" dirty="0" err="1" smtClean="0"/>
              <a:t>dimana</a:t>
            </a:r>
            <a:r>
              <a:rPr lang="en-US" dirty="0" smtClean="0"/>
              <a:t> P1 </a:t>
            </a:r>
            <a:r>
              <a:rPr lang="en-US" dirty="0" err="1" smtClean="0"/>
              <a:t>dan</a:t>
            </a:r>
            <a:r>
              <a:rPr lang="en-US" dirty="0" smtClean="0"/>
              <a:t> P2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polinom</a:t>
            </a:r>
            <a:endParaRPr lang="id-ID" dirty="0" smtClean="0"/>
          </a:p>
          <a:p>
            <a:pPr lvl="0"/>
            <a:r>
              <a:rPr lang="en-US" dirty="0" err="1" smtClean="0"/>
              <a:t>Buat</a:t>
            </a:r>
            <a:r>
              <a:rPr lang="en-US" dirty="0" smtClean="0"/>
              <a:t> procedure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turunan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polinom</a:t>
            </a:r>
            <a:r>
              <a:rPr lang="en-US" dirty="0" smtClean="0"/>
              <a:t> </a:t>
            </a:r>
            <a:r>
              <a:rPr lang="en-US" dirty="0" smtClean="0"/>
              <a:t>P</a:t>
            </a:r>
            <a:endParaRPr lang="id-ID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 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Diktat </a:t>
            </a:r>
            <a:r>
              <a:rPr lang="en-US" dirty="0" err="1" smtClean="0"/>
              <a:t>Kuliah</a:t>
            </a:r>
            <a:r>
              <a:rPr lang="en-US" dirty="0" smtClean="0"/>
              <a:t> IF2181 </a:t>
            </a:r>
            <a:r>
              <a:rPr lang="en-US" dirty="0" err="1" smtClean="0"/>
              <a:t>Struktur</a:t>
            </a:r>
            <a:r>
              <a:rPr lang="en-US" dirty="0" smtClean="0"/>
              <a:t> Data, </a:t>
            </a:r>
            <a:r>
              <a:rPr lang="en-US" dirty="0" err="1" smtClean="0"/>
              <a:t>Inggriani</a:t>
            </a:r>
            <a:r>
              <a:rPr lang="en-US" dirty="0" smtClean="0"/>
              <a:t> </a:t>
            </a:r>
            <a:r>
              <a:rPr lang="en-US" dirty="0" err="1" smtClean="0"/>
              <a:t>Liem</a:t>
            </a:r>
            <a:r>
              <a:rPr lang="en-US" dirty="0" smtClean="0"/>
              <a:t>, ITB, 2003. </a:t>
            </a:r>
            <a:endParaRPr lang="id-ID" dirty="0" smtClean="0"/>
          </a:p>
          <a:p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Referensi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358775" cy="365125"/>
          </a:xfrm>
        </p:spPr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1643063" cy="365125"/>
          </a:xfrm>
        </p:spPr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6628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id-ID" dirty="0" smtClean="0"/>
              <a:t>Pada bab ini kita akan membahas salah satu studi kasus untuk list linier, yaitu polinom</a:t>
            </a:r>
          </a:p>
          <a:p>
            <a:r>
              <a:rPr lang="id-ID" dirty="0" smtClean="0"/>
              <a:t>Setelah membahas bab ini, diharapkan siswa dapat menerapkan untuk kasus yang lain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Pendahuluan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 smtClean="0"/>
              <a:t>IKG2A3 Pemrograman Terstruktur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375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polinom</a:t>
            </a:r>
            <a:r>
              <a:rPr lang="en-US" dirty="0" smtClean="0"/>
              <a:t> </a:t>
            </a:r>
            <a:endParaRPr lang="id-ID" dirty="0" smtClean="0"/>
          </a:p>
          <a:p>
            <a:pPr lvl="1">
              <a:buNone/>
            </a:pPr>
            <a:r>
              <a:rPr lang="en-US" dirty="0" smtClean="0"/>
              <a:t>y =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n</a:t>
            </a:r>
            <a:r>
              <a:rPr lang="en-US" dirty="0" err="1" smtClean="0"/>
              <a:t>x</a:t>
            </a:r>
            <a:r>
              <a:rPr lang="en-US" baseline="30000" dirty="0" err="1" smtClean="0"/>
              <a:t>n</a:t>
            </a:r>
            <a:r>
              <a:rPr lang="en-US" dirty="0" smtClean="0"/>
              <a:t> + c</a:t>
            </a:r>
            <a:r>
              <a:rPr lang="en-US" baseline="-25000" dirty="0" smtClean="0"/>
              <a:t>n-1</a:t>
            </a:r>
            <a:r>
              <a:rPr lang="en-US" dirty="0" smtClean="0"/>
              <a:t>x</a:t>
            </a:r>
            <a:r>
              <a:rPr lang="en-US" baseline="30000" dirty="0" smtClean="0"/>
              <a:t>n-1 </a:t>
            </a:r>
            <a:r>
              <a:rPr lang="en-US" dirty="0" smtClean="0"/>
              <a:t>+ c</a:t>
            </a:r>
            <a:r>
              <a:rPr lang="en-US" baseline="-25000" dirty="0" smtClean="0"/>
              <a:t>n-2</a:t>
            </a:r>
            <a:r>
              <a:rPr lang="en-US" dirty="0" smtClean="0"/>
              <a:t>x</a:t>
            </a:r>
            <a:r>
              <a:rPr lang="en-US" baseline="30000" dirty="0" smtClean="0"/>
              <a:t>n-2</a:t>
            </a:r>
            <a:r>
              <a:rPr lang="en-US" dirty="0" smtClean="0"/>
              <a:t>+...+c</a:t>
            </a:r>
            <a:r>
              <a:rPr lang="en-US" baseline="-25000" dirty="0" smtClean="0"/>
              <a:t>2</a:t>
            </a:r>
            <a:r>
              <a:rPr lang="en-US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 + </a:t>
            </a:r>
            <a:r>
              <a:rPr lang="en-US" dirty="0" err="1" smtClean="0"/>
              <a:t>cx</a:t>
            </a:r>
            <a:r>
              <a:rPr lang="en-US" dirty="0" smtClean="0"/>
              <a:t> + c</a:t>
            </a:r>
            <a:r>
              <a:rPr lang="en-US" baseline="-25000" dirty="0" smtClean="0"/>
              <a:t>0</a:t>
            </a:r>
            <a:endParaRPr lang="id-ID" dirty="0" smtClean="0"/>
          </a:p>
          <a:p>
            <a:pPr lvl="1">
              <a:buNone/>
            </a:pP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diimplementasikan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list linier. </a:t>
            </a:r>
            <a:endParaRPr lang="id-ID" dirty="0" smtClean="0"/>
          </a:p>
          <a:p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list </a:t>
            </a:r>
            <a:r>
              <a:rPr lang="en-US" dirty="0" err="1" smtClean="0"/>
              <a:t>merepresentasikan</a:t>
            </a:r>
            <a:r>
              <a:rPr lang="en-US" dirty="0" smtClean="0"/>
              <a:t> </a:t>
            </a:r>
            <a:r>
              <a:rPr lang="en-US" dirty="0" err="1" smtClean="0"/>
              <a:t>suku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polinom</a:t>
            </a:r>
            <a:r>
              <a:rPr lang="en-US" dirty="0" smtClean="0"/>
              <a:t>.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b="1" dirty="0" err="1" smtClean="0"/>
              <a:t>koefisien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b="1" dirty="0" err="1" smtClean="0"/>
              <a:t>derajat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suku</a:t>
            </a:r>
            <a:r>
              <a:rPr lang="en-US" dirty="0" smtClean="0"/>
              <a:t>. </a:t>
            </a:r>
            <a:r>
              <a:rPr lang="en-US" dirty="0" err="1" smtClean="0"/>
              <a:t>Polinom</a:t>
            </a:r>
            <a:r>
              <a:rPr lang="en-US" dirty="0" smtClean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list </a:t>
            </a:r>
            <a:r>
              <a:rPr lang="en-US" b="1" dirty="0" err="1" smtClean="0"/>
              <a:t>terurut</a:t>
            </a:r>
            <a:r>
              <a:rPr lang="en-US" b="1" dirty="0" smtClean="0"/>
              <a:t> </a:t>
            </a:r>
            <a:r>
              <a:rPr lang="en-US" b="1" dirty="0" err="1" smtClean="0"/>
              <a:t>mengecil</a:t>
            </a:r>
            <a:r>
              <a:rPr lang="en-US" b="1" dirty="0" smtClean="0"/>
              <a:t> </a:t>
            </a:r>
            <a:r>
              <a:rPr lang="en-US" b="1" dirty="0" err="1" smtClean="0"/>
              <a:t>berdasarkan</a:t>
            </a:r>
            <a:r>
              <a:rPr lang="en-US" b="1" dirty="0" smtClean="0"/>
              <a:t> </a:t>
            </a:r>
            <a:r>
              <a:rPr lang="en-US" b="1" dirty="0" err="1" smtClean="0"/>
              <a:t>derajat</a:t>
            </a:r>
            <a:r>
              <a:rPr lang="en-US" dirty="0" smtClean="0"/>
              <a:t>. 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Studi Kasus List Linier - Polinom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9907" y="1394459"/>
          <a:ext cx="8344033" cy="4719737"/>
        </p:xfrm>
        <a:graphic>
          <a:graphicData uri="http://schemas.openxmlformats.org/drawingml/2006/table">
            <a:tbl>
              <a:tblPr/>
              <a:tblGrid>
                <a:gridCol w="8344033"/>
              </a:tblGrid>
              <a:tr h="4719737">
                <a:tc>
                  <a:txBody>
                    <a:bodyPr/>
                    <a:lstStyle/>
                    <a:p>
                      <a:pPr marL="90170" algn="just">
                        <a:spcAft>
                          <a:spcPts val="0"/>
                        </a:spcAft>
                      </a:pPr>
                      <a:r>
                        <a:rPr lang="id-ID" sz="1400" u="sng" dirty="0" smtClean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Kamus</a:t>
                      </a:r>
                    </a:p>
                    <a:p>
                      <a:pPr marL="90170" algn="just">
                        <a:spcAft>
                          <a:spcPts val="0"/>
                        </a:spcAft>
                      </a:pPr>
                      <a:endParaRPr lang="id-ID" sz="14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type</a:t>
                      </a: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address = ^</a:t>
                      </a:r>
                      <a:r>
                        <a:rPr lang="en-US" sz="14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ElmtP</a:t>
                      </a:r>
                      <a:endParaRPr lang="id-ID" sz="14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type</a:t>
                      </a: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ElmtP</a:t>
                      </a: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= &lt;</a:t>
                      </a:r>
                      <a:r>
                        <a:rPr lang="en-US" sz="14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koef,derajat</a:t>
                      </a: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: </a:t>
                      </a:r>
                      <a:r>
                        <a:rPr lang="en-US" sz="14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integer</a:t>
                      </a: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;</a:t>
                      </a:r>
                      <a:endParaRPr lang="id-ID" sz="14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             next: address&gt;</a:t>
                      </a:r>
                      <a:endParaRPr lang="id-ID" sz="14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type</a:t>
                      </a: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Polinom</a:t>
                      </a: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= &lt;</a:t>
                      </a:r>
                      <a:r>
                        <a:rPr lang="en-US" sz="14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First,Last</a:t>
                      </a: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: address&gt;</a:t>
                      </a:r>
                      <a:endParaRPr lang="id-ID" sz="14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Procedure</a:t>
                      </a: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CreateEmpty</a:t>
                      </a: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</a:t>
                      </a:r>
                      <a:r>
                        <a:rPr lang="en-US" sz="14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output</a:t>
                      </a: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P:Polinom)</a:t>
                      </a:r>
                      <a:endParaRPr lang="id-ID" sz="14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{I.S. –</a:t>
                      </a:r>
                      <a:endParaRPr lang="id-ID" sz="14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F.S. </a:t>
                      </a:r>
                      <a:r>
                        <a:rPr lang="en-US" sz="14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terdefinisi</a:t>
                      </a: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list </a:t>
                      </a:r>
                      <a:r>
                        <a:rPr lang="en-US" sz="14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kosong</a:t>
                      </a: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polinom</a:t>
                      </a: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P}</a:t>
                      </a:r>
                      <a:endParaRPr lang="id-ID" sz="14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Function</a:t>
                      </a: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Empty(P:Polinom) </a:t>
                      </a: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  <a:sym typeface="Symbol"/>
                        </a:rPr>
                        <a:t></a:t>
                      </a: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400" u="sng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boolean</a:t>
                      </a: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endParaRPr lang="id-ID" sz="14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{True </a:t>
                      </a:r>
                      <a:r>
                        <a:rPr lang="en-US" sz="14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jika</a:t>
                      </a: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P list </a:t>
                      </a:r>
                      <a:r>
                        <a:rPr lang="en-US" sz="14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polinom</a:t>
                      </a: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kosong</a:t>
                      </a: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}</a:t>
                      </a:r>
                      <a:endParaRPr lang="id-ID" sz="14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Procedure</a:t>
                      </a: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CreateNewElmt</a:t>
                      </a: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</a:t>
                      </a:r>
                      <a:r>
                        <a:rPr lang="en-US" sz="14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input</a:t>
                      </a: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koef,degree:</a:t>
                      </a:r>
                      <a:r>
                        <a:rPr lang="en-US" sz="1400" u="sng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integer</a:t>
                      </a: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; </a:t>
                      </a:r>
                      <a:r>
                        <a:rPr lang="en-US" sz="14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output</a:t>
                      </a: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SNew:address</a:t>
                      </a: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)</a:t>
                      </a:r>
                      <a:endParaRPr lang="id-ID" sz="14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{I.S. </a:t>
                      </a:r>
                      <a:r>
                        <a:rPr lang="en-US" sz="14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terdefinisi</a:t>
                      </a: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koef</a:t>
                      </a: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dan</a:t>
                      </a: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degree </a:t>
                      </a:r>
                      <a:r>
                        <a:rPr lang="en-US" sz="14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yaitu</a:t>
                      </a: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koefisien</a:t>
                      </a: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dan</a:t>
                      </a: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derajat</a:t>
                      </a: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suku</a:t>
                      </a: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polinom</a:t>
                      </a:r>
                      <a:endParaRPr lang="id-ID" sz="14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F.S. </a:t>
                      </a:r>
                      <a:r>
                        <a:rPr lang="en-US" sz="14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telah</a:t>
                      </a: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dialokasi</a:t>
                      </a: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elemen</a:t>
                      </a: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baru</a:t>
                      </a: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SNew</a:t>
                      </a: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dimana</a:t>
                      </a: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koef</a:t>
                      </a: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, </a:t>
                      </a:r>
                      <a:r>
                        <a:rPr lang="en-US" sz="14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derajat</a:t>
                      </a: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, </a:t>
                      </a:r>
                      <a:r>
                        <a:rPr lang="en-US" sz="14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dan</a:t>
                      </a: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next  </a:t>
                      </a:r>
                      <a:r>
                        <a:rPr lang="en-US" sz="14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bernilai</a:t>
                      </a: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koef,degree,NIL</a:t>
                      </a: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}</a:t>
                      </a:r>
                      <a:endParaRPr lang="id-ID" sz="14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Procedure</a:t>
                      </a: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DeleteS</a:t>
                      </a: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</a:t>
                      </a:r>
                      <a:r>
                        <a:rPr lang="en-US" sz="14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input/output</a:t>
                      </a: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P:Polinom; </a:t>
                      </a:r>
                      <a:r>
                        <a:rPr lang="en-US" sz="14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input</a:t>
                      </a: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S:address)</a:t>
                      </a:r>
                      <a:endParaRPr lang="id-ID" sz="14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{I.S. </a:t>
                      </a:r>
                      <a:r>
                        <a:rPr lang="en-US" sz="14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terdefinisi</a:t>
                      </a: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P </a:t>
                      </a:r>
                      <a:r>
                        <a:rPr lang="en-US" sz="14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polinom</a:t>
                      </a: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, </a:t>
                      </a:r>
                      <a:r>
                        <a:rPr lang="en-US" sz="14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tidak</a:t>
                      </a: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kosong</a:t>
                      </a: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. S </a:t>
                      </a:r>
                      <a:r>
                        <a:rPr lang="en-US" sz="14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adalah</a:t>
                      </a: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suku</a:t>
                      </a: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pada</a:t>
                      </a: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P</a:t>
                      </a:r>
                      <a:endParaRPr lang="id-ID" sz="14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F.S. S </a:t>
                      </a:r>
                      <a:r>
                        <a:rPr lang="en-US" sz="14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telah</a:t>
                      </a: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dihapus</a:t>
                      </a: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dari</a:t>
                      </a:r>
                      <a:r>
                        <a:rPr lang="en-US" sz="14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P}</a:t>
                      </a:r>
                      <a:endParaRPr lang="id-ID" sz="14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56444" marR="564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389907" y="1323831"/>
            <a:ext cx="8344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Procedure </a:t>
            </a:r>
            <a:r>
              <a:rPr lang="en-US" dirty="0" err="1" smtClean="0"/>
              <a:t>InsertS</a:t>
            </a:r>
            <a:r>
              <a:rPr lang="en-US" dirty="0" smtClean="0"/>
              <a:t>: </a:t>
            </a:r>
            <a:r>
              <a:rPr lang="en-US" dirty="0" err="1" smtClean="0"/>
              <a:t>menyisipkan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suku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polinom</a:t>
            </a:r>
            <a:endParaRPr lang="id-ID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89907" y="1775051"/>
          <a:ext cx="8153591" cy="4483234"/>
        </p:xfrm>
        <a:graphic>
          <a:graphicData uri="http://schemas.openxmlformats.org/drawingml/2006/table">
            <a:tbl>
              <a:tblPr/>
              <a:tblGrid>
                <a:gridCol w="8153591"/>
              </a:tblGrid>
              <a:tr h="10694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u="sng">
                          <a:latin typeface="Arial Narrow"/>
                          <a:ea typeface="Times New Roman"/>
                        </a:rPr>
                        <a:t>Procedure</a:t>
                      </a:r>
                      <a:r>
                        <a:rPr lang="en-US" sz="1600">
                          <a:latin typeface="Arial Narrow"/>
                          <a:ea typeface="Times New Roman"/>
                        </a:rPr>
                        <a:t> InsertS(</a:t>
                      </a:r>
                      <a:r>
                        <a:rPr lang="en-US" sz="1600" u="sng">
                          <a:latin typeface="Arial Narrow"/>
                          <a:ea typeface="Times New Roman"/>
                        </a:rPr>
                        <a:t>input/output</a:t>
                      </a:r>
                      <a:r>
                        <a:rPr lang="en-US" sz="1600">
                          <a:latin typeface="Arial Narrow"/>
                          <a:ea typeface="Times New Roman"/>
                        </a:rPr>
                        <a:t> P:Polinom; </a:t>
                      </a:r>
                      <a:r>
                        <a:rPr lang="en-US" sz="1600" u="sng">
                          <a:latin typeface="Arial Narrow"/>
                          <a:ea typeface="Times New Roman"/>
                        </a:rPr>
                        <a:t>input</a:t>
                      </a:r>
                      <a:r>
                        <a:rPr lang="en-US" sz="1600">
                          <a:latin typeface="Arial Narrow"/>
                          <a:ea typeface="Times New Roman"/>
                        </a:rPr>
                        <a:t> PrecS,S:address)</a:t>
                      </a:r>
                      <a:endParaRPr lang="id-ID" sz="1600">
                        <a:latin typeface="Times New Roman"/>
                        <a:ea typeface="Times New Roman"/>
                      </a:endParaRPr>
                    </a:p>
                    <a:p>
                      <a:pPr marL="411480" indent="-411480"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 Narrow"/>
                          <a:ea typeface="Times New Roman"/>
                          <a:cs typeface="Times New Roman"/>
                        </a:rPr>
                        <a:t>{I.S. P terdefinisi, mungkin kosong. PrecS elemen P atau NIL, S adalah suku yang akan disisipkan}</a:t>
                      </a:r>
                      <a:endParaRPr lang="id-ID" sz="1600">
                        <a:latin typeface="Courier New"/>
                        <a:ea typeface="Times New Roman"/>
                      </a:endParaRPr>
                    </a:p>
                    <a:p>
                      <a:pPr marL="411480" indent="-411480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600">
                          <a:latin typeface="Arial Narrow"/>
                          <a:ea typeface="Times New Roman"/>
                        </a:rPr>
                        <a:t>{F.S. Jika PrecS&lt;&gt;NIL, S telah disisipkan setelah PrecS. Jika PrecS=NIL S menjadi elemen pertama P}</a:t>
                      </a:r>
                      <a:endParaRPr lang="id-ID" sz="1600">
                        <a:latin typeface="Times New Roman"/>
                        <a:ea typeface="Times New Roman"/>
                      </a:endParaRPr>
                    </a:p>
                  </a:txBody>
                  <a:tcPr marL="60158" marR="601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 Narrow"/>
                          <a:ea typeface="Times New Roman"/>
                        </a:rPr>
                        <a:t>Kamus  </a:t>
                      </a:r>
                      <a:endParaRPr lang="id-ID" sz="1600">
                        <a:latin typeface="Times New Roman"/>
                        <a:ea typeface="Times New Roman"/>
                      </a:endParaRPr>
                    </a:p>
                  </a:txBody>
                  <a:tcPr marL="60158" marR="601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06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28600" algn="l"/>
                          <a:tab pos="571500" algn="l"/>
                        </a:tabLst>
                      </a:pPr>
                      <a:r>
                        <a:rPr lang="en-US" sz="1600" dirty="0" err="1">
                          <a:latin typeface="Arial Narrow"/>
                          <a:ea typeface="Times New Roman"/>
                        </a:rPr>
                        <a:t>Algoritma</a:t>
                      </a:r>
                      <a:endParaRPr lang="id-ID" sz="16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228600" algn="l"/>
                          <a:tab pos="571500" algn="l"/>
                        </a:tabLst>
                      </a:pPr>
                      <a:r>
                        <a:rPr lang="en-US" sz="1600" dirty="0">
                          <a:latin typeface="Arial Narrow"/>
                          <a:ea typeface="Times New Roman"/>
                        </a:rPr>
                        <a:t>  </a:t>
                      </a:r>
                      <a:r>
                        <a:rPr lang="en-US" sz="1600" u="sng" dirty="0">
                          <a:latin typeface="Arial Narrow"/>
                          <a:ea typeface="Times New Roman"/>
                        </a:rPr>
                        <a:t>if</a:t>
                      </a:r>
                      <a:r>
                        <a:rPr lang="en-US" sz="1600" dirty="0">
                          <a:latin typeface="Arial Narrow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latin typeface="Arial Narrow"/>
                          <a:ea typeface="Times New Roman"/>
                        </a:rPr>
                        <a:t>PrecS</a:t>
                      </a:r>
                      <a:r>
                        <a:rPr lang="en-US" sz="1600" dirty="0">
                          <a:latin typeface="Arial Narrow"/>
                          <a:ea typeface="Times New Roman"/>
                        </a:rPr>
                        <a:t>=NIL </a:t>
                      </a:r>
                      <a:r>
                        <a:rPr lang="en-US" sz="1600" u="sng" dirty="0">
                          <a:latin typeface="Arial Narrow"/>
                          <a:ea typeface="Times New Roman"/>
                        </a:rPr>
                        <a:t>then</a:t>
                      </a:r>
                      <a:r>
                        <a:rPr lang="en-US" sz="1600" dirty="0">
                          <a:latin typeface="Arial Narrow"/>
                          <a:ea typeface="Times New Roman"/>
                        </a:rPr>
                        <a:t>     </a:t>
                      </a:r>
                      <a:r>
                        <a:rPr lang="en-US" sz="1600" i="1" dirty="0">
                          <a:latin typeface="Arial Narrow"/>
                          <a:ea typeface="Times New Roman"/>
                        </a:rPr>
                        <a:t>{</a:t>
                      </a:r>
                      <a:r>
                        <a:rPr lang="en-US" sz="1600" i="1" dirty="0" err="1">
                          <a:latin typeface="Arial Narrow"/>
                          <a:ea typeface="Times New Roman"/>
                        </a:rPr>
                        <a:t>penyisipan</a:t>
                      </a:r>
                      <a:r>
                        <a:rPr lang="en-US" sz="1600" i="1" dirty="0">
                          <a:latin typeface="Arial Narrow"/>
                          <a:ea typeface="Times New Roman"/>
                        </a:rPr>
                        <a:t> </a:t>
                      </a:r>
                      <a:r>
                        <a:rPr lang="en-US" sz="1600" i="1" dirty="0" err="1">
                          <a:latin typeface="Arial Narrow"/>
                          <a:ea typeface="Times New Roman"/>
                        </a:rPr>
                        <a:t>sebagai</a:t>
                      </a:r>
                      <a:r>
                        <a:rPr lang="en-US" sz="1600" i="1" dirty="0">
                          <a:latin typeface="Arial Narrow"/>
                          <a:ea typeface="Times New Roman"/>
                        </a:rPr>
                        <a:t> </a:t>
                      </a:r>
                      <a:r>
                        <a:rPr lang="en-US" sz="1600" i="1" dirty="0" err="1">
                          <a:latin typeface="Arial Narrow"/>
                          <a:ea typeface="Times New Roman"/>
                        </a:rPr>
                        <a:t>elemen</a:t>
                      </a:r>
                      <a:r>
                        <a:rPr lang="en-US" sz="1600" i="1" dirty="0">
                          <a:latin typeface="Arial Narrow"/>
                          <a:ea typeface="Times New Roman"/>
                        </a:rPr>
                        <a:t> </a:t>
                      </a:r>
                      <a:r>
                        <a:rPr lang="en-US" sz="1600" i="1" dirty="0" err="1">
                          <a:latin typeface="Arial Narrow"/>
                          <a:ea typeface="Times New Roman"/>
                        </a:rPr>
                        <a:t>pertama</a:t>
                      </a:r>
                      <a:r>
                        <a:rPr lang="en-US" sz="1600" i="1" dirty="0">
                          <a:latin typeface="Arial Narrow"/>
                          <a:ea typeface="Times New Roman"/>
                        </a:rPr>
                        <a:t>}</a:t>
                      </a:r>
                      <a:endParaRPr lang="id-ID" sz="16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228600" algn="l"/>
                          <a:tab pos="571500" algn="l"/>
                        </a:tabLst>
                      </a:pPr>
                      <a:r>
                        <a:rPr lang="en-US" sz="1600" dirty="0">
                          <a:latin typeface="Arial Narrow"/>
                          <a:ea typeface="Times New Roman"/>
                        </a:rPr>
                        <a:t>     </a:t>
                      </a:r>
                      <a:r>
                        <a:rPr lang="en-US" sz="1600" u="sng" dirty="0">
                          <a:latin typeface="Arial Narrow"/>
                          <a:ea typeface="Times New Roman"/>
                        </a:rPr>
                        <a:t>if</a:t>
                      </a:r>
                      <a:r>
                        <a:rPr lang="en-US" sz="1600" dirty="0">
                          <a:latin typeface="Arial Narrow"/>
                          <a:ea typeface="Times New Roman"/>
                        </a:rPr>
                        <a:t> Empty(P) </a:t>
                      </a:r>
                      <a:r>
                        <a:rPr lang="en-US" sz="1600" u="sng" dirty="0">
                          <a:latin typeface="Arial Narrow"/>
                          <a:ea typeface="Times New Roman"/>
                        </a:rPr>
                        <a:t>then</a:t>
                      </a:r>
                      <a:r>
                        <a:rPr lang="en-US" sz="1600" dirty="0">
                          <a:latin typeface="Arial Narrow"/>
                          <a:ea typeface="Times New Roman"/>
                        </a:rPr>
                        <a:t>   </a:t>
                      </a:r>
                      <a:r>
                        <a:rPr lang="en-US" sz="1600" i="1" dirty="0">
                          <a:latin typeface="Arial Narrow"/>
                          <a:ea typeface="Times New Roman"/>
                        </a:rPr>
                        <a:t>{list </a:t>
                      </a:r>
                      <a:r>
                        <a:rPr lang="en-US" sz="1600" i="1" dirty="0" err="1">
                          <a:latin typeface="Arial Narrow"/>
                          <a:ea typeface="Times New Roman"/>
                        </a:rPr>
                        <a:t>kosong</a:t>
                      </a:r>
                      <a:r>
                        <a:rPr lang="en-US" sz="1600" i="1" dirty="0">
                          <a:latin typeface="Arial Narrow"/>
                          <a:ea typeface="Times New Roman"/>
                        </a:rPr>
                        <a:t>}</a:t>
                      </a:r>
                      <a:endParaRPr lang="id-ID" sz="16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228600" algn="l"/>
                          <a:tab pos="571500" algn="l"/>
                        </a:tabLst>
                      </a:pPr>
                      <a:r>
                        <a:rPr lang="en-US" sz="1600" dirty="0">
                          <a:latin typeface="Arial Narrow"/>
                          <a:ea typeface="Times New Roman"/>
                        </a:rPr>
                        <a:t>         </a:t>
                      </a:r>
                      <a:r>
                        <a:rPr lang="en-US" sz="1600" dirty="0" err="1">
                          <a:latin typeface="Arial Narrow"/>
                          <a:ea typeface="Times New Roman"/>
                        </a:rPr>
                        <a:t>P.First</a:t>
                      </a:r>
                      <a:r>
                        <a:rPr lang="en-US" sz="1600" dirty="0">
                          <a:latin typeface="Arial Narrow"/>
                          <a:ea typeface="Times New Roman"/>
                        </a:rPr>
                        <a:t> </a:t>
                      </a:r>
                      <a:r>
                        <a:rPr lang="en-US" sz="1600" dirty="0">
                          <a:latin typeface="Arial Narrow"/>
                          <a:ea typeface="Times New Roman"/>
                          <a:sym typeface="Symbol"/>
                        </a:rPr>
                        <a:t></a:t>
                      </a:r>
                      <a:r>
                        <a:rPr lang="en-US" sz="1600" dirty="0">
                          <a:latin typeface="Arial Narrow"/>
                          <a:ea typeface="Times New Roman"/>
                        </a:rPr>
                        <a:t> S</a:t>
                      </a:r>
                      <a:endParaRPr lang="id-ID" sz="16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228600" algn="l"/>
                          <a:tab pos="571500" algn="l"/>
                        </a:tabLst>
                      </a:pPr>
                      <a:r>
                        <a:rPr lang="en-US" sz="1600" dirty="0">
                          <a:latin typeface="Arial Narrow"/>
                          <a:ea typeface="Times New Roman"/>
                        </a:rPr>
                        <a:t>         </a:t>
                      </a:r>
                      <a:r>
                        <a:rPr lang="en-US" sz="1600" dirty="0" err="1">
                          <a:latin typeface="Arial Narrow"/>
                          <a:ea typeface="Times New Roman"/>
                        </a:rPr>
                        <a:t>P.Last</a:t>
                      </a:r>
                      <a:r>
                        <a:rPr lang="en-US" sz="1600" dirty="0">
                          <a:latin typeface="Arial Narrow"/>
                          <a:ea typeface="Times New Roman"/>
                        </a:rPr>
                        <a:t> </a:t>
                      </a:r>
                      <a:r>
                        <a:rPr lang="en-US" sz="1600" dirty="0">
                          <a:latin typeface="Arial Narrow"/>
                          <a:ea typeface="Times New Roman"/>
                          <a:sym typeface="Symbol"/>
                        </a:rPr>
                        <a:t></a:t>
                      </a:r>
                      <a:r>
                        <a:rPr lang="en-US" sz="1600" dirty="0">
                          <a:latin typeface="Arial Narrow"/>
                          <a:ea typeface="Times New Roman"/>
                        </a:rPr>
                        <a:t> S</a:t>
                      </a:r>
                      <a:endParaRPr lang="id-ID" sz="16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228600" algn="l"/>
                          <a:tab pos="571500" algn="l"/>
                        </a:tabLst>
                      </a:pPr>
                      <a:r>
                        <a:rPr lang="en-US" sz="1600" dirty="0">
                          <a:latin typeface="Arial Narrow"/>
                          <a:ea typeface="Times New Roman"/>
                        </a:rPr>
                        <a:t>     </a:t>
                      </a:r>
                      <a:r>
                        <a:rPr lang="en-US" sz="1600" u="sng" dirty="0">
                          <a:latin typeface="Arial Narrow"/>
                          <a:ea typeface="Times New Roman"/>
                        </a:rPr>
                        <a:t>else</a:t>
                      </a:r>
                      <a:r>
                        <a:rPr lang="en-US" sz="1600" dirty="0">
                          <a:latin typeface="Arial Narrow"/>
                          <a:ea typeface="Times New Roman"/>
                        </a:rPr>
                        <a:t>               </a:t>
                      </a:r>
                      <a:r>
                        <a:rPr lang="en-US" sz="1600" i="1" dirty="0">
                          <a:latin typeface="Arial Narrow"/>
                          <a:ea typeface="Times New Roman"/>
                        </a:rPr>
                        <a:t>{list </a:t>
                      </a:r>
                      <a:r>
                        <a:rPr lang="en-US" sz="1600" i="1" dirty="0" err="1">
                          <a:latin typeface="Arial Narrow"/>
                          <a:ea typeface="Times New Roman"/>
                        </a:rPr>
                        <a:t>tidak</a:t>
                      </a:r>
                      <a:r>
                        <a:rPr lang="en-US" sz="1600" i="1" dirty="0">
                          <a:latin typeface="Arial Narrow"/>
                          <a:ea typeface="Times New Roman"/>
                        </a:rPr>
                        <a:t> </a:t>
                      </a:r>
                      <a:r>
                        <a:rPr lang="en-US" sz="1600" i="1" dirty="0" err="1">
                          <a:latin typeface="Arial Narrow"/>
                          <a:ea typeface="Times New Roman"/>
                        </a:rPr>
                        <a:t>kosong</a:t>
                      </a:r>
                      <a:r>
                        <a:rPr lang="en-US" sz="1600" i="1" dirty="0">
                          <a:latin typeface="Arial Narrow"/>
                          <a:ea typeface="Times New Roman"/>
                        </a:rPr>
                        <a:t>}</a:t>
                      </a:r>
                      <a:endParaRPr lang="id-ID" sz="16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228600" algn="l"/>
                          <a:tab pos="571500" algn="l"/>
                        </a:tabLst>
                      </a:pPr>
                      <a:r>
                        <a:rPr lang="en-US" sz="1600" dirty="0">
                          <a:latin typeface="Arial Narrow"/>
                          <a:ea typeface="Times New Roman"/>
                        </a:rPr>
                        <a:t>        </a:t>
                      </a:r>
                      <a:r>
                        <a:rPr lang="en-US" sz="1600" dirty="0" err="1">
                          <a:latin typeface="Arial Narrow"/>
                          <a:ea typeface="Times New Roman"/>
                        </a:rPr>
                        <a:t>S^.Next</a:t>
                      </a:r>
                      <a:r>
                        <a:rPr lang="en-US" sz="1600" dirty="0">
                          <a:latin typeface="Arial Narrow"/>
                          <a:ea typeface="Times New Roman"/>
                        </a:rPr>
                        <a:t> </a:t>
                      </a:r>
                      <a:r>
                        <a:rPr lang="en-US" sz="1600" dirty="0">
                          <a:latin typeface="Arial Narrow"/>
                          <a:ea typeface="Times New Roman"/>
                          <a:sym typeface="Symbol"/>
                        </a:rPr>
                        <a:t></a:t>
                      </a:r>
                      <a:r>
                        <a:rPr lang="en-US" sz="1600" dirty="0">
                          <a:latin typeface="Arial Narrow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latin typeface="Arial Narrow"/>
                          <a:ea typeface="Times New Roman"/>
                        </a:rPr>
                        <a:t>P.First</a:t>
                      </a:r>
                      <a:endParaRPr lang="id-ID" sz="16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228600" algn="l"/>
                          <a:tab pos="571500" algn="l"/>
                        </a:tabLst>
                      </a:pPr>
                      <a:r>
                        <a:rPr lang="en-US" sz="1600" dirty="0">
                          <a:latin typeface="Arial Narrow"/>
                          <a:ea typeface="Times New Roman"/>
                        </a:rPr>
                        <a:t>        </a:t>
                      </a:r>
                      <a:r>
                        <a:rPr lang="en-US" sz="1600" dirty="0" err="1">
                          <a:latin typeface="Arial Narrow"/>
                          <a:ea typeface="Times New Roman"/>
                        </a:rPr>
                        <a:t>P.First</a:t>
                      </a:r>
                      <a:r>
                        <a:rPr lang="en-US" sz="1600" dirty="0">
                          <a:latin typeface="Arial Narrow"/>
                          <a:ea typeface="Times New Roman"/>
                        </a:rPr>
                        <a:t> </a:t>
                      </a:r>
                      <a:r>
                        <a:rPr lang="en-US" sz="1600" dirty="0">
                          <a:latin typeface="Arial Narrow"/>
                          <a:ea typeface="Times New Roman"/>
                          <a:sym typeface="Symbol"/>
                        </a:rPr>
                        <a:t></a:t>
                      </a:r>
                      <a:r>
                        <a:rPr lang="en-US" sz="1600" dirty="0">
                          <a:latin typeface="Arial Narrow"/>
                          <a:ea typeface="Times New Roman"/>
                        </a:rPr>
                        <a:t> S</a:t>
                      </a:r>
                      <a:endParaRPr lang="id-ID" sz="16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228600" algn="l"/>
                          <a:tab pos="571500" algn="l"/>
                        </a:tabLst>
                      </a:pPr>
                      <a:r>
                        <a:rPr lang="en-US" sz="1600" dirty="0">
                          <a:latin typeface="Arial Narrow"/>
                          <a:ea typeface="Times New Roman"/>
                        </a:rPr>
                        <a:t>  </a:t>
                      </a:r>
                      <a:r>
                        <a:rPr lang="en-US" sz="1600" u="sng" dirty="0">
                          <a:latin typeface="Arial Narrow"/>
                          <a:ea typeface="Times New Roman"/>
                        </a:rPr>
                        <a:t>else</a:t>
                      </a:r>
                      <a:r>
                        <a:rPr lang="en-US" sz="1600" dirty="0">
                          <a:latin typeface="Arial Narrow"/>
                          <a:ea typeface="Times New Roman"/>
                        </a:rPr>
                        <a:t>                  </a:t>
                      </a:r>
                      <a:r>
                        <a:rPr lang="en-US" sz="1600" i="1" dirty="0">
                          <a:latin typeface="Arial Narrow"/>
                          <a:ea typeface="Times New Roman"/>
                        </a:rPr>
                        <a:t>{</a:t>
                      </a:r>
                      <a:r>
                        <a:rPr lang="en-US" sz="1600" i="1" dirty="0" err="1">
                          <a:latin typeface="Arial Narrow"/>
                          <a:ea typeface="Times New Roman"/>
                        </a:rPr>
                        <a:t>penyisipan</a:t>
                      </a:r>
                      <a:r>
                        <a:rPr lang="en-US" sz="1600" i="1" dirty="0">
                          <a:latin typeface="Arial Narrow"/>
                          <a:ea typeface="Times New Roman"/>
                        </a:rPr>
                        <a:t> </a:t>
                      </a:r>
                      <a:r>
                        <a:rPr lang="en-US" sz="1600" i="1" dirty="0" err="1">
                          <a:latin typeface="Arial Narrow"/>
                          <a:ea typeface="Times New Roman"/>
                        </a:rPr>
                        <a:t>di</a:t>
                      </a:r>
                      <a:r>
                        <a:rPr lang="en-US" sz="1600" i="1" dirty="0">
                          <a:latin typeface="Arial Narrow"/>
                          <a:ea typeface="Times New Roman"/>
                        </a:rPr>
                        <a:t> </a:t>
                      </a:r>
                      <a:r>
                        <a:rPr lang="en-US" sz="1600" i="1" dirty="0" err="1">
                          <a:latin typeface="Arial Narrow"/>
                          <a:ea typeface="Times New Roman"/>
                        </a:rPr>
                        <a:t>tengah</a:t>
                      </a:r>
                      <a:r>
                        <a:rPr lang="en-US" sz="1600" i="1" dirty="0">
                          <a:latin typeface="Arial Narrow"/>
                          <a:ea typeface="Times New Roman"/>
                        </a:rPr>
                        <a:t> </a:t>
                      </a:r>
                      <a:r>
                        <a:rPr lang="en-US" sz="1600" i="1" dirty="0" err="1">
                          <a:latin typeface="Arial Narrow"/>
                          <a:ea typeface="Times New Roman"/>
                        </a:rPr>
                        <a:t>atau</a:t>
                      </a:r>
                      <a:r>
                        <a:rPr lang="en-US" sz="1600" i="1" dirty="0">
                          <a:latin typeface="Arial Narrow"/>
                          <a:ea typeface="Times New Roman"/>
                        </a:rPr>
                        <a:t> </a:t>
                      </a:r>
                      <a:r>
                        <a:rPr lang="en-US" sz="1600" i="1" dirty="0" err="1">
                          <a:latin typeface="Arial Narrow"/>
                          <a:ea typeface="Times New Roman"/>
                        </a:rPr>
                        <a:t>di</a:t>
                      </a:r>
                      <a:r>
                        <a:rPr lang="en-US" sz="1600" i="1" dirty="0">
                          <a:latin typeface="Arial Narrow"/>
                          <a:ea typeface="Times New Roman"/>
                        </a:rPr>
                        <a:t> </a:t>
                      </a:r>
                      <a:r>
                        <a:rPr lang="en-US" sz="1600" i="1" dirty="0" err="1">
                          <a:latin typeface="Arial Narrow"/>
                          <a:ea typeface="Times New Roman"/>
                        </a:rPr>
                        <a:t>akhir</a:t>
                      </a:r>
                      <a:r>
                        <a:rPr lang="en-US" sz="1600" i="1" dirty="0">
                          <a:latin typeface="Arial Narrow"/>
                          <a:ea typeface="Times New Roman"/>
                        </a:rPr>
                        <a:t> list}</a:t>
                      </a:r>
                      <a:endParaRPr lang="id-ID" sz="16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latin typeface="Arial Narrow"/>
                          <a:ea typeface="Times New Roman"/>
                        </a:rPr>
                        <a:t>     </a:t>
                      </a:r>
                      <a:r>
                        <a:rPr lang="en-US" sz="1600" dirty="0" err="1">
                          <a:latin typeface="Arial Narrow"/>
                          <a:ea typeface="Times New Roman"/>
                        </a:rPr>
                        <a:t>S^.Next</a:t>
                      </a:r>
                      <a:r>
                        <a:rPr lang="en-US" sz="1600" dirty="0">
                          <a:latin typeface="Arial Narrow"/>
                          <a:ea typeface="Times New Roman"/>
                        </a:rPr>
                        <a:t> </a:t>
                      </a:r>
                      <a:r>
                        <a:rPr lang="en-US" sz="1600" dirty="0">
                          <a:latin typeface="Arial Narrow"/>
                          <a:ea typeface="Times New Roman"/>
                          <a:sym typeface="Symbol"/>
                        </a:rPr>
                        <a:t></a:t>
                      </a:r>
                      <a:r>
                        <a:rPr lang="en-US" sz="1600" dirty="0">
                          <a:latin typeface="Arial Narrow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latin typeface="Arial Narrow"/>
                          <a:ea typeface="Times New Roman"/>
                        </a:rPr>
                        <a:t>PrecS^.Next</a:t>
                      </a:r>
                      <a:endParaRPr lang="id-ID" sz="16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latin typeface="Arial Narrow"/>
                          <a:ea typeface="Times New Roman"/>
                        </a:rPr>
                        <a:t>     </a:t>
                      </a:r>
                      <a:r>
                        <a:rPr lang="en-US" sz="1600" dirty="0" err="1">
                          <a:latin typeface="Arial Narrow"/>
                          <a:ea typeface="Times New Roman"/>
                        </a:rPr>
                        <a:t>PrecS^.Next</a:t>
                      </a:r>
                      <a:r>
                        <a:rPr lang="en-US" sz="1600" dirty="0">
                          <a:latin typeface="Arial Narrow"/>
                          <a:ea typeface="Times New Roman"/>
                        </a:rPr>
                        <a:t> </a:t>
                      </a:r>
                      <a:r>
                        <a:rPr lang="en-US" sz="1600" dirty="0">
                          <a:latin typeface="Arial Narrow"/>
                          <a:ea typeface="Times New Roman"/>
                          <a:sym typeface="Symbol"/>
                        </a:rPr>
                        <a:t></a:t>
                      </a:r>
                      <a:r>
                        <a:rPr lang="en-US" sz="1600" dirty="0">
                          <a:latin typeface="Arial Narrow"/>
                          <a:ea typeface="Times New Roman"/>
                        </a:rPr>
                        <a:t> S</a:t>
                      </a:r>
                      <a:endParaRPr lang="id-ID" sz="16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228600" algn="l"/>
                          <a:tab pos="571500" algn="l"/>
                        </a:tabLst>
                      </a:pPr>
                      <a:r>
                        <a:rPr lang="en-US" sz="1600" dirty="0">
                          <a:latin typeface="Arial Narrow"/>
                          <a:ea typeface="Times New Roman"/>
                        </a:rPr>
                        <a:t>     </a:t>
                      </a:r>
                      <a:r>
                        <a:rPr lang="en-US" sz="1600" u="sng" dirty="0">
                          <a:latin typeface="Arial Narrow"/>
                          <a:ea typeface="Times New Roman"/>
                        </a:rPr>
                        <a:t>if</a:t>
                      </a:r>
                      <a:r>
                        <a:rPr lang="en-US" sz="1600" dirty="0">
                          <a:latin typeface="Arial Narrow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latin typeface="Arial Narrow"/>
                          <a:ea typeface="Times New Roman"/>
                        </a:rPr>
                        <a:t>PrecS</a:t>
                      </a:r>
                      <a:r>
                        <a:rPr lang="en-US" sz="1600" dirty="0">
                          <a:latin typeface="Arial Narrow"/>
                          <a:ea typeface="Times New Roman"/>
                        </a:rPr>
                        <a:t>=</a:t>
                      </a:r>
                      <a:r>
                        <a:rPr lang="en-US" sz="1600" dirty="0" err="1">
                          <a:latin typeface="Arial Narrow"/>
                          <a:ea typeface="Times New Roman"/>
                        </a:rPr>
                        <a:t>P.Last</a:t>
                      </a:r>
                      <a:r>
                        <a:rPr lang="en-US" sz="1600" dirty="0">
                          <a:latin typeface="Arial Narrow"/>
                          <a:ea typeface="Times New Roman"/>
                        </a:rPr>
                        <a:t> </a:t>
                      </a:r>
                      <a:r>
                        <a:rPr lang="en-US" sz="1600" u="sng" dirty="0">
                          <a:latin typeface="Arial Narrow"/>
                          <a:ea typeface="Times New Roman"/>
                        </a:rPr>
                        <a:t>then</a:t>
                      </a:r>
                      <a:endParaRPr lang="id-ID" sz="1600" dirty="0">
                        <a:latin typeface="Times New Roman"/>
                        <a:ea typeface="Times New Roman"/>
                      </a:endParaRPr>
                    </a:p>
                    <a:p>
                      <a:pPr marL="542925" algn="just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Arial Narrow"/>
                          <a:ea typeface="Times New Roman"/>
                        </a:rPr>
                        <a:t>P.Last</a:t>
                      </a:r>
                      <a:r>
                        <a:rPr lang="en-US" sz="1600" dirty="0">
                          <a:latin typeface="Arial Narrow"/>
                          <a:ea typeface="Times New Roman"/>
                        </a:rPr>
                        <a:t> </a:t>
                      </a:r>
                      <a:r>
                        <a:rPr lang="en-US" sz="1600" dirty="0">
                          <a:latin typeface="Arial Narrow"/>
                          <a:ea typeface="Times New Roman"/>
                          <a:sym typeface="Symbol"/>
                        </a:rPr>
                        <a:t></a:t>
                      </a:r>
                      <a:r>
                        <a:rPr lang="en-US" sz="1600" dirty="0">
                          <a:latin typeface="Arial Narrow"/>
                          <a:ea typeface="Times New Roman"/>
                        </a:rPr>
                        <a:t> S </a:t>
                      </a:r>
                      <a:endParaRPr lang="id-ID" sz="1600" dirty="0">
                        <a:latin typeface="Times New Roman"/>
                        <a:ea typeface="Times New Roman"/>
                      </a:endParaRPr>
                    </a:p>
                  </a:txBody>
                  <a:tcPr marL="60158" marR="601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389907" y="1351126"/>
            <a:ext cx="83440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Procedure </a:t>
            </a:r>
            <a:r>
              <a:rPr lang="en-US" dirty="0" err="1" smtClean="0"/>
              <a:t>DerajatSearch</a:t>
            </a:r>
            <a:r>
              <a:rPr lang="en-US" dirty="0" smtClean="0"/>
              <a:t>: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suku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derajat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polinom</a:t>
            </a:r>
            <a:r>
              <a:rPr lang="en-US" dirty="0" smtClean="0"/>
              <a:t> P. </a:t>
            </a:r>
            <a:endParaRPr lang="id-ID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89908" y="1997458"/>
          <a:ext cx="8344032" cy="4289128"/>
        </p:xfrm>
        <a:graphic>
          <a:graphicData uri="http://schemas.openxmlformats.org/drawingml/2006/table">
            <a:tbl>
              <a:tblPr/>
              <a:tblGrid>
                <a:gridCol w="8344032"/>
              </a:tblGrid>
              <a:tr h="20311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Procedure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DerajatSearch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</a:t>
                      </a:r>
                      <a:r>
                        <a:rPr lang="en-US" sz="16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input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P:Polinom; </a:t>
                      </a:r>
                      <a:r>
                        <a:rPr lang="en-US" sz="16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input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degree:</a:t>
                      </a:r>
                      <a:r>
                        <a:rPr lang="en-US" sz="1600" u="sng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integer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; </a:t>
                      </a:r>
                      <a:endParaRPr lang="id-ID" sz="16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1600200"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output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Found:</a:t>
                      </a:r>
                      <a:r>
                        <a:rPr lang="en-US" sz="1600" u="sng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boolean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; </a:t>
                      </a:r>
                      <a:r>
                        <a:rPr lang="en-US" sz="16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output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PrecS:address</a:t>
                      </a:r>
                      <a:endParaRPr lang="id-ID" sz="16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{I.S. P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polinom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terdefinisi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, degree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nilai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derajat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suku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yang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akan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dicari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pada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P.}</a:t>
                      </a:r>
                      <a:endParaRPr lang="id-ID" sz="16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400050" indent="-400050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{F.S. Found=true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dan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PrecS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suku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dengan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degree yang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dicari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jika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degree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ada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pada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P.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Jika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degree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tidak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ada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pada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P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maka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Found=false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dan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PrecS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elemen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polinom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dengan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derajat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lebih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besar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tetapi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paling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dekat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dengan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degree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atau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NIL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jika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semua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derajat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pada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P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lebih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kecil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dari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degree.}</a:t>
                      </a:r>
                      <a:endParaRPr lang="id-ID" sz="16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42333" marR="423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3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Kamus</a:t>
                      </a:r>
                      <a:endParaRPr lang="id-ID" sz="16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 S:address </a:t>
                      </a:r>
                      <a:endParaRPr lang="id-ID" sz="16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42333" marR="423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68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Algoritma</a:t>
                      </a:r>
                      <a:endParaRPr lang="id-ID" sz="16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 Found 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  <a:sym typeface="Symbol"/>
                        </a:rPr>
                        <a:t>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false</a:t>
                      </a:r>
                      <a:endParaRPr lang="id-ID" sz="16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 if Empty(P) then</a:t>
                      </a:r>
                      <a:endParaRPr lang="id-ID" sz="16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    </a:t>
                      </a:r>
                      <a:r>
                        <a:rPr lang="en-US" sz="16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PrecS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  <a:sym typeface="Symbol"/>
                        </a:rPr>
                        <a:t></a:t>
                      </a: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NIL</a:t>
                      </a:r>
                      <a:endParaRPr lang="id-ID" sz="16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 else </a:t>
                      </a:r>
                      <a:r>
                        <a:rPr lang="en-US" sz="1600" i="1" dirty="0" smtClean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{not </a:t>
                      </a:r>
                      <a:r>
                        <a:rPr lang="en-US" sz="1600" i="1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Empty(P</a:t>
                      </a:r>
                      <a:r>
                        <a:rPr lang="en-US" sz="1600" i="1" dirty="0" smtClean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)}</a:t>
                      </a:r>
                      <a:endParaRPr lang="id-ID" sz="1600" i="1" dirty="0" smtClean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600" i="1" dirty="0" smtClean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  ............. continued</a:t>
                      </a:r>
                      <a:endParaRPr lang="id-ID" sz="16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42333" marR="423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1800" dirty="0" smtClean="0"/>
              <a:t>Lanjutan algoritma</a:t>
            </a:r>
            <a:endParaRPr lang="id-ID" sz="1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65125" y="1977656"/>
          <a:ext cx="8326438" cy="4114800"/>
        </p:xfrm>
        <a:graphic>
          <a:graphicData uri="http://schemas.openxmlformats.org/drawingml/2006/table">
            <a:tbl>
              <a:tblPr/>
              <a:tblGrid>
                <a:gridCol w="8326438"/>
              </a:tblGrid>
              <a:tr h="0">
                <a:tc>
                  <a:txBody>
                    <a:bodyPr/>
                    <a:lstStyle/>
                    <a:p>
                      <a:pPr marL="331470" algn="just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PrecS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  <a:sym typeface="Symbol"/>
                        </a:rPr>
                        <a:t>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NIL</a:t>
                      </a:r>
                      <a:endParaRPr lang="id-ID" sz="18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331470"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S 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  <a:sym typeface="Symbol"/>
                        </a:rPr>
                        <a:t>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8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P^.First</a:t>
                      </a:r>
                      <a:endParaRPr lang="id-ID" sz="18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342900" algn="just">
                        <a:spcAft>
                          <a:spcPts val="0"/>
                        </a:spcAft>
                      </a:pPr>
                      <a:r>
                        <a:rPr lang="en-US" sz="18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while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(</a:t>
                      </a:r>
                      <a:r>
                        <a:rPr lang="en-US" sz="18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S^.Next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&lt;&gt;NIL)</a:t>
                      </a:r>
                      <a:r>
                        <a:rPr lang="en-US" sz="18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and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</a:t>
                      </a:r>
                      <a:r>
                        <a:rPr lang="en-US" sz="18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S^.Derajat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&gt;degree) </a:t>
                      </a:r>
                      <a:r>
                        <a:rPr lang="en-US" sz="18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do</a:t>
                      </a:r>
                      <a:endParaRPr lang="id-ID" sz="18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514350" algn="just"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  </a:t>
                      </a:r>
                      <a:r>
                        <a:rPr lang="en-US" sz="18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PrecS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  <a:sym typeface="Symbol"/>
                        </a:rPr>
                        <a:t>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S</a:t>
                      </a:r>
                      <a:endParaRPr lang="id-ID" sz="18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514350" algn="just"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  S 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  <a:sym typeface="Symbol"/>
                        </a:rPr>
                        <a:t>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8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S^.Next</a:t>
                      </a:r>
                      <a:endParaRPr lang="id-ID" sz="18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114300"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  {</a:t>
                      </a:r>
                      <a:r>
                        <a:rPr lang="en-US" sz="1800" i="1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S^.Next</a:t>
                      </a:r>
                      <a:r>
                        <a:rPr lang="en-US" sz="1800" i="1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=NIL or </a:t>
                      </a:r>
                      <a:r>
                        <a:rPr lang="en-US" sz="1800" i="1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S^.Derajat</a:t>
                      </a:r>
                      <a:r>
                        <a:rPr lang="en-US" sz="1800" i="1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&lt;=degree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}</a:t>
                      </a:r>
                      <a:endParaRPr lang="id-ID" sz="18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114300"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800" u="sng" dirty="0" smtClean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if</a:t>
                      </a:r>
                      <a:r>
                        <a:rPr lang="en-US" sz="1800" dirty="0" smtClean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</a:t>
                      </a:r>
                      <a:r>
                        <a:rPr lang="en-US" sz="18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S^.Derajat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=degree) </a:t>
                      </a:r>
                      <a:r>
                        <a:rPr lang="en-US" sz="18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then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 </a:t>
                      </a:r>
                      <a:r>
                        <a:rPr lang="id-ID" sz="1800" dirty="0" smtClean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{</a:t>
                      </a:r>
                      <a:r>
                        <a:rPr lang="en-US" sz="1800" i="1" dirty="0" err="1" smtClean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ditemukan</a:t>
                      </a:r>
                      <a:r>
                        <a:rPr lang="en-US" sz="1800" i="1" dirty="0" smtClean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800" i="1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derajat</a:t>
                      </a:r>
                      <a:r>
                        <a:rPr lang="en-US" sz="1800" i="1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yang </a:t>
                      </a:r>
                      <a:r>
                        <a:rPr lang="en-US" sz="1800" i="1" dirty="0" err="1" smtClean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sama</a:t>
                      </a:r>
                      <a:endParaRPr lang="id-ID" sz="1800" i="1" dirty="0" smtClean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114300" algn="just">
                        <a:spcAft>
                          <a:spcPts val="0"/>
                        </a:spcAft>
                      </a:pPr>
                      <a:r>
                        <a:rPr lang="id-ID" sz="1800" i="1" dirty="0" smtClean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                             </a:t>
                      </a:r>
                      <a:r>
                        <a:rPr lang="en-US" sz="1800" i="1" dirty="0" smtClean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800" i="1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dengan</a:t>
                      </a:r>
                      <a:r>
                        <a:rPr lang="en-US" sz="1800" i="1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S}</a:t>
                      </a:r>
                      <a:endParaRPr lang="id-ID" sz="18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       Found 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  <a:sym typeface="Symbol"/>
                        </a:rPr>
                        <a:t>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8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true</a:t>
                      </a:r>
                      <a:endParaRPr lang="id-ID" sz="18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       </a:t>
                      </a:r>
                      <a:r>
                        <a:rPr lang="en-US" sz="18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PrecS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  <a:sym typeface="Symbol"/>
                        </a:rPr>
                        <a:t>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S</a:t>
                      </a:r>
                      <a:endParaRPr lang="id-ID" sz="18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    </a:t>
                      </a:r>
                      <a:r>
                        <a:rPr lang="en-US" sz="18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else</a:t>
                      </a:r>
                      <a:endParaRPr lang="id-ID" sz="18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342900" algn="just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  </a:t>
                      </a:r>
                      <a:r>
                        <a:rPr lang="en-US" sz="18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if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8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S^.Derajat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&gt;degree </a:t>
                      </a:r>
                      <a:r>
                        <a:rPr lang="en-US" sz="18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then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  </a:t>
                      </a:r>
                      <a:r>
                        <a:rPr lang="en-US" sz="1800" i="1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{</a:t>
                      </a:r>
                      <a:r>
                        <a:rPr lang="en-US" sz="1800" i="1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semua</a:t>
                      </a:r>
                      <a:r>
                        <a:rPr lang="en-US" sz="1800" i="1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800" i="1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derajat</a:t>
                      </a:r>
                      <a:r>
                        <a:rPr lang="en-US" sz="1800" i="1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800" i="1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di</a:t>
                      </a:r>
                      <a:r>
                        <a:rPr lang="en-US" sz="1800" i="1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P </a:t>
                      </a:r>
                      <a:r>
                        <a:rPr lang="en-US" sz="1800" i="1" dirty="0" err="1" smtClean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lebih</a:t>
                      </a:r>
                      <a:endParaRPr lang="id-ID" sz="1800" i="1" dirty="0" smtClean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342900" algn="just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id-ID" sz="1800" i="1" dirty="0" smtClean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                              </a:t>
                      </a:r>
                      <a:r>
                        <a:rPr lang="en-US" sz="1800" i="1" dirty="0" smtClean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800" i="1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besar</a:t>
                      </a:r>
                      <a:r>
                        <a:rPr lang="en-US" sz="1800" i="1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800" i="1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dari</a:t>
                      </a:r>
                      <a:r>
                        <a:rPr lang="en-US" sz="1800" i="1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800" i="1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derajat</a:t>
                      </a:r>
                      <a:endParaRPr lang="id-ID" sz="18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342900" algn="just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800" i="1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                                                  S}</a:t>
                      </a:r>
                      <a:endParaRPr lang="id-ID" sz="18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     </a:t>
                      </a:r>
                      <a:r>
                        <a:rPr lang="en-US" sz="18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PrecS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  <a:sym typeface="Symbol"/>
                        </a:rPr>
                        <a:t></a:t>
                      </a:r>
                      <a:r>
                        <a:rPr lang="en-US" sz="18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S</a:t>
                      </a:r>
                      <a:endParaRPr lang="id-ID" sz="18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389908" y="1362263"/>
            <a:ext cx="807170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Procedure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CreatePolinom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membuat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polinom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terurut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mengecil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berdasarkan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derajat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89908" y="2070149"/>
          <a:ext cx="8344033" cy="4100304"/>
        </p:xfrm>
        <a:graphic>
          <a:graphicData uri="http://schemas.openxmlformats.org/drawingml/2006/table">
            <a:tbl>
              <a:tblPr/>
              <a:tblGrid>
                <a:gridCol w="8344033"/>
              </a:tblGrid>
              <a:tr h="8493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u="sng" dirty="0" smtClean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Procedure</a:t>
                      </a:r>
                      <a:r>
                        <a:rPr lang="en-US" sz="2000" dirty="0" smtClean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CreatePolinom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</a:t>
                      </a:r>
                      <a:r>
                        <a:rPr lang="en-US" sz="20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output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P:Polinom)</a:t>
                      </a:r>
                      <a:endParaRPr lang="id-ID" sz="20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{I.S. -</a:t>
                      </a:r>
                      <a:endParaRPr lang="id-ID" sz="20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400050" indent="-400050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F.S. </a:t>
                      </a:r>
                      <a:r>
                        <a:rPr lang="en-US" sz="20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Terdefinisi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polinom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P}</a:t>
                      </a:r>
                      <a:endParaRPr lang="id-ID" sz="20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42333" marR="423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24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Kamus</a:t>
                      </a:r>
                      <a:endParaRPr lang="id-ID" sz="20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 </a:t>
                      </a:r>
                      <a:r>
                        <a:rPr lang="en-US" sz="20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S,SNew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: address </a:t>
                      </a:r>
                      <a:endParaRPr lang="id-ID" sz="20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 </a:t>
                      </a:r>
                      <a:r>
                        <a:rPr lang="en-US" sz="20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kof,degree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: </a:t>
                      </a:r>
                      <a:r>
                        <a:rPr lang="en-US" sz="20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integer</a:t>
                      </a:r>
                      <a:endParaRPr lang="id-ID" sz="20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 Found: </a:t>
                      </a:r>
                      <a:r>
                        <a:rPr lang="en-US" sz="2000" u="sng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boolean</a:t>
                      </a:r>
                      <a:endParaRPr lang="id-ID" sz="20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42333" marR="423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67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Algoritma</a:t>
                      </a:r>
                      <a:endParaRPr lang="id-ID" sz="20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 </a:t>
                      </a:r>
                      <a:r>
                        <a:rPr lang="en-US" sz="20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CreateEmpty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(P)</a:t>
                      </a:r>
                      <a:endParaRPr lang="id-ID" sz="20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 </a:t>
                      </a:r>
                      <a:r>
                        <a:rPr lang="en-US" sz="20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input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</a:t>
                      </a:r>
                      <a:r>
                        <a:rPr lang="en-US" sz="20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kof,degree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)</a:t>
                      </a:r>
                      <a:endParaRPr lang="id-ID" sz="20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 </a:t>
                      </a:r>
                      <a:endParaRPr lang="id-ID" sz="2000" dirty="0" smtClean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2000" dirty="0" smtClean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 {.........berlanjut}</a:t>
                      </a:r>
                      <a:endParaRPr lang="id-ID" sz="20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42333" marR="423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9908" y="1419367"/>
          <a:ext cx="8126295" cy="4885905"/>
        </p:xfrm>
        <a:graphic>
          <a:graphicData uri="http://schemas.openxmlformats.org/drawingml/2006/table">
            <a:tbl>
              <a:tblPr/>
              <a:tblGrid>
                <a:gridCol w="8126295"/>
              </a:tblGrid>
              <a:tr h="48859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2000" u="none" dirty="0" smtClean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{........lanjutan}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u="sng" dirty="0" smtClean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while</a:t>
                      </a:r>
                      <a:r>
                        <a:rPr lang="en-US" sz="2000" dirty="0" smtClean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</a:t>
                      </a:r>
                      <a:r>
                        <a:rPr lang="en-US" sz="20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kof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&lt;&gt;0)</a:t>
                      </a:r>
                      <a:r>
                        <a:rPr lang="en-US" sz="20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or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(degree&lt;&gt;0) </a:t>
                      </a:r>
                      <a:r>
                        <a:rPr lang="en-US" sz="20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do</a:t>
                      </a:r>
                      <a:endParaRPr lang="id-ID" sz="20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    </a:t>
                      </a:r>
                      <a:r>
                        <a:rPr lang="en-US" sz="20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if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(</a:t>
                      </a:r>
                      <a:r>
                        <a:rPr lang="en-US" sz="20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kof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&lt;&gt;0) </a:t>
                      </a:r>
                      <a:r>
                        <a:rPr lang="en-US" sz="20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then</a:t>
                      </a:r>
                      <a:endParaRPr lang="id-ID" sz="20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       </a:t>
                      </a:r>
                      <a:r>
                        <a:rPr lang="en-US" sz="20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DerajatSearch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</a:t>
                      </a:r>
                      <a:r>
                        <a:rPr lang="en-US" sz="20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P,degree,Found,S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)</a:t>
                      </a:r>
                      <a:endParaRPr lang="id-ID" sz="20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       </a:t>
                      </a:r>
                      <a:r>
                        <a:rPr lang="en-US" sz="20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if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Found </a:t>
                      </a:r>
                      <a:r>
                        <a:rPr lang="en-US" sz="20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then</a:t>
                      </a:r>
                      <a:endParaRPr lang="id-ID" sz="20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          </a:t>
                      </a:r>
                      <a:r>
                        <a:rPr lang="en-US" sz="20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if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S^.Koef+kof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&lt;&gt;0 </a:t>
                      </a:r>
                      <a:r>
                        <a:rPr lang="en-US" sz="20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then</a:t>
                      </a:r>
                      <a:endParaRPr lang="id-ID" sz="20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             </a:t>
                      </a:r>
                      <a:r>
                        <a:rPr lang="en-US" sz="20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S^.Koef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  <a:sym typeface="Symbol"/>
                        </a:rPr>
                        <a:t>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S^.Koef+kof</a:t>
                      </a:r>
                      <a:endParaRPr lang="id-ID" sz="20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754380">
                        <a:spcAft>
                          <a:spcPts val="0"/>
                        </a:spcAft>
                      </a:pPr>
                      <a:r>
                        <a:rPr lang="en-US" sz="20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else</a:t>
                      </a:r>
                      <a:endParaRPr lang="id-ID" sz="20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954405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DeleteS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(P,S)</a:t>
                      </a:r>
                      <a:endParaRPr lang="id-ID" sz="20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       </a:t>
                      </a:r>
                      <a:r>
                        <a:rPr lang="en-US" sz="20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else</a:t>
                      </a:r>
                      <a:endParaRPr lang="id-ID" sz="20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          </a:t>
                      </a:r>
                      <a:r>
                        <a:rPr lang="en-US" sz="20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CreateNewElmt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</a:t>
                      </a:r>
                      <a:r>
                        <a:rPr lang="en-US" sz="20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kof,degree,SNew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)</a:t>
                      </a:r>
                      <a:endParaRPr lang="id-ID" sz="20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          </a:t>
                      </a:r>
                      <a:r>
                        <a:rPr lang="en-US" sz="20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InsertS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</a:t>
                      </a:r>
                      <a:r>
                        <a:rPr lang="en-US" sz="20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P,S,SNew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)</a:t>
                      </a:r>
                      <a:endParaRPr lang="id-ID" sz="20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560070">
                        <a:spcAft>
                          <a:spcPts val="0"/>
                        </a:spcAft>
                      </a:pPr>
                      <a:r>
                        <a:rPr lang="en-US" sz="2000" i="1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{end if}</a:t>
                      </a:r>
                      <a:endParaRPr lang="id-ID" sz="20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2000" i="1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    {end if}</a:t>
                      </a:r>
                      <a:endParaRPr lang="id-ID" sz="20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342900" algn="just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2000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input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</a:t>
                      </a:r>
                      <a:r>
                        <a:rPr lang="en-US" sz="20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kof,degree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)</a:t>
                      </a:r>
                      <a:endParaRPr lang="id-ID" sz="20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 </a:t>
                      </a:r>
                      <a:r>
                        <a:rPr lang="en-US" sz="2000" i="1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{</a:t>
                      </a:r>
                      <a:r>
                        <a:rPr lang="en-US" sz="2000" i="1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kof</a:t>
                      </a:r>
                      <a:r>
                        <a:rPr lang="en-US" sz="2000" i="1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=0 </a:t>
                      </a:r>
                      <a:r>
                        <a:rPr lang="en-US" sz="2000" i="1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and</a:t>
                      </a:r>
                      <a:r>
                        <a:rPr lang="en-US" sz="2000" i="1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degree=0}</a:t>
                      </a:r>
                      <a:endParaRPr lang="id-ID" sz="20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plate_informatika_slide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ieee_presentation_template.pot</Template>
  <TotalTime>5190</TotalTime>
  <Words>1081</Words>
  <Application>Microsoft Office PowerPoint</Application>
  <PresentationFormat>On-screen Show (4:3)</PresentationFormat>
  <Paragraphs>197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template_informatika_slide</vt:lpstr>
      <vt:lpstr>IKG2A3/ Pemrograman Terstruktur 2</vt:lpstr>
      <vt:lpstr>Pendahuluan</vt:lpstr>
      <vt:lpstr>Studi Kasus List Linier - Polinom</vt:lpstr>
      <vt:lpstr>Slide 4</vt:lpstr>
      <vt:lpstr>Slide 5</vt:lpstr>
      <vt:lpstr>Slide 6</vt:lpstr>
      <vt:lpstr>Lanjutan algoritma</vt:lpstr>
      <vt:lpstr>Slide 8</vt:lpstr>
      <vt:lpstr>Slide 9</vt:lpstr>
      <vt:lpstr>Slide 10</vt:lpstr>
      <vt:lpstr>Slide 11</vt:lpstr>
      <vt:lpstr>Slide 12</vt:lpstr>
      <vt:lpstr>Latihan </vt:lpstr>
      <vt:lpstr>Referensi</vt:lpstr>
      <vt:lpstr>Slide 15</vt:lpstr>
    </vt:vector>
  </TitlesOfParts>
  <Company>IEEE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Engel, Lisa Lisa.</dc:creator>
  <cp:lastModifiedBy>user</cp:lastModifiedBy>
  <cp:revision>130</cp:revision>
  <dcterms:created xsi:type="dcterms:W3CDTF">2012-11-14T18:53:32Z</dcterms:created>
  <dcterms:modified xsi:type="dcterms:W3CDTF">2014-07-20T04:29:26Z</dcterms:modified>
</cp:coreProperties>
</file>