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0" r:id="rId14"/>
    <p:sldId id="275" r:id="rId15"/>
    <p:sldId id="276" r:id="rId16"/>
    <p:sldId id="277" r:id="rId17"/>
    <p:sldId id="278" r:id="rId18"/>
    <p:sldId id="279" r:id="rId19"/>
    <p:sldId id="280" r:id="rId20"/>
    <p:sldId id="274" r:id="rId21"/>
    <p:sldId id="272" r:id="rId22"/>
    <p:sldId id="273" r:id="rId23"/>
    <p:sldId id="282" r:id="rId24"/>
    <p:sldId id="281" r:id="rId25"/>
    <p:sldId id="258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IKG2A3</a:t>
            </a:r>
            <a:r>
              <a:rPr lang="en-US" dirty="0" smtClean="0"/>
              <a:t>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Komputasi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Variasi </a:t>
            </a:r>
          </a:p>
          <a:p>
            <a:pPr algn="ctr"/>
            <a:r>
              <a:rPr lang="id-ID" sz="3600" b="1" dirty="0" smtClean="0"/>
              <a:t>List Linier</a:t>
            </a:r>
            <a:endParaRPr lang="id-ID" sz="3600" b="1" dirty="0"/>
          </a:p>
        </p:txBody>
      </p:sp>
    </p:spTree>
    <p:extLst>
      <p:ext uri="{BB962C8B-B14F-4D97-AF65-F5344CB8AC3E}">
        <p14:creationId xmlns=""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6. </a:t>
            </a:r>
            <a:r>
              <a:rPr lang="en-US" dirty="0" smtClean="0"/>
              <a:t>List </a:t>
            </a:r>
            <a:r>
              <a:rPr lang="en-US" dirty="0" err="1" smtClean="0"/>
              <a:t>sirkuler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187186"/>
          <a:ext cx="8344033" cy="301752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2895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{List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direpresentasi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dg pointer}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Address   : ^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…………….{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&lt;Info: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Next: address&gt;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: &lt;First: address&gt;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Deklarasi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nama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variable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keja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P: address    {address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traversal}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Maka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penulisan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First(L)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L.First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Next(P)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P^.Next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Info(P)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P^.Info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 </a:t>
            </a:r>
            <a:r>
              <a:rPr lang="en-US" dirty="0" smtClean="0"/>
              <a:t>List </a:t>
            </a:r>
            <a:r>
              <a:rPr lang="en-US" dirty="0" err="1" smtClean="0"/>
              <a:t>dengan</a:t>
            </a:r>
            <a:r>
              <a:rPr lang="en-US" dirty="0" smtClean="0"/>
              <a:t> pointer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908" y="1977656"/>
            <a:ext cx="52133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620" y="3607086"/>
            <a:ext cx="5227638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603258" y="2019589"/>
            <a:ext cx="31306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pertama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First(L)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terakhir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Last(L)=P,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New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Next(P)= Nil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First(L) = Nil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 </a:t>
            </a:r>
            <a:r>
              <a:rPr lang="en-US" dirty="0" smtClean="0"/>
              <a:t>List </a:t>
            </a:r>
            <a:r>
              <a:rPr lang="en-US" dirty="0" err="1" smtClean="0"/>
              <a:t>dengan</a:t>
            </a:r>
            <a:r>
              <a:rPr lang="en-US" dirty="0" smtClean="0"/>
              <a:t> pointer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748683" y="2156346"/>
            <a:ext cx="754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List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pointer </a:t>
            </a:r>
            <a:r>
              <a:rPr lang="en-US" sz="2400" dirty="0" err="1" smtClean="0"/>
              <a:t>ganda</a:t>
            </a:r>
            <a:r>
              <a:rPr lang="en-US" sz="2400" dirty="0" smtClean="0"/>
              <a:t>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predesesor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menghindari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pencatatan</a:t>
            </a:r>
            <a:r>
              <a:rPr lang="en-US" sz="2400" dirty="0" smtClean="0"/>
              <a:t> </a:t>
            </a:r>
            <a:r>
              <a:rPr lang="en-US" sz="2400" dirty="0" err="1" smtClean="0"/>
              <a:t>Prec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 smtClean="0"/>
              <a:t>didefinisikan</a:t>
            </a:r>
            <a:endParaRPr lang="id-ID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 a. ADT </a:t>
            </a:r>
            <a:r>
              <a:rPr lang="en-US" dirty="0" smtClean="0"/>
              <a:t>List </a:t>
            </a:r>
            <a:r>
              <a:rPr lang="en-US" dirty="0" err="1" smtClean="0"/>
              <a:t>dengan</a:t>
            </a:r>
            <a:r>
              <a:rPr lang="en-US" dirty="0" smtClean="0"/>
              <a:t> pointer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265528"/>
          <a:ext cx="8344033" cy="356616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565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r>
                        <a:rPr lang="en-US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{List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direpresentasi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dg pointer}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Address   : ^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…………….{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&lt;Info: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     Next: address,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31570"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Prev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: address&gt;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: &lt;First: address&gt;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Deklarasi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nama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variable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keja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P: address    {address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traversal}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Maka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penulisan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First(L)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L.First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Next(P)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P^.Next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Info(P)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P^.Info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7.a. ADT </a:t>
            </a:r>
            <a:r>
              <a:rPr lang="en-US" dirty="0" smtClean="0"/>
              <a:t>List </a:t>
            </a:r>
            <a:r>
              <a:rPr lang="en-US" dirty="0" err="1" smtClean="0"/>
              <a:t>dengan</a:t>
            </a:r>
            <a:r>
              <a:rPr lang="en-US" dirty="0" smtClean="0"/>
              <a:t> pointer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125" y="2374710"/>
          <a:ext cx="8301655" cy="24384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function DoubleEmpty (input L: ListGanda) → boolean</a:t>
                      </a:r>
                      <a:endParaRPr lang="id-ID" sz="20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{ListDoubleEmpty memeriksa apakah list dengan penunjuk ganda L kosong atau tidak. Menghasilkan true jika L kosong, false jika tidak kosong } </a:t>
                      </a:r>
                      <a:endParaRPr lang="id-ID" sz="20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Kamus</a:t>
                      </a:r>
                      <a:r>
                        <a:rPr lang="en-US" sz="20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20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P : address</a:t>
                      </a:r>
                      <a:endParaRPr lang="id-ID" sz="20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Algoritma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→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= Nil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 a. ADT </a:t>
            </a:r>
            <a:r>
              <a:rPr lang="en-US" dirty="0" smtClean="0"/>
              <a:t>List </a:t>
            </a:r>
            <a:r>
              <a:rPr lang="en-US" dirty="0" err="1" smtClean="0"/>
              <a:t>dengan</a:t>
            </a:r>
            <a:r>
              <a:rPr lang="en-US" dirty="0" smtClean="0"/>
              <a:t> pointer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306472"/>
          <a:ext cx="8301655" cy="316992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procedure doubleInsertAfter (input P:Address, input Prec:address)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{menyisipkan elemen P sesudah elemen Prec}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{I.S. : P sudah terdefinisi, P ≠ Nil, P^.Next=Nil, P^.Prev=Nil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        Prec adalah address elemen di dalam list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F.S. : P^.Next=Prec^.Next, Prec^.Next^.Prev=P, Prec^.Next=P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         P^.Prev=Prec}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Kamus</a:t>
                      </a: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Algoritma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P^.Next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←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Prec^.Next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Prec^.Next^.Prev←P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Prec^.Next←P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P^.Prev←Prec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8" y="2156346"/>
          <a:ext cx="8137430" cy="4064000"/>
        </p:xfrm>
        <a:graphic>
          <a:graphicData uri="http://schemas.openxmlformats.org/drawingml/2006/table">
            <a:tbl>
              <a:tblPr/>
              <a:tblGrid>
                <a:gridCol w="8137430"/>
              </a:tblGrid>
              <a:tr h="1069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procedure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DoubleInsertLast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(input/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ouput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L: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ListGanda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, input P:Address)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menyisipkan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P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sebagai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terakhir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list L}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{I.S. : L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mungkin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kosong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, P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sudah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terdefinisi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, P ≠ Nil,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       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P^.Next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=Nil,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dan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P^.Prev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= Nil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F.S. : P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adalah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terakhir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list L.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Jika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L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kososng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=P}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0158" marR="60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Kamus</a:t>
                      </a:r>
                      <a:r>
                        <a:rPr lang="en-US" sz="14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14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 : address   </a:t>
                      </a:r>
                      <a:endParaRPr lang="id-ID" sz="14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0158" marR="60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Algoritma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if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= Nil then    {List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kosong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}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    {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sisip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P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sebagai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pertama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}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    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L.First←P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else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571500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cari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terakhir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}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571500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Akhir←L.Head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571500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while 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Last^.Next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&lt;&gt; Nil do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800100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akhir←akhir^.Next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571500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Last^.Next</a:t>
                      </a:r>
                      <a:r>
                        <a:rPr lang="en-US" sz="14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=Nil}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571500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P^.Prev←Last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571500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Last^.Next←P</a:t>
                      </a:r>
                      <a:endParaRPr lang="id-ID" sz="14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0158" marR="60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9908" y="1405719"/>
            <a:ext cx="6829758" cy="4616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7. a. ADT List Pointer Ganda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 a. ADT List Pointer Ganda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977656"/>
          <a:ext cx="8301655" cy="39624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procedure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DoubleDeleteFirst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(input/output L:Listganda, output P:address)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Menghapus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pertama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list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dengan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pointer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ganda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L}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 I.S. : L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tidak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kosong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, minimal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satu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buah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F.S. : P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berisi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address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pertama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L }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Kamus</a:t>
                      </a:r>
                      <a:r>
                        <a:rPr lang="en-US" sz="20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20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Algoritma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P←L.First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L.First←L.Head^.Next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if </a:t>
                      </a: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</a:t>
                      </a:r>
                      <a:r>
                        <a:rPr lang="en-US" sz="20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&lt;&gt; Nil then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L^.First^.Prev←Nil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P^.Next←Nil</a:t>
                      </a:r>
                      <a:endParaRPr lang="id-ID" sz="20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7.a. ADT List Pointer Ganda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265528"/>
          <a:ext cx="8301655" cy="356616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procedure DoubleDeleteAfter(input Prec:Address, output P:Address)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{Menghapus elemen sesudah elemen Prec}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 I.S. : Prec adalah alamat elemen list L, Prec^.Next ≠ Nil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F.S. : P berisi alamat elemen yang dihapus dari L }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Kamus</a:t>
                      </a: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Algoritma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P←Prec^.Next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Prec^.Next←Prec^.Next^.Next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if </a:t>
                      </a: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Prec^.Next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&lt;&gt; Nil then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Prec^.Next^.Prev←Prec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P^.Next←Nil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P^.Prev←Nil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920" y="1446660"/>
          <a:ext cx="8248725" cy="4876800"/>
        </p:xfrm>
        <a:graphic>
          <a:graphicData uri="http://schemas.openxmlformats.org/drawingml/2006/table">
            <a:tbl>
              <a:tblPr/>
              <a:tblGrid>
                <a:gridCol w="8248725"/>
              </a:tblGrid>
              <a:tr h="1069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procedure DoubleDeleteLast(input/output L:Listganda, output P:address)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{Menghapus elemen terakhir list dengan pointer ganda L}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 I.S. : L tidak kosong, minimal satu buah elemen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F.S. : P adalah elemen terakhir list L sebelum penghapusan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          P^.Next=Nil dan P^.Prev=Nil }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0158" marR="60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Kamus</a:t>
                      </a: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Last : address</a:t>
                      </a:r>
                      <a:endParaRPr lang="id-ID" sz="16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0158" marR="60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Algoritma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Cari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alamat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terakhir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}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Last←L.First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while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last^.Next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&lt;&gt; Nil do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5715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Last←</a:t>
                      </a:r>
                      <a:r>
                        <a:rPr lang="id-ID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^.Next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</a:t>
                      </a:r>
                      <a:r>
                        <a:rPr lang="id-ID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^.Next=Nil}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P←</a:t>
                      </a:r>
                      <a:r>
                        <a:rPr lang="id-ID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 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ambil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alamat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yang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dihapus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}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if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Last^.Prev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=Nil then {Last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adalah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elemen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satu-satunya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}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5715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L.First←Nil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else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5715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Last^.Prev^.Next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← Nil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P^.Prev</a:t>
                      </a:r>
                      <a:r>
                        <a:rPr lang="en-US" sz="16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← Nil    </a:t>
                      </a:r>
                      <a:endParaRPr lang="id-ID" sz="16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0158" marR="60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Pada Bab ini kita akan membahas tentang beberapa di antara variasi list linier, dimana masing-masing variasi mempunyai tujuan tertentu</a:t>
            </a:r>
          </a:p>
          <a:p>
            <a:r>
              <a:rPr lang="id-ID" dirty="0" smtClean="0"/>
              <a:t>Variasi list yang ada tidak terbatas pada beberapa variasi yang dibahas dalam bab ini, silakan anda mencari variasi yang lain dari textbook yang lain</a:t>
            </a:r>
          </a:p>
          <a:p>
            <a:r>
              <a:rPr lang="id-ID" dirty="0" smtClean="0"/>
              <a:t>Untuk memperdalam pemahaman, silakan anda coba buat ADT dari beberapa variasi list linier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 a. ADT </a:t>
            </a:r>
            <a:r>
              <a:rPr lang="en-US" dirty="0" smtClean="0"/>
              <a:t>List </a:t>
            </a:r>
            <a:r>
              <a:rPr lang="en-US" dirty="0" err="1" smtClean="0"/>
              <a:t>dengan</a:t>
            </a:r>
            <a:r>
              <a:rPr lang="en-US" dirty="0" smtClean="0"/>
              <a:t> pointer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7503" y="2224585"/>
          <a:ext cx="8326438" cy="356616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procedure DoubleInsertFirst (input/ouput L: ListGanda, input P:Address)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{menyisipkan elemen P sebagai elemen pertama list L}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{I.S. : L mungkin kosong, P sudah terdefinisi, P ≠ Nil,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        P^.Next=Nil, dan P^.Prev = Nil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F.S. : P adalah elemen pertama list L sehingga L.First = P}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Kamus</a:t>
                      </a:r>
                      <a:r>
                        <a:rPr lang="en-US" sz="180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  </a:t>
                      </a:r>
                      <a:endParaRPr lang="id-ID" sz="180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Algoritma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: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if </a:t>
                      </a: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&lt;&gt; Nil then    {L </a:t>
                      </a: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tidak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kosong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     </a:t>
                      </a: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L.First^.Prev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← P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       </a:t>
                      </a: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P^.Next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← </a:t>
                      </a: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L.Head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  <a:p>
                      <a:pPr marL="3429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L.First</a:t>
                      </a:r>
                      <a:r>
                        <a:rPr lang="en-US" sz="1800" dirty="0">
                          <a:latin typeface="Courier New" pitchFamily="49" charset="0"/>
                          <a:ea typeface="MS Mincho"/>
                          <a:cs typeface="Courier New" pitchFamily="49" charset="0"/>
                        </a:rPr>
                        <a:t> ← P</a:t>
                      </a:r>
                      <a:endParaRPr lang="id-ID" sz="1800" dirty="0">
                        <a:latin typeface="Courier New" pitchFamily="49" charset="0"/>
                        <a:ea typeface="MS Mincho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8. </a:t>
            </a:r>
            <a:r>
              <a:rPr lang="en-US" sz="2400" dirty="0" smtClean="0"/>
              <a:t>List pointer </a:t>
            </a:r>
            <a:r>
              <a:rPr lang="en-US" sz="2400" dirty="0" err="1" smtClean="0"/>
              <a:t>ganda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pencatatan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389908" y="3029803"/>
          <a:ext cx="8159260" cy="1583140"/>
        </p:xfrm>
        <a:graphic>
          <a:graphicData uri="http://schemas.openxmlformats.org/presentationml/2006/ole">
            <p:oleObj spid="_x0000_s25601" name="Visio" r:id="rId3" imgW="3809746" imgH="73334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8. </a:t>
            </a:r>
            <a:r>
              <a:rPr lang="en-US" dirty="0" smtClean="0"/>
              <a:t>List pointer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2265528"/>
          <a:ext cx="8326438" cy="396240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3467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{List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direpresentasi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dg pointer}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Address   : ^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…………….{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&lt;Info: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     Next: address,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3157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Prev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: address&gt;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: &lt;First, Last: address&gt;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Deklarasi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nama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variable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keja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P: address    {address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traversal}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Maka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penulisan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First(L)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L.First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Next(P)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P^.Next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Info(P)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P^.Info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Buatlah ADT untuk minimal 3 variasi list yang telah dipelajari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Liem</a:t>
            </a:r>
            <a:r>
              <a:rPr lang="en-US" dirty="0" smtClean="0"/>
              <a:t>, ITB, 2003.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Referensi</a:t>
            </a:r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1. </a:t>
            </a:r>
            <a:r>
              <a:rPr lang="en-US" sz="2400" dirty="0" smtClean="0"/>
              <a:t>List linier yang </a:t>
            </a:r>
            <a:r>
              <a:rPr lang="en-US" sz="2400" dirty="0" err="1" smtClean="0"/>
              <a:t>dicatat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371" y="2156346"/>
            <a:ext cx="5486400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48683" y="4653484"/>
            <a:ext cx="75218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List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,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975771" y="2279456"/>
            <a:ext cx="27581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pertama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 First(L)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terakhir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 Last(L)=P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 First(L) = Nil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1. </a:t>
            </a:r>
            <a:r>
              <a:rPr lang="en-US" sz="2400" dirty="0" smtClean="0"/>
              <a:t>List linier yang </a:t>
            </a:r>
            <a:r>
              <a:rPr lang="en-US" sz="2400" dirty="0" err="1" smtClean="0"/>
              <a:t>dicatat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673" y="2224585"/>
          <a:ext cx="7829814" cy="3352800"/>
        </p:xfrm>
        <a:graphic>
          <a:graphicData uri="http://schemas.openxmlformats.org/drawingml/2006/table">
            <a:tbl>
              <a:tblPr/>
              <a:tblGrid>
                <a:gridCol w="7829814"/>
              </a:tblGrid>
              <a:tr h="3009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{List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direpresentasi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dg pointer}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Address   : ^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…………….{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ElmtList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: &lt;Info: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Next: address&gt;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: &lt;First, Last: address&gt;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Deklarasi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nama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variable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keja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8572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P: address    {address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traversal}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Maka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penulisan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First(L)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L.First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Next(P)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P^.Next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04013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Info(P)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menjadi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P^.Info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2. List yang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: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908" y="2169993"/>
            <a:ext cx="5757784" cy="259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9908" y="4960263"/>
            <a:ext cx="8301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List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dengan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representasi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ini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dipilih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jika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tidak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dikehendaki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mendapatkan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suatu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alamat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P yang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bernilai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Nil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pada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akhir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traversal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47691" y="2251600"/>
            <a:ext cx="29963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pertama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 First(L)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terakhir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 Last(L ) = P, de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Next(P)=P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 First(L) = Nil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fiktif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ekor</a:t>
            </a:r>
            <a:r>
              <a:rPr lang="en-US" dirty="0" smtClean="0"/>
              <a:t> :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908" y="1977656"/>
            <a:ext cx="5418138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16254" y="4823314"/>
            <a:ext cx="7786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List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fiktif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agar list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list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test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list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dihapuskan</a:t>
            </a:r>
            <a:endParaRPr lang="id-ID" sz="2400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808046" y="2031691"/>
            <a:ext cx="317218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pertama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 First(L)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terakhir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New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id-ID" sz="1600" dirty="0" smtClean="0">
                <a:latin typeface="Arial" pitchFamily="34" charset="0"/>
                <a:ea typeface="Times New Roman" pitchFamily="18" charset="0"/>
                <a:cs typeface="TimesNewRoman"/>
              </a:rPr>
              <a:t>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Last(L) = dummy@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New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id-ID" sz="1600" dirty="0" smtClean="0">
                <a:latin typeface="Arial" pitchFamily="34" charset="0"/>
                <a:ea typeface="Times New Roman" pitchFamily="18" charset="0"/>
                <a:cs typeface="TimesNewRoman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First(L) = dummy@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dummy@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terdefinisi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saat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dibuat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</a:t>
            </a:r>
            <a:r>
              <a:rPr lang="en-US" dirty="0" smtClean="0"/>
              <a:t>.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fiktif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57" y="2265528"/>
            <a:ext cx="5465763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4057" y="4862706"/>
            <a:ext cx="83012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fiktif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kepala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maka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insertLast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list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kosong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menjadi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sama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insertLast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list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biasa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. First(L)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tidak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pernah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Nil,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melainkan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selalu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terdefinisi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saat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CreateList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639820" y="2292267"/>
            <a:ext cx="327216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pertama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First(L)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terakhir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New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id-ID" sz="1600" dirty="0" smtClean="0">
                <a:latin typeface="Arial" pitchFamily="34" charset="0"/>
                <a:ea typeface="Times New Roman" pitchFamily="18" charset="0"/>
                <a:cs typeface="TimesNewRoman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First(L) = dummy@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New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id-ID" sz="1600" dirty="0" smtClean="0">
                <a:latin typeface="Arial" pitchFamily="34" charset="0"/>
                <a:ea typeface="Times New Roman" pitchFamily="18" charset="0"/>
                <a:cs typeface="TimesNewRoman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First(L) = dummy@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dummy@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terdefinisi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saat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dibuat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5.</a:t>
            </a:r>
            <a:r>
              <a:rPr lang="en-US" dirty="0" smtClean="0"/>
              <a:t>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fiktif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ekor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908" y="2197290"/>
            <a:ext cx="54864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65125" y="4639958"/>
            <a:ext cx="83264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List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dipilih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jika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operasi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penambahan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penghapusan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pertama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terakhir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ingin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dihindari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representasi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semacam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semua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operasi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penambahan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penghapusan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menjadi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operasi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tengah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” (After).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086902" y="1841328"/>
            <a:ext cx="264704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pertama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New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id-ID" sz="1600" dirty="0" smtClean="0"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First(L)=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dummyFirst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@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terakhir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New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id-ID" sz="1600" dirty="0" smtClean="0">
                <a:latin typeface="Arial" pitchFamily="34" charset="0"/>
                <a:ea typeface="Times New Roman" pitchFamily="18" charset="0"/>
                <a:cs typeface="TimesNewRoman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Last(L)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dummyLast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@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First(L)=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dummyFirst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@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dummyFirst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@,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DummyLast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@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terdefinisi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saat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dibuat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6. </a:t>
            </a:r>
            <a:r>
              <a:rPr lang="en-US" dirty="0" smtClean="0"/>
              <a:t>List </a:t>
            </a:r>
            <a:r>
              <a:rPr lang="en-US" dirty="0" err="1" smtClean="0"/>
              <a:t>sirkuler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908" y="1977656"/>
            <a:ext cx="52276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65125" y="4888158"/>
            <a:ext cx="83688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Representasi ini dipakai jika dilakukan proses terus menerus</a:t>
            </a:r>
            <a:endParaRPr kumimoji="0" lang="id-ID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terhadap anggota list (misalnya dalam round robin services pada sistem operasi).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800299" y="2183642"/>
            <a:ext cx="29336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pertama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First(L)= P, 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terakhir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Last(L)= P,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New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Next(P)= First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kosong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First(L) = Nil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1040</TotalTime>
  <Words>1638</Words>
  <Application>Microsoft Office PowerPoint</Application>
  <PresentationFormat>On-screen Show (4:3)</PresentationFormat>
  <Paragraphs>262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template_informatika_slide</vt:lpstr>
      <vt:lpstr>Visio</vt:lpstr>
      <vt:lpstr>IKG2A3/ Pemrograman Terstruktur 2</vt:lpstr>
      <vt:lpstr>Pendahuluan</vt:lpstr>
      <vt:lpstr>1. List linier yang dicatat alamat elemen pertama dan elemen akhir</vt:lpstr>
      <vt:lpstr>1. List linier yang dicatat alamat elemen pertama dan elemen akhir</vt:lpstr>
      <vt:lpstr>2. List yang elemen terakhir menunjuk pada diri sendiri :</vt:lpstr>
      <vt:lpstr>3. List dengan elemen fiktif pada ekor :</vt:lpstr>
      <vt:lpstr>4. List dengan elemen fiktif pada kepala</vt:lpstr>
      <vt:lpstr>5. List dengan elemen fiktif pada kepala dan ekor</vt:lpstr>
      <vt:lpstr>6. List sirkuler </vt:lpstr>
      <vt:lpstr>6. List sirkuler </vt:lpstr>
      <vt:lpstr>7. List dengan pointer ganda </vt:lpstr>
      <vt:lpstr>7. List dengan pointer ganda </vt:lpstr>
      <vt:lpstr>7. a. ADT List dengan pointer ganda </vt:lpstr>
      <vt:lpstr>7.a. ADT List dengan pointer ganda </vt:lpstr>
      <vt:lpstr>7. a. ADT List dengan pointer ganda </vt:lpstr>
      <vt:lpstr>Slide 16</vt:lpstr>
      <vt:lpstr>7. a. ADT List Pointer Ganda</vt:lpstr>
      <vt:lpstr>7.a. ADT List Pointer Ganda</vt:lpstr>
      <vt:lpstr>Slide 19</vt:lpstr>
      <vt:lpstr>7. a. ADT List dengan pointer ganda </vt:lpstr>
      <vt:lpstr>8. List pointer ganda dengan pencatatan elemen pertama dan terakhir</vt:lpstr>
      <vt:lpstr>8. List pointer ganda dengan pencatatan elemen pertama dan terakhir</vt:lpstr>
      <vt:lpstr>Latihan</vt:lpstr>
      <vt:lpstr>Referensi</vt:lpstr>
      <vt:lpstr>Slide 25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129</cp:revision>
  <dcterms:created xsi:type="dcterms:W3CDTF">2012-11-14T18:53:32Z</dcterms:created>
  <dcterms:modified xsi:type="dcterms:W3CDTF">2014-07-20T04:31:53Z</dcterms:modified>
</cp:coreProperties>
</file>