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4" r:id="rId3"/>
    <p:sldId id="260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5" r:id="rId17"/>
    <p:sldId id="276" r:id="rId18"/>
    <p:sldId id="277" r:id="rId19"/>
    <p:sldId id="278" r:id="rId20"/>
    <p:sldId id="283" r:id="rId21"/>
    <p:sldId id="284" r:id="rId22"/>
    <p:sldId id="279" r:id="rId23"/>
    <p:sldId id="280" r:id="rId24"/>
    <p:sldId id="285" r:id="rId25"/>
    <p:sldId id="281" r:id="rId26"/>
    <p:sldId id="282" r:id="rId27"/>
    <p:sldId id="286" r:id="rId28"/>
    <p:sldId id="287" r:id="rId29"/>
    <p:sldId id="273" r:id="rId30"/>
    <p:sldId id="258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id-ID" dirty="0" smtClean="0"/>
              <a:t>IKG2A3 Pemrograman Terstruktur2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MK/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ZK Abdurahman Baizal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</a:t>
            </a:r>
            <a:r>
              <a:rPr lang="id-ID" dirty="0" smtClean="0"/>
              <a:t> Algoritma dan Pemrograman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8161" y="2227425"/>
            <a:ext cx="3166281" cy="3177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Multi List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xmlns="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7" y="1514901"/>
          <a:ext cx="8301655" cy="41148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Kamus Umum :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adrPeg = ^ElmPeg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adrAnak = ^ElmAnak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ElmPeg = &lt;Id: string;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            Next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: adrPeg&gt;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ElmAnak = &lt;Nama: string;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             Ayah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: adrPeg;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             Next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: adrAnak&gt;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ListPegawai = &lt;First: adrPeg&gt;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ListAnak = &lt;First: adrAnak&gt;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Courier New"/>
                          <a:ea typeface="Calibri"/>
                          <a:cs typeface="Times New Roman"/>
                        </a:rPr>
                        <a:t>Procedure CreateListPeg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(output L:ListPegawai)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{I.S. –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 F.S. terdefinisi list kosong L}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Courier New"/>
                          <a:ea typeface="Calibri"/>
                          <a:cs typeface="Times New Roman"/>
                        </a:rPr>
                        <a:t>Function EmptyListPeg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(L:ListPegawai) </a:t>
                      </a:r>
                      <a:r>
                        <a:rPr lang="en-US" sz="1800" dirty="0">
                          <a:latin typeface="SymbolMT"/>
                          <a:ea typeface="Calibri"/>
                          <a:cs typeface="SymbolMT"/>
                        </a:rPr>
                        <a:t>→ 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boolean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{True jika L list polinom kosong}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2286" y="1514901"/>
          <a:ext cx="8301655" cy="41148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b="1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Kamus Umum (lanjutan) :</a:t>
                      </a:r>
                      <a:endParaRPr lang="id-ID" sz="15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b="1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Procedure CreateElmPeg</a:t>
                      </a: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(input IdPeg:string; output SNew:adrPeg)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{I.S. terdefinisi IdPeg yaitu id pegawai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F.S. telah dialokasi elemen baru SNew dengan id IdPeg, FirstAnak dan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Next </a:t>
                      </a: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NIL}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b="1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Procedure CreateListAnak</a:t>
                      </a: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(output L:ListAnak)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{I.S. –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F.S. terdefinisi list kosong L}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b="1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Function EmptyListAnak</a:t>
                      </a: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(L:ListAnak) </a:t>
                      </a:r>
                      <a:r>
                        <a:rPr lang="en-US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→ </a:t>
                      </a: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boolean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{True jika L list kosong}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b="1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Procedure CreateElmAnak</a:t>
                      </a: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(input NamaAnak:string; output SNew:adrAnak)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{I.S. terdefinisi NamaAnak yaitu nama anak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F.S</a:t>
                      </a: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. telah dialokasi elemen baru SNew dengan nama NamaAnak, Next=NIL,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Ayah=NIL</a:t>
                      </a: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b="1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Procedure InsertLastAnak</a:t>
                      </a: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(input/output LAnak:ListAnak; input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pAnak:adrAnak)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{I.S. terdefinisi pAnak dan LAnak, pAnak akan disisipkan ke LAnak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5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F.S. pAnak telah disisipkan pada LAnak}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smtClean="0"/>
              <a:t>mencetak data pegawai dan anak-anaknya masing-masing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6079" y="2263140"/>
          <a:ext cx="8115484" cy="4053840"/>
        </p:xfrm>
        <a:graphic>
          <a:graphicData uri="http://schemas.openxmlformats.org/drawingml/2006/table">
            <a:tbl>
              <a:tblPr/>
              <a:tblGrid>
                <a:gridCol w="81154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>
                          <a:latin typeface="Courier New"/>
                          <a:ea typeface="Calibri"/>
                          <a:cs typeface="Times New Roman"/>
                        </a:rPr>
                        <a:t>Procedure OutputData(input LPeg:ListPegawai; input LAnak:ListAnak)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>
                          <a:latin typeface="Courier New"/>
                          <a:ea typeface="Calibri"/>
                          <a:cs typeface="Times New Roman"/>
                        </a:rPr>
                        <a:t>{I.S. LPeg list pegawai, LAnak:list anak}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>
                          <a:latin typeface="Courier New"/>
                          <a:ea typeface="Calibri"/>
                          <a:cs typeface="Times New Roman"/>
                        </a:rPr>
                        <a:t>{F.S. Data pegawai beserta data anak-anaknya telah dicetak ke piranti keluaran}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>
                          <a:latin typeface="Courier New"/>
                          <a:ea typeface="Calibri"/>
                          <a:cs typeface="Times New Roman"/>
                        </a:rPr>
                        <a:t>Kamus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>
                          <a:latin typeface="Courier New"/>
                          <a:ea typeface="Calibri"/>
                          <a:cs typeface="Times New Roman"/>
                        </a:rPr>
                        <a:t>P:adrPeg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>
                          <a:latin typeface="Courier New"/>
                          <a:ea typeface="Calibri"/>
                          <a:cs typeface="Times New Roman"/>
                        </a:rPr>
                        <a:t>A:adrAnak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Algoritma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P </a:t>
                      </a:r>
                      <a:r>
                        <a:rPr lang="en-US" sz="14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LPeg.First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while (P&lt;&gt;NIL) do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output(P^.Id)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A </a:t>
                      </a:r>
                      <a:r>
                        <a:rPr lang="en-US" sz="14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LAnak.First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while (A&lt;&gt;NIL) do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  if A^.Ayah=P then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    output(A^.Nama)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  A </a:t>
                      </a:r>
                      <a:r>
                        <a:rPr lang="en-US" sz="14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A^.Next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i="1" dirty="0">
                          <a:latin typeface="Courier New"/>
                          <a:ea typeface="Calibri"/>
                          <a:cs typeface="Times New Roman"/>
                        </a:rPr>
                        <a:t>  {A=NIL}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P </a:t>
                      </a:r>
                      <a:r>
                        <a:rPr lang="en-US" sz="14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P^.Next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{</a:t>
                      </a:r>
                      <a:r>
                        <a:rPr lang="id-ID" sz="1400" i="1" dirty="0">
                          <a:latin typeface="Courier New"/>
                          <a:ea typeface="Calibri"/>
                          <a:cs typeface="Times New Roman"/>
                        </a:rPr>
                        <a:t>P=NIL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 smtClean="0"/>
              <a:t>mencetak data pegawai dengan Id diketahui beserta data anak-anaknya</a:t>
            </a:r>
            <a:endParaRPr lang="id-ID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977656"/>
          <a:ext cx="8301655" cy="420624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Procedure OutputAnak(input L:ListPegawai; input Id:string)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{I.S. L list pegawai, tidak kosong. Id adalah id pegawai yang akan dicetak </a:t>
                      </a:r>
                      <a:r>
                        <a:rPr lang="id-ID" sz="120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nama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anak-anaknya</a:t>
                      </a: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{F.S. Data pegawai dengan id Id dan data anak-anaknya telah dicetak}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Kamus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P:adrPeg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A:adrAnak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Algoritma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 </a:t>
                      </a:r>
                      <a:r>
                        <a:rPr lang="en-US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← </a:t>
                      </a: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L.First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while (P^.Next&lt;&gt;NIL)and(P^.Id&lt;&gt;Id) do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P </a:t>
                      </a:r>
                      <a:r>
                        <a:rPr lang="en-US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← </a:t>
                      </a: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P^.Next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i="1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{P^.Next=NIL or P^.Id=Id}</a:t>
                      </a:r>
                      <a:endParaRPr lang="id-ID" sz="12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if (P^.Id=Id) then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output(P^.Id)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A </a:t>
                      </a:r>
                      <a:r>
                        <a:rPr lang="en-US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← </a:t>
                      </a: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LAnak.First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while (A&lt;&gt;NIL) do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if A^.Ayah=P then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output(A^.Nama)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A </a:t>
                      </a:r>
                      <a:r>
                        <a:rPr lang="en-US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← </a:t>
                      </a: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A^.Next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i="1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{A=NIL}</a:t>
                      </a:r>
                      <a:endParaRPr lang="id-ID" sz="12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else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output(‘Id pegawai tidak ditemukan’)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</a:t>
                      </a:r>
                      <a:r>
                        <a:rPr lang="id-ID" sz="1200" i="1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P=NIL</a:t>
                      </a: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1268177"/>
            <a:ext cx="8326438" cy="369553"/>
          </a:xfrm>
        </p:spPr>
        <p:txBody>
          <a:bodyPr/>
          <a:lstStyle/>
          <a:p>
            <a:r>
              <a:rPr lang="id-ID" sz="2000" dirty="0" smtClean="0"/>
              <a:t>menambah data anak seorang pegawai</a:t>
            </a:r>
            <a:endParaRPr lang="id-ID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741510"/>
          <a:ext cx="8301655" cy="45720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Procedure AddAnak(input L:ListPegawai; input IdPeg,NamaAnak:string)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{I.S. L list pegawai, terdefinisi. IdPeg adalah id pegawai yang menjadi orangtua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dari anak dengan nama NamaAnak}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{F.S. Elemen pegawai dengan id IdPeg ada pada L, elemen anak dengan nama NamaAnak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terhubung dengan elemen pegawai ber-id IdPeg}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Kamus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P,NewPeg:adrPeg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A,NewAnak:adrAnak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Found:boolean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Algoritma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if EmptyList(L) then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  CreateElmPeg(IdPeg,NewPeg)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  L.First </a:t>
                      </a:r>
                      <a:r>
                        <a:rPr lang="en-US" sz="12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NewPeg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P </a:t>
                      </a:r>
                      <a:r>
                        <a:rPr lang="en-US" sz="12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L.First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while (P^.Next&lt;&gt;NIL)and(P^.Id&lt;&gt;IdPeg) do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  P </a:t>
                      </a:r>
                      <a:r>
                        <a:rPr lang="en-US" sz="12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P^.Next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i="1" dirty="0">
                          <a:latin typeface="Courier New"/>
                          <a:ea typeface="Calibri"/>
                          <a:cs typeface="Times New Roman"/>
                        </a:rPr>
                        <a:t>{P^.Next=NIL or P^.Id=IdPeg}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if (P^.Id&lt;&gt;IdPeg) then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  CreateElmPeg(IdPeg,NewPeg)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  P^.next </a:t>
                      </a:r>
                      <a:r>
                        <a:rPr lang="en-US" sz="12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NewPeg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  P </a:t>
                      </a:r>
                      <a:r>
                        <a:rPr lang="en-US" sz="12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NewPeg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i="1" dirty="0">
                          <a:latin typeface="Courier New"/>
                          <a:ea typeface="Calibri"/>
                          <a:cs typeface="Times New Roman"/>
                        </a:rPr>
                        <a:t>{end if}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CreateElmAnak(NamaAnak,NewAnak)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InsertLastAnak(LAnak,NewAnak)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NewAnak^.Ayah </a:t>
                      </a:r>
                      <a:r>
                        <a:rPr lang="en-US" sz="12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P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t-IT" dirty="0" smtClean="0"/>
              <a:t>Untuk 2 representasi di atas :</a:t>
            </a:r>
          </a:p>
          <a:p>
            <a:pPr lvl="1"/>
            <a:r>
              <a:rPr lang="id-ID" dirty="0" smtClean="0"/>
              <a:t>Buat procedure untuk mencetak data pegawai yang memiliki anak lebih dari 2 orang</a:t>
            </a:r>
          </a:p>
          <a:p>
            <a:pPr lvl="1"/>
            <a:r>
              <a:rPr lang="id-ID" dirty="0" smtClean="0"/>
              <a:t>Buat procedure untuk mencari ayah dari anak yang diketahui namanya</a:t>
            </a:r>
          </a:p>
          <a:p>
            <a:pPr lvl="1"/>
            <a:r>
              <a:rPr lang="id-ID" dirty="0" smtClean="0"/>
              <a:t>Buat procedure untuk menghapus data pegawai</a:t>
            </a:r>
          </a:p>
          <a:p>
            <a:pPr lvl="1"/>
            <a:r>
              <a:rPr lang="id-ID" dirty="0" smtClean="0"/>
              <a:t>Jika untuk elemen anak ditambahkan data usia, buat procedure untuk mencetak data anak yang berusia di bawah 21 tahun beserta ayahnya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sz="2000" dirty="0" smtClean="0"/>
              <a:t>Pada materi ini akan ditunjukkan bagaimana representasi struktur data untuk 2 kelompok data yangberelasi N-M. </a:t>
            </a:r>
          </a:p>
          <a:p>
            <a:r>
              <a:rPr lang="id-ID" sz="2000" dirty="0" smtClean="0"/>
              <a:t>Studi kasus yang diambil adalah pengelolaan data Dosen, Matakuliah, dan Pengajaran.</a:t>
            </a:r>
          </a:p>
          <a:p>
            <a:r>
              <a:rPr lang="id-ID" sz="2000" dirty="0" smtClean="0"/>
              <a:t>Aturan yang berlaku adalah: sebuah matakuliah dapat diajar oleh banyak dosen dan setiap dosen boleh mengajar lebih dari 1 matakuliah. </a:t>
            </a:r>
          </a:p>
          <a:p>
            <a:r>
              <a:rPr lang="id-ID" sz="2000" dirty="0" smtClean="0"/>
              <a:t>Dosen dan matakuliah memiliki identitas yang unik.</a:t>
            </a:r>
            <a:endParaRPr lang="id-ID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Kasus Matakuliah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data 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197" y="2224587"/>
            <a:ext cx="4551133" cy="181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Representasi 1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8228" y="2160941"/>
            <a:ext cx="53816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Representasi 1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169994"/>
          <a:ext cx="8344033" cy="3840480"/>
        </p:xfrm>
        <a:graphic>
          <a:graphicData uri="http://schemas.openxmlformats.org/drawingml/2006/table">
            <a:tbl>
              <a:tblPr/>
              <a:tblGrid>
                <a:gridCol w="8344033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Courier New"/>
                          <a:ea typeface="Calibri"/>
                          <a:cs typeface="Times New Roman"/>
                        </a:rPr>
                        <a:t>Kamus </a:t>
                      </a:r>
                      <a:r>
                        <a:rPr lang="id-ID" sz="1800" b="1" dirty="0" smtClean="0">
                          <a:latin typeface="Courier New"/>
                          <a:ea typeface="Calibri"/>
                          <a:cs typeface="Times New Roman"/>
                        </a:rPr>
                        <a:t>Umum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adrDosen = ^ElmtDosen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adrMK = ^ElmtMK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adrRelasi = ^ElmtRelasi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ElmtDosen = &lt;IdDosen: string;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               Mengajar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: adrRelasi;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               Next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: adrDosen&gt;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ElmtMK = &lt;KodeMK: string;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            NamaMK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: string;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            Next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: adrMK&gt;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ElmtRelasi = &lt;MK: adrMK;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                Next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: adrRelasi&gt;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ListDosen = &lt;First: adrDosen&gt;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ListMatakuliah = &lt;First: adrMK&gt;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Pada bab ini kita akan membahas tentang beberapa contoh studi kasus menggunakan multilist</a:t>
            </a:r>
          </a:p>
          <a:p>
            <a:r>
              <a:rPr lang="id-ID" dirty="0" smtClean="0"/>
              <a:t>Multilist merupakan kombinasi dari beberapa list linier menjadi suatu representasi struktur data</a:t>
            </a:r>
          </a:p>
          <a:p>
            <a:r>
              <a:rPr lang="id-ID" dirty="0" smtClean="0"/>
              <a:t>Struktur data multi list sering digunakan dalam pengelolaan data yang berbasis file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z="2400" dirty="0" smtClean="0"/>
              <a:t>mencetak kode dan nama matakuliah beserta pengajarnya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8" y="2263140"/>
          <a:ext cx="8044408" cy="2743200"/>
        </p:xfrm>
        <a:graphic>
          <a:graphicData uri="http://schemas.openxmlformats.org/drawingml/2006/table">
            <a:tbl>
              <a:tblPr/>
              <a:tblGrid>
                <a:gridCol w="804440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Courier New"/>
                          <a:ea typeface="Calibri"/>
                          <a:cs typeface="Times New Roman"/>
                        </a:rPr>
                        <a:t>Procedure OutputPengajaran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(input ListMK:ListMatakuliah; input LDosen:ListDosen)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{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I.S. ListMK adalah list matakuliah dan LDosen list </a:t>
                      </a:r>
                      <a:endParaRPr lang="id-ID" sz="1800" dirty="0" smtClean="0">
                        <a:latin typeface="Courier New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dosen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, keduanya terdefinisi </a:t>
                      </a: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dan tidak 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kosong}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{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F.S. Kode dan nama setiap matakuliah beserta </a:t>
                      </a: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dosen-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dosen 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pengajarnya </a:t>
                      </a: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telah dicetak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Courier New"/>
                          <a:ea typeface="Calibri"/>
                          <a:cs typeface="Times New Roman"/>
                        </a:rPr>
                        <a:t>Kamus</a:t>
                      </a:r>
                      <a:endParaRPr lang="id-ID" sz="18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pMK: adrMK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pDosen: adrDosen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pRel: adrRelasi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z="2400" dirty="0" smtClean="0"/>
              <a:t>mencetak kode dan nama matakuliah beserta pengajarnya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142699"/>
          <a:ext cx="8301655" cy="390144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Algoritma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pMK </a:t>
                      </a:r>
                      <a:r>
                        <a:rPr lang="en-US" sz="16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ListMK.First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while pMK&lt;&gt;NIL do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  output(pMK^.KodeMK,pMK^.NamaMK)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  pDosen </a:t>
                      </a:r>
                      <a:r>
                        <a:rPr lang="en-US" sz="16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LDosen.First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  while pDosen&lt;&gt;NIL do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     pRel </a:t>
                      </a:r>
                      <a:r>
                        <a:rPr lang="en-US" sz="16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pDosen^.Mengajar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     while pRel&lt;&gt;NIL do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       if pRel^.MK=pMK then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         output(pDosen^.IdDosen)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       pRel </a:t>
                      </a:r>
                      <a:r>
                        <a:rPr lang="en-US" sz="16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pRel^.Next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i="1" dirty="0">
                          <a:latin typeface="Courier New"/>
                          <a:ea typeface="Calibri"/>
                          <a:cs typeface="Times New Roman"/>
                        </a:rPr>
                        <a:t>     {pRel=NIL}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     pDosen </a:t>
                      </a:r>
                      <a:r>
                        <a:rPr lang="en-US" sz="16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pDosen^.Next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i="1" dirty="0">
                          <a:latin typeface="Courier New"/>
                          <a:ea typeface="Calibri"/>
                          <a:cs typeface="Times New Roman"/>
                        </a:rPr>
                        <a:t>  {pDosen=NIL}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  pMK </a:t>
                      </a:r>
                      <a:r>
                        <a:rPr lang="en-US" sz="16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600" dirty="0">
                          <a:latin typeface="Courier New"/>
                          <a:ea typeface="Calibri"/>
                          <a:cs typeface="Times New Roman"/>
                        </a:rPr>
                        <a:t>pMK^.Next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i="1" dirty="0">
                          <a:latin typeface="Courier New"/>
                          <a:ea typeface="Calibri"/>
                          <a:cs typeface="Times New Roman"/>
                        </a:rPr>
                        <a:t>{pMK=NIL}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Representasi 2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5170" y="1977656"/>
            <a:ext cx="5592430" cy="447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Representasi 1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2169994"/>
          <a:ext cx="8326438" cy="384048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b="1" dirty="0" smtClean="0">
                          <a:latin typeface="Courier New"/>
                          <a:ea typeface="Calibri"/>
                          <a:cs typeface="Times New Roman"/>
                        </a:rPr>
                        <a:t>Kamus Umum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adrMK = ^ElmtMK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adrDosen = ^ElmtDosen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adrRelasi = ^ElmtRelasi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ElmtMK = &lt;KodeMK: string;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          NamaMK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: string;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          Diajar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: adrRelasi;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          Next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: adrMK&gt;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ElmtDosen = &lt;IdDosen: string;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             Next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: adrDosen&gt;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ElmtRelasi = &lt;Dosen: adrDosen;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id-ID" sz="1800" dirty="0" smtClean="0">
                          <a:latin typeface="Courier New"/>
                          <a:ea typeface="Calibri"/>
                          <a:cs typeface="Times New Roman"/>
                        </a:rPr>
                        <a:t>                 Next</a:t>
                      </a: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: adrRelasi&gt;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ListMatakuliah = &lt;First: adrMK&gt;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ListDosen = &lt;First: adrDosen&gt;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1336418"/>
            <a:ext cx="8326438" cy="437792"/>
          </a:xfrm>
        </p:spPr>
        <p:txBody>
          <a:bodyPr/>
          <a:lstStyle/>
          <a:p>
            <a:r>
              <a:rPr lang="nn-NO" sz="1800" dirty="0" smtClean="0"/>
              <a:t>mencetak kode dan nama matakuliah beserta pengajarnya</a:t>
            </a:r>
            <a:endParaRPr lang="id-ID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8" y="1774210"/>
          <a:ext cx="8344033" cy="4480560"/>
        </p:xfrm>
        <a:graphic>
          <a:graphicData uri="http://schemas.openxmlformats.org/drawingml/2006/table">
            <a:tbl>
              <a:tblPr/>
              <a:tblGrid>
                <a:gridCol w="8344033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Procedure OutputPengajaran(input ListMK:ListMatakuliah; input LDosen:ListDosen)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{I.S. ListMK adalah list matakuliah dan LDosen list dosen, keduanya terdefinisi dan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tidak kosong}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{F.S. Kode dan nama setiap matakuliah beserta dosen-dosen pengajarnya telah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dicetak}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Kamus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pMK: adrMK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pRel: adrRelasi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Algoritma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pMK </a:t>
                      </a:r>
                      <a:r>
                        <a:rPr lang="en-US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← </a:t>
                      </a: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ListMK.First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while pMK&lt;&gt;NIL do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output(pMK^.KodeMK,pMK^.NamaMK)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pRel </a:t>
                      </a:r>
                      <a:r>
                        <a:rPr lang="en-US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← </a:t>
                      </a: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pMK^.Diajar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while pRel&lt;&gt;NIL do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output(pRel^.Dosen^.IdDosen)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pRel </a:t>
                      </a:r>
                      <a:r>
                        <a:rPr lang="en-US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← </a:t>
                      </a: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pRel^.Next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i="1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{pRel=NIL}</a:t>
                      </a:r>
                      <a:endParaRPr lang="id-ID" sz="1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pMK </a:t>
                      </a:r>
                      <a:r>
                        <a:rPr lang="en-US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← </a:t>
                      </a:r>
                      <a:r>
                        <a:rPr lang="id-ID" sz="14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pMK^.Next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 i="1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{pMK=NIL}</a:t>
                      </a:r>
                      <a:endParaRPr lang="id-ID" sz="1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Representasi 3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059" y="2156346"/>
            <a:ext cx="7880967" cy="360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Kamus Umum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169994"/>
          <a:ext cx="8301655" cy="41148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b="1" dirty="0" smtClean="0">
                          <a:latin typeface="Courier New"/>
                          <a:ea typeface="Calibri"/>
                          <a:cs typeface="Times New Roman"/>
                        </a:rPr>
                        <a:t>Kamus Umum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adrMK = ^ElmtMK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adrDosen = ^ElmtDosen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adrRelasi = ^ElmtRelasi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ElmtMK = &lt;KodeMK: string;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               NamaMK: string;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               Next: adrMK&gt;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ElmtDosen = &lt;IdDosen: string;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                  Next: adrDosen&gt;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ElmtRelasi = &lt;Dosen: adrDosen;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                   MK: adrMK;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                   Next: adrRelasi&gt;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ListMatakuliah = &lt;First: adrMK&gt;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ListDosen = &lt;First: adrDosen&gt;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Calibri"/>
                          <a:cs typeface="Times New Roman"/>
                        </a:rPr>
                        <a:t>type ListRelasi = &lt;First: adrRelasi&gt;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1172642"/>
            <a:ext cx="8326438" cy="451440"/>
          </a:xfrm>
        </p:spPr>
        <p:txBody>
          <a:bodyPr/>
          <a:lstStyle/>
          <a:p>
            <a:r>
              <a:rPr lang="nn-NO" sz="1800" dirty="0" smtClean="0"/>
              <a:t>mencetak kode dan nama matakuliah beserta pengajarnya</a:t>
            </a:r>
            <a:endParaRPr lang="id-ID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555842"/>
          <a:ext cx="8344033" cy="4907280"/>
        </p:xfrm>
        <a:graphic>
          <a:graphicData uri="http://schemas.openxmlformats.org/drawingml/2006/table">
            <a:tbl>
              <a:tblPr/>
              <a:tblGrid>
                <a:gridCol w="8344033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Procedure OutputPengajaran(input ListMK:ListMatakuliah; input LDosen:ListDosen;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input LRelasi:ListRelasi)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{I.S. ListMK adalah list matakuliah dan LDosen list dosen, keduanya terdefinisi dan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tidak kosong}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{F.S. Kode dan nama setiap matakuliah beserta dosen-dosen pengajarnya telah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dicetak}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>
                          <a:latin typeface="Courier New"/>
                          <a:ea typeface="Calibri"/>
                          <a:cs typeface="Times New Roman"/>
                        </a:rPr>
                        <a:t>Kamus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>
                          <a:latin typeface="Courier New"/>
                          <a:ea typeface="Calibri"/>
                          <a:cs typeface="Times New Roman"/>
                        </a:rPr>
                        <a:t>pMK: adrMK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>
                          <a:latin typeface="Courier New"/>
                          <a:ea typeface="Calibri"/>
                          <a:cs typeface="Times New Roman"/>
                        </a:rPr>
                        <a:t>pRel: adrRelasi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Algoritma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pMK </a:t>
                      </a:r>
                      <a:r>
                        <a:rPr lang="en-US" sz="14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ListMK.First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while pMK&lt;&gt;NIL do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output(pMK^.KodeMK,pMK^.NamaMK)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pRel </a:t>
                      </a:r>
                      <a:r>
                        <a:rPr lang="en-US" sz="14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LRelasi.First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while pRel&lt;&gt;NIL do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  if pRel^.MK=pMK then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    output(pRel^.Dosen^.IdDosen)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  pRel </a:t>
                      </a:r>
                      <a:r>
                        <a:rPr lang="en-US" sz="14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pRel^.Next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i="1" dirty="0">
                          <a:latin typeface="Courier New"/>
                          <a:ea typeface="Calibri"/>
                          <a:cs typeface="Times New Roman"/>
                        </a:rPr>
                        <a:t>  {pRel=NIL}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 pMK </a:t>
                      </a:r>
                      <a:r>
                        <a:rPr lang="en-US" sz="14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pMK^.Next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 i="1" dirty="0">
                          <a:latin typeface="Courier New"/>
                          <a:ea typeface="Calibri"/>
                          <a:cs typeface="Times New Roman"/>
                        </a:rPr>
                        <a:t>{pMK=NIL}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Buat prosedur penghapusan matakuliah untuk ketiga </a:t>
            </a:r>
            <a:r>
              <a:rPr lang="id-ID" smtClean="0"/>
              <a:t>representasi yang sudah dibahas</a:t>
            </a:r>
            <a:endParaRPr lang="id-ID" dirty="0" smtClean="0"/>
          </a:p>
          <a:p>
            <a:r>
              <a:rPr lang="id-ID" dirty="0" smtClean="0"/>
              <a:t>Jika ditambahkan relasi baru yaitu Prerekuisit antar matakuliah, bagaimana bentuk list yang </a:t>
            </a:r>
            <a:r>
              <a:rPr lang="fi-FI" dirty="0" smtClean="0"/>
              <a:t>tepat untuk mengelola relasi tersebut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Diktat </a:t>
            </a:r>
            <a:r>
              <a:rPr lang="en-US" dirty="0" err="1" smtClean="0"/>
              <a:t>Kuliah</a:t>
            </a:r>
            <a:r>
              <a:rPr lang="en-US" dirty="0" smtClean="0"/>
              <a:t> IF2181 </a:t>
            </a:r>
            <a:r>
              <a:rPr lang="en-US" dirty="0" err="1" smtClean="0"/>
              <a:t>Struktur</a:t>
            </a:r>
            <a:r>
              <a:rPr lang="en-US" dirty="0" smtClean="0"/>
              <a:t> Data, </a:t>
            </a:r>
            <a:r>
              <a:rPr lang="en-US" dirty="0" err="1" smtClean="0"/>
              <a:t>Inggriani</a:t>
            </a:r>
            <a:r>
              <a:rPr lang="en-US" dirty="0" smtClean="0"/>
              <a:t> </a:t>
            </a:r>
            <a:r>
              <a:rPr lang="en-US" dirty="0" err="1" smtClean="0"/>
              <a:t>Liem</a:t>
            </a:r>
            <a:r>
              <a:rPr lang="en-US" dirty="0" smtClean="0"/>
              <a:t>, ITB, 2003. </a:t>
            </a:r>
            <a:endParaRPr lang="id-ID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Dikelola data pegawai beserta anak anaknya. Pegawai diidentifikasi dengan Id, anak-anak diidentifikasi dengan nama. </a:t>
            </a:r>
          </a:p>
          <a:p>
            <a:r>
              <a:rPr lang="id-ID" dirty="0" smtClean="0"/>
              <a:t>Setiap anak memiliki seorang orang tua (kita sebut ayah) yang datanya </a:t>
            </a:r>
            <a:r>
              <a:rPr lang="it-IT" dirty="0" smtClean="0"/>
              <a:t>ada di data pegawai.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Kasus Pegawai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 smtClean="0"/>
              <a:t>IKG2A3 Pemrograman Terstruktur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7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Representasi 1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2028" y="2265528"/>
            <a:ext cx="4653534" cy="382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419367"/>
          <a:ext cx="8344033" cy="4480560"/>
        </p:xfrm>
        <a:graphic>
          <a:graphicData uri="http://schemas.openxmlformats.org/drawingml/2006/table">
            <a:tbl>
              <a:tblPr/>
              <a:tblGrid>
                <a:gridCol w="8344033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Kamus Umum :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type adrPeg = ^ElmPeg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type adrAnak = ^ElmAnak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type ElmPeg = &lt;Id: string; FirstAnak: adrAnak; Next: adrPeg&gt;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type ElmAnak = &lt;Nama:string; Next: adrPeg&gt;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type ListPegawai = &lt;First: adrPeg&gt;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b="1" dirty="0">
                          <a:latin typeface="Courier New"/>
                          <a:ea typeface="Calibri"/>
                          <a:cs typeface="Times New Roman"/>
                        </a:rPr>
                        <a:t>Procedure CreateEmptyList(output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L:ListPegawai)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{I.S. –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Courier New"/>
                          <a:ea typeface="Calibri"/>
                          <a:cs typeface="Times New Roman"/>
                        </a:rPr>
                        <a:t> F.S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. terdefinisi list kosong L}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b="1" dirty="0">
                          <a:latin typeface="Courier New"/>
                          <a:ea typeface="Calibri"/>
                          <a:cs typeface="Times New Roman"/>
                        </a:rPr>
                        <a:t>Function EmptyList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(L:ListPegawai) </a:t>
                      </a:r>
                      <a:r>
                        <a:rPr lang="en-US" sz="1400" dirty="0">
                          <a:latin typeface="SymbolMT"/>
                          <a:ea typeface="Calibri"/>
                          <a:cs typeface="SymbolMT"/>
                        </a:rPr>
                        <a:t>→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boolean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{True jika L list kosong}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b="1" dirty="0">
                          <a:latin typeface="Courier New"/>
                          <a:ea typeface="Calibri"/>
                          <a:cs typeface="Times New Roman"/>
                        </a:rPr>
                        <a:t>Procedure CreateElmPeg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(input IdPeg:string; output SNew:adrPeg)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{I.S. terdefinisi IdPeg yaitu id pegawai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Courier New"/>
                          <a:ea typeface="Calibri"/>
                          <a:cs typeface="Times New Roman"/>
                        </a:rPr>
                        <a:t> F.S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. telah dialokasi elemen baru SNew dengan id IdPeg, FirstAnak dan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Courier New"/>
                          <a:ea typeface="Calibri"/>
                          <a:cs typeface="Times New Roman"/>
                        </a:rPr>
                        <a:t> Next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NIL}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b="1" dirty="0">
                          <a:latin typeface="Courier New"/>
                          <a:ea typeface="Calibri"/>
                          <a:cs typeface="Times New Roman"/>
                        </a:rPr>
                        <a:t>Procedure CreateElmAnak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(input NamaAnak:string; output SNew:adrAnak)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{I.S. terdefinisi NamaAnak yaitu nama anak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Courier New"/>
                          <a:ea typeface="Calibri"/>
                          <a:cs typeface="Times New Roman"/>
                        </a:rPr>
                        <a:t> F.S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. telah dialokasi elemen baru SNew dengan nama NamaAnak dan Next NIL}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b="1" dirty="0">
                          <a:latin typeface="Courier New"/>
                          <a:ea typeface="Calibri"/>
                          <a:cs typeface="Times New Roman"/>
                        </a:rPr>
                        <a:t>Procedure InsertAnak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(input/output P:adrPeg; input pAnak:adrAnak)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{I.S. terdefinisi pAnak dan P, pAnak akan disisipkan ke P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 F.S. pAnak telah disisipkan pada P}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smtClean="0"/>
              <a:t>mencetak data pegawai dan anak-anaknya masing-masing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2327910"/>
          <a:ext cx="8287556" cy="3840480"/>
        </p:xfrm>
        <a:graphic>
          <a:graphicData uri="http://schemas.openxmlformats.org/drawingml/2006/table">
            <a:tbl>
              <a:tblPr/>
              <a:tblGrid>
                <a:gridCol w="828755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Procedure OutputData(input L:ListPegawai)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{I.S. L list pegawai}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{F.S. Data pegawai beserta data anak-anaknya telah dicetak ke piranti keluaran}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Kamus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P:adrPeg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A:adrAnak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Algoritma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Courier New"/>
                          <a:ea typeface="Calibri"/>
                          <a:cs typeface="Times New Roman"/>
                        </a:rPr>
                        <a:t>  P </a:t>
                      </a:r>
                      <a:r>
                        <a:rPr lang="en-US" sz="14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L.First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Courier New"/>
                          <a:ea typeface="Calibri"/>
                          <a:cs typeface="Times New Roman"/>
                        </a:rPr>
                        <a:t>  while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(P&lt;&gt;NIL) do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Courier New"/>
                          <a:ea typeface="Calibri"/>
                          <a:cs typeface="Times New Roman"/>
                        </a:rPr>
                        <a:t>     output(P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^.Id)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Courier New"/>
                          <a:ea typeface="Calibri"/>
                          <a:cs typeface="Times New Roman"/>
                        </a:rPr>
                        <a:t>     A </a:t>
                      </a:r>
                      <a:r>
                        <a:rPr lang="en-US" sz="14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P^.FirstAnak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Courier New"/>
                          <a:ea typeface="Calibri"/>
                          <a:cs typeface="Times New Roman"/>
                        </a:rPr>
                        <a:t>     while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(A&lt;&gt;NIL) do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Courier New"/>
                          <a:ea typeface="Calibri"/>
                          <a:cs typeface="Times New Roman"/>
                        </a:rPr>
                        <a:t>        output(A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^.Nama)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Courier New"/>
                          <a:ea typeface="Calibri"/>
                          <a:cs typeface="Times New Roman"/>
                        </a:rPr>
                        <a:t>        A </a:t>
                      </a:r>
                      <a:r>
                        <a:rPr lang="en-US" sz="14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A^.Next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i="1" dirty="0" smtClean="0">
                          <a:latin typeface="Courier New"/>
                          <a:ea typeface="Calibri"/>
                          <a:cs typeface="Times New Roman"/>
                        </a:rPr>
                        <a:t>     {</a:t>
                      </a:r>
                      <a:r>
                        <a:rPr lang="id-ID" sz="1400" i="1" dirty="0">
                          <a:latin typeface="Courier New"/>
                          <a:ea typeface="Calibri"/>
                          <a:cs typeface="Times New Roman"/>
                        </a:rPr>
                        <a:t>A=NIL}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Courier New"/>
                          <a:ea typeface="Calibri"/>
                          <a:cs typeface="Times New Roman"/>
                        </a:rPr>
                        <a:t>     P </a:t>
                      </a:r>
                      <a:r>
                        <a:rPr lang="en-US" sz="14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P^.Next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Courier New"/>
                          <a:ea typeface="Calibri"/>
                          <a:cs typeface="Times New Roman"/>
                        </a:rPr>
                        <a:t>  {</a:t>
                      </a:r>
                      <a:r>
                        <a:rPr lang="id-ID" sz="1400" i="1" dirty="0">
                          <a:latin typeface="Courier New"/>
                          <a:ea typeface="Calibri"/>
                          <a:cs typeface="Times New Roman"/>
                        </a:rPr>
                        <a:t>P=NIL</a:t>
                      </a:r>
                      <a:r>
                        <a:rPr lang="id-ID" sz="1400" dirty="0"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dirty="0" smtClean="0"/>
              <a:t>mencetak data pegawai dengan Id diketahui beserta data anak-anaknya</a:t>
            </a:r>
            <a:endParaRPr lang="id-ID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0852" y="2004952"/>
          <a:ext cx="7685633" cy="4358640"/>
        </p:xfrm>
        <a:graphic>
          <a:graphicData uri="http://schemas.openxmlformats.org/drawingml/2006/table">
            <a:tbl>
              <a:tblPr/>
              <a:tblGrid>
                <a:gridCol w="7685633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Procedure OutputAnak(input L:ListPegawai; input Id:string)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{I.S. L list pegawai, tidak kosong. Id adalah id pegawai yang akan dicetak nama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anak-anaknya}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{F.S. Data pegawai dengan id Id dan data anak-anaknya telah dicetak}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>
                          <a:latin typeface="Courier New"/>
                          <a:ea typeface="Calibri"/>
                          <a:cs typeface="Times New Roman"/>
                        </a:rPr>
                        <a:t>Kamus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>
                          <a:latin typeface="Courier New"/>
                          <a:ea typeface="Calibri"/>
                          <a:cs typeface="Times New Roman"/>
                        </a:rPr>
                        <a:t>P:adrPeg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300">
                          <a:latin typeface="Courier New"/>
                          <a:ea typeface="Calibri"/>
                          <a:cs typeface="Times New Roman"/>
                        </a:rPr>
                        <a:t>A:adrAnak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Algoritma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 smtClean="0">
                          <a:latin typeface="Courier New"/>
                          <a:ea typeface="Calibri"/>
                          <a:cs typeface="Times New Roman"/>
                        </a:rPr>
                        <a:t>   P </a:t>
                      </a:r>
                      <a:r>
                        <a:rPr lang="en-US" sz="13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L.First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 smtClean="0">
                          <a:latin typeface="Courier New"/>
                          <a:ea typeface="Calibri"/>
                          <a:cs typeface="Times New Roman"/>
                        </a:rPr>
                        <a:t>   while </a:t>
                      </a: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(P^.Next&lt;&gt;NIL)and(P^.Id&lt;&gt;Id) do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 smtClean="0">
                          <a:latin typeface="Courier New"/>
                          <a:ea typeface="Calibri"/>
                          <a:cs typeface="Times New Roman"/>
                        </a:rPr>
                        <a:t>      P </a:t>
                      </a:r>
                      <a:r>
                        <a:rPr lang="en-US" sz="13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P^.Next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i="1" dirty="0" smtClean="0">
                          <a:latin typeface="Courier New"/>
                          <a:ea typeface="Calibri"/>
                          <a:cs typeface="Times New Roman"/>
                        </a:rPr>
                        <a:t>   {</a:t>
                      </a:r>
                      <a:r>
                        <a:rPr lang="id-ID" sz="1300" i="1" dirty="0">
                          <a:latin typeface="Courier New"/>
                          <a:ea typeface="Calibri"/>
                          <a:cs typeface="Times New Roman"/>
                        </a:rPr>
                        <a:t>P^.Next=NIL or P^.Id=Id}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 smtClean="0">
                          <a:latin typeface="Courier New"/>
                          <a:ea typeface="Calibri"/>
                          <a:cs typeface="Times New Roman"/>
                        </a:rPr>
                        <a:t>   if </a:t>
                      </a: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(P^.Id=Id) then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 smtClean="0">
                          <a:latin typeface="Courier New"/>
                          <a:ea typeface="Calibri"/>
                          <a:cs typeface="Times New Roman"/>
                        </a:rPr>
                        <a:t>      output(p</a:t>
                      </a: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^.Id)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 smtClean="0">
                          <a:latin typeface="Courier New"/>
                          <a:ea typeface="Calibri"/>
                          <a:cs typeface="Times New Roman"/>
                        </a:rPr>
                        <a:t>      A </a:t>
                      </a:r>
                      <a:r>
                        <a:rPr lang="en-US" sz="13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P^.FirstAnak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 smtClean="0">
                          <a:latin typeface="Courier New"/>
                          <a:ea typeface="Calibri"/>
                          <a:cs typeface="Times New Roman"/>
                        </a:rPr>
                        <a:t>      while </a:t>
                      </a: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(A&lt;&gt;NIL) do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 smtClean="0">
                          <a:latin typeface="Courier New"/>
                          <a:ea typeface="Calibri"/>
                          <a:cs typeface="Times New Roman"/>
                        </a:rPr>
                        <a:t>         output(A</a:t>
                      </a: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^.Nama)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 smtClean="0">
                          <a:latin typeface="Courier New"/>
                          <a:ea typeface="Calibri"/>
                          <a:cs typeface="Times New Roman"/>
                        </a:rPr>
                        <a:t>         A </a:t>
                      </a:r>
                      <a:r>
                        <a:rPr lang="en-US" sz="1300" dirty="0">
                          <a:latin typeface="SymbolMT"/>
                          <a:ea typeface="Calibri"/>
                          <a:cs typeface="SymbolMT"/>
                        </a:rPr>
                        <a:t>← </a:t>
                      </a: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A^.Next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i="1" dirty="0" smtClean="0">
                          <a:latin typeface="Courier New"/>
                          <a:ea typeface="Calibri"/>
                          <a:cs typeface="Times New Roman"/>
                        </a:rPr>
                        <a:t>      {</a:t>
                      </a:r>
                      <a:r>
                        <a:rPr lang="id-ID" sz="1300" i="1" dirty="0">
                          <a:latin typeface="Courier New"/>
                          <a:ea typeface="Calibri"/>
                          <a:cs typeface="Times New Roman"/>
                        </a:rPr>
                        <a:t>A=NIL}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300" dirty="0" smtClean="0">
                          <a:latin typeface="Courier New"/>
                          <a:ea typeface="Calibri"/>
                          <a:cs typeface="Times New Roman"/>
                        </a:rPr>
                        <a:t>   else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300" dirty="0" smtClean="0">
                          <a:latin typeface="Courier New"/>
                          <a:ea typeface="Calibri"/>
                          <a:cs typeface="Times New Roman"/>
                        </a:rPr>
                        <a:t>      output</a:t>
                      </a:r>
                      <a:r>
                        <a:rPr lang="id-ID" sz="1300" dirty="0">
                          <a:latin typeface="Courier New"/>
                          <a:ea typeface="Calibri"/>
                          <a:cs typeface="Times New Roman"/>
                        </a:rPr>
                        <a:t>(‘Id pegawai tidak ditemukan’)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465087"/>
          </a:xfrm>
        </p:spPr>
        <p:txBody>
          <a:bodyPr/>
          <a:lstStyle/>
          <a:p>
            <a:r>
              <a:rPr lang="id-ID" sz="2000" dirty="0" smtClean="0"/>
              <a:t>menambah data anak seorang pegawai</a:t>
            </a:r>
            <a:endParaRPr lang="id-ID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8" y="1874520"/>
          <a:ext cx="8044408" cy="4389120"/>
        </p:xfrm>
        <a:graphic>
          <a:graphicData uri="http://schemas.openxmlformats.org/drawingml/2006/table">
            <a:tbl>
              <a:tblPr/>
              <a:tblGrid>
                <a:gridCol w="804440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Procedure AddAnak(input L:ListPegawai; input IdPeg,NamaAnak:string)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{I.S. L list pegawai, terdefinisi. IdPeg adalah id pegawai yang menjadi orangtua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dari anak dengan nama NamaAnak}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{F.S. Elemen pegawai dengan id IdPeg ada pada L, elemen anak dengan nama NamaAnak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terhubung dengan elemen pegawai ber-id IdPeg}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Kamus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P,NewPeg:adrPeg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A,NewAnak:adrAnak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Found:boolean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Algoritma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if EmptyList(L) then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CreateElmPeg(IdPeg,NewPeg)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L.First </a:t>
                      </a:r>
                      <a:r>
                        <a:rPr lang="en-US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← </a:t>
                      </a: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NewPeg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 </a:t>
                      </a:r>
                      <a:r>
                        <a:rPr lang="en-US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← </a:t>
                      </a: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L.First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while (P^.Next&lt;&gt;NIL)and(P^.Id&lt;&gt;IdPeg) do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P </a:t>
                      </a:r>
                      <a:r>
                        <a:rPr lang="en-US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← </a:t>
                      </a: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P^.Next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i="1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{P^.Next=NIL or P^.Id=IdPeg}</a:t>
                      </a:r>
                      <a:endParaRPr lang="id-ID" sz="12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if (P^.Id&lt;&gt;IdPeg) then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CreateElmPeg(IdPeg,NewPeg)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P^.next </a:t>
                      </a:r>
                      <a:r>
                        <a:rPr lang="en-US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← </a:t>
                      </a: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NewPeg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P </a:t>
                      </a:r>
                      <a:r>
                        <a:rPr lang="en-US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← </a:t>
                      </a: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NewPeg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i="1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{end if}</a:t>
                      </a:r>
                      <a:endParaRPr lang="id-ID" sz="12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CreateElmAnak(NamaAnak,NewAnak)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InsertAnak(P,NewAnak)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Representasi 2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460" y="2470245"/>
            <a:ext cx="7430259" cy="320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1109</TotalTime>
  <Words>2088</Words>
  <Application>Microsoft Office PowerPoint</Application>
  <PresentationFormat>On-screen Show (4:3)</PresentationFormat>
  <Paragraphs>397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template_informatika_slide</vt:lpstr>
      <vt:lpstr>Kode MK/ Pemrograman Terstruktur 2</vt:lpstr>
      <vt:lpstr>Pendahuluan</vt:lpstr>
      <vt:lpstr>Studi Kasus Pegawai</vt:lpstr>
      <vt:lpstr>Representasi 1</vt:lpstr>
      <vt:lpstr>Slide 5</vt:lpstr>
      <vt:lpstr>mencetak data pegawai dan anak-anaknya masing-masing</vt:lpstr>
      <vt:lpstr>mencetak data pegawai dengan Id diketahui beserta data anak-anaknya</vt:lpstr>
      <vt:lpstr>menambah data anak seorang pegawai</vt:lpstr>
      <vt:lpstr>Representasi 2</vt:lpstr>
      <vt:lpstr>Slide 10</vt:lpstr>
      <vt:lpstr>Slide 11</vt:lpstr>
      <vt:lpstr>mencetak data pegawai dan anak-anaknya masing-masing</vt:lpstr>
      <vt:lpstr>mencetak data pegawai dengan Id diketahui beserta data anak-anaknya</vt:lpstr>
      <vt:lpstr>menambah data anak seorang pegawai</vt:lpstr>
      <vt:lpstr>Latihan</vt:lpstr>
      <vt:lpstr>Studi Kasus Matakuliah</vt:lpstr>
      <vt:lpstr>Contoh data </vt:lpstr>
      <vt:lpstr>Representasi 1</vt:lpstr>
      <vt:lpstr>Representasi 1</vt:lpstr>
      <vt:lpstr>mencetak kode dan nama matakuliah beserta pengajarnya</vt:lpstr>
      <vt:lpstr>mencetak kode dan nama matakuliah beserta pengajarnya</vt:lpstr>
      <vt:lpstr>Representasi 2</vt:lpstr>
      <vt:lpstr>Representasi 1</vt:lpstr>
      <vt:lpstr>mencetak kode dan nama matakuliah beserta pengajarnya</vt:lpstr>
      <vt:lpstr>Representasi 3</vt:lpstr>
      <vt:lpstr>Kamus Umum</vt:lpstr>
      <vt:lpstr>mencetak kode dan nama matakuliah beserta pengajarnya</vt:lpstr>
      <vt:lpstr>Latihan</vt:lpstr>
      <vt:lpstr>Referensi</vt:lpstr>
      <vt:lpstr>Slide 30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user</cp:lastModifiedBy>
  <cp:revision>146</cp:revision>
  <dcterms:created xsi:type="dcterms:W3CDTF">2012-11-14T18:53:32Z</dcterms:created>
  <dcterms:modified xsi:type="dcterms:W3CDTF">2014-07-20T04:42:22Z</dcterms:modified>
</cp:coreProperties>
</file>