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6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67" r:id="rId37"/>
    <p:sldId id="258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id-ID" dirty="0" smtClean="0"/>
              <a:t>IKG2A3 Pemrograman Terstruktur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002C-0FAB-4E15-A02C-37F3F8A5D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95400"/>
            <a:ext cx="8001000" cy="4724400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5F983A8B-9785-4F3B-9DB9-22A442E7C2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MK/ </a:t>
            </a:r>
            <a:r>
              <a:rPr lang="id-ID" dirty="0" smtClean="0"/>
              <a:t>Pemrograman Terstruktur 2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ZK Abdurahman Baizal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</a:t>
            </a:r>
            <a:r>
              <a:rPr lang="id-ID" dirty="0" smtClean="0"/>
              <a:t> Algoritma dan Komputasi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8161" y="2227425"/>
            <a:ext cx="3166281" cy="3177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dirty="0" smtClean="0"/>
              <a:t>Stack (Tumpukan)</a:t>
            </a:r>
            <a:endParaRPr lang="id-ID" sz="3200" b="1" dirty="0"/>
          </a:p>
        </p:txBody>
      </p:sp>
    </p:spTree>
    <p:extLst>
      <p:ext uri="{BB962C8B-B14F-4D97-AF65-F5344CB8AC3E}">
        <p14:creationId xmlns=""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183944"/>
            <a:ext cx="8001000" cy="838200"/>
          </a:xfrm>
        </p:spPr>
        <p:txBody>
          <a:bodyPr/>
          <a:lstStyle/>
          <a:p>
            <a:r>
              <a:rPr lang="id-ID" dirty="0"/>
              <a:t>Pembuatan Stack Kosong</a:t>
            </a:r>
            <a:r>
              <a:rPr lang="en-US" dirty="0"/>
              <a:t> </a:t>
            </a:r>
          </a:p>
        </p:txBody>
      </p:sp>
      <p:graphicFrame>
        <p:nvGraphicFramePr>
          <p:cNvPr id="14354" name="Group 18"/>
          <p:cNvGraphicFramePr>
            <a:graphicFrameLocks noGrp="1"/>
          </p:cNvGraphicFramePr>
          <p:nvPr>
            <p:ph idx="1"/>
          </p:nvPr>
        </p:nvGraphicFramePr>
        <p:xfrm>
          <a:off x="566738" y="2292824"/>
          <a:ext cx="8001000" cy="3955733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42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CreateEmptyS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(Output S : Stack)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Membuat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sembarang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siap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dipakai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TOP(S)  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Nil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238536"/>
            <a:ext cx="8001000" cy="838200"/>
          </a:xfrm>
        </p:spPr>
        <p:txBody>
          <a:bodyPr/>
          <a:lstStyle/>
          <a:p>
            <a:r>
              <a:rPr lang="en-US" sz="2400" b="1" dirty="0" err="1"/>
              <a:t>Penambahan</a:t>
            </a:r>
            <a:r>
              <a:rPr lang="en-US" sz="2400" b="1" dirty="0"/>
              <a:t>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/>
              <a:t>elemen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Stack (Push)</a:t>
            </a:r>
          </a:p>
        </p:txBody>
      </p:sp>
      <p:graphicFrame>
        <p:nvGraphicFramePr>
          <p:cNvPr id="16403" name="Group 19"/>
          <p:cNvGraphicFramePr>
            <a:graphicFrameLocks noGrp="1"/>
          </p:cNvGraphicFramePr>
          <p:nvPr>
            <p:ph idx="1"/>
          </p:nvPr>
        </p:nvGraphicFramePr>
        <p:xfrm>
          <a:off x="566738" y="2251881"/>
          <a:ext cx="8001000" cy="3684631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3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Push@(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Input/Output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 : Stack </a:t>
                      </a:r>
                      <a:endParaRPr kumimoji="0" lang="id-ID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 P :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Menambahkan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telah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diketahui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alamatnya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{insert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sebagai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pertama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Next(P)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TOP(S)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TOP(S)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Grp="1" noChangeArrowheads="1"/>
          </p:cNvSpPr>
          <p:nvPr>
            <p:ph type="title"/>
          </p:nvPr>
        </p:nvSpPr>
        <p:spPr>
          <a:xfrm>
            <a:off x="566738" y="1143000"/>
            <a:ext cx="8001000" cy="838200"/>
          </a:xfrm>
        </p:spPr>
        <p:txBody>
          <a:bodyPr/>
          <a:lstStyle/>
          <a:p>
            <a:r>
              <a:rPr lang="en-US" sz="2400" b="1" dirty="0" err="1"/>
              <a:t>Penambahan</a:t>
            </a:r>
            <a:r>
              <a:rPr lang="en-US" sz="2400" b="1" dirty="0"/>
              <a:t>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/>
              <a:t>elemen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Stack (Push)</a:t>
            </a:r>
          </a:p>
        </p:txBody>
      </p:sp>
      <p:graphicFrame>
        <p:nvGraphicFramePr>
          <p:cNvPr id="18454" name="Group 22"/>
          <p:cNvGraphicFramePr>
            <a:graphicFrameLocks noGrp="1"/>
          </p:cNvGraphicFramePr>
          <p:nvPr>
            <p:ph idx="1"/>
          </p:nvPr>
        </p:nvGraphicFramePr>
        <p:xfrm>
          <a:off x="566738" y="2047164"/>
          <a:ext cx="8001000" cy="4108059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30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Push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Input/Output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 : Stack 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E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Infotype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Menambahkan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diketahui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informasinya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P: address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1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Alokasi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(P)     {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alokasi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selalu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berhasil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Info(P) 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E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Next (P)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TOP(S)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TOP(S)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787" y="1293128"/>
            <a:ext cx="8001000" cy="838200"/>
          </a:xfrm>
        </p:spPr>
        <p:txBody>
          <a:bodyPr/>
          <a:lstStyle/>
          <a:p>
            <a:r>
              <a:rPr lang="id-ID" dirty="0"/>
              <a:t>Penghapusan sebuah elemen pada Stack</a:t>
            </a:r>
            <a:r>
              <a:rPr lang="en-US" dirty="0"/>
              <a:t> </a:t>
            </a:r>
          </a:p>
        </p:txBody>
      </p:sp>
      <p:graphicFrame>
        <p:nvGraphicFramePr>
          <p:cNvPr id="20504" name="Group 24"/>
          <p:cNvGraphicFramePr>
            <a:graphicFrameLocks noGrp="1"/>
          </p:cNvGraphicFramePr>
          <p:nvPr>
            <p:ph idx="1"/>
          </p:nvPr>
        </p:nvGraphicFramePr>
        <p:xfrm>
          <a:off x="533400" y="2333767"/>
          <a:ext cx="8001000" cy="4006176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2087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PopStack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Input/Output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 : Stack;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 P :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alamt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sehingga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informasinya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dapat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diakses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melaui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Menghapus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stack,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mungkin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seteleh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penghapusan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menjadi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P :address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P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TOP(S)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TOP(S)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Next(TOP(S))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5"/>
          <p:cNvSpPr>
            <a:spLocks noGrp="1" noChangeArrowheads="1"/>
          </p:cNvSpPr>
          <p:nvPr>
            <p:ph type="title"/>
          </p:nvPr>
        </p:nvSpPr>
        <p:spPr>
          <a:xfrm>
            <a:off x="574675" y="1143000"/>
            <a:ext cx="8001000" cy="838200"/>
          </a:xfrm>
        </p:spPr>
        <p:txBody>
          <a:bodyPr/>
          <a:lstStyle/>
          <a:p>
            <a:r>
              <a:rPr lang="id-ID" sz="2400" dirty="0"/>
              <a:t>Penghapusan sebuah elemen pada Stack</a:t>
            </a:r>
            <a:endParaRPr lang="en-US" sz="2400" dirty="0"/>
          </a:p>
        </p:txBody>
      </p:sp>
      <p:graphicFrame>
        <p:nvGraphicFramePr>
          <p:cNvPr id="22556" name="Group 28"/>
          <p:cNvGraphicFramePr>
            <a:graphicFrameLocks noGrp="1"/>
          </p:cNvGraphicFramePr>
          <p:nvPr>
            <p:ph idx="1"/>
          </p:nvPr>
        </p:nvGraphicFramePr>
        <p:xfrm>
          <a:off x="617537" y="2012228"/>
          <a:ext cx="7958138" cy="4279392"/>
        </p:xfrm>
        <a:graphic>
          <a:graphicData uri="http://schemas.openxmlformats.org/drawingml/2006/table">
            <a:tbl>
              <a:tblPr/>
              <a:tblGrid>
                <a:gridCol w="7958138"/>
              </a:tblGrid>
              <a:tr h="197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PopStack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Input/Output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 : Stack;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E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Infotype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info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E,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alamat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 yang lama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didealokasi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Menghapus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stack,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mungkin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setelah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penghapusan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menjadi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P :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8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P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TOP(S);  E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Info(P)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TOP(S)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Next (TOP(S))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Dealokasi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(P)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59087"/>
            <a:ext cx="8001000" cy="838200"/>
          </a:xfrm>
        </p:spPr>
        <p:txBody>
          <a:bodyPr/>
          <a:lstStyle/>
          <a:p>
            <a:r>
              <a:rPr lang="id-ID" dirty="0"/>
              <a:t>Representasi Berkait dengan Pointer</a:t>
            </a:r>
            <a:r>
              <a:rPr lang="en-US" dirty="0"/>
              <a:t> </a:t>
            </a:r>
          </a:p>
        </p:txBody>
      </p:sp>
      <p:graphicFrame>
        <p:nvGraphicFramePr>
          <p:cNvPr id="24593" name="Group 17"/>
          <p:cNvGraphicFramePr>
            <a:graphicFrameLocks noGrp="1"/>
          </p:cNvGraphicFramePr>
          <p:nvPr>
            <p:ph idx="1"/>
          </p:nvPr>
        </p:nvGraphicFramePr>
        <p:xfrm>
          <a:off x="574675" y="2238231"/>
          <a:ext cx="8001000" cy="4013579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013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Definisi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dgn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representasi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berkait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dgn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pointer}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infotype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: ...{Type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menyimpan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id-ID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informasi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address   : ^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ElmtStack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Elmtstack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&lt;Info 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infotype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Next  : 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    : &lt;Top : 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S  : 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{Cara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penulisan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Top(S)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Info(P)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P^.Info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Next(P)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P^.Next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73958"/>
            <a:ext cx="8001000" cy="838200"/>
          </a:xfrm>
        </p:spPr>
        <p:txBody>
          <a:bodyPr/>
          <a:lstStyle/>
          <a:p>
            <a:r>
              <a:rPr lang="id-ID" dirty="0"/>
              <a:t>Test stack Kosong</a:t>
            </a:r>
            <a:r>
              <a:rPr lang="en-US" dirty="0"/>
              <a:t> 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ph idx="1"/>
          </p:nvPr>
        </p:nvGraphicFramePr>
        <p:xfrm>
          <a:off x="533400" y="2312158"/>
          <a:ext cx="8034338" cy="2518023"/>
        </p:xfrm>
        <a:graphic>
          <a:graphicData uri="http://schemas.openxmlformats.org/drawingml/2006/table">
            <a:tbl>
              <a:tblPr/>
              <a:tblGrid>
                <a:gridCol w="8034338"/>
              </a:tblGrid>
              <a:tr h="999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Function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StackEmpty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(S: STACK)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{Test stack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mengirim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true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false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(S.TOP = Nil)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238536"/>
            <a:ext cx="8001000" cy="838200"/>
          </a:xfrm>
        </p:spPr>
        <p:txBody>
          <a:bodyPr/>
          <a:lstStyle/>
          <a:p>
            <a:r>
              <a:rPr lang="id-ID" dirty="0"/>
              <a:t>Pembuatan Stack Kosong</a:t>
            </a:r>
            <a:r>
              <a:rPr lang="en-US" dirty="0"/>
              <a:t> 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>
            <p:ph idx="1"/>
          </p:nvPr>
        </p:nvGraphicFramePr>
        <p:xfrm>
          <a:off x="566738" y="2333767"/>
          <a:ext cx="8001000" cy="364861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542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CreateEmptyS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(Output S : Stack)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Membuat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sembarang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siap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dipakai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S.TOP 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Nil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334072"/>
            <a:ext cx="8001000" cy="838200"/>
          </a:xfrm>
        </p:spPr>
        <p:txBody>
          <a:bodyPr/>
          <a:lstStyle/>
          <a:p>
            <a:r>
              <a:rPr lang="en-US" b="1" dirty="0" err="1"/>
              <a:t>Penambahan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Stack (Push)</a:t>
            </a:r>
          </a:p>
        </p:txBody>
      </p:sp>
      <p:graphicFrame>
        <p:nvGraphicFramePr>
          <p:cNvPr id="28675" name="Group 3"/>
          <p:cNvGraphicFramePr>
            <a:graphicFrameLocks noGrp="1"/>
          </p:cNvGraphicFramePr>
          <p:nvPr>
            <p:ph idx="1"/>
          </p:nvPr>
        </p:nvGraphicFramePr>
        <p:xfrm>
          <a:off x="574675" y="2483892"/>
          <a:ext cx="8001000" cy="3662253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265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Push@(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Input/Output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 : Stack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Input P :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Menambahkan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baru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telah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diketahui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alamatnya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8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{insert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sebagai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pertama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P^.Next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S.TOP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S.TOP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79480"/>
            <a:ext cx="8001000" cy="838200"/>
          </a:xfrm>
        </p:spPr>
        <p:txBody>
          <a:bodyPr/>
          <a:lstStyle/>
          <a:p>
            <a:r>
              <a:rPr lang="id-ID" dirty="0"/>
              <a:t>Penghapusan sebuah elemen pada Stack</a:t>
            </a:r>
            <a:r>
              <a:rPr lang="en-US" dirty="0"/>
              <a:t> </a:t>
            </a:r>
          </a:p>
        </p:txBody>
      </p:sp>
      <p:graphicFrame>
        <p:nvGraphicFramePr>
          <p:cNvPr id="30735" name="Group 15"/>
          <p:cNvGraphicFramePr>
            <a:graphicFrameLocks noGrp="1"/>
          </p:cNvGraphicFramePr>
          <p:nvPr>
            <p:ph idx="1"/>
          </p:nvPr>
        </p:nvGraphicFramePr>
        <p:xfrm>
          <a:off x="533400" y="2292830"/>
          <a:ext cx="8001000" cy="4084448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42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PopStack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Input/Output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 : Stack;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 P :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alamt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sehingga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informasinya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dapat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diakses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melaui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Menghapus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stack,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mungkin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seteleh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penghapusan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menjadi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P :address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2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P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S.TOP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S.TOP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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S.TOP^.Next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Pada bab ini kita akan membahas tentang stack (tumpukan)</a:t>
            </a:r>
          </a:p>
          <a:p>
            <a:r>
              <a:rPr lang="id-ID" dirty="0" smtClean="0"/>
              <a:t>Struktur data stack sering digunakan untuk membantu algoritma pada tree atau graf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119120"/>
            <a:ext cx="8001000" cy="623248"/>
          </a:xfrm>
        </p:spPr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graphicFrame>
        <p:nvGraphicFramePr>
          <p:cNvPr id="31757" name="Group 13"/>
          <p:cNvGraphicFramePr>
            <a:graphicFrameLocks noGrp="1"/>
          </p:cNvGraphicFramePr>
          <p:nvPr>
            <p:ph idx="1"/>
          </p:nvPr>
        </p:nvGraphicFramePr>
        <p:xfrm>
          <a:off x="566738" y="1759432"/>
          <a:ext cx="8001000" cy="47244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72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Definisi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S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representasi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berkait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constant     Nil : integer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Nmin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integer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Nmax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integer = 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  address  : integer [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Nmin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..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Nmax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Nil]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...{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Info:infotype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next : address&gt;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 Stack : &lt;TOP : address,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TabElmt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 array[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Nmin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..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Nmax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] of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S:Stack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cara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penulisan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Top(S)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Info(P)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S.TabElmt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[P].Info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Next(P)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S.TabElmt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[P].Next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Primitif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Alokasi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id-ID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AllocTab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(P) </a:t>
                      </a:r>
                      <a:endParaRPr kumimoji="0" lang="id-ID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Dealokasi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DeallocTab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(p) 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487606"/>
            <a:ext cx="8001000" cy="838200"/>
          </a:xfrm>
        </p:spPr>
        <p:txBody>
          <a:bodyPr/>
          <a:lstStyle/>
          <a:p>
            <a:r>
              <a:rPr lang="id-ID" dirty="0"/>
              <a:t>Test stack Kosong</a:t>
            </a:r>
            <a:r>
              <a:rPr lang="en-US" dirty="0"/>
              <a:t> 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>
            <p:ph idx="1"/>
          </p:nvPr>
        </p:nvGraphicFramePr>
        <p:xfrm>
          <a:off x="541337" y="2325806"/>
          <a:ext cx="8034338" cy="2439864"/>
        </p:xfrm>
        <a:graphic>
          <a:graphicData uri="http://schemas.openxmlformats.org/drawingml/2006/table">
            <a:tbl>
              <a:tblPr/>
              <a:tblGrid>
                <a:gridCol w="8034338"/>
              </a:tblGrid>
              <a:tr h="998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Function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StackEmptyT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(S: STACK)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20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{Test stack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mengirim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true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false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6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→ </a:t>
                      </a:r>
                      <a:r>
                        <a:rPr kumimoji="0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S.Top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= Nil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413680"/>
            <a:ext cx="8001000" cy="838200"/>
          </a:xfrm>
        </p:spPr>
        <p:txBody>
          <a:bodyPr/>
          <a:lstStyle/>
          <a:p>
            <a:r>
              <a:rPr lang="id-ID" dirty="0"/>
              <a:t>Pembuatan Stack Kosong</a:t>
            </a:r>
            <a:r>
              <a:rPr lang="en-US" dirty="0"/>
              <a:t> 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ph idx="1"/>
          </p:nvPr>
        </p:nvGraphicFramePr>
        <p:xfrm>
          <a:off x="566738" y="2306472"/>
          <a:ext cx="8001000" cy="3423032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587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CreateEmptyT	(Output S : Stack)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{Membuat sebuah stack kosong}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sembarang}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sebuah stack S kosong siap dipakai terdefinisi}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S.Top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← Nil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252184"/>
            <a:ext cx="8001000" cy="838200"/>
          </a:xfrm>
        </p:spPr>
        <p:txBody>
          <a:bodyPr/>
          <a:lstStyle/>
          <a:p>
            <a:r>
              <a:rPr lang="en-US" sz="2400" b="1" dirty="0" err="1"/>
              <a:t>Penambahan</a:t>
            </a:r>
            <a:r>
              <a:rPr lang="en-US" sz="2400" b="1" dirty="0"/>
              <a:t>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/>
              <a:t>elemen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Stack (Push)</a:t>
            </a:r>
          </a:p>
        </p:txBody>
      </p:sp>
      <p:graphicFrame>
        <p:nvGraphicFramePr>
          <p:cNvPr id="35856" name="Group 16"/>
          <p:cNvGraphicFramePr>
            <a:graphicFrameLocks noGrp="1"/>
          </p:cNvGraphicFramePr>
          <p:nvPr>
            <p:ph idx="1"/>
          </p:nvPr>
        </p:nvGraphicFramePr>
        <p:xfrm>
          <a:off x="574675" y="2238233"/>
          <a:ext cx="8001000" cy="3821373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523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Push@(Input/Output S : Stack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Input P :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{Menambahkan sebuah elemen baru pada TOP, dengan elemen yang telah diketahui alamatnya}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0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{insert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sebagai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pertama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S.TabElmt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[P].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Next</a:t>
                      </a:r>
                      <a:r>
                        <a:rPr kumimoji="0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←S.TOP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     S.TOP ← P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183944"/>
            <a:ext cx="8001000" cy="838200"/>
          </a:xfrm>
        </p:spPr>
        <p:txBody>
          <a:bodyPr/>
          <a:lstStyle/>
          <a:p>
            <a:r>
              <a:rPr lang="id-ID" dirty="0"/>
              <a:t>Penghapusan sebuah elemen pada Stack</a:t>
            </a:r>
            <a:r>
              <a:rPr lang="en-US" dirty="0"/>
              <a:t> </a:t>
            </a:r>
          </a:p>
        </p:txBody>
      </p:sp>
      <p:graphicFrame>
        <p:nvGraphicFramePr>
          <p:cNvPr id="36884" name="Group 20"/>
          <p:cNvGraphicFramePr>
            <a:graphicFrameLocks noGrp="1"/>
          </p:cNvGraphicFramePr>
          <p:nvPr>
            <p:ph idx="1"/>
          </p:nvPr>
        </p:nvGraphicFramePr>
        <p:xfrm>
          <a:off x="533400" y="2094944"/>
          <a:ext cx="8001000" cy="4279392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42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PopStack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@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Input/Output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 : Stack;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      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 P : address)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alamat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sehingga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informasinya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dapat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diakses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melaui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Menghapus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stack,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mungkin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seteleh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penghapusan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menjadi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P :address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2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P 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← S.TOP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    S.TOP ←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S.TabElmt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[S.TOP].Next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    {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Jika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menjadi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kosong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, S.TOP = Nil}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Representasi kontigu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10" y="1977656"/>
            <a:ext cx="5224462" cy="315377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operasinya</a:t>
            </a:r>
            <a:r>
              <a:rPr lang="en-US" sz="2000" dirty="0"/>
              <a:t>, </a:t>
            </a:r>
            <a:r>
              <a:rPr lang="en-US" sz="2000" dirty="0" err="1"/>
              <a:t>biasanya</a:t>
            </a:r>
            <a:r>
              <a:rPr lang="en-US" sz="2000" dirty="0"/>
              <a:t> stack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kontigu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TOP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ekstrem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terdefinisi</a:t>
            </a:r>
            <a:r>
              <a:rPr lang="en-US" sz="2000" dirty="0"/>
              <a:t>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Stack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{1..Nmax}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NMax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kostanta</a:t>
            </a:r>
            <a:r>
              <a:rPr lang="en-US" sz="2000" dirty="0"/>
              <a:t> yang </a:t>
            </a:r>
            <a:r>
              <a:rPr lang="en-US" sz="2000" dirty="0" err="1"/>
              <a:t>diperkirakan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ditampung</a:t>
            </a:r>
            <a:r>
              <a:rPr lang="en-US" sz="2000" dirty="0"/>
              <a:t> stack.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103313"/>
            <a:ext cx="78486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26" name="Group 14"/>
          <p:cNvGraphicFramePr>
            <a:graphicFrameLocks noGrp="1"/>
          </p:cNvGraphicFramePr>
          <p:nvPr>
            <p:ph idx="1"/>
          </p:nvPr>
        </p:nvGraphicFramePr>
        <p:xfrm>
          <a:off x="566738" y="1624084"/>
          <a:ext cx="8001000" cy="41910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19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Definisi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S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representasi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kontigu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constant     Nil : integer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Nmax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integer = 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  address  : integer [0..Nmax]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...{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terdiri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dari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Info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saja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 Stack : &lt;TOP : address, </a:t>
                      </a:r>
                      <a:endParaRPr kumimoji="0" lang="id-ID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TabElmt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: array[1..Nmax] of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S:Stack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cara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penulisan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Top(S)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Info(P)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S.TabElmt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[P]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Next(P)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P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←P-1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Primitif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Alokasi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: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AllocTab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(P)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              </a:t>
                      </a:r>
                      <a:r>
                        <a:rPr kumimoji="0" lang="id-ID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    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Dealokasi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: </a:t>
                      </a:r>
                      <a:r>
                        <a:rPr kumimoji="0" lang="en-US" altLang="ja-JP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DeallocTab</a:t>
                      </a:r>
                      <a:r>
                        <a:rPr kumimoji="0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(P)  }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92072"/>
            <a:ext cx="8001000" cy="838200"/>
          </a:xfrm>
        </p:spPr>
        <p:txBody>
          <a:bodyPr/>
          <a:lstStyle/>
          <a:p>
            <a:r>
              <a:rPr lang="id-ID" dirty="0"/>
              <a:t>Test stack Kosong</a:t>
            </a:r>
            <a:r>
              <a:rPr lang="en-US" dirty="0"/>
              <a:t> 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>
            <p:ph idx="1"/>
          </p:nvPr>
        </p:nvGraphicFramePr>
        <p:xfrm>
          <a:off x="533400" y="2429301"/>
          <a:ext cx="8034338" cy="3242946"/>
        </p:xfrm>
        <a:graphic>
          <a:graphicData uri="http://schemas.openxmlformats.org/drawingml/2006/table">
            <a:tbl>
              <a:tblPr/>
              <a:tblGrid>
                <a:gridCol w="8034338"/>
              </a:tblGrid>
              <a:tr h="1558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Function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StackEmpty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(S: STACK) </a:t>
                      </a: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2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{Test stack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mengirim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true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false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ja-JP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→ </a:t>
                      </a:r>
                      <a:r>
                        <a:rPr kumimoji="0" lang="en-US" altLang="ja-JP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S.Top</a:t>
                      </a:r>
                      <a:r>
                        <a:rPr kumimoji="0" lang="en-US" altLang="ja-JP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= Nil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238536"/>
            <a:ext cx="8001000" cy="838200"/>
          </a:xfrm>
        </p:spPr>
        <p:txBody>
          <a:bodyPr/>
          <a:lstStyle/>
          <a:p>
            <a:r>
              <a:rPr lang="id-ID" dirty="0"/>
              <a:t>Pembuatan Stack Kosong</a:t>
            </a:r>
            <a:r>
              <a:rPr lang="en-US" dirty="0"/>
              <a:t> 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>
            <p:ph idx="1"/>
          </p:nvPr>
        </p:nvGraphicFramePr>
        <p:xfrm>
          <a:off x="566738" y="2265529"/>
          <a:ext cx="8001000" cy="3629382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52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CreateEmpty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	(Output S : Stack)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Membuat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{I.S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sembarang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{F.S :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S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siap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dipakai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7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S.Top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← Nil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1293128"/>
            <a:ext cx="8001000" cy="838200"/>
          </a:xfrm>
        </p:spPr>
        <p:txBody>
          <a:bodyPr/>
          <a:lstStyle/>
          <a:p>
            <a:r>
              <a:rPr lang="en-US" b="1" dirty="0" err="1"/>
              <a:t>Penambahan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Stack (Push)</a:t>
            </a:r>
          </a:p>
        </p:txBody>
      </p:sp>
      <p:graphicFrame>
        <p:nvGraphicFramePr>
          <p:cNvPr id="46099" name="Group 19"/>
          <p:cNvGraphicFramePr>
            <a:graphicFrameLocks noGrp="1"/>
          </p:cNvGraphicFramePr>
          <p:nvPr>
            <p:ph idx="1"/>
          </p:nvPr>
        </p:nvGraphicFramePr>
        <p:xfrm>
          <a:off x="566738" y="2415654"/>
          <a:ext cx="8001000" cy="3774504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PushTab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(input/output S: Stack, input E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menambah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baru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yang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diketahui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informasinya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{IS :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mungkin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alokasi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alamat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selalu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berhasil:S.TOP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NMax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FS : TOP(S)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berisi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E}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  <a:endParaRPr kumimoji="0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ＭＳ Ｐゴシック" charset="-128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S.TOP ← S.TOP+1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S.TabElmt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[S.TOP]←E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Stack</a:t>
            </a:r>
            <a:r>
              <a:rPr lang="en-US" dirty="0" smtClean="0"/>
              <a:t> (</a:t>
            </a:r>
            <a:r>
              <a:rPr lang="en-US" dirty="0" err="1" smtClean="0"/>
              <a:t>Tumpukan</a:t>
            </a:r>
            <a:r>
              <a:rPr lang="en-US" dirty="0" smtClean="0"/>
              <a:t>) 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Stack adalah list linier yang:</a:t>
            </a:r>
          </a:p>
          <a:p>
            <a:r>
              <a:rPr lang="en-US"/>
              <a:t>Dikenali elemen puncaknya (TOP)</a:t>
            </a:r>
          </a:p>
          <a:p>
            <a:r>
              <a:rPr lang="en-US"/>
              <a:t>Aturan penyisipan dan penghapusan elemennya tertentu</a:t>
            </a:r>
          </a:p>
          <a:p>
            <a:pPr lvl="1"/>
            <a:r>
              <a:rPr lang="en-US"/>
              <a:t>Penyisipan selalu dilakukan di “atas” (TOP)</a:t>
            </a:r>
          </a:p>
          <a:p>
            <a:pPr lvl="1"/>
            <a:r>
              <a:rPr lang="en-US"/>
              <a:t>Penghapusan selalu dilakukan pada TOP</a:t>
            </a:r>
            <a:endParaRPr lang="id-ID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id-ID">
                <a:sym typeface="Wingdings" pitchFamily="2" charset="2"/>
              </a:rPr>
              <a:t></a:t>
            </a:r>
            <a:r>
              <a:rPr lang="en-US"/>
              <a:t> Stack tersusun secara LIFO (Last In First Out)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1240"/>
            <a:ext cx="8001000" cy="838200"/>
          </a:xfrm>
        </p:spPr>
        <p:txBody>
          <a:bodyPr/>
          <a:lstStyle/>
          <a:p>
            <a:r>
              <a:rPr lang="id-ID" sz="2400" dirty="0"/>
              <a:t>Penghapusan sebuah elemen pada Stack</a:t>
            </a:r>
            <a:r>
              <a:rPr lang="en-US" sz="2400" dirty="0"/>
              <a:t> </a:t>
            </a:r>
          </a:p>
        </p:txBody>
      </p:sp>
      <p:graphicFrame>
        <p:nvGraphicFramePr>
          <p:cNvPr id="50200" name="Group 24"/>
          <p:cNvGraphicFramePr>
            <a:graphicFrameLocks noGrp="1"/>
          </p:cNvGraphicFramePr>
          <p:nvPr>
            <p:ph idx="1"/>
          </p:nvPr>
        </p:nvGraphicFramePr>
        <p:xfrm>
          <a:off x="533400" y="2206400"/>
          <a:ext cx="8001000" cy="4140264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42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PopStack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(input/output S: Stack,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    output E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menghapus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Stack,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boleh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mungkin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menjadi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{IS : Stack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FS :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elemen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disimpan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E}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2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←S.TabElmt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[S.TOP]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S.TOP ← S.TOP - 1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{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tidak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perlu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dealokasi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sebab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direpresentasi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dengan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tabel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kontigu</a:t>
                      </a:r>
                      <a:r>
                        <a:rPr kumimoji="0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charset="-128"/>
                          <a:cs typeface="Courier New" pitchFamily="49" charset="0"/>
                        </a:rPr>
                        <a:t>}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1281825"/>
            <a:ext cx="8326438" cy="641239"/>
          </a:xfrm>
        </p:spPr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Stack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95912"/>
            <a:ext cx="8001000" cy="2819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d-ID" sz="2100" dirty="0"/>
              <a:t>Ekspresi Matematika dengan notasi</a:t>
            </a:r>
            <a:endParaRPr lang="en-US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d-ID" sz="2100" dirty="0"/>
              <a:t>postfix (Polish)</a:t>
            </a:r>
          </a:p>
          <a:p>
            <a:pPr>
              <a:lnSpc>
                <a:spcPct val="90000"/>
              </a:lnSpc>
            </a:pPr>
            <a:r>
              <a:rPr lang="id-ID" sz="2100" dirty="0"/>
              <a:t>Diberikan sebuah ekpresi matematika postfix dengan operator [‘ * ’, ’ / ’, ‘+’,’-’,’^’]</a:t>
            </a:r>
          </a:p>
          <a:p>
            <a:pPr>
              <a:lnSpc>
                <a:spcPct val="90000"/>
              </a:lnSpc>
            </a:pPr>
            <a:r>
              <a:rPr lang="id-ID" sz="2100" dirty="0"/>
              <a:t>Operan dari ekspresi dapat berupa sebuah karakter abjad [‘A’..’Z’] atau sebuah nilai yang terdiri dari satu </a:t>
            </a:r>
            <a:r>
              <a:rPr lang="en-US" sz="2100" dirty="0"/>
              <a:t>a</a:t>
            </a:r>
            <a:r>
              <a:rPr lang="id-ID" sz="2100" dirty="0"/>
              <a:t>ngka [‘0’..’9’]</a:t>
            </a:r>
            <a:endParaRPr lang="en-US" sz="2100" dirty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17660"/>
            <a:ext cx="88392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Studi Kasus Stack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id-ID"/>
              <a:t>Catatan </a:t>
            </a:r>
            <a:endParaRPr lang="en-US"/>
          </a:p>
          <a:p>
            <a:r>
              <a:rPr lang="en-US"/>
              <a:t>D</a:t>
            </a:r>
            <a:r>
              <a:rPr lang="id-ID"/>
              <a:t>alam penulisan ekspresi yang tidak disederhanakan, tiap operan atau operator disebut token.</a:t>
            </a:r>
          </a:p>
          <a:p>
            <a:r>
              <a:rPr lang="id-ID"/>
              <a:t>Didefinisikan token adalah sebuah ‘kata’ (deretan karakter yang tidak mengandung blank), dan diantara dua kata dipisahkan satu atau beberapa operator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4" name="Rectangle 26"/>
          <p:cNvSpPr>
            <a:spLocks noGrp="1" noChangeArrowheads="1"/>
          </p:cNvSpPr>
          <p:nvPr>
            <p:ph type="title"/>
          </p:nvPr>
        </p:nvSpPr>
        <p:spPr>
          <a:xfrm>
            <a:off x="566738" y="1304499"/>
            <a:ext cx="8001000" cy="838200"/>
          </a:xfrm>
        </p:spPr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Stack</a:t>
            </a:r>
          </a:p>
        </p:txBody>
      </p:sp>
      <p:graphicFrame>
        <p:nvGraphicFramePr>
          <p:cNvPr id="53281" name="Group 33"/>
          <p:cNvGraphicFramePr>
            <a:graphicFrameLocks noGrp="1"/>
          </p:cNvGraphicFramePr>
          <p:nvPr>
            <p:ph idx="1"/>
          </p:nvPr>
        </p:nvGraphicFramePr>
        <p:xfrm>
          <a:off x="566738" y="2142699"/>
          <a:ext cx="8001000" cy="4187952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Ekspresi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Menghitung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sebuah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ekspresi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matematika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yang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ditulis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secara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posfix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memperhatikan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urutan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evaluasi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berdasarkan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operator}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: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character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address   : ^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ElmtStack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Elmtstack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&lt;Info  :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infotype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Next  : 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Stack     : &lt;Top : 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S  : Stack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CT,OP1,OP2     :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character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Type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token     : ……… 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terdefinisi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first-token 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mengirim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token yang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pertama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5" name="Rectangle 25"/>
          <p:cNvSpPr>
            <a:spLocks noGrp="1" noChangeArrowheads="1"/>
          </p:cNvSpPr>
          <p:nvPr>
            <p:ph type="title"/>
          </p:nvPr>
        </p:nvSpPr>
        <p:spPr>
          <a:xfrm>
            <a:off x="566738" y="1446663"/>
            <a:ext cx="8001000" cy="838200"/>
          </a:xfrm>
        </p:spPr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Stack</a:t>
            </a:r>
          </a:p>
        </p:txBody>
      </p:sp>
      <p:graphicFrame>
        <p:nvGraphicFramePr>
          <p:cNvPr id="56355" name="Group 35"/>
          <p:cNvGraphicFramePr>
            <a:graphicFrameLocks noGrp="1"/>
          </p:cNvGraphicFramePr>
          <p:nvPr>
            <p:ph idx="1"/>
          </p:nvPr>
        </p:nvGraphicFramePr>
        <p:xfrm>
          <a:off x="566738" y="2499904"/>
          <a:ext cx="8001000" cy="2944368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2444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Procedure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Next-token 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mengirim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token yang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berikutnya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Function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EndToken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{true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proses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akuisisi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mendapatkan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Token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Merupakan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akhir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ekpresi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. Model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dengan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mark}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Function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operator (CT : token)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token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Function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hitung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(OP1,OP2, operator : token)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token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                           {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menghitung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ekspresi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mengkonversi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menjadi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token}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3" name="Rectangle 11"/>
          <p:cNvSpPr>
            <a:spLocks noGrp="1" noChangeArrowheads="1"/>
          </p:cNvSpPr>
          <p:nvPr>
            <p:ph type="title"/>
          </p:nvPr>
        </p:nvSpPr>
        <p:spPr>
          <a:xfrm>
            <a:off x="566738" y="1146988"/>
            <a:ext cx="8001000" cy="558990"/>
          </a:xfrm>
        </p:spPr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Stack</a:t>
            </a:r>
          </a:p>
        </p:txBody>
      </p:sp>
      <p:graphicFrame>
        <p:nvGraphicFramePr>
          <p:cNvPr id="59410" name="Group 18"/>
          <p:cNvGraphicFramePr>
            <a:graphicFrameLocks noGrp="1"/>
          </p:cNvGraphicFramePr>
          <p:nvPr>
            <p:ph idx="1"/>
          </p:nvPr>
        </p:nvGraphicFramePr>
        <p:xfrm>
          <a:off x="566738" y="1705970"/>
          <a:ext cx="8001000" cy="472440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72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First-token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(end-token)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then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Otuput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(‘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ekspresi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Repeat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Depend on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(CT)  {CT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adalah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current token}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Not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operator (CT): push(CT,S)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Operator (CT): {CT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adalah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operator}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     Pop(S,OP2)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     Pop(S,OP1)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              Push(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S,hitung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(OP1,OP2,CT))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Next-Token(CT)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Until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(End-token)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tuliskan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hasil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Diktat </a:t>
            </a:r>
            <a:r>
              <a:rPr lang="en-US" dirty="0" err="1" smtClean="0"/>
              <a:t>Kuliah</a:t>
            </a:r>
            <a:r>
              <a:rPr lang="en-US" dirty="0" smtClean="0"/>
              <a:t> IF2181 </a:t>
            </a:r>
            <a:r>
              <a:rPr lang="en-US" dirty="0" err="1" smtClean="0"/>
              <a:t>Struktur</a:t>
            </a:r>
            <a:r>
              <a:rPr lang="en-US" dirty="0" smtClean="0"/>
              <a:t> Data, </a:t>
            </a:r>
            <a:r>
              <a:rPr lang="en-US" dirty="0" err="1" smtClean="0"/>
              <a:t>Inggriani</a:t>
            </a:r>
            <a:r>
              <a:rPr lang="en-US" dirty="0" smtClean="0"/>
              <a:t> </a:t>
            </a:r>
            <a:r>
              <a:rPr lang="en-US" dirty="0" err="1" smtClean="0"/>
              <a:t>Liem</a:t>
            </a:r>
            <a:r>
              <a:rPr lang="en-US" dirty="0" smtClean="0"/>
              <a:t>, ITB, 2003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Stack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1841500" y="2498725"/>
            <a:ext cx="5334000" cy="3657600"/>
            <a:chOff x="2057400" y="2133600"/>
            <a:chExt cx="5334000" cy="365760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057400" y="3779838"/>
              <a:ext cx="2451100" cy="1828800"/>
              <a:chOff x="2736" y="4032"/>
              <a:chExt cx="1728" cy="1440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3312" y="4032"/>
                <a:ext cx="576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3168" y="4320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3024" y="4608"/>
                <a:ext cx="1152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880" y="4896"/>
                <a:ext cx="1440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2736" y="5136"/>
                <a:ext cx="1728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78163" y="2133600"/>
              <a:ext cx="407987" cy="365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282950" y="2498725"/>
              <a:ext cx="0" cy="731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5608638" y="3810000"/>
              <a:ext cx="1020762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b="1">
                  <a:latin typeface="Arial" charset="0"/>
                </a:rPr>
                <a:t>TOP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349875" y="5241925"/>
              <a:ext cx="20415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b="1">
                  <a:latin typeface="Arial" charset="0"/>
                </a:rPr>
                <a:t>BOTTOM</a:t>
              </a:r>
              <a:endParaRPr lang="en-US">
                <a:latin typeface="Arial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690938" y="3962400"/>
              <a:ext cx="1838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508500" y="5426075"/>
              <a:ext cx="815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7/20/2014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Stack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Stack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lojik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list linier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elemennya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1900" u="sng" dirty="0">
                <a:latin typeface="Courier New" pitchFamily="49" charset="0"/>
              </a:rPr>
              <a:t>Type</a:t>
            </a:r>
            <a:r>
              <a:rPr lang="en-US" sz="1900" dirty="0">
                <a:latin typeface="Courier New" pitchFamily="49" charset="0"/>
              </a:rPr>
              <a:t> </a:t>
            </a:r>
            <a:r>
              <a:rPr lang="en-US" sz="1900" dirty="0" err="1">
                <a:latin typeface="Courier New" pitchFamily="49" charset="0"/>
              </a:rPr>
              <a:t>ElmtS</a:t>
            </a:r>
            <a:r>
              <a:rPr lang="en-US" sz="1900" dirty="0">
                <a:latin typeface="Courier New" pitchFamily="49" charset="0"/>
              </a:rPr>
              <a:t> : &lt;Info : </a:t>
            </a:r>
            <a:r>
              <a:rPr lang="en-US" sz="1900" dirty="0" err="1">
                <a:latin typeface="Courier New" pitchFamily="49" charset="0"/>
              </a:rPr>
              <a:t>Infotype</a:t>
            </a:r>
            <a:r>
              <a:rPr lang="en-US" sz="1900" dirty="0">
                <a:latin typeface="Courier New" pitchFamily="49" charset="0"/>
              </a:rPr>
              <a:t>, Next : address&gt;</a:t>
            </a:r>
          </a:p>
          <a:p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(TOP)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terlama</a:t>
            </a:r>
            <a:r>
              <a:rPr lang="en-US" dirty="0"/>
              <a:t> (BOTTOM)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BOTTOM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Stack</a:t>
            </a:r>
            <a:endParaRPr lang="id-ID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/>
              <a:t>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stack, </a:t>
            </a:r>
            <a:r>
              <a:rPr lang="en-US" sz="2800" dirty="0" err="1"/>
              <a:t>dan</a:t>
            </a:r>
            <a:endParaRPr lang="en-US" sz="2800" dirty="0"/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dirty="0"/>
              <a:t>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address </a:t>
            </a:r>
            <a:r>
              <a:rPr lang="en-US" sz="2800" dirty="0" err="1"/>
              <a:t>maka</a:t>
            </a:r>
            <a:r>
              <a:rPr lang="en-US" sz="2800" dirty="0"/>
              <a:t>:</a:t>
            </a:r>
          </a:p>
          <a:p>
            <a:pPr>
              <a:spcBef>
                <a:spcPts val="500"/>
              </a:spcBef>
            </a:pPr>
            <a:r>
              <a:rPr lang="en-US" sz="2800" dirty="0"/>
              <a:t>Top(S)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TOP,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penyisipan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penghapusan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Info(P)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P</a:t>
            </a:r>
          </a:p>
          <a:p>
            <a:pPr>
              <a:spcBef>
                <a:spcPts val="500"/>
              </a:spcBef>
            </a:pPr>
            <a:r>
              <a:rPr lang="en-US" sz="2800" dirty="0"/>
              <a:t>Next(P)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suksesor</a:t>
            </a:r>
            <a:r>
              <a:rPr lang="en-US" sz="2800" dirty="0"/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Traversal Pada Stack</a:t>
            </a:r>
            <a:r>
              <a:rPr lang="en-US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Pada stack jarang sekali dilakukan operasi traversal, karena keunikan stack justru pada operasi yang hanya menyangkut elemen TOP. </a:t>
            </a:r>
          </a:p>
          <a:p>
            <a:pPr>
              <a:lnSpc>
                <a:spcPct val="90000"/>
              </a:lnSpc>
            </a:pPr>
            <a:r>
              <a:rPr lang="en-US"/>
              <a:t>Namun jika memang dibutuhkan traversal, misalnya untuk mencetak isi stack, maka skema traversal suatu stack persis sama dengan skema traversal list linier biasa, dengan mengganti First(L) menjadi TOP(S).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dan Fungsi dasar </a:t>
            </a:r>
            <a:r>
              <a:rPr lang="en-US" dirty="0"/>
              <a:t>(</a:t>
            </a:r>
            <a:r>
              <a:rPr lang="en-US" dirty="0" err="1"/>
              <a:t>Primitif</a:t>
            </a:r>
            <a:r>
              <a:rPr lang="en-US" dirty="0"/>
              <a:t>) </a:t>
            </a:r>
            <a:r>
              <a:rPr lang="id-ID" dirty="0"/>
              <a:t>Pada Stack 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197289"/>
            <a:ext cx="8001000" cy="4271750"/>
          </a:xfrm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1800" dirty="0" err="1"/>
              <a:t>Diberikan</a:t>
            </a:r>
            <a:r>
              <a:rPr lang="en-US" sz="1800" dirty="0"/>
              <a:t> S </a:t>
            </a:r>
            <a:r>
              <a:rPr lang="en-US" sz="1800" dirty="0" err="1"/>
              <a:t>adalah</a:t>
            </a:r>
            <a:r>
              <a:rPr lang="en-US" sz="1800" dirty="0"/>
              <a:t> Stack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elemenS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1800" dirty="0" err="1"/>
              <a:t>fungsional</a:t>
            </a:r>
            <a:r>
              <a:rPr lang="en-US" sz="1800" dirty="0"/>
              <a:t> stack </a:t>
            </a:r>
            <a:r>
              <a:rPr lang="en-US" sz="1800" dirty="0" err="1"/>
              <a:t>adalah</a:t>
            </a:r>
            <a:r>
              <a:rPr lang="en-US" sz="1800" dirty="0"/>
              <a:t> :</a:t>
            </a:r>
          </a:p>
          <a:p>
            <a:pPr>
              <a:spcBef>
                <a:spcPts val="500"/>
              </a:spcBef>
            </a:pPr>
            <a:r>
              <a:rPr lang="en-US" sz="1800" dirty="0" err="1"/>
              <a:t>StackEmpty</a:t>
            </a:r>
            <a:r>
              <a:rPr lang="en-US" sz="1800" dirty="0"/>
              <a:t> :S </a:t>
            </a:r>
            <a:r>
              <a:rPr lang="id-ID" sz="1800" dirty="0">
                <a:sym typeface="Wingdings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boolean</a:t>
            </a:r>
            <a:r>
              <a:rPr lang="en-US" sz="1800" dirty="0"/>
              <a:t> 	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1800" dirty="0"/>
              <a:t>      {Test stack </a:t>
            </a:r>
            <a:r>
              <a:rPr lang="en-US" sz="1800" dirty="0" err="1"/>
              <a:t>kosong</a:t>
            </a:r>
            <a:r>
              <a:rPr lang="en-US" sz="1800" dirty="0"/>
              <a:t>, true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, false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}</a:t>
            </a:r>
          </a:p>
          <a:p>
            <a:pPr>
              <a:spcBef>
                <a:spcPts val="500"/>
              </a:spcBef>
            </a:pPr>
            <a:r>
              <a:rPr lang="en-US" sz="1800" dirty="0" err="1"/>
              <a:t>CreateStack</a:t>
            </a:r>
            <a:r>
              <a:rPr lang="en-US" sz="1800" dirty="0"/>
              <a:t>: </a:t>
            </a:r>
            <a:r>
              <a:rPr lang="id-ID" sz="1800" dirty="0">
                <a:sym typeface="Wingdings" pitchFamily="2" charset="2"/>
              </a:rPr>
              <a:t></a:t>
            </a:r>
            <a:r>
              <a:rPr lang="en-US" sz="1800" dirty="0"/>
              <a:t> S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1800" dirty="0"/>
              <a:t>      {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stack </a:t>
            </a:r>
            <a:r>
              <a:rPr lang="en-US" sz="1800" dirty="0" err="1"/>
              <a:t>kosong</a:t>
            </a:r>
            <a:r>
              <a:rPr lang="en-US" sz="1800" dirty="0"/>
              <a:t>}</a:t>
            </a:r>
          </a:p>
          <a:p>
            <a:pPr>
              <a:spcBef>
                <a:spcPts val="500"/>
              </a:spcBef>
            </a:pPr>
            <a:r>
              <a:rPr lang="en-US" sz="1800" dirty="0"/>
              <a:t>Push	: </a:t>
            </a:r>
            <a:r>
              <a:rPr lang="en-US" sz="1800" dirty="0" err="1"/>
              <a:t>Elmt</a:t>
            </a:r>
            <a:r>
              <a:rPr lang="en-US" sz="1800" dirty="0"/>
              <a:t> x S </a:t>
            </a:r>
            <a:r>
              <a:rPr lang="id-ID" sz="1800" dirty="0">
                <a:sym typeface="Wingdings" pitchFamily="2" charset="2"/>
              </a:rPr>
              <a:t></a:t>
            </a:r>
            <a:r>
              <a:rPr lang="en-US" sz="1800" dirty="0"/>
              <a:t> S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1800" dirty="0"/>
              <a:t>     {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ElmtS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TOP. TOP </a:t>
            </a:r>
            <a:r>
              <a:rPr lang="en-US" sz="1800" dirty="0" err="1"/>
              <a:t>berubah</a:t>
            </a:r>
            <a:r>
              <a:rPr lang="en-US" sz="1800" dirty="0"/>
              <a:t> </a:t>
            </a:r>
            <a:endParaRPr lang="id-ID" sz="1800" dirty="0" smtClean="0"/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id-ID" sz="1800" dirty="0" smtClean="0"/>
              <a:t>        </a:t>
            </a:r>
            <a:r>
              <a:rPr lang="en-US" sz="1800" dirty="0" err="1" smtClean="0"/>
              <a:t>nilainya</a:t>
            </a:r>
            <a:r>
              <a:rPr lang="en-US" sz="1800" dirty="0"/>
              <a:t>}</a:t>
            </a:r>
          </a:p>
          <a:p>
            <a:pPr>
              <a:spcBef>
                <a:spcPts val="500"/>
              </a:spcBef>
            </a:pPr>
            <a:r>
              <a:rPr lang="en-US" sz="1800" dirty="0"/>
              <a:t>Pop : S </a:t>
            </a:r>
            <a:r>
              <a:rPr lang="id-ID" sz="1800" dirty="0">
                <a:sym typeface="Wingdings" pitchFamily="2" charset="2"/>
              </a:rPr>
              <a:t></a:t>
            </a:r>
            <a:r>
              <a:rPr lang="en-US" sz="1800" dirty="0"/>
              <a:t>  S x </a:t>
            </a:r>
            <a:r>
              <a:rPr lang="en-US" sz="1800" dirty="0" err="1"/>
              <a:t>ElmtS</a:t>
            </a:r>
            <a:r>
              <a:rPr lang="en-US" sz="1800" dirty="0"/>
              <a:t>  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1800" dirty="0"/>
              <a:t>     {</a:t>
            </a:r>
            <a:r>
              <a:rPr lang="en-US" sz="1800" dirty="0" err="1"/>
              <a:t>Mengambil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TOP, </a:t>
            </a:r>
            <a:r>
              <a:rPr lang="en-US" sz="1800" dirty="0" err="1"/>
              <a:t>sehingga</a:t>
            </a:r>
            <a:r>
              <a:rPr lang="en-US" sz="1800" dirty="0"/>
              <a:t> Top </a:t>
            </a:r>
            <a:r>
              <a:rPr lang="id-ID" sz="1800" dirty="0"/>
              <a:t>yang baru  adalah elemen yang datang sebelum elemen TOP, mungkin Stack menjad i kosong}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8001000" cy="838200"/>
          </a:xfrm>
        </p:spPr>
        <p:txBody>
          <a:bodyPr/>
          <a:lstStyle/>
          <a:p>
            <a:r>
              <a:rPr lang="id-ID" dirty="0"/>
              <a:t>Test stack Kosong</a:t>
            </a:r>
            <a:r>
              <a:rPr lang="en-US" dirty="0"/>
              <a:t> </a:t>
            </a:r>
          </a:p>
        </p:txBody>
      </p:sp>
      <p:graphicFrame>
        <p:nvGraphicFramePr>
          <p:cNvPr id="12310" name="Group 22"/>
          <p:cNvGraphicFramePr>
            <a:graphicFrameLocks noGrp="1"/>
          </p:cNvGraphicFramePr>
          <p:nvPr>
            <p:ph idx="1"/>
          </p:nvPr>
        </p:nvGraphicFramePr>
        <p:xfrm>
          <a:off x="533400" y="1922598"/>
          <a:ext cx="8034338" cy="4079114"/>
        </p:xfrm>
        <a:graphic>
          <a:graphicData uri="http://schemas.openxmlformats.org/drawingml/2006/table">
            <a:tbl>
              <a:tblPr/>
              <a:tblGrid>
                <a:gridCol w="8034338"/>
              </a:tblGrid>
              <a:tr h="2093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Function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StackEmpty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(S: STACK) </a:t>
                      </a: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kumimoji="0" lang="en-US" sz="2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{Test stack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mengirim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true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false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jika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tumpukan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tidak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kosong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Kamus 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Algoritma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</a:t>
                      </a: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(TOP(S) = Nil)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1036</TotalTime>
  <Words>1815</Words>
  <Application>Microsoft Office PowerPoint</Application>
  <PresentationFormat>On-screen Show (4:3)</PresentationFormat>
  <Paragraphs>310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template_informatika_slide</vt:lpstr>
      <vt:lpstr>Kode MK/ Pemrograman Terstruktur 2</vt:lpstr>
      <vt:lpstr>Pendahuluan</vt:lpstr>
      <vt:lpstr>Definisi Stack (Tumpukan) </vt:lpstr>
      <vt:lpstr>Definisi Stack</vt:lpstr>
      <vt:lpstr>Definisi Stack</vt:lpstr>
      <vt:lpstr>Definisi Stack</vt:lpstr>
      <vt:lpstr>Traversal Pada Stack </vt:lpstr>
      <vt:lpstr>Operasi dan Fungsi dasar (Primitif) Pada Stack </vt:lpstr>
      <vt:lpstr>Test stack Kosong </vt:lpstr>
      <vt:lpstr>Pembuatan Stack Kosong </vt:lpstr>
      <vt:lpstr>Penambahan sebuah elemen pada Stack (Push)</vt:lpstr>
      <vt:lpstr>Penambahan sebuah elemen pada Stack (Push)</vt:lpstr>
      <vt:lpstr>Penghapusan sebuah elemen pada Stack </vt:lpstr>
      <vt:lpstr>Penghapusan sebuah elemen pada Stack</vt:lpstr>
      <vt:lpstr>Representasi Berkait dengan Pointer </vt:lpstr>
      <vt:lpstr>Test stack Kosong </vt:lpstr>
      <vt:lpstr>Pembuatan Stack Kosong </vt:lpstr>
      <vt:lpstr>Penambahan sebuah elemen pada Stack (Push)</vt:lpstr>
      <vt:lpstr>Penghapusan sebuah elemen pada Stack </vt:lpstr>
      <vt:lpstr>Representasi berkait dengan tabel</vt:lpstr>
      <vt:lpstr>Test stack Kosong </vt:lpstr>
      <vt:lpstr>Pembuatan Stack Kosong </vt:lpstr>
      <vt:lpstr>Penambahan sebuah elemen pada Stack (Push)</vt:lpstr>
      <vt:lpstr>Penghapusan sebuah elemen pada Stack </vt:lpstr>
      <vt:lpstr>Representasi kontigu</vt:lpstr>
      <vt:lpstr>Slide 26</vt:lpstr>
      <vt:lpstr>Test stack Kosong </vt:lpstr>
      <vt:lpstr>Pembuatan Stack Kosong </vt:lpstr>
      <vt:lpstr>Penambahan sebuah elemen pada Stack (Push)</vt:lpstr>
      <vt:lpstr>Penghapusan sebuah elemen pada Stack </vt:lpstr>
      <vt:lpstr>Studi Kasus Stack </vt:lpstr>
      <vt:lpstr>Studi Kasus Stack</vt:lpstr>
      <vt:lpstr>Studi Kasus Stack</vt:lpstr>
      <vt:lpstr>Studi Kasus Stack</vt:lpstr>
      <vt:lpstr>Studi Kasus Stack</vt:lpstr>
      <vt:lpstr>Referensi</vt:lpstr>
      <vt:lpstr>Slide 37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132</cp:revision>
  <dcterms:created xsi:type="dcterms:W3CDTF">2012-11-14T18:53:32Z</dcterms:created>
  <dcterms:modified xsi:type="dcterms:W3CDTF">2014-07-20T04:34:54Z</dcterms:modified>
</cp:coreProperties>
</file>