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263" r:id="rId3"/>
    <p:sldId id="266" r:id="rId4"/>
    <p:sldId id="264" r:id="rId5"/>
    <p:sldId id="265" r:id="rId6"/>
    <p:sldId id="267" r:id="rId7"/>
    <p:sldId id="268" r:id="rId8"/>
    <p:sldId id="269" r:id="rId9"/>
    <p:sldId id="270" r:id="rId10"/>
    <p:sldId id="271" r:id="rId11"/>
    <p:sldId id="272" r:id="rId12"/>
    <p:sldId id="273" r:id="rId13"/>
    <p:sldId id="274" r:id="rId14"/>
    <p:sldId id="275" r:id="rId15"/>
    <p:sldId id="277" r:id="rId16"/>
    <p:sldId id="278" r:id="rId17"/>
    <p:sldId id="276"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58" r:id="rId3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p:scale>
          <a:sx n="70" d="100"/>
          <a:sy n="70" d="100"/>
        </p:scale>
        <p:origin x="-1386" y="-30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DB9219-4A66-4B41-AFAD-B4DCC55121D3}" type="datetimeFigureOut">
              <a:rPr lang="en-US" smtClean="0"/>
              <a:pPr/>
              <a:t>7/20/2014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A99D96-90C2-44B4-8DCF-3216EB4C3627}" type="slidenum">
              <a:rPr lang="en-US" smtClean="0"/>
              <a:pPr/>
              <a:t>‹#›</a:t>
            </a:fld>
            <a:endParaRPr lang="en-US"/>
          </a:p>
        </p:txBody>
      </p:sp>
    </p:spTree>
    <p:extLst>
      <p:ext uri="{BB962C8B-B14F-4D97-AF65-F5344CB8AC3E}">
        <p14:creationId xmlns:p14="http://schemas.microsoft.com/office/powerpoint/2010/main" xmlns="" val="3374085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796F5A-DA36-4202-8F3F-DA89D0431918}" type="datetimeFigureOut">
              <a:rPr lang="en-US" smtClean="0"/>
              <a:pPr/>
              <a:t>7/20/2014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BABC4-D3F8-4FEC-A081-17F891AA9F9F}" type="slidenum">
              <a:rPr lang="en-US" smtClean="0"/>
              <a:pPr/>
              <a:t>‹#›</a:t>
            </a:fld>
            <a:endParaRPr lang="en-US"/>
          </a:p>
        </p:txBody>
      </p:sp>
    </p:spTree>
    <p:extLst>
      <p:ext uri="{BB962C8B-B14F-4D97-AF65-F5344CB8AC3E}">
        <p14:creationId xmlns:p14="http://schemas.microsoft.com/office/powerpoint/2010/main" xmlns="" val="2167849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smtClean="0"/>
              <a:t>Click to edit Master title style</a:t>
            </a:r>
            <a:endParaRPr lang="en-US" dirty="0"/>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smtClean="0"/>
              <a:t>Click to edit Master subtitle style</a:t>
            </a:r>
            <a:endParaRPr lang="en-US" dirty="0"/>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smtClean="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061DBC4B-18FA-4641-AED3-09167062A95C}" type="datetime1">
              <a:rPr lang="en-US" smtClean="0"/>
              <a:pPr>
                <a:defRPr/>
              </a:pPr>
              <a:t>7/20/2014</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6" name="Picture 2" descr="C:\Users\Mystogan\Pictures\Untitled-1.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36245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3137D54C-61CE-1041-9449-8583DE2630BB}" type="datetime1">
              <a:rPr lang="en-US" smtClean="0"/>
              <a:pPr>
                <a:defRPr/>
              </a:pPr>
              <a:t>7/20/2014</a:t>
            </a:fld>
            <a:endParaRPr lang="en-US" dirty="0"/>
          </a:p>
        </p:txBody>
      </p:sp>
      <p:sp>
        <p:nvSpPr>
          <p:cNvPr id="2" name="Rectangle 1"/>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21"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id-ID" dirty="0" smtClean="0"/>
              <a:t>IKG2A3 Pemrograman Terstruktur 2</a:t>
            </a:r>
            <a:endParaRPr lang="en-US" dirty="0"/>
          </a:p>
        </p:txBody>
      </p:sp>
    </p:spTree>
    <p:extLst>
      <p:ext uri="{BB962C8B-B14F-4D97-AF65-F5344CB8AC3E}">
        <p14:creationId xmlns:p14="http://schemas.microsoft.com/office/powerpoint/2010/main" xmlns="" val="1775188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pPr>
              <a:defRPr/>
            </a:pPr>
            <a:fld id="{F0540D16-EBF5-0D44-A21F-B32E9F609578}" type="slidenum">
              <a:rPr lang="en-US"/>
              <a:pPr>
                <a:defRPr/>
              </a:pPr>
              <a:t>‹#›</a:t>
            </a:fld>
            <a:endParaRPr lang="en-US" dirty="0"/>
          </a:p>
        </p:txBody>
      </p:sp>
      <p:sp>
        <p:nvSpPr>
          <p:cNvPr id="4" name="Date Placeholder 2"/>
          <p:cNvSpPr>
            <a:spLocks noGrp="1"/>
          </p:cNvSpPr>
          <p:nvPr>
            <p:ph type="dt" sz="half" idx="11"/>
          </p:nvPr>
        </p:nvSpPr>
        <p:spPr/>
        <p:txBody>
          <a:bodyPr/>
          <a:lstStyle>
            <a:lvl1pPr>
              <a:defRPr/>
            </a:lvl1pPr>
          </a:lstStyle>
          <a:p>
            <a:pPr>
              <a:defRPr/>
            </a:pPr>
            <a:fld id="{18616975-30F2-B74D-B90F-E83C4C9562E7}" type="datetime1">
              <a:rPr lang="en-US" smtClean="0"/>
              <a:pPr>
                <a:defRPr/>
              </a:pPr>
              <a:t>7/20/2014</a:t>
            </a:fld>
            <a:endParaRPr lang="en-US" dirty="0"/>
          </a:p>
        </p:txBody>
      </p:sp>
      <p:sp>
        <p:nvSpPr>
          <p:cNvPr id="6" name="Rectangle 5"/>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p14="http://schemas.microsoft.com/office/powerpoint/2010/main" xmlns="" val="28210451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Slide">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74826" y="2009550"/>
            <a:ext cx="4035425" cy="40023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4"/>
          </p:nvPr>
        </p:nvSpPr>
        <p:spPr>
          <a:xfrm>
            <a:off x="4738863" y="2009550"/>
            <a:ext cx="4035425" cy="400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1"/>
          <p:cNvSpPr>
            <a:spLocks noGrp="1"/>
          </p:cNvSpPr>
          <p:nvPr>
            <p:ph type="sldNum" sz="quarter" idx="25"/>
          </p:nvPr>
        </p:nvSpPr>
        <p:spPr/>
        <p:txBody>
          <a:bodyPr/>
          <a:lstStyle>
            <a:lvl1pPr>
              <a:defRPr/>
            </a:lvl1pPr>
          </a:lstStyle>
          <a:p>
            <a:pPr>
              <a:defRPr/>
            </a:pPr>
            <a:fld id="{C8467590-0BC9-4B4A-95A3-307D97AD4B4F}" type="slidenum">
              <a:rPr lang="en-US"/>
              <a:pPr>
                <a:defRPr/>
              </a:pPr>
              <a:t>‹#›</a:t>
            </a:fld>
            <a:endParaRPr lang="en-US" dirty="0"/>
          </a:p>
        </p:txBody>
      </p:sp>
      <p:sp>
        <p:nvSpPr>
          <p:cNvPr id="7" name="Date Placeholder 2"/>
          <p:cNvSpPr>
            <a:spLocks noGrp="1"/>
          </p:cNvSpPr>
          <p:nvPr>
            <p:ph type="dt" sz="half" idx="26"/>
          </p:nvPr>
        </p:nvSpPr>
        <p:spPr/>
        <p:txBody>
          <a:bodyPr/>
          <a:lstStyle>
            <a:lvl1pPr>
              <a:defRPr/>
            </a:lvl1pPr>
          </a:lstStyle>
          <a:p>
            <a:pPr>
              <a:defRPr/>
            </a:pPr>
            <a:fld id="{421CA678-D006-7B41-A446-6998EA1314C2}" type="datetime1">
              <a:rPr lang="en-US" smtClean="0"/>
              <a:pPr>
                <a:defRPr/>
              </a:pPr>
              <a:t>7/20/2014</a:t>
            </a:fld>
            <a:endParaRPr lang="en-US" dirty="0"/>
          </a:p>
        </p:txBody>
      </p:sp>
      <p:sp>
        <p:nvSpPr>
          <p:cNvPr id="9" name="Rectangle 8"/>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5124" y="1336417"/>
            <a:ext cx="8409163" cy="641239"/>
          </a:xfrm>
        </p:spPr>
        <p:txBody>
          <a:bodyPr/>
          <a:lstStyle/>
          <a:p>
            <a:r>
              <a:rPr lang="en-US" smtClean="0"/>
              <a:t>Click to edit Master title style</a:t>
            </a:r>
            <a:endParaRPr lang="en-US"/>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p14="http://schemas.microsoft.com/office/powerpoint/2010/main" xmlns="" val="1372396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366889" y="1645920"/>
            <a:ext cx="4035247"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2"/>
          <p:cNvSpPr>
            <a:spLocks noGrp="1"/>
          </p:cNvSpPr>
          <p:nvPr>
            <p:ph type="body" idx="17"/>
          </p:nvPr>
        </p:nvSpPr>
        <p:spPr>
          <a:xfrm>
            <a:off x="4703762" y="1645920"/>
            <a:ext cx="4045126"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4"/>
          <p:cNvSpPr>
            <a:spLocks noGrp="1"/>
          </p:cNvSpPr>
          <p:nvPr>
            <p:ph sz="quarter" idx="24"/>
          </p:nvPr>
        </p:nvSpPr>
        <p:spPr>
          <a:xfrm>
            <a:off x="357187" y="2659063"/>
            <a:ext cx="404495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25"/>
          </p:nvPr>
        </p:nvSpPr>
        <p:spPr>
          <a:xfrm>
            <a:off x="4703762" y="2659063"/>
            <a:ext cx="404495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
          <p:cNvSpPr>
            <a:spLocks noGrp="1"/>
          </p:cNvSpPr>
          <p:nvPr>
            <p:ph type="sldNum" sz="quarter" idx="26"/>
          </p:nvPr>
        </p:nvSpPr>
        <p:spPr/>
        <p:txBody>
          <a:bodyPr/>
          <a:lstStyle>
            <a:lvl1pPr>
              <a:defRPr/>
            </a:lvl1pPr>
          </a:lstStyle>
          <a:p>
            <a:pPr>
              <a:defRPr/>
            </a:pPr>
            <a:fld id="{E5D3C417-35D1-DE4B-9003-F2E94344F58E}" type="slidenum">
              <a:rPr lang="en-US"/>
              <a:pPr>
                <a:defRPr/>
              </a:pPr>
              <a:t>‹#›</a:t>
            </a:fld>
            <a:endParaRPr lang="en-US" dirty="0"/>
          </a:p>
        </p:txBody>
      </p:sp>
      <p:sp>
        <p:nvSpPr>
          <p:cNvPr id="9" name="Date Placeholder 2"/>
          <p:cNvSpPr>
            <a:spLocks noGrp="1"/>
          </p:cNvSpPr>
          <p:nvPr>
            <p:ph type="dt" sz="half" idx="27"/>
          </p:nvPr>
        </p:nvSpPr>
        <p:spPr/>
        <p:txBody>
          <a:bodyPr/>
          <a:lstStyle>
            <a:lvl1pPr>
              <a:defRPr/>
            </a:lvl1pPr>
          </a:lstStyle>
          <a:p>
            <a:pPr>
              <a:defRPr/>
            </a:pPr>
            <a:fld id="{2591F2DA-4C0E-AF48-AAE7-6B5FD0673F17}" type="datetime1">
              <a:rPr lang="en-US" smtClean="0"/>
              <a:pPr>
                <a:defRPr/>
              </a:pPr>
              <a:t>7/20/2014</a:t>
            </a:fld>
            <a:endParaRPr lang="en-US" dirty="0"/>
          </a:p>
        </p:txBody>
      </p:sp>
      <p:sp>
        <p:nvSpPr>
          <p:cNvPr id="11" name="Rectangle 10"/>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20"/>
          <p:cNvSpPr>
            <a:spLocks noGrp="1"/>
          </p:cNvSpPr>
          <p:nvPr>
            <p:ph type="body" sz="quarter" idx="28"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p14="http://schemas.microsoft.com/office/powerpoint/2010/main" xmlns="" val="1082505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678538" y="2009550"/>
            <a:ext cx="4035425" cy="40023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22"/>
          </p:nvPr>
        </p:nvSpPr>
        <p:spPr>
          <a:xfrm>
            <a:off x="365125" y="2009550"/>
            <a:ext cx="3997325" cy="40023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smtClean="0"/>
              <a:t>Drag picture to placeholder or click icon to add</a:t>
            </a:r>
            <a:endParaRPr lang="en-US" noProof="0" dirty="0"/>
          </a:p>
        </p:txBody>
      </p:sp>
      <p:sp>
        <p:nvSpPr>
          <p:cNvPr id="6" name="Slide Number Placeholder 1"/>
          <p:cNvSpPr>
            <a:spLocks noGrp="1"/>
          </p:cNvSpPr>
          <p:nvPr>
            <p:ph type="sldNum" sz="quarter" idx="23"/>
          </p:nvPr>
        </p:nvSpPr>
        <p:spPr/>
        <p:txBody>
          <a:bodyPr/>
          <a:lstStyle>
            <a:lvl1pPr>
              <a:defRPr/>
            </a:lvl1pPr>
          </a:lstStyle>
          <a:p>
            <a:pPr>
              <a:defRPr/>
            </a:pPr>
            <a:fld id="{C2DA4596-0E95-4845-A51E-381771D71C5B}" type="slidenum">
              <a:rPr lang="en-US"/>
              <a:pPr>
                <a:defRPr/>
              </a:pPr>
              <a:t>‹#›</a:t>
            </a:fld>
            <a:endParaRPr lang="en-US" dirty="0"/>
          </a:p>
        </p:txBody>
      </p:sp>
      <p:sp>
        <p:nvSpPr>
          <p:cNvPr id="7" name="Date Placeholder 2"/>
          <p:cNvSpPr>
            <a:spLocks noGrp="1"/>
          </p:cNvSpPr>
          <p:nvPr>
            <p:ph type="dt" sz="half" idx="24"/>
          </p:nvPr>
        </p:nvSpPr>
        <p:spPr/>
        <p:txBody>
          <a:bodyPr/>
          <a:lstStyle>
            <a:lvl1pPr>
              <a:defRPr/>
            </a:lvl1pPr>
          </a:lstStyle>
          <a:p>
            <a:pPr>
              <a:defRPr/>
            </a:pPr>
            <a:fld id="{8D23548A-BD02-5246-9AB8-6847FF416924}" type="datetime1">
              <a:rPr lang="en-US" smtClean="0"/>
              <a:pPr>
                <a:defRPr/>
              </a:pPr>
              <a:t>7/20/2014</a:t>
            </a:fld>
            <a:endParaRPr lang="en-US" dirty="0"/>
          </a:p>
        </p:txBody>
      </p:sp>
      <p:sp>
        <p:nvSpPr>
          <p:cNvPr id="9" name="Rectangle 8"/>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p14="http://schemas.microsoft.com/office/powerpoint/2010/main" xmlns="" val="24661985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6" name="Title 1"/>
          <p:cNvSpPr txBox="1">
            <a:spLocks/>
          </p:cNvSpPr>
          <p:nvPr userDrawn="1"/>
        </p:nvSpPr>
        <p:spPr bwMode="auto">
          <a:xfrm>
            <a:off x="434548" y="4489331"/>
            <a:ext cx="8326438" cy="2119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5400" dirty="0" smtClean="0">
                <a:solidFill>
                  <a:srgbClr val="C00000"/>
                </a:solidFill>
                <a:latin typeface="Brush Script Std" pitchFamily="66" charset="0"/>
              </a:rPr>
              <a:t>THANK YOU</a:t>
            </a:r>
            <a:endParaRPr lang="en-US" sz="5400" dirty="0">
              <a:solidFill>
                <a:srgbClr val="C00000"/>
              </a:solidFill>
              <a:latin typeface="Brush Script Std" pitchFamily="66" charset="0"/>
            </a:endParaRPr>
          </a:p>
        </p:txBody>
      </p:sp>
      <p:sp>
        <p:nvSpPr>
          <p:cNvPr id="16" name="Rectangle 15"/>
          <p:cNvSpPr/>
          <p:nvPr userDrawn="1"/>
        </p:nvSpPr>
        <p:spPr>
          <a:xfrm>
            <a:off x="-489" y="4670967"/>
            <a:ext cx="9141923"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4" name="Picture 2" descr="C:\Users\Mystogan\Pictures\red-digital-background.jpg"/>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t="17910" b="13980"/>
          <a:stretch/>
        </p:blipFill>
        <p:spPr bwMode="auto">
          <a:xfrm>
            <a:off x="-2566" y="0"/>
            <a:ext cx="9144000" cy="4670967"/>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descr="C:\Users\Mystogan\Pictures\logo-white.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154392" y="142946"/>
            <a:ext cx="3039184" cy="6037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577259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9143999" cy="68580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6" name="Title Placeholder 9"/>
          <p:cNvSpPr>
            <a:spLocks noGrp="1" noChangeAspect="1"/>
          </p:cNvSpPr>
          <p:nvPr>
            <p:ph type="title"/>
          </p:nvPr>
        </p:nvSpPr>
        <p:spPr bwMode="auto">
          <a:xfrm>
            <a:off x="365125" y="1336417"/>
            <a:ext cx="8326438" cy="641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pic>
        <p:nvPicPr>
          <p:cNvPr id="5" name="Picture 2" descr="C:\Users\Mystogan\Pictures\75_big.jpg"/>
          <p:cNvPicPr>
            <a:picLocks noChangeAspect="1" noChangeArrowheads="1"/>
          </p:cNvPicPr>
          <p:nvPr userDrawn="1"/>
        </p:nvPicPr>
        <p:blipFill>
          <a:blip r:embed="rId10">
            <a:extLst>
              <a:ext uri="{28A0092B-C50C-407E-A947-70E740481C1C}">
                <a14:useLocalDpi xmlns:a14="http://schemas.microsoft.com/office/drawing/2010/main" xmlns="" val="0"/>
              </a:ext>
            </a:extLst>
          </a:blip>
          <a:srcRect/>
          <a:stretch>
            <a:fillRect/>
          </a:stretch>
        </p:blipFill>
        <p:spPr bwMode="auto">
          <a:xfrm>
            <a:off x="0" y="6248401"/>
            <a:ext cx="9143999" cy="6096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4"/>
          </p:nvPr>
        </p:nvSpPr>
        <p:spPr>
          <a:xfrm>
            <a:off x="389908" y="6451886"/>
            <a:ext cx="358775"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a:defRPr/>
            </a:pPr>
            <a:fld id="{02B1F015-1154-6F45-9F5A-29B4836DF7ED}" type="slidenum">
              <a:rPr lang="en-US" smtClean="0"/>
              <a:pPr>
                <a:defRPr/>
              </a:pPr>
              <a:t>‹#›</a:t>
            </a:fld>
            <a:endParaRPr lang="en-US" dirty="0"/>
          </a:p>
        </p:txBody>
      </p:sp>
      <p:sp>
        <p:nvSpPr>
          <p:cNvPr id="3" name="Date Placeholder 2"/>
          <p:cNvSpPr>
            <a:spLocks noGrp="1"/>
          </p:cNvSpPr>
          <p:nvPr>
            <p:ph type="dt" sz="half" idx="2"/>
          </p:nvPr>
        </p:nvSpPr>
        <p:spPr>
          <a:xfrm>
            <a:off x="810596" y="6451886"/>
            <a:ext cx="1643062"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a:defRPr/>
            </a:pPr>
            <a:fld id="{C49DE922-2F34-1241-8A40-1B6D2996FA4E}" type="datetime1">
              <a:rPr lang="en-US" smtClean="0"/>
              <a:pPr>
                <a:defRPr/>
              </a:pPr>
              <a:t>7/20/2014</a:t>
            </a:fld>
            <a:endParaRPr lang="en-US" dirty="0"/>
          </a:p>
        </p:txBody>
      </p:sp>
      <p:sp>
        <p:nvSpPr>
          <p:cNvPr id="1030" name="Rectangle 3"/>
          <p:cNvSpPr>
            <a:spLocks noChangeArrowheads="1"/>
          </p:cNvSpPr>
          <p:nvPr/>
        </p:nvSpPr>
        <p:spPr bwMode="auto">
          <a:xfrm rot="-5400000">
            <a:off x="9449594" y="5911057"/>
            <a:ext cx="1709737"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600" dirty="0">
                <a:solidFill>
                  <a:srgbClr val="7F7F7F"/>
                </a:solidFill>
              </a:rPr>
              <a:t>12-CRS-0106 REVISED </a:t>
            </a:r>
            <a:r>
              <a:rPr lang="en-US" sz="600" dirty="0" smtClean="0">
                <a:solidFill>
                  <a:srgbClr val="7F7F7F"/>
                </a:solidFill>
              </a:rPr>
              <a:t>8 </a:t>
            </a:r>
            <a:r>
              <a:rPr lang="en-US" sz="600" dirty="0">
                <a:solidFill>
                  <a:srgbClr val="7F7F7F"/>
                </a:solidFill>
              </a:rPr>
              <a:t>FEB 2013</a:t>
            </a:r>
          </a:p>
        </p:txBody>
      </p:sp>
      <p:sp>
        <p:nvSpPr>
          <p:cNvPr id="1031" name="Text Placeholder 11"/>
          <p:cNvSpPr>
            <a:spLocks noGrp="1"/>
          </p:cNvSpPr>
          <p:nvPr>
            <p:ph type="body" idx="1"/>
          </p:nvPr>
        </p:nvSpPr>
        <p:spPr bwMode="auto">
          <a:xfrm>
            <a:off x="365125" y="1977656"/>
            <a:ext cx="8326438" cy="4054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3"/>
          <p:cNvPicPr>
            <a:picLocks noChangeAspect="1" noChangeArrowheads="1"/>
          </p:cNvPicPr>
          <p:nvPr userDrawn="1"/>
        </p:nvPicPr>
        <p:blipFill>
          <a:blip r:embed="rId11">
            <a:extLst>
              <a:ext uri="{28A0092B-C50C-407E-A947-70E740481C1C}">
                <a14:useLocalDpi xmlns:a14="http://schemas.microsoft.com/office/drawing/2010/main" xmlns="" val="0"/>
              </a:ext>
            </a:extLst>
          </a:blip>
          <a:stretch>
            <a:fillRect/>
          </a:stretch>
        </p:blipFill>
        <p:spPr bwMode="auto">
          <a:xfrm>
            <a:off x="3" y="0"/>
            <a:ext cx="9143993" cy="1247774"/>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8" r:id="rId1"/>
    <p:sldLayoutId id="2147483704" r:id="rId2"/>
    <p:sldLayoutId id="2147483705" r:id="rId3"/>
    <p:sldLayoutId id="2147483706" r:id="rId4"/>
    <p:sldLayoutId id="2147483707" r:id="rId5"/>
    <p:sldLayoutId id="2147483708" r:id="rId6"/>
    <p:sldLayoutId id="2147483709" r:id="rId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lumMod val="75000"/>
              <a:lumOff val="25000"/>
            </a:schemeClr>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spcBef>
          <a:spcPts val="1800"/>
        </a:spcBef>
        <a:spcAft>
          <a:spcPct val="0"/>
        </a:spcAft>
        <a:buSzPct val="135000"/>
        <a:buBlip>
          <a:blip r:embed="rId1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err="1" smtClean="0"/>
              <a:t>Kode</a:t>
            </a:r>
            <a:r>
              <a:rPr lang="en-US" dirty="0" smtClean="0"/>
              <a:t> MK/ </a:t>
            </a:r>
            <a:r>
              <a:rPr lang="id-ID" dirty="0" smtClean="0"/>
              <a:t>Pemrograman Terstruktur 2</a:t>
            </a:r>
            <a:endParaRPr lang="en-US" dirty="0"/>
          </a:p>
        </p:txBody>
      </p:sp>
      <p:sp>
        <p:nvSpPr>
          <p:cNvPr id="11" name="Subtitle 10"/>
          <p:cNvSpPr>
            <a:spLocks noGrp="1"/>
          </p:cNvSpPr>
          <p:nvPr>
            <p:ph type="subTitle" idx="1"/>
          </p:nvPr>
        </p:nvSpPr>
        <p:spPr/>
        <p:txBody>
          <a:bodyPr/>
          <a:lstStyle/>
          <a:p>
            <a:r>
              <a:rPr lang="id-ID" dirty="0" smtClean="0"/>
              <a:t>ZK Abdurahman Baizal</a:t>
            </a:r>
            <a:endParaRPr lang="en-US" dirty="0"/>
          </a:p>
        </p:txBody>
      </p:sp>
      <p:sp>
        <p:nvSpPr>
          <p:cNvPr id="12" name="Text Placeholder 11"/>
          <p:cNvSpPr>
            <a:spLocks noGrp="1"/>
          </p:cNvSpPr>
          <p:nvPr>
            <p:ph type="body" sz="quarter" idx="13"/>
          </p:nvPr>
        </p:nvSpPr>
        <p:spPr/>
        <p:txBody>
          <a:bodyPr/>
          <a:lstStyle/>
          <a:p>
            <a:r>
              <a:rPr lang="en-US" dirty="0" smtClean="0"/>
              <a:t>KK</a:t>
            </a:r>
            <a:r>
              <a:rPr lang="id-ID" dirty="0" smtClean="0"/>
              <a:t> Algoritma dan Komputasi</a:t>
            </a:r>
            <a:endParaRPr lang="en-US" dirty="0"/>
          </a:p>
        </p:txBody>
      </p:sp>
      <p:sp>
        <p:nvSpPr>
          <p:cNvPr id="5" name="Date Placeholder 4"/>
          <p:cNvSpPr>
            <a:spLocks noGrp="1"/>
          </p:cNvSpPr>
          <p:nvPr>
            <p:ph type="dt" sz="half" idx="14"/>
          </p:nvPr>
        </p:nvSpPr>
        <p:spPr/>
        <p:txBody>
          <a:bodyPr/>
          <a:lstStyle/>
          <a:p>
            <a:pPr>
              <a:defRPr/>
            </a:pPr>
            <a:fld id="{061DBC4B-18FA-4641-AED3-09167062A95C}" type="datetime1">
              <a:rPr lang="en-US" smtClean="0"/>
              <a:pPr>
                <a:defRPr/>
              </a:pPr>
              <a:t>7/20/2014</a:t>
            </a:fld>
            <a:endParaRPr lang="en-US" dirty="0"/>
          </a:p>
        </p:txBody>
      </p:sp>
      <p:sp>
        <p:nvSpPr>
          <p:cNvPr id="6" name="Slide Number Placeholder 5"/>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
        <p:nvSpPr>
          <p:cNvPr id="7" name="Rectangle 6"/>
          <p:cNvSpPr/>
          <p:nvPr/>
        </p:nvSpPr>
        <p:spPr>
          <a:xfrm>
            <a:off x="5418161" y="2227425"/>
            <a:ext cx="3166281" cy="31770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sz="3600" b="1" dirty="0" smtClean="0"/>
              <a:t>Queue (Antrian)</a:t>
            </a:r>
            <a:endParaRPr lang="id-ID" sz="3600" b="1" dirty="0"/>
          </a:p>
        </p:txBody>
      </p:sp>
    </p:spTree>
    <p:extLst>
      <p:ext uri="{BB962C8B-B14F-4D97-AF65-F5344CB8AC3E}">
        <p14:creationId xmlns:p14="http://schemas.microsoft.com/office/powerpoint/2010/main" xmlns="" val="1191294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z="2000" dirty="0" err="1" smtClean="0"/>
              <a:t>Algoritma</a:t>
            </a:r>
            <a:r>
              <a:rPr lang="en-US" sz="2000" dirty="0" smtClean="0"/>
              <a:t> paling </a:t>
            </a:r>
            <a:r>
              <a:rPr lang="en-US" sz="2000" dirty="0" err="1" smtClean="0"/>
              <a:t>sederhana</a:t>
            </a:r>
            <a:r>
              <a:rPr lang="en-US" sz="2000" dirty="0" smtClean="0"/>
              <a:t> </a:t>
            </a:r>
            <a:r>
              <a:rPr lang="en-US" sz="2000" dirty="0" err="1" smtClean="0"/>
              <a:t>untuk</a:t>
            </a:r>
            <a:r>
              <a:rPr lang="en-US" sz="2000" dirty="0" smtClean="0"/>
              <a:t> </a:t>
            </a:r>
            <a:r>
              <a:rPr lang="en-US" sz="2000" b="1" dirty="0" err="1" smtClean="0"/>
              <a:t>penambahan</a:t>
            </a:r>
            <a:r>
              <a:rPr lang="en-US" sz="2000" b="1" dirty="0" smtClean="0"/>
              <a:t> </a:t>
            </a:r>
            <a:r>
              <a:rPr lang="en-US" sz="2000" b="1" dirty="0" err="1" smtClean="0"/>
              <a:t>elemen</a:t>
            </a:r>
            <a:r>
              <a:rPr lang="en-US" sz="2000" b="1" dirty="0" smtClean="0"/>
              <a:t> </a:t>
            </a:r>
            <a:r>
              <a:rPr lang="en-US" sz="2000" dirty="0" err="1" smtClean="0"/>
              <a:t>jika</a:t>
            </a:r>
            <a:r>
              <a:rPr lang="en-US" sz="2000" dirty="0" smtClean="0"/>
              <a:t> </a:t>
            </a:r>
            <a:r>
              <a:rPr lang="en-US" sz="2000" dirty="0" err="1" smtClean="0"/>
              <a:t>masih</a:t>
            </a:r>
            <a:r>
              <a:rPr lang="en-US" sz="2000" dirty="0" smtClean="0"/>
              <a:t> </a:t>
            </a:r>
            <a:r>
              <a:rPr lang="en-US" sz="2000" dirty="0" err="1" smtClean="0"/>
              <a:t>ada</a:t>
            </a:r>
            <a:r>
              <a:rPr lang="en-US" sz="2000" dirty="0" smtClean="0"/>
              <a:t> </a:t>
            </a:r>
            <a:r>
              <a:rPr lang="en-US" sz="2000" dirty="0" err="1" smtClean="0"/>
              <a:t>tempat</a:t>
            </a:r>
            <a:r>
              <a:rPr lang="en-US" sz="2000" dirty="0" smtClean="0"/>
              <a:t> </a:t>
            </a:r>
            <a:r>
              <a:rPr lang="en-US" sz="2000" dirty="0" err="1" smtClean="0"/>
              <a:t>adalah</a:t>
            </a:r>
            <a:r>
              <a:rPr lang="en-US" sz="2000" dirty="0" smtClean="0"/>
              <a:t> </a:t>
            </a:r>
            <a:r>
              <a:rPr lang="en-US" sz="2000" dirty="0" err="1" smtClean="0"/>
              <a:t>dengan</a:t>
            </a:r>
            <a:r>
              <a:rPr lang="en-US" sz="2000" dirty="0" smtClean="0"/>
              <a:t> “</a:t>
            </a:r>
            <a:r>
              <a:rPr lang="en-US" sz="2000" dirty="0" err="1" smtClean="0"/>
              <a:t>memajukan</a:t>
            </a:r>
            <a:r>
              <a:rPr lang="en-US" sz="2000" dirty="0" smtClean="0"/>
              <a:t>” TAIL. </a:t>
            </a:r>
            <a:r>
              <a:rPr lang="en-US" sz="2000" dirty="0" err="1" smtClean="0"/>
              <a:t>Kasus</a:t>
            </a:r>
            <a:r>
              <a:rPr lang="en-US" sz="2000" dirty="0" smtClean="0"/>
              <a:t> </a:t>
            </a:r>
            <a:r>
              <a:rPr lang="en-US" sz="2000" dirty="0" err="1" smtClean="0"/>
              <a:t>khusus</a:t>
            </a:r>
            <a:r>
              <a:rPr lang="en-US" sz="2000" dirty="0" smtClean="0"/>
              <a:t> </a:t>
            </a:r>
            <a:r>
              <a:rPr lang="en-US" sz="2000" dirty="0" err="1" smtClean="0"/>
              <a:t>untuk</a:t>
            </a:r>
            <a:r>
              <a:rPr lang="en-US" sz="2000" dirty="0" smtClean="0"/>
              <a:t> Queue </a:t>
            </a:r>
            <a:r>
              <a:rPr lang="en-US" sz="2000" dirty="0" err="1" smtClean="0"/>
              <a:t>kosong</a:t>
            </a:r>
            <a:r>
              <a:rPr lang="en-US" sz="2000" dirty="0" smtClean="0"/>
              <a:t> </a:t>
            </a:r>
            <a:r>
              <a:rPr lang="en-US" sz="2000" dirty="0" err="1" smtClean="0"/>
              <a:t>karena</a:t>
            </a:r>
            <a:r>
              <a:rPr lang="en-US" sz="2000" dirty="0" smtClean="0"/>
              <a:t> HEAD </a:t>
            </a:r>
            <a:r>
              <a:rPr lang="en-US" sz="2000" dirty="0" err="1" smtClean="0"/>
              <a:t>harus</a:t>
            </a:r>
            <a:r>
              <a:rPr lang="en-US" sz="2000" dirty="0" smtClean="0"/>
              <a:t> </a:t>
            </a:r>
            <a:r>
              <a:rPr lang="en-US" sz="2000" dirty="0" err="1" smtClean="0"/>
              <a:t>diset</a:t>
            </a:r>
            <a:r>
              <a:rPr lang="en-US" sz="2000" dirty="0" smtClean="0"/>
              <a:t> </a:t>
            </a:r>
            <a:r>
              <a:rPr lang="en-US" sz="2000" dirty="0" err="1" smtClean="0"/>
              <a:t>nilainya</a:t>
            </a:r>
            <a:r>
              <a:rPr lang="en-US" sz="2000" dirty="0" smtClean="0"/>
              <a:t> </a:t>
            </a:r>
            <a:r>
              <a:rPr lang="en-US" sz="2000" dirty="0" err="1" smtClean="0"/>
              <a:t>menjadi</a:t>
            </a:r>
            <a:r>
              <a:rPr lang="en-US" sz="2000" dirty="0" smtClean="0"/>
              <a:t> 1. </a:t>
            </a:r>
            <a:endParaRPr lang="id-ID" sz="2000" dirty="0" smtClean="0"/>
          </a:p>
          <a:p>
            <a:r>
              <a:rPr lang="en-US" sz="2000" dirty="0" err="1" smtClean="0"/>
              <a:t>Algoritma</a:t>
            </a:r>
            <a:r>
              <a:rPr lang="en-US" sz="2000" dirty="0" smtClean="0"/>
              <a:t> paling </a:t>
            </a:r>
            <a:r>
              <a:rPr lang="en-US" sz="2000" dirty="0" err="1" smtClean="0"/>
              <a:t>sederhana</a:t>
            </a:r>
            <a:r>
              <a:rPr lang="en-US" sz="2000" dirty="0" smtClean="0"/>
              <a:t> </a:t>
            </a:r>
            <a:r>
              <a:rPr lang="en-US" sz="2000" dirty="0" err="1" smtClean="0"/>
              <a:t>untuk</a:t>
            </a:r>
            <a:r>
              <a:rPr lang="en-US" sz="2000" dirty="0" smtClean="0"/>
              <a:t> </a:t>
            </a:r>
            <a:r>
              <a:rPr lang="en-US" sz="2000" b="1" dirty="0" err="1" smtClean="0"/>
              <a:t>penghapusan</a:t>
            </a:r>
            <a:r>
              <a:rPr lang="en-US" sz="2000" b="1" dirty="0" smtClean="0"/>
              <a:t> </a:t>
            </a:r>
            <a:r>
              <a:rPr lang="en-US" sz="2000" b="1" dirty="0" err="1" smtClean="0"/>
              <a:t>elemen</a:t>
            </a:r>
            <a:r>
              <a:rPr lang="en-US" sz="2000" b="1" dirty="0" smtClean="0"/>
              <a:t> </a:t>
            </a:r>
            <a:r>
              <a:rPr lang="en-US" sz="2000" dirty="0" err="1" smtClean="0"/>
              <a:t>jika</a:t>
            </a:r>
            <a:r>
              <a:rPr lang="en-US" sz="2000" dirty="0" smtClean="0"/>
              <a:t> Queue </a:t>
            </a:r>
            <a:r>
              <a:rPr lang="en-US" sz="2000" dirty="0" err="1" smtClean="0"/>
              <a:t>tidak</a:t>
            </a:r>
            <a:r>
              <a:rPr lang="en-US" sz="2000" dirty="0" smtClean="0"/>
              <a:t> </a:t>
            </a:r>
            <a:r>
              <a:rPr lang="en-US" sz="2000" dirty="0" err="1" smtClean="0"/>
              <a:t>kosong</a:t>
            </a:r>
            <a:r>
              <a:rPr lang="en-US" sz="2000" dirty="0" smtClean="0"/>
              <a:t>: </a:t>
            </a:r>
            <a:r>
              <a:rPr lang="en-US" sz="2000" dirty="0" err="1" smtClean="0"/>
              <a:t>ambil</a:t>
            </a:r>
            <a:r>
              <a:rPr lang="en-US" sz="2000" dirty="0" smtClean="0"/>
              <a:t> </a:t>
            </a:r>
            <a:r>
              <a:rPr lang="en-US" sz="2000" dirty="0" err="1" smtClean="0"/>
              <a:t>nilai</a:t>
            </a:r>
            <a:r>
              <a:rPr lang="en-US" sz="2000" dirty="0" smtClean="0"/>
              <a:t> </a:t>
            </a:r>
            <a:r>
              <a:rPr lang="en-US" sz="2000" dirty="0" err="1" smtClean="0"/>
              <a:t>elemen</a:t>
            </a:r>
            <a:r>
              <a:rPr lang="en-US" sz="2000" dirty="0" smtClean="0"/>
              <a:t> HEAD, </a:t>
            </a:r>
            <a:r>
              <a:rPr lang="en-US" sz="2000" dirty="0" err="1" smtClean="0"/>
              <a:t>geser</a:t>
            </a:r>
            <a:r>
              <a:rPr lang="en-US" sz="2000" dirty="0" smtClean="0"/>
              <a:t> </a:t>
            </a:r>
            <a:r>
              <a:rPr lang="en-US" sz="2000" dirty="0" err="1" smtClean="0"/>
              <a:t>semua</a:t>
            </a:r>
            <a:r>
              <a:rPr lang="en-US" sz="2000" dirty="0" smtClean="0"/>
              <a:t> </a:t>
            </a:r>
            <a:r>
              <a:rPr lang="en-US" sz="2000" dirty="0" err="1" smtClean="0"/>
              <a:t>elemen</a:t>
            </a:r>
            <a:r>
              <a:rPr lang="en-US" sz="2000" dirty="0" smtClean="0"/>
              <a:t> </a:t>
            </a:r>
            <a:r>
              <a:rPr lang="en-US" sz="2000" dirty="0" err="1" smtClean="0"/>
              <a:t>mulai</a:t>
            </a:r>
            <a:r>
              <a:rPr lang="en-US" sz="2000" dirty="0" smtClean="0"/>
              <a:t> </a:t>
            </a:r>
            <a:r>
              <a:rPr lang="en-US" sz="2000" dirty="0" err="1" smtClean="0"/>
              <a:t>dari</a:t>
            </a:r>
            <a:r>
              <a:rPr lang="en-US" sz="2000" dirty="0" smtClean="0"/>
              <a:t> HEAD+1 s/d TAIL (</a:t>
            </a:r>
            <a:r>
              <a:rPr lang="en-US" sz="2000" dirty="0" err="1" smtClean="0"/>
              <a:t>jika</a:t>
            </a:r>
            <a:r>
              <a:rPr lang="en-US" sz="2000" dirty="0" smtClean="0"/>
              <a:t> </a:t>
            </a:r>
            <a:r>
              <a:rPr lang="en-US" sz="2000" dirty="0" err="1" smtClean="0"/>
              <a:t>ada</a:t>
            </a:r>
            <a:r>
              <a:rPr lang="en-US" sz="2000" dirty="0" smtClean="0"/>
              <a:t>), </a:t>
            </a:r>
            <a:r>
              <a:rPr lang="en-US" sz="2000" dirty="0" err="1" smtClean="0"/>
              <a:t>kemudian</a:t>
            </a:r>
            <a:r>
              <a:rPr lang="en-US" sz="2000" dirty="0" smtClean="0"/>
              <a:t> TAIL “</a:t>
            </a:r>
            <a:r>
              <a:rPr lang="en-US" sz="2000" dirty="0" err="1" smtClean="0"/>
              <a:t>mundur</a:t>
            </a:r>
            <a:r>
              <a:rPr lang="en-US" sz="2000" dirty="0" smtClean="0"/>
              <a:t>”. </a:t>
            </a:r>
            <a:r>
              <a:rPr lang="en-US" sz="2000" dirty="0" err="1" smtClean="0"/>
              <a:t>Kasus</a:t>
            </a:r>
            <a:r>
              <a:rPr lang="en-US" sz="2000" dirty="0" smtClean="0"/>
              <a:t> </a:t>
            </a:r>
            <a:r>
              <a:rPr lang="en-US" sz="2000" dirty="0" err="1" smtClean="0"/>
              <a:t>khusus</a:t>
            </a:r>
            <a:r>
              <a:rPr lang="en-US" sz="2000" dirty="0" smtClean="0"/>
              <a:t> </a:t>
            </a:r>
            <a:r>
              <a:rPr lang="en-US" sz="2000" dirty="0" err="1" smtClean="0"/>
              <a:t>untuk</a:t>
            </a:r>
            <a:r>
              <a:rPr lang="en-US" sz="2000" dirty="0" smtClean="0"/>
              <a:t> Queue </a:t>
            </a:r>
            <a:r>
              <a:rPr lang="en-US" sz="2000" dirty="0" err="1" smtClean="0"/>
              <a:t>dengan</a:t>
            </a:r>
            <a:r>
              <a:rPr lang="en-US" sz="2000" dirty="0" smtClean="0"/>
              <a:t> </a:t>
            </a:r>
            <a:r>
              <a:rPr lang="en-US" sz="2000" dirty="0" err="1" smtClean="0"/>
              <a:t>keadaan</a:t>
            </a:r>
            <a:r>
              <a:rPr lang="en-US" sz="2000" dirty="0" smtClean="0"/>
              <a:t> </a:t>
            </a:r>
            <a:r>
              <a:rPr lang="en-US" sz="2000" dirty="0" err="1" smtClean="0"/>
              <a:t>awal</a:t>
            </a:r>
            <a:r>
              <a:rPr lang="en-US" sz="2000" dirty="0" smtClean="0"/>
              <a:t> </a:t>
            </a:r>
            <a:r>
              <a:rPr lang="en-US" sz="2000" dirty="0" err="1" smtClean="0"/>
              <a:t>berelemen</a:t>
            </a:r>
            <a:r>
              <a:rPr lang="en-US" sz="2000" dirty="0" smtClean="0"/>
              <a:t> 1, </a:t>
            </a:r>
            <a:r>
              <a:rPr lang="en-US" sz="2000" dirty="0" err="1" smtClean="0"/>
              <a:t>yaitu</a:t>
            </a:r>
            <a:r>
              <a:rPr lang="en-US" sz="2000" dirty="0" smtClean="0"/>
              <a:t> </a:t>
            </a:r>
            <a:r>
              <a:rPr lang="en-US" sz="2000" dirty="0" err="1" smtClean="0"/>
              <a:t>menyesuaikan</a:t>
            </a:r>
            <a:r>
              <a:rPr lang="en-US" sz="2000" dirty="0" smtClean="0"/>
              <a:t> HEAD </a:t>
            </a:r>
            <a:r>
              <a:rPr lang="en-US" sz="2000" dirty="0" err="1" smtClean="0"/>
              <a:t>dan</a:t>
            </a:r>
            <a:r>
              <a:rPr lang="en-US" sz="2000" dirty="0" smtClean="0"/>
              <a:t> TAIL </a:t>
            </a:r>
            <a:r>
              <a:rPr lang="en-US" sz="2000" dirty="0" err="1" smtClean="0"/>
              <a:t>dengan</a:t>
            </a:r>
            <a:r>
              <a:rPr lang="en-US" sz="2000" dirty="0" smtClean="0"/>
              <a:t> DEFINISI.</a:t>
            </a:r>
            <a:endParaRPr lang="id-ID" sz="2000"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10</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Alternatif 1</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11</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 </a:t>
            </a:r>
            <a:endParaRPr lang="id-ID" dirty="0"/>
          </a:p>
        </p:txBody>
      </p:sp>
      <p:sp>
        <p:nvSpPr>
          <p:cNvPr id="6" name="Text Placeholder 5"/>
          <p:cNvSpPr>
            <a:spLocks noGrp="1"/>
          </p:cNvSpPr>
          <p:nvPr>
            <p:ph type="body" sz="quarter" idx="17"/>
          </p:nvPr>
        </p:nvSpPr>
        <p:spPr/>
        <p:txBody>
          <a:bodyPr/>
          <a:lstStyle/>
          <a:p>
            <a:endParaRPr lang="id-ID"/>
          </a:p>
        </p:txBody>
      </p:sp>
      <p:sp>
        <p:nvSpPr>
          <p:cNvPr id="20481" name="Rectangle 1"/>
          <p:cNvSpPr>
            <a:spLocks noChangeArrowheads="1"/>
          </p:cNvSpPr>
          <p:nvPr/>
        </p:nvSpPr>
        <p:spPr bwMode="auto">
          <a:xfrm>
            <a:off x="530315" y="1834923"/>
            <a:ext cx="8161248"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Tabel</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dengan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representasi</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HEAD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dan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TAIL, HEAD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bergerak</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ketika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sebuah</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elemen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dihapus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jika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Queue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tidak</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kosong</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Jika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Queue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kosong</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maka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HEAD=0.</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Ilustrasi</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Queue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tidak</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kosong</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dengan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5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elemen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kemungkinan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pertama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HEAD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sedang</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berada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di</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posisi</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awal</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2" name="Picture 2"/>
          <p:cNvPicPr>
            <a:picLocks noChangeAspect="1" noChangeArrowheads="1"/>
          </p:cNvPicPr>
          <p:nvPr/>
        </p:nvPicPr>
        <p:blipFill>
          <a:blip r:embed="rId2"/>
          <a:srcRect/>
          <a:stretch>
            <a:fillRect/>
          </a:stretch>
        </p:blipFill>
        <p:spPr bwMode="auto">
          <a:xfrm>
            <a:off x="810595" y="4094327"/>
            <a:ext cx="5085237" cy="172156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2009550"/>
            <a:ext cx="8326438" cy="1620754"/>
          </a:xfrm>
        </p:spPr>
        <p:txBody>
          <a:bodyPr/>
          <a:lstStyle/>
          <a:p>
            <a:r>
              <a:rPr lang="en-US" dirty="0" err="1" smtClean="0"/>
              <a:t>Ilustrasi</a:t>
            </a:r>
            <a:r>
              <a:rPr lang="en-US" dirty="0" smtClean="0"/>
              <a:t> Queue </a:t>
            </a:r>
            <a:r>
              <a:rPr lang="en-US" dirty="0" err="1" smtClean="0"/>
              <a:t>tidak</a:t>
            </a:r>
            <a:r>
              <a:rPr lang="en-US" dirty="0" smtClean="0"/>
              <a:t> </a:t>
            </a:r>
            <a:r>
              <a:rPr lang="en-US" dirty="0" err="1" smtClean="0"/>
              <a:t>kosong</a:t>
            </a:r>
            <a:r>
              <a:rPr lang="en-US" dirty="0" smtClean="0"/>
              <a:t>, </a:t>
            </a:r>
            <a:r>
              <a:rPr lang="en-US" dirty="0" err="1" smtClean="0"/>
              <a:t>dengan</a:t>
            </a:r>
            <a:r>
              <a:rPr lang="en-US" dirty="0" smtClean="0"/>
              <a:t> 5 </a:t>
            </a:r>
            <a:r>
              <a:rPr lang="en-US" dirty="0" err="1" smtClean="0"/>
              <a:t>elemen</a:t>
            </a:r>
            <a:r>
              <a:rPr lang="en-US" dirty="0" smtClean="0"/>
              <a:t>, </a:t>
            </a:r>
            <a:r>
              <a:rPr lang="en-US" dirty="0" err="1" smtClean="0"/>
              <a:t>kemungkinan</a:t>
            </a:r>
            <a:r>
              <a:rPr lang="en-US" dirty="0" smtClean="0"/>
              <a:t> </a:t>
            </a:r>
            <a:r>
              <a:rPr lang="en-US" dirty="0" err="1" smtClean="0"/>
              <a:t>pertama</a:t>
            </a:r>
            <a:r>
              <a:rPr lang="en-US" dirty="0" smtClean="0"/>
              <a:t> HEAD </a:t>
            </a:r>
            <a:r>
              <a:rPr lang="en-US" dirty="0" err="1" smtClean="0"/>
              <a:t>tidak</a:t>
            </a:r>
            <a:r>
              <a:rPr lang="en-US" dirty="0" smtClean="0"/>
              <a:t> </a:t>
            </a:r>
            <a:r>
              <a:rPr lang="en-US" dirty="0" err="1" smtClean="0"/>
              <a:t>berada</a:t>
            </a:r>
            <a:r>
              <a:rPr lang="en-US" dirty="0" smtClean="0"/>
              <a:t> </a:t>
            </a:r>
            <a:r>
              <a:rPr lang="en-US" dirty="0" err="1" smtClean="0"/>
              <a:t>di</a:t>
            </a:r>
            <a:r>
              <a:rPr lang="en-US" dirty="0" smtClean="0"/>
              <a:t> </a:t>
            </a:r>
            <a:r>
              <a:rPr lang="en-US" dirty="0" err="1" smtClean="0"/>
              <a:t>posisi</a:t>
            </a:r>
            <a:r>
              <a:rPr lang="en-US" dirty="0" smtClean="0"/>
              <a:t> </a:t>
            </a:r>
            <a:r>
              <a:rPr lang="en-US" dirty="0" err="1" smtClean="0"/>
              <a:t>awal</a:t>
            </a:r>
            <a:r>
              <a:rPr lang="en-US" dirty="0" smtClean="0"/>
              <a:t>. Hal </a:t>
            </a:r>
            <a:r>
              <a:rPr lang="en-US" dirty="0" err="1" smtClean="0"/>
              <a:t>ini</a:t>
            </a:r>
            <a:r>
              <a:rPr lang="en-US" dirty="0" smtClean="0"/>
              <a:t> </a:t>
            </a:r>
            <a:r>
              <a:rPr lang="en-US" dirty="0" err="1" smtClean="0"/>
              <a:t>terjadi</a:t>
            </a:r>
            <a:r>
              <a:rPr lang="en-US" dirty="0" smtClean="0"/>
              <a:t> </a:t>
            </a:r>
            <a:r>
              <a:rPr lang="en-US" dirty="0" err="1" smtClean="0"/>
              <a:t>akibat</a:t>
            </a:r>
            <a:r>
              <a:rPr lang="en-US" dirty="0" smtClean="0"/>
              <a:t> </a:t>
            </a:r>
            <a:r>
              <a:rPr lang="en-US" dirty="0" err="1" smtClean="0"/>
              <a:t>algoritma</a:t>
            </a:r>
            <a:r>
              <a:rPr lang="en-US" dirty="0" smtClean="0"/>
              <a:t> </a:t>
            </a:r>
            <a:r>
              <a:rPr lang="en-US" dirty="0" err="1" smtClean="0"/>
              <a:t>penghapusan</a:t>
            </a:r>
            <a:r>
              <a:rPr lang="en-US" dirty="0" smtClean="0"/>
              <a:t> yang </a:t>
            </a:r>
            <a:r>
              <a:rPr lang="en-US" dirty="0" err="1" smtClean="0"/>
              <a:t>dilakukan</a:t>
            </a:r>
            <a:r>
              <a:rPr lang="en-US" dirty="0" smtClean="0"/>
              <a:t> </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 </a:t>
            </a:r>
            <a:endParaRPr lang="id-ID" dirty="0"/>
          </a:p>
        </p:txBody>
      </p:sp>
      <p:sp>
        <p:nvSpPr>
          <p:cNvPr id="6" name="Text Placeholder 5"/>
          <p:cNvSpPr>
            <a:spLocks noGrp="1"/>
          </p:cNvSpPr>
          <p:nvPr>
            <p:ph type="body" sz="quarter" idx="17"/>
          </p:nvPr>
        </p:nvSpPr>
        <p:spPr/>
        <p:txBody>
          <a:bodyPr/>
          <a:lstStyle/>
          <a:p>
            <a:endParaRPr lang="id-ID"/>
          </a:p>
        </p:txBody>
      </p:sp>
      <p:pic>
        <p:nvPicPr>
          <p:cNvPr id="23554" name="Picture 2"/>
          <p:cNvPicPr>
            <a:picLocks noChangeAspect="1" noChangeArrowheads="1"/>
          </p:cNvPicPr>
          <p:nvPr/>
        </p:nvPicPr>
        <p:blipFill>
          <a:blip r:embed="rId2"/>
          <a:srcRect/>
          <a:stretch>
            <a:fillRect/>
          </a:stretch>
        </p:blipFill>
        <p:spPr bwMode="auto">
          <a:xfrm>
            <a:off x="1053816" y="3862317"/>
            <a:ext cx="5483461" cy="173642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2009550"/>
            <a:ext cx="8326438" cy="556229"/>
          </a:xfrm>
        </p:spPr>
        <p:txBody>
          <a:bodyPr/>
          <a:lstStyle/>
          <a:p>
            <a:r>
              <a:rPr lang="en-US" dirty="0" err="1" smtClean="0"/>
              <a:t>Ilustrasi</a:t>
            </a:r>
            <a:r>
              <a:rPr lang="en-US" dirty="0" smtClean="0"/>
              <a:t> Queue </a:t>
            </a:r>
            <a:r>
              <a:rPr lang="en-US" dirty="0" err="1" smtClean="0"/>
              <a:t>kosong</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 </a:t>
            </a:r>
            <a:endParaRPr lang="id-ID" dirty="0"/>
          </a:p>
        </p:txBody>
      </p:sp>
      <p:sp>
        <p:nvSpPr>
          <p:cNvPr id="6" name="Text Placeholder 5"/>
          <p:cNvSpPr>
            <a:spLocks noGrp="1"/>
          </p:cNvSpPr>
          <p:nvPr>
            <p:ph type="body" sz="quarter" idx="17"/>
          </p:nvPr>
        </p:nvSpPr>
        <p:spPr/>
        <p:txBody>
          <a:bodyPr/>
          <a:lstStyle/>
          <a:p>
            <a:endParaRPr lang="id-ID"/>
          </a:p>
        </p:txBody>
      </p:sp>
      <p:pic>
        <p:nvPicPr>
          <p:cNvPr id="24578" name="Picture 2"/>
          <p:cNvPicPr>
            <a:picLocks noChangeAspect="1" noChangeArrowheads="1"/>
          </p:cNvPicPr>
          <p:nvPr/>
        </p:nvPicPr>
        <p:blipFill>
          <a:blip r:embed="rId2"/>
          <a:srcRect/>
          <a:stretch>
            <a:fillRect/>
          </a:stretch>
        </p:blipFill>
        <p:spPr bwMode="auto">
          <a:xfrm>
            <a:off x="748682" y="2852383"/>
            <a:ext cx="6402745" cy="188150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z="2000" dirty="0" err="1" smtClean="0"/>
              <a:t>Algoritma</a:t>
            </a:r>
            <a:r>
              <a:rPr lang="en-US" sz="2000" dirty="0" smtClean="0"/>
              <a:t> </a:t>
            </a:r>
            <a:r>
              <a:rPr lang="en-US" sz="2000" dirty="0" err="1" smtClean="0"/>
              <a:t>untuk</a:t>
            </a:r>
            <a:r>
              <a:rPr lang="en-US" sz="2000" dirty="0" smtClean="0"/>
              <a:t> </a:t>
            </a:r>
            <a:r>
              <a:rPr lang="en-US" sz="2000" b="1" dirty="0" err="1" smtClean="0"/>
              <a:t>penambahan</a:t>
            </a:r>
            <a:r>
              <a:rPr lang="en-US" sz="2000" b="1" dirty="0" smtClean="0"/>
              <a:t> </a:t>
            </a:r>
            <a:r>
              <a:rPr lang="en-US" sz="2000" b="1" dirty="0" err="1" smtClean="0"/>
              <a:t>elemen</a:t>
            </a:r>
            <a:r>
              <a:rPr lang="en-US" sz="2000" b="1" dirty="0" smtClean="0"/>
              <a:t> </a:t>
            </a:r>
            <a:r>
              <a:rPr lang="en-US" sz="2000" dirty="0" err="1" smtClean="0"/>
              <a:t>sama</a:t>
            </a:r>
            <a:r>
              <a:rPr lang="en-US" sz="2000" dirty="0" smtClean="0"/>
              <a:t> </a:t>
            </a:r>
            <a:r>
              <a:rPr lang="en-US" sz="2000" dirty="0" err="1" smtClean="0"/>
              <a:t>dengan</a:t>
            </a:r>
            <a:r>
              <a:rPr lang="en-US" sz="2000" dirty="0" smtClean="0"/>
              <a:t> </a:t>
            </a:r>
            <a:r>
              <a:rPr lang="en-US" sz="2000" dirty="0" err="1" smtClean="0"/>
              <a:t>alternatif</a:t>
            </a:r>
            <a:r>
              <a:rPr lang="en-US" sz="2000" dirty="0" smtClean="0"/>
              <a:t> I: </a:t>
            </a:r>
            <a:r>
              <a:rPr lang="en-US" sz="2000" dirty="0" err="1" smtClean="0"/>
              <a:t>jika</a:t>
            </a:r>
            <a:r>
              <a:rPr lang="en-US" sz="2000" dirty="0" smtClean="0"/>
              <a:t> </a:t>
            </a:r>
            <a:r>
              <a:rPr lang="en-US" sz="2000" dirty="0" err="1" smtClean="0"/>
              <a:t>masih</a:t>
            </a:r>
            <a:r>
              <a:rPr lang="en-US" sz="2000" dirty="0" smtClean="0"/>
              <a:t> </a:t>
            </a:r>
            <a:r>
              <a:rPr lang="en-US" sz="2000" dirty="0" err="1" smtClean="0"/>
              <a:t>ada</a:t>
            </a:r>
            <a:r>
              <a:rPr lang="en-US" sz="2000" dirty="0" smtClean="0"/>
              <a:t> </a:t>
            </a:r>
            <a:r>
              <a:rPr lang="en-US" sz="2000" dirty="0" err="1" smtClean="0"/>
              <a:t>tempat</a:t>
            </a:r>
            <a:r>
              <a:rPr lang="en-US" sz="2000" dirty="0" smtClean="0"/>
              <a:t> </a:t>
            </a:r>
            <a:r>
              <a:rPr lang="en-US" sz="2000" dirty="0" err="1" smtClean="0"/>
              <a:t>adalah</a:t>
            </a:r>
            <a:r>
              <a:rPr lang="en-US" sz="2000" dirty="0" smtClean="0"/>
              <a:t> </a:t>
            </a:r>
            <a:r>
              <a:rPr lang="en-US" sz="2000" dirty="0" err="1" smtClean="0"/>
              <a:t>dengan</a:t>
            </a:r>
            <a:r>
              <a:rPr lang="en-US" sz="2000" dirty="0" smtClean="0"/>
              <a:t> “</a:t>
            </a:r>
            <a:r>
              <a:rPr lang="en-US" sz="2000" dirty="0" err="1" smtClean="0"/>
              <a:t>memajukan</a:t>
            </a:r>
            <a:r>
              <a:rPr lang="en-US" sz="2000" dirty="0" smtClean="0"/>
              <a:t>” TAIL. </a:t>
            </a:r>
            <a:r>
              <a:rPr lang="en-US" sz="2000" dirty="0" err="1" smtClean="0"/>
              <a:t>Kasus</a:t>
            </a:r>
            <a:r>
              <a:rPr lang="en-US" sz="2000" dirty="0" smtClean="0"/>
              <a:t> </a:t>
            </a:r>
            <a:r>
              <a:rPr lang="en-US" sz="2000" dirty="0" err="1" smtClean="0"/>
              <a:t>khusus</a:t>
            </a:r>
            <a:r>
              <a:rPr lang="en-US" sz="2000" dirty="0" smtClean="0"/>
              <a:t> </a:t>
            </a:r>
            <a:r>
              <a:rPr lang="en-US" sz="2000" dirty="0" err="1" smtClean="0"/>
              <a:t>untuk</a:t>
            </a:r>
            <a:r>
              <a:rPr lang="en-US" sz="2000" dirty="0" smtClean="0"/>
              <a:t> Queue </a:t>
            </a:r>
            <a:r>
              <a:rPr lang="en-US" sz="2000" dirty="0" err="1" smtClean="0"/>
              <a:t>kosong</a:t>
            </a:r>
            <a:r>
              <a:rPr lang="en-US" sz="2000" dirty="0" smtClean="0"/>
              <a:t> </a:t>
            </a:r>
            <a:r>
              <a:rPr lang="en-US" sz="2000" dirty="0" err="1" smtClean="0"/>
              <a:t>karena</a:t>
            </a:r>
            <a:r>
              <a:rPr lang="en-US" sz="2000" dirty="0" smtClean="0"/>
              <a:t> HEAD </a:t>
            </a:r>
            <a:r>
              <a:rPr lang="en-US" sz="2000" dirty="0" err="1" smtClean="0"/>
              <a:t>harus</a:t>
            </a:r>
            <a:r>
              <a:rPr lang="en-US" sz="2000" dirty="0" smtClean="0"/>
              <a:t> </a:t>
            </a:r>
            <a:r>
              <a:rPr lang="en-US" sz="2000" dirty="0" err="1" smtClean="0"/>
              <a:t>diset</a:t>
            </a:r>
            <a:r>
              <a:rPr lang="en-US" sz="2000" dirty="0" smtClean="0"/>
              <a:t> </a:t>
            </a:r>
            <a:r>
              <a:rPr lang="en-US" sz="2000" dirty="0" err="1" smtClean="0"/>
              <a:t>nilainya</a:t>
            </a:r>
            <a:r>
              <a:rPr lang="en-US" sz="2000" dirty="0" smtClean="0"/>
              <a:t> </a:t>
            </a:r>
            <a:r>
              <a:rPr lang="en-US" sz="2000" dirty="0" err="1" smtClean="0"/>
              <a:t>menjadi</a:t>
            </a:r>
            <a:r>
              <a:rPr lang="en-US" sz="2000" dirty="0" smtClean="0"/>
              <a:t> 1. </a:t>
            </a:r>
            <a:r>
              <a:rPr lang="en-US" sz="2000" dirty="0" err="1" smtClean="0"/>
              <a:t>Algoritmanya</a:t>
            </a:r>
            <a:r>
              <a:rPr lang="en-US" sz="2000" dirty="0" smtClean="0"/>
              <a:t> </a:t>
            </a:r>
            <a:r>
              <a:rPr lang="en-US" sz="2000" dirty="0" err="1" smtClean="0"/>
              <a:t>sama</a:t>
            </a:r>
            <a:r>
              <a:rPr lang="en-US" sz="2000" dirty="0" smtClean="0"/>
              <a:t> </a:t>
            </a:r>
            <a:r>
              <a:rPr lang="en-US" sz="2000" dirty="0" err="1" smtClean="0"/>
              <a:t>dengan</a:t>
            </a:r>
            <a:r>
              <a:rPr lang="en-US" sz="2000" dirty="0" smtClean="0"/>
              <a:t> </a:t>
            </a:r>
            <a:r>
              <a:rPr lang="en-US" sz="2000" dirty="0" err="1" smtClean="0"/>
              <a:t>alternatif</a:t>
            </a:r>
            <a:r>
              <a:rPr lang="en-US" sz="2000" dirty="0" smtClean="0"/>
              <a:t> I</a:t>
            </a:r>
            <a:endParaRPr lang="id-ID" sz="2000" dirty="0" smtClean="0"/>
          </a:p>
          <a:p>
            <a:r>
              <a:rPr lang="en-US" sz="2000" dirty="0" smtClean="0"/>
              <a:t> </a:t>
            </a:r>
            <a:r>
              <a:rPr lang="en-US" sz="2000" dirty="0" err="1" smtClean="0"/>
              <a:t>Algoritma</a:t>
            </a:r>
            <a:r>
              <a:rPr lang="en-US" sz="2000" dirty="0" smtClean="0"/>
              <a:t> </a:t>
            </a:r>
            <a:r>
              <a:rPr lang="en-US" sz="2000" dirty="0" err="1" smtClean="0"/>
              <a:t>untuk</a:t>
            </a:r>
            <a:r>
              <a:rPr lang="en-US" sz="2000" dirty="0" smtClean="0"/>
              <a:t> </a:t>
            </a:r>
            <a:r>
              <a:rPr lang="en-US" sz="2000" b="1" dirty="0" err="1" smtClean="0"/>
              <a:t>penghapusan</a:t>
            </a:r>
            <a:r>
              <a:rPr lang="en-US" sz="2000" b="1" dirty="0" smtClean="0"/>
              <a:t> </a:t>
            </a:r>
            <a:r>
              <a:rPr lang="en-US" sz="2000" b="1" dirty="0" err="1" smtClean="0"/>
              <a:t>elemen</a:t>
            </a:r>
            <a:r>
              <a:rPr lang="en-US" sz="2000" b="1" dirty="0" smtClean="0"/>
              <a:t> </a:t>
            </a:r>
            <a:r>
              <a:rPr lang="en-US" sz="2000" dirty="0" err="1" smtClean="0"/>
              <a:t>jika</a:t>
            </a:r>
            <a:r>
              <a:rPr lang="en-US" sz="2000" dirty="0" smtClean="0"/>
              <a:t> Queue </a:t>
            </a:r>
            <a:r>
              <a:rPr lang="en-US" sz="2000" dirty="0" err="1" smtClean="0"/>
              <a:t>tidak</a:t>
            </a:r>
            <a:r>
              <a:rPr lang="en-US" sz="2000" dirty="0" smtClean="0"/>
              <a:t> </a:t>
            </a:r>
            <a:r>
              <a:rPr lang="en-US" sz="2000" dirty="0" err="1" smtClean="0"/>
              <a:t>kosong</a:t>
            </a:r>
            <a:r>
              <a:rPr lang="en-US" sz="2000" dirty="0" smtClean="0"/>
              <a:t>: </a:t>
            </a:r>
            <a:r>
              <a:rPr lang="en-US" sz="2000" dirty="0" err="1" smtClean="0"/>
              <a:t>ambil</a:t>
            </a:r>
            <a:r>
              <a:rPr lang="en-US" sz="2000" dirty="0" smtClean="0"/>
              <a:t> </a:t>
            </a:r>
            <a:r>
              <a:rPr lang="en-US" sz="2000" dirty="0" err="1" smtClean="0"/>
              <a:t>nilai</a:t>
            </a:r>
            <a:r>
              <a:rPr lang="en-US" sz="2000" dirty="0" smtClean="0"/>
              <a:t> </a:t>
            </a:r>
            <a:r>
              <a:rPr lang="en-US" sz="2000" dirty="0" err="1" smtClean="0"/>
              <a:t>elemen</a:t>
            </a:r>
            <a:r>
              <a:rPr lang="en-US" sz="2000" dirty="0" smtClean="0"/>
              <a:t> HEAD, </a:t>
            </a:r>
            <a:r>
              <a:rPr lang="en-US" sz="2000" dirty="0" err="1" smtClean="0"/>
              <a:t>kemudian</a:t>
            </a:r>
            <a:r>
              <a:rPr lang="en-US" sz="2000" dirty="0" smtClean="0"/>
              <a:t> HEAD “</a:t>
            </a:r>
            <a:r>
              <a:rPr lang="en-US" sz="2000" dirty="0" err="1" smtClean="0"/>
              <a:t>maju</a:t>
            </a:r>
            <a:r>
              <a:rPr lang="en-US" sz="2000" dirty="0" smtClean="0"/>
              <a:t>”. </a:t>
            </a:r>
            <a:r>
              <a:rPr lang="en-US" sz="2000" dirty="0" err="1" smtClean="0"/>
              <a:t>Kasus</a:t>
            </a:r>
            <a:r>
              <a:rPr lang="en-US" sz="2000" dirty="0" smtClean="0"/>
              <a:t> </a:t>
            </a:r>
            <a:r>
              <a:rPr lang="en-US" sz="2000" dirty="0" err="1" smtClean="0"/>
              <a:t>khusus</a:t>
            </a:r>
            <a:r>
              <a:rPr lang="en-US" sz="2000" dirty="0" smtClean="0"/>
              <a:t> </a:t>
            </a:r>
            <a:r>
              <a:rPr lang="en-US" sz="2000" dirty="0" err="1" smtClean="0"/>
              <a:t>untuk</a:t>
            </a:r>
            <a:r>
              <a:rPr lang="en-US" sz="2000" dirty="0" smtClean="0"/>
              <a:t> Queue </a:t>
            </a:r>
            <a:r>
              <a:rPr lang="en-US" sz="2000" dirty="0" err="1" smtClean="0"/>
              <a:t>dengan</a:t>
            </a:r>
            <a:r>
              <a:rPr lang="en-US" sz="2000" dirty="0" smtClean="0"/>
              <a:t> </a:t>
            </a:r>
            <a:r>
              <a:rPr lang="en-US" sz="2000" dirty="0" err="1" smtClean="0"/>
              <a:t>keadaan</a:t>
            </a:r>
            <a:r>
              <a:rPr lang="en-US" sz="2000" dirty="0" smtClean="0"/>
              <a:t> </a:t>
            </a:r>
            <a:r>
              <a:rPr lang="en-US" sz="2000" dirty="0" err="1" smtClean="0"/>
              <a:t>awal</a:t>
            </a:r>
            <a:r>
              <a:rPr lang="en-US" sz="2000" dirty="0" smtClean="0"/>
              <a:t> </a:t>
            </a:r>
            <a:r>
              <a:rPr lang="en-US" sz="2000" dirty="0" err="1" smtClean="0"/>
              <a:t>berelemen</a:t>
            </a:r>
            <a:r>
              <a:rPr lang="en-US" sz="2000" dirty="0" smtClean="0"/>
              <a:t> 1, </a:t>
            </a:r>
            <a:r>
              <a:rPr lang="en-US" sz="2000" dirty="0" err="1" smtClean="0"/>
              <a:t>yaitu</a:t>
            </a:r>
            <a:r>
              <a:rPr lang="en-US" sz="2000" dirty="0" smtClean="0"/>
              <a:t> </a:t>
            </a:r>
            <a:r>
              <a:rPr lang="en-US" sz="2000" dirty="0" err="1" smtClean="0"/>
              <a:t>menyesuaikan</a:t>
            </a:r>
            <a:r>
              <a:rPr lang="en-US" sz="2000" dirty="0" smtClean="0"/>
              <a:t> HEAD </a:t>
            </a:r>
            <a:r>
              <a:rPr lang="en-US" sz="2000" dirty="0" err="1" smtClean="0"/>
              <a:t>dan</a:t>
            </a:r>
            <a:r>
              <a:rPr lang="en-US" sz="2000" dirty="0" smtClean="0"/>
              <a:t> TAIL </a:t>
            </a:r>
            <a:r>
              <a:rPr lang="en-US" sz="2000" dirty="0" err="1" smtClean="0"/>
              <a:t>dengan</a:t>
            </a:r>
            <a:r>
              <a:rPr lang="en-US" sz="2000" dirty="0" smtClean="0"/>
              <a:t> DEFINISI</a:t>
            </a:r>
            <a:endParaRPr lang="id-ID" sz="2000" dirty="0" smtClean="0"/>
          </a:p>
          <a:p>
            <a:r>
              <a:rPr lang="en-US" sz="2000" dirty="0" err="1" smtClean="0"/>
              <a:t>Algoritma</a:t>
            </a:r>
            <a:r>
              <a:rPr lang="en-US" sz="2000" dirty="0" smtClean="0"/>
              <a:t> </a:t>
            </a:r>
            <a:r>
              <a:rPr lang="en-US" sz="2000" dirty="0" err="1" smtClean="0"/>
              <a:t>ini</a:t>
            </a:r>
            <a:r>
              <a:rPr lang="en-US" sz="2000" dirty="0" smtClean="0"/>
              <a:t> </a:t>
            </a:r>
            <a:r>
              <a:rPr lang="en-US" sz="2000" b="1" dirty="0" smtClean="0"/>
              <a:t>TIDAK </a:t>
            </a:r>
            <a:r>
              <a:rPr lang="en-US" sz="2000" dirty="0" err="1" smtClean="0"/>
              <a:t>mencerminkan</a:t>
            </a:r>
            <a:r>
              <a:rPr lang="en-US" sz="2000" dirty="0" smtClean="0"/>
              <a:t> </a:t>
            </a:r>
            <a:r>
              <a:rPr lang="en-US" sz="2000" dirty="0" err="1" smtClean="0"/>
              <a:t>pergeseran</a:t>
            </a:r>
            <a:r>
              <a:rPr lang="en-US" sz="2000" dirty="0" smtClean="0"/>
              <a:t> </a:t>
            </a:r>
            <a:r>
              <a:rPr lang="en-US" sz="2000" dirty="0" err="1" smtClean="0"/>
              <a:t>orang</a:t>
            </a:r>
            <a:r>
              <a:rPr lang="en-US" sz="2000" dirty="0" smtClean="0"/>
              <a:t> yang </a:t>
            </a:r>
            <a:r>
              <a:rPr lang="en-US" sz="2000" dirty="0" err="1" smtClean="0"/>
              <a:t>sedang</a:t>
            </a:r>
            <a:r>
              <a:rPr lang="en-US" sz="2000" dirty="0" smtClean="0"/>
              <a:t> </a:t>
            </a:r>
            <a:r>
              <a:rPr lang="en-US" sz="2000" dirty="0" err="1" smtClean="0"/>
              <a:t>mengantri</a:t>
            </a:r>
            <a:r>
              <a:rPr lang="en-US" sz="2000" dirty="0" smtClean="0"/>
              <a:t> </a:t>
            </a:r>
            <a:r>
              <a:rPr lang="en-US" sz="2000" dirty="0" err="1" smtClean="0"/>
              <a:t>di</a:t>
            </a:r>
            <a:r>
              <a:rPr lang="en-US" sz="2000" dirty="0" smtClean="0"/>
              <a:t> </a:t>
            </a:r>
            <a:r>
              <a:rPr lang="en-US" sz="2000" dirty="0" err="1" smtClean="0"/>
              <a:t>dunia</a:t>
            </a:r>
            <a:r>
              <a:rPr lang="en-US" sz="2000" dirty="0" smtClean="0"/>
              <a:t> </a:t>
            </a:r>
            <a:r>
              <a:rPr lang="en-US" sz="2000" dirty="0" err="1" smtClean="0"/>
              <a:t>nyata</a:t>
            </a:r>
            <a:r>
              <a:rPr lang="en-US" sz="2000" dirty="0" smtClean="0"/>
              <a:t>, </a:t>
            </a:r>
            <a:r>
              <a:rPr lang="en-US" sz="2000" dirty="0" err="1" smtClean="0"/>
              <a:t>tapi</a:t>
            </a:r>
            <a:r>
              <a:rPr lang="en-US" sz="2000" dirty="0" smtClean="0"/>
              <a:t> </a:t>
            </a:r>
            <a:r>
              <a:rPr lang="en-US" sz="2000" b="1" dirty="0" err="1" smtClean="0"/>
              <a:t>efisien</a:t>
            </a:r>
            <a:endParaRPr lang="id-ID" sz="2000"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 </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 </a:t>
            </a:r>
            <a:endParaRPr lang="id-ID" dirty="0"/>
          </a:p>
        </p:txBody>
      </p:sp>
      <p:sp>
        <p:nvSpPr>
          <p:cNvPr id="6" name="Text Placeholder 5"/>
          <p:cNvSpPr>
            <a:spLocks noGrp="1"/>
          </p:cNvSpPr>
          <p:nvPr>
            <p:ph type="body" sz="quarter" idx="17"/>
          </p:nvPr>
        </p:nvSpPr>
        <p:spPr/>
        <p:txBody>
          <a:bodyPr/>
          <a:lstStyle/>
          <a:p>
            <a:endParaRPr lang="id-ID"/>
          </a:p>
        </p:txBody>
      </p:sp>
      <p:pic>
        <p:nvPicPr>
          <p:cNvPr id="25602" name="Picture 2"/>
          <p:cNvPicPr>
            <a:picLocks noChangeAspect="1" noChangeArrowheads="1"/>
          </p:cNvPicPr>
          <p:nvPr/>
        </p:nvPicPr>
        <p:blipFill>
          <a:blip r:embed="rId2"/>
          <a:srcRect/>
          <a:stretch>
            <a:fillRect/>
          </a:stretch>
        </p:blipFill>
        <p:spPr bwMode="auto">
          <a:xfrm>
            <a:off x="748683" y="2991780"/>
            <a:ext cx="6120740" cy="1634813"/>
          </a:xfrm>
          <a:prstGeom prst="rect">
            <a:avLst/>
          </a:prstGeom>
          <a:noFill/>
          <a:ln w="9525">
            <a:noFill/>
            <a:miter lim="800000"/>
            <a:headEnd/>
            <a:tailEnd/>
          </a:ln>
        </p:spPr>
      </p:pic>
      <p:sp>
        <p:nvSpPr>
          <p:cNvPr id="8" name="Rectangle 7"/>
          <p:cNvSpPr/>
          <p:nvPr/>
        </p:nvSpPr>
        <p:spPr>
          <a:xfrm>
            <a:off x="389907" y="2133766"/>
            <a:ext cx="8126295" cy="707886"/>
          </a:xfrm>
          <a:prstGeom prst="rect">
            <a:avLst/>
          </a:prstGeom>
        </p:spPr>
        <p:txBody>
          <a:bodyPr wrap="square">
            <a:spAutoFit/>
          </a:bodyPr>
          <a:lstStyle/>
          <a:p>
            <a:r>
              <a:rPr lang="en-US" sz="2000" dirty="0" err="1" smtClean="0"/>
              <a:t>Namun</a:t>
            </a:r>
            <a:r>
              <a:rPr lang="en-US" sz="2000" dirty="0" smtClean="0"/>
              <a:t> </a:t>
            </a:r>
            <a:r>
              <a:rPr lang="en-US" sz="2000" dirty="0" err="1" smtClean="0"/>
              <a:t>suatu</a:t>
            </a:r>
            <a:r>
              <a:rPr lang="en-US" sz="2000" dirty="0" smtClean="0"/>
              <a:t> </a:t>
            </a:r>
            <a:r>
              <a:rPr lang="en-US" sz="2000" dirty="0" err="1" smtClean="0"/>
              <a:t>saat</a:t>
            </a:r>
            <a:r>
              <a:rPr lang="en-US" sz="2000" dirty="0" smtClean="0"/>
              <a:t> </a:t>
            </a:r>
            <a:r>
              <a:rPr lang="en-US" sz="2000" dirty="0" err="1" smtClean="0"/>
              <a:t>terjadi</a:t>
            </a:r>
            <a:r>
              <a:rPr lang="en-US" sz="2000" dirty="0" smtClean="0"/>
              <a:t> </a:t>
            </a:r>
            <a:r>
              <a:rPr lang="en-US" sz="2000" dirty="0" err="1" smtClean="0"/>
              <a:t>keadaan</a:t>
            </a:r>
            <a:r>
              <a:rPr lang="en-US" sz="2000" dirty="0" smtClean="0"/>
              <a:t> Queue </a:t>
            </a:r>
            <a:r>
              <a:rPr lang="en-US" sz="2000" dirty="0" err="1" smtClean="0"/>
              <a:t>penuh</a:t>
            </a:r>
            <a:r>
              <a:rPr lang="en-US" sz="2000" dirty="0" smtClean="0"/>
              <a:t> </a:t>
            </a:r>
            <a:r>
              <a:rPr lang="en-US" sz="2000" dirty="0" err="1" smtClean="0"/>
              <a:t>tetapi</a:t>
            </a:r>
            <a:r>
              <a:rPr lang="en-US" sz="2000" dirty="0" smtClean="0"/>
              <a:t> “</a:t>
            </a:r>
            <a:r>
              <a:rPr lang="en-US" sz="2000" dirty="0" err="1" smtClean="0"/>
              <a:t>semu</a:t>
            </a:r>
            <a:r>
              <a:rPr lang="en-US" sz="2000" dirty="0" smtClean="0"/>
              <a:t> </a:t>
            </a:r>
            <a:r>
              <a:rPr lang="en-US" sz="2000" dirty="0" err="1" smtClean="0"/>
              <a:t>sebagai</a:t>
            </a:r>
            <a:r>
              <a:rPr lang="en-US" sz="2000" dirty="0" smtClean="0"/>
              <a:t> </a:t>
            </a:r>
            <a:r>
              <a:rPr lang="en-US" sz="2000" dirty="0" err="1" smtClean="0"/>
              <a:t>berikut</a:t>
            </a:r>
            <a:r>
              <a:rPr lang="en-US" sz="2000" dirty="0" smtClean="0"/>
              <a:t> :</a:t>
            </a:r>
            <a:endParaRPr lang="id-ID" sz="2000" dirty="0"/>
          </a:p>
        </p:txBody>
      </p:sp>
      <p:sp>
        <p:nvSpPr>
          <p:cNvPr id="9" name="Rectangle 8"/>
          <p:cNvSpPr/>
          <p:nvPr/>
        </p:nvSpPr>
        <p:spPr>
          <a:xfrm>
            <a:off x="389908" y="4844961"/>
            <a:ext cx="8126294" cy="1323439"/>
          </a:xfrm>
          <a:prstGeom prst="rect">
            <a:avLst/>
          </a:prstGeom>
        </p:spPr>
        <p:txBody>
          <a:bodyPr wrap="square">
            <a:spAutoFit/>
          </a:bodyPr>
          <a:lstStyle/>
          <a:p>
            <a:r>
              <a:rPr lang="en-US" sz="2000" dirty="0" err="1" smtClean="0"/>
              <a:t>Jika</a:t>
            </a:r>
            <a:r>
              <a:rPr lang="en-US" sz="2000" dirty="0" smtClean="0"/>
              <a:t> </a:t>
            </a:r>
            <a:r>
              <a:rPr lang="en-US" sz="2000" dirty="0" err="1" smtClean="0"/>
              <a:t>keadaan</a:t>
            </a:r>
            <a:r>
              <a:rPr lang="en-US" sz="2000" dirty="0" smtClean="0"/>
              <a:t> </a:t>
            </a:r>
            <a:r>
              <a:rPr lang="en-US" sz="2000" dirty="0" err="1" smtClean="0"/>
              <a:t>ini</a:t>
            </a:r>
            <a:r>
              <a:rPr lang="en-US" sz="2000" dirty="0" smtClean="0"/>
              <a:t> </a:t>
            </a:r>
            <a:r>
              <a:rPr lang="en-US" sz="2000" dirty="0" err="1" smtClean="0"/>
              <a:t>terjadi</a:t>
            </a:r>
            <a:r>
              <a:rPr lang="en-US" sz="2000" dirty="0" smtClean="0"/>
              <a:t>, </a:t>
            </a:r>
            <a:r>
              <a:rPr lang="en-US" sz="2000" dirty="0" err="1" smtClean="0"/>
              <a:t>haruslah</a:t>
            </a:r>
            <a:r>
              <a:rPr lang="en-US" sz="2000" dirty="0" smtClean="0"/>
              <a:t> </a:t>
            </a:r>
            <a:r>
              <a:rPr lang="en-US" sz="2000" dirty="0" err="1" smtClean="0"/>
              <a:t>dilakukan</a:t>
            </a:r>
            <a:r>
              <a:rPr lang="en-US" sz="2000" dirty="0" smtClean="0"/>
              <a:t> </a:t>
            </a:r>
            <a:r>
              <a:rPr lang="en-US" sz="2000" dirty="0" err="1" smtClean="0"/>
              <a:t>aksi</a:t>
            </a:r>
            <a:r>
              <a:rPr lang="en-US" sz="2000" dirty="0" smtClean="0"/>
              <a:t> </a:t>
            </a:r>
            <a:r>
              <a:rPr lang="en-US" sz="2000" dirty="0" err="1" smtClean="0"/>
              <a:t>menggeser</a:t>
            </a:r>
            <a:r>
              <a:rPr lang="en-US" sz="2000" dirty="0" smtClean="0"/>
              <a:t> </a:t>
            </a:r>
            <a:r>
              <a:rPr lang="en-US" sz="2000" dirty="0" err="1" smtClean="0"/>
              <a:t>elemen</a:t>
            </a:r>
            <a:r>
              <a:rPr lang="en-US" sz="2000" dirty="0" smtClean="0"/>
              <a:t> </a:t>
            </a:r>
            <a:r>
              <a:rPr lang="en-US" sz="2000" dirty="0" err="1" smtClean="0"/>
              <a:t>untuk</a:t>
            </a:r>
            <a:r>
              <a:rPr lang="en-US" sz="2000" dirty="0" smtClean="0"/>
              <a:t> </a:t>
            </a:r>
            <a:r>
              <a:rPr lang="en-US" sz="2000" dirty="0" err="1" smtClean="0"/>
              <a:t>menciptakan</a:t>
            </a:r>
            <a:r>
              <a:rPr lang="en-US" sz="2000" dirty="0" smtClean="0"/>
              <a:t> </a:t>
            </a:r>
            <a:r>
              <a:rPr lang="en-US" sz="2000" dirty="0" err="1" smtClean="0"/>
              <a:t>ruangan</a:t>
            </a:r>
            <a:r>
              <a:rPr lang="en-US" sz="2000" dirty="0" smtClean="0"/>
              <a:t> </a:t>
            </a:r>
            <a:r>
              <a:rPr lang="en-US" sz="2000" dirty="0" err="1" smtClean="0"/>
              <a:t>kosong</a:t>
            </a:r>
            <a:r>
              <a:rPr lang="en-US" sz="2000" dirty="0" smtClean="0"/>
              <a:t>. </a:t>
            </a:r>
            <a:r>
              <a:rPr lang="en-US" sz="2000" dirty="0" err="1" smtClean="0"/>
              <a:t>Pergeseran</a:t>
            </a:r>
            <a:r>
              <a:rPr lang="en-US" sz="2000" dirty="0" smtClean="0"/>
              <a:t> </a:t>
            </a:r>
            <a:r>
              <a:rPr lang="en-US" sz="2000" dirty="0" err="1" smtClean="0"/>
              <a:t>hanya</a:t>
            </a:r>
            <a:r>
              <a:rPr lang="en-US" sz="2000" dirty="0" smtClean="0"/>
              <a:t> </a:t>
            </a:r>
            <a:r>
              <a:rPr lang="en-US" sz="2000" dirty="0" err="1" smtClean="0"/>
              <a:t>dilakukan</a:t>
            </a:r>
            <a:r>
              <a:rPr lang="en-US" sz="2000" dirty="0" smtClean="0"/>
              <a:t> </a:t>
            </a:r>
            <a:r>
              <a:rPr lang="en-US" sz="2000" dirty="0" err="1" smtClean="0"/>
              <a:t>jika</a:t>
            </a:r>
            <a:r>
              <a:rPr lang="en-US" sz="2000" dirty="0" smtClean="0"/>
              <a:t> </a:t>
            </a:r>
            <a:r>
              <a:rPr lang="en-US" sz="2000" dirty="0" err="1" smtClean="0"/>
              <a:t>dan</a:t>
            </a:r>
            <a:r>
              <a:rPr lang="en-US" sz="2000" dirty="0" smtClean="0"/>
              <a:t> </a:t>
            </a:r>
            <a:r>
              <a:rPr lang="en-US" sz="2000" dirty="0" err="1" smtClean="0"/>
              <a:t>hanya</a:t>
            </a:r>
            <a:r>
              <a:rPr lang="en-US" sz="2000" dirty="0" smtClean="0"/>
              <a:t> </a:t>
            </a:r>
            <a:r>
              <a:rPr lang="en-US" sz="2000" dirty="0" err="1" smtClean="0"/>
              <a:t>jika</a:t>
            </a:r>
            <a:r>
              <a:rPr lang="en-US" sz="2000" dirty="0" smtClean="0"/>
              <a:t> TAIL </a:t>
            </a:r>
            <a:r>
              <a:rPr lang="en-US" sz="2000" dirty="0" err="1" smtClean="0"/>
              <a:t>sudah</a:t>
            </a:r>
            <a:r>
              <a:rPr lang="en-US" sz="2000" dirty="0" smtClean="0"/>
              <a:t> </a:t>
            </a:r>
            <a:r>
              <a:rPr lang="en-US" sz="2000" dirty="0" err="1" smtClean="0"/>
              <a:t>mencapai</a:t>
            </a:r>
            <a:r>
              <a:rPr lang="en-US" sz="2000" dirty="0" smtClean="0"/>
              <a:t> </a:t>
            </a:r>
            <a:r>
              <a:rPr lang="en-US" sz="2000" dirty="0" err="1" smtClean="0"/>
              <a:t>IndexMax</a:t>
            </a:r>
            <a:endParaRPr lang="id-ID"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err="1" smtClean="0"/>
              <a:t>Tabel</a:t>
            </a:r>
            <a:r>
              <a:rPr lang="en-US" dirty="0" smtClean="0"/>
              <a:t> </a:t>
            </a:r>
            <a:r>
              <a:rPr lang="en-US" dirty="0" err="1" smtClean="0"/>
              <a:t>dengan</a:t>
            </a:r>
            <a:r>
              <a:rPr lang="en-US" dirty="0" smtClean="0"/>
              <a:t> </a:t>
            </a:r>
            <a:r>
              <a:rPr lang="en-US" dirty="0" err="1" smtClean="0"/>
              <a:t>representasi</a:t>
            </a:r>
            <a:r>
              <a:rPr lang="en-US" dirty="0" smtClean="0"/>
              <a:t> HEAD </a:t>
            </a:r>
            <a:r>
              <a:rPr lang="en-US" dirty="0" err="1" smtClean="0"/>
              <a:t>dan</a:t>
            </a:r>
            <a:r>
              <a:rPr lang="en-US" dirty="0" smtClean="0"/>
              <a:t> TAIL yang “</a:t>
            </a:r>
            <a:r>
              <a:rPr lang="en-US" dirty="0" err="1" smtClean="0"/>
              <a:t>berputar</a:t>
            </a:r>
            <a:r>
              <a:rPr lang="en-US" dirty="0" smtClean="0"/>
              <a:t>” </a:t>
            </a:r>
            <a:r>
              <a:rPr lang="en-US" dirty="0" err="1" smtClean="0"/>
              <a:t>mengelilingi</a:t>
            </a:r>
            <a:r>
              <a:rPr lang="en-US" dirty="0" smtClean="0"/>
              <a:t> </a:t>
            </a:r>
            <a:r>
              <a:rPr lang="en-US" dirty="0" err="1" smtClean="0"/>
              <a:t>indeks</a:t>
            </a:r>
            <a:r>
              <a:rPr lang="en-US" dirty="0" smtClean="0"/>
              <a:t> </a:t>
            </a:r>
            <a:r>
              <a:rPr lang="en-US" dirty="0" err="1" smtClean="0"/>
              <a:t>tabel</a:t>
            </a:r>
            <a:r>
              <a:rPr lang="en-US" dirty="0" smtClean="0"/>
              <a:t> </a:t>
            </a:r>
            <a:r>
              <a:rPr lang="en-US" dirty="0" err="1" smtClean="0"/>
              <a:t>dari</a:t>
            </a:r>
            <a:r>
              <a:rPr lang="en-US" dirty="0" smtClean="0"/>
              <a:t> </a:t>
            </a:r>
            <a:r>
              <a:rPr lang="en-US" dirty="0" err="1" smtClean="0"/>
              <a:t>awal</a:t>
            </a:r>
            <a:r>
              <a:rPr lang="en-US" dirty="0" smtClean="0"/>
              <a:t> </a:t>
            </a:r>
            <a:r>
              <a:rPr lang="en-US" dirty="0" err="1" smtClean="0"/>
              <a:t>sampai</a:t>
            </a:r>
            <a:r>
              <a:rPr lang="en-US" dirty="0" smtClean="0"/>
              <a:t> </a:t>
            </a:r>
            <a:r>
              <a:rPr lang="en-US" dirty="0" err="1" smtClean="0"/>
              <a:t>akhir</a:t>
            </a:r>
            <a:r>
              <a:rPr lang="en-US" dirty="0" smtClean="0"/>
              <a:t>, </a:t>
            </a:r>
            <a:r>
              <a:rPr lang="en-US" dirty="0" err="1" smtClean="0"/>
              <a:t>kemudian</a:t>
            </a:r>
            <a:r>
              <a:rPr lang="en-US" dirty="0" smtClean="0"/>
              <a:t> </a:t>
            </a:r>
            <a:r>
              <a:rPr lang="en-US" dirty="0" err="1" smtClean="0"/>
              <a:t>kembali</a:t>
            </a:r>
            <a:r>
              <a:rPr lang="en-US" dirty="0" smtClean="0"/>
              <a:t> </a:t>
            </a:r>
            <a:r>
              <a:rPr lang="en-US" dirty="0" err="1" smtClean="0"/>
              <a:t>ke</a:t>
            </a:r>
            <a:r>
              <a:rPr lang="en-US" dirty="0" smtClean="0"/>
              <a:t> </a:t>
            </a:r>
            <a:r>
              <a:rPr lang="en-US" dirty="0" err="1" smtClean="0"/>
              <a:t>awal</a:t>
            </a:r>
            <a:r>
              <a:rPr lang="en-US" dirty="0" smtClean="0"/>
              <a:t>. </a:t>
            </a:r>
            <a:r>
              <a:rPr lang="en-US" dirty="0" err="1" smtClean="0"/>
              <a:t>Jika</a:t>
            </a:r>
            <a:r>
              <a:rPr lang="en-US" dirty="0" smtClean="0"/>
              <a:t> Queue </a:t>
            </a:r>
            <a:r>
              <a:rPr lang="en-US" dirty="0" err="1" smtClean="0"/>
              <a:t>kosong</a:t>
            </a:r>
            <a:r>
              <a:rPr lang="en-US" dirty="0" smtClean="0"/>
              <a:t>, </a:t>
            </a:r>
            <a:r>
              <a:rPr lang="en-US" dirty="0" err="1" smtClean="0"/>
              <a:t>maka</a:t>
            </a:r>
            <a:r>
              <a:rPr lang="en-US" dirty="0" smtClean="0"/>
              <a:t> HEAD=0. </a:t>
            </a:r>
            <a:r>
              <a:rPr lang="en-US" dirty="0" err="1" smtClean="0"/>
              <a:t>Representasi</a:t>
            </a:r>
            <a:r>
              <a:rPr lang="en-US" dirty="0" smtClean="0"/>
              <a:t> </a:t>
            </a:r>
            <a:r>
              <a:rPr lang="en-US" dirty="0" err="1" smtClean="0"/>
              <a:t>ini</a:t>
            </a:r>
            <a:r>
              <a:rPr lang="en-US" dirty="0" smtClean="0"/>
              <a:t> </a:t>
            </a:r>
            <a:r>
              <a:rPr lang="en-US" dirty="0" err="1" smtClean="0"/>
              <a:t>memungkinkan</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lagi</a:t>
            </a:r>
            <a:r>
              <a:rPr lang="en-US" dirty="0" smtClean="0"/>
              <a:t> </a:t>
            </a:r>
            <a:r>
              <a:rPr lang="en-US" dirty="0" err="1" smtClean="0"/>
              <a:t>ada</a:t>
            </a:r>
            <a:r>
              <a:rPr lang="en-US" dirty="0" smtClean="0"/>
              <a:t> </a:t>
            </a:r>
            <a:r>
              <a:rPr lang="en-US" dirty="0" err="1" smtClean="0"/>
              <a:t>pergeseran</a:t>
            </a:r>
            <a:r>
              <a:rPr lang="en-US" dirty="0" smtClean="0"/>
              <a:t> yang </a:t>
            </a:r>
            <a:r>
              <a:rPr lang="en-US" dirty="0" err="1" smtClean="0"/>
              <a:t>harus</a:t>
            </a:r>
            <a:r>
              <a:rPr lang="en-US" dirty="0" smtClean="0"/>
              <a:t> </a:t>
            </a:r>
            <a:r>
              <a:rPr lang="en-US" dirty="0" err="1" smtClean="0"/>
              <a:t>dilakukan</a:t>
            </a:r>
            <a:r>
              <a:rPr lang="en-US" dirty="0" smtClean="0"/>
              <a:t> </a:t>
            </a:r>
            <a:r>
              <a:rPr lang="en-US" dirty="0" err="1" smtClean="0"/>
              <a:t>seperti</a:t>
            </a:r>
            <a:r>
              <a:rPr lang="en-US" dirty="0" smtClean="0"/>
              <a:t> </a:t>
            </a:r>
            <a:r>
              <a:rPr lang="en-US" dirty="0" err="1" smtClean="0"/>
              <a:t>pada</a:t>
            </a:r>
            <a:r>
              <a:rPr lang="en-US" dirty="0" smtClean="0"/>
              <a:t> </a:t>
            </a:r>
            <a:r>
              <a:rPr lang="en-US" dirty="0" err="1" smtClean="0"/>
              <a:t>alternatif</a:t>
            </a:r>
            <a:r>
              <a:rPr lang="en-US" dirty="0" smtClean="0"/>
              <a:t> II </a:t>
            </a:r>
            <a:r>
              <a:rPr lang="en-US" dirty="0" err="1" smtClean="0"/>
              <a:t>pada</a:t>
            </a:r>
            <a:r>
              <a:rPr lang="en-US" dirty="0" smtClean="0"/>
              <a:t> </a:t>
            </a:r>
            <a:r>
              <a:rPr lang="en-US" dirty="0" err="1" smtClean="0"/>
              <a:t>saat</a:t>
            </a:r>
            <a:r>
              <a:rPr lang="en-US" dirty="0" smtClean="0"/>
              <a:t> </a:t>
            </a:r>
            <a:r>
              <a:rPr lang="en-US" dirty="0" err="1" smtClean="0"/>
              <a:t>penambahan</a:t>
            </a:r>
            <a:r>
              <a:rPr lang="en-US" dirty="0" smtClean="0"/>
              <a:t> </a:t>
            </a:r>
            <a:r>
              <a:rPr lang="en-US" dirty="0" err="1" smtClean="0"/>
              <a:t>elemen</a:t>
            </a:r>
            <a:r>
              <a:rPr lang="en-US" dirty="0" smtClean="0"/>
              <a:t>.</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III </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2009550"/>
            <a:ext cx="8326438" cy="938366"/>
          </a:xfrm>
        </p:spPr>
        <p:txBody>
          <a:bodyPr/>
          <a:lstStyle/>
          <a:p>
            <a:r>
              <a:rPr lang="en-US" dirty="0" err="1" smtClean="0"/>
              <a:t>Ilustrasi</a:t>
            </a:r>
            <a:r>
              <a:rPr lang="en-US" dirty="0" smtClean="0"/>
              <a:t> Queue </a:t>
            </a:r>
            <a:r>
              <a:rPr lang="en-US" dirty="0" err="1" smtClean="0"/>
              <a:t>tidak</a:t>
            </a:r>
            <a:r>
              <a:rPr lang="en-US" dirty="0" smtClean="0"/>
              <a:t> </a:t>
            </a:r>
            <a:r>
              <a:rPr lang="en-US" dirty="0" err="1" smtClean="0"/>
              <a:t>kosong</a:t>
            </a:r>
            <a:r>
              <a:rPr lang="en-US" dirty="0" smtClean="0"/>
              <a:t>, </a:t>
            </a:r>
            <a:r>
              <a:rPr lang="en-US" dirty="0" err="1" smtClean="0"/>
              <a:t>dengan</a:t>
            </a:r>
            <a:r>
              <a:rPr lang="en-US" dirty="0" smtClean="0"/>
              <a:t> 5 </a:t>
            </a:r>
            <a:r>
              <a:rPr lang="en-US" dirty="0" err="1" smtClean="0"/>
              <a:t>elemen</a:t>
            </a:r>
            <a:r>
              <a:rPr lang="en-US" dirty="0" smtClean="0"/>
              <a:t>, </a:t>
            </a:r>
            <a:r>
              <a:rPr lang="en-US" dirty="0" err="1" smtClean="0"/>
              <a:t>dengan</a:t>
            </a:r>
            <a:r>
              <a:rPr lang="en-US" dirty="0" smtClean="0"/>
              <a:t> HEAD “</a:t>
            </a:r>
            <a:r>
              <a:rPr lang="en-US" dirty="0" err="1" smtClean="0"/>
              <a:t>sedang</a:t>
            </a:r>
            <a:r>
              <a:rPr lang="en-US" dirty="0" smtClean="0"/>
              <a:t>” </a:t>
            </a:r>
            <a:r>
              <a:rPr lang="en-US" dirty="0" err="1" smtClean="0"/>
              <a:t>berada</a:t>
            </a:r>
            <a:r>
              <a:rPr lang="en-US" dirty="0" smtClean="0"/>
              <a:t> </a:t>
            </a:r>
            <a:r>
              <a:rPr lang="en-US" dirty="0" err="1" smtClean="0"/>
              <a:t>di</a:t>
            </a:r>
            <a:r>
              <a:rPr lang="en-US" dirty="0" smtClean="0"/>
              <a:t> </a:t>
            </a:r>
            <a:r>
              <a:rPr lang="en-US" dirty="0" err="1" smtClean="0"/>
              <a:t>posisi</a:t>
            </a:r>
            <a:r>
              <a:rPr lang="en-US" dirty="0" smtClean="0"/>
              <a:t> </a:t>
            </a:r>
            <a:r>
              <a:rPr lang="en-US" dirty="0" err="1" smtClean="0"/>
              <a:t>awal</a:t>
            </a:r>
            <a:r>
              <a:rPr lang="en-US" dirty="0" smtClean="0"/>
              <a:t>:</a:t>
            </a:r>
            <a:endParaRPr lang="id-ID" dirty="0" smtClean="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III </a:t>
            </a:r>
            <a:endParaRPr lang="id-ID" dirty="0"/>
          </a:p>
        </p:txBody>
      </p:sp>
      <p:sp>
        <p:nvSpPr>
          <p:cNvPr id="6" name="Text Placeholder 5"/>
          <p:cNvSpPr>
            <a:spLocks noGrp="1"/>
          </p:cNvSpPr>
          <p:nvPr>
            <p:ph type="body" sz="quarter" idx="17"/>
          </p:nvPr>
        </p:nvSpPr>
        <p:spPr/>
        <p:txBody>
          <a:bodyPr/>
          <a:lstStyle/>
          <a:p>
            <a:endParaRPr lang="id-ID"/>
          </a:p>
        </p:txBody>
      </p:sp>
      <p:pic>
        <p:nvPicPr>
          <p:cNvPr id="26626" name="Picture 2"/>
          <p:cNvPicPr>
            <a:picLocks noChangeAspect="1" noChangeArrowheads="1"/>
          </p:cNvPicPr>
          <p:nvPr/>
        </p:nvPicPr>
        <p:blipFill>
          <a:blip r:embed="rId2"/>
          <a:srcRect/>
          <a:stretch>
            <a:fillRect/>
          </a:stretch>
        </p:blipFill>
        <p:spPr bwMode="auto">
          <a:xfrm>
            <a:off x="810596" y="3111685"/>
            <a:ext cx="5371840" cy="187725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III </a:t>
            </a:r>
            <a:endParaRPr lang="id-ID" dirty="0"/>
          </a:p>
        </p:txBody>
      </p:sp>
      <p:sp>
        <p:nvSpPr>
          <p:cNvPr id="6" name="Text Placeholder 5"/>
          <p:cNvSpPr>
            <a:spLocks noGrp="1"/>
          </p:cNvSpPr>
          <p:nvPr>
            <p:ph type="body" sz="quarter" idx="17"/>
          </p:nvPr>
        </p:nvSpPr>
        <p:spPr/>
        <p:txBody>
          <a:bodyPr/>
          <a:lstStyle/>
          <a:p>
            <a:endParaRPr lang="id-ID"/>
          </a:p>
        </p:txBody>
      </p:sp>
      <p:sp>
        <p:nvSpPr>
          <p:cNvPr id="27649" name="Rectangle 1"/>
          <p:cNvSpPr>
            <a:spLocks noChangeArrowheads="1"/>
          </p:cNvSpPr>
          <p:nvPr/>
        </p:nvSpPr>
        <p:spPr bwMode="auto">
          <a:xfrm>
            <a:off x="365125" y="2032956"/>
            <a:ext cx="8326438"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Ilustrasi</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Queue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tidak</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kosong</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dengan</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5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elemen</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dengan</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HEAD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tidak</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berada</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di</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posisi</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awal</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tetapi</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masih</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lebih</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kecil</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atau</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sebelum</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TAIL. Hal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ini</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terjadi</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akibat</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algoritma</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penghapusan</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Penambahan</a:t>
            </a:r>
            <a:r>
              <a:rPr kumimoji="0" lang="en-US" sz="2000" b="0" i="0" u="none" strike="noStrike" cap="none" normalizeH="0" baseline="0" dirty="0" smtClean="0">
                <a:ln>
                  <a:noFill/>
                </a:ln>
                <a:solidFill>
                  <a:schemeClr val="tx1"/>
                </a:solidFill>
                <a:effectLst/>
                <a:latin typeface="+mn-lt"/>
                <a:ea typeface="Times New Roman" pitchFamily="18" charset="0"/>
                <a:cs typeface="TimesNewRoman"/>
              </a:rPr>
              <a:t> yang </a:t>
            </a:r>
            <a:r>
              <a:rPr kumimoji="0" lang="en-US" sz="2000" b="0" i="0" u="none" strike="noStrike" cap="none" normalizeH="0" baseline="0" dirty="0" err="1" smtClean="0">
                <a:ln>
                  <a:noFill/>
                </a:ln>
                <a:solidFill>
                  <a:schemeClr val="tx1"/>
                </a:solidFill>
                <a:effectLst/>
                <a:latin typeface="+mn-lt"/>
                <a:ea typeface="Times New Roman" pitchFamily="18" charset="0"/>
                <a:cs typeface="TimesNewRoman"/>
              </a:rPr>
              <a:t>dilakukan</a:t>
            </a:r>
            <a:endParaRPr kumimoji="0" lang="en-US" sz="2000" b="0" i="0" u="none" strike="noStrike" cap="none" normalizeH="0" baseline="0" dirty="0" smtClean="0">
              <a:ln>
                <a:noFill/>
              </a:ln>
              <a:solidFill>
                <a:schemeClr val="tx1"/>
              </a:solidFill>
              <a:effectLst/>
              <a:latin typeface="+mn-lt"/>
              <a:cs typeface="Arial" pitchFamily="34" charset="0"/>
            </a:endParaRPr>
          </a:p>
        </p:txBody>
      </p:sp>
      <p:pic>
        <p:nvPicPr>
          <p:cNvPr id="27650" name="Picture 2"/>
          <p:cNvPicPr>
            <a:picLocks noChangeAspect="1" noChangeArrowheads="1"/>
          </p:cNvPicPr>
          <p:nvPr/>
        </p:nvPicPr>
        <p:blipFill>
          <a:blip r:embed="rId2"/>
          <a:srcRect/>
          <a:stretch>
            <a:fillRect/>
          </a:stretch>
        </p:blipFill>
        <p:spPr bwMode="auto">
          <a:xfrm>
            <a:off x="739157" y="3780430"/>
            <a:ext cx="5459105" cy="177420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III </a:t>
            </a:r>
            <a:endParaRPr lang="id-ID" dirty="0"/>
          </a:p>
        </p:txBody>
      </p:sp>
      <p:sp>
        <p:nvSpPr>
          <p:cNvPr id="6" name="Text Placeholder 5"/>
          <p:cNvSpPr>
            <a:spLocks noGrp="1"/>
          </p:cNvSpPr>
          <p:nvPr>
            <p:ph type="body" sz="quarter" idx="17"/>
          </p:nvPr>
        </p:nvSpPr>
        <p:spPr/>
        <p:txBody>
          <a:bodyPr/>
          <a:lstStyle/>
          <a:p>
            <a:endParaRPr lang="id-ID"/>
          </a:p>
        </p:txBody>
      </p:sp>
      <p:sp>
        <p:nvSpPr>
          <p:cNvPr id="7" name="Rectangle 6"/>
          <p:cNvSpPr/>
          <p:nvPr/>
        </p:nvSpPr>
        <p:spPr>
          <a:xfrm>
            <a:off x="389907" y="2101754"/>
            <a:ext cx="8301655" cy="1938992"/>
          </a:xfrm>
          <a:prstGeom prst="rect">
            <a:avLst/>
          </a:prstGeom>
        </p:spPr>
        <p:txBody>
          <a:bodyPr wrap="square">
            <a:spAutoFit/>
          </a:bodyPr>
          <a:lstStyle/>
          <a:p>
            <a:r>
              <a:rPr lang="en-US" sz="2400" dirty="0" err="1" smtClean="0"/>
              <a:t>Ilustrasi</a:t>
            </a:r>
            <a:r>
              <a:rPr lang="en-US" sz="2400" dirty="0" smtClean="0"/>
              <a:t> Queue </a:t>
            </a:r>
            <a:r>
              <a:rPr lang="en-US" sz="2400" dirty="0" err="1" smtClean="0"/>
              <a:t>tidak</a:t>
            </a:r>
            <a:r>
              <a:rPr lang="en-US" sz="2400" dirty="0" smtClean="0"/>
              <a:t> </a:t>
            </a:r>
            <a:r>
              <a:rPr lang="en-US" sz="2400" dirty="0" err="1" smtClean="0"/>
              <a:t>kosong</a:t>
            </a:r>
            <a:r>
              <a:rPr lang="en-US" sz="2400" dirty="0" smtClean="0"/>
              <a:t>, </a:t>
            </a:r>
            <a:r>
              <a:rPr lang="en-US" sz="2400" dirty="0" err="1" smtClean="0"/>
              <a:t>dengan</a:t>
            </a:r>
            <a:r>
              <a:rPr lang="en-US" sz="2400" dirty="0" smtClean="0"/>
              <a:t> 5 </a:t>
            </a:r>
            <a:r>
              <a:rPr lang="en-US" sz="2400" dirty="0" err="1" smtClean="0"/>
              <a:t>elemen</a:t>
            </a:r>
            <a:r>
              <a:rPr lang="en-US" sz="2400" dirty="0" smtClean="0"/>
              <a:t>, HEAD </a:t>
            </a:r>
            <a:r>
              <a:rPr lang="en-US" sz="2400" dirty="0" err="1" smtClean="0"/>
              <a:t>tidak</a:t>
            </a:r>
            <a:r>
              <a:rPr lang="en-US" sz="2400" dirty="0" smtClean="0"/>
              <a:t> </a:t>
            </a:r>
            <a:r>
              <a:rPr lang="en-US" sz="2400" dirty="0" err="1" smtClean="0"/>
              <a:t>berada</a:t>
            </a:r>
            <a:r>
              <a:rPr lang="en-US" sz="2400" dirty="0" smtClean="0"/>
              <a:t> </a:t>
            </a:r>
            <a:r>
              <a:rPr lang="en-US" sz="2400" dirty="0" err="1" smtClean="0"/>
              <a:t>di</a:t>
            </a:r>
            <a:r>
              <a:rPr lang="en-US" sz="2400" dirty="0" smtClean="0"/>
              <a:t> </a:t>
            </a:r>
            <a:r>
              <a:rPr lang="en-US" sz="2400" dirty="0" err="1" smtClean="0"/>
              <a:t>posisi</a:t>
            </a:r>
            <a:r>
              <a:rPr lang="en-US" sz="2400" dirty="0" smtClean="0"/>
              <a:t> </a:t>
            </a:r>
            <a:r>
              <a:rPr lang="en-US" sz="2400" dirty="0" err="1" smtClean="0"/>
              <a:t>awal</a:t>
            </a:r>
            <a:r>
              <a:rPr lang="en-US" sz="2400" dirty="0" smtClean="0"/>
              <a:t>, </a:t>
            </a:r>
            <a:r>
              <a:rPr lang="en-US" sz="2400" dirty="0" err="1" smtClean="0"/>
              <a:t>tetapi</a:t>
            </a:r>
            <a:r>
              <a:rPr lang="en-US" sz="2400" dirty="0" smtClean="0"/>
              <a:t> “</a:t>
            </a:r>
            <a:r>
              <a:rPr lang="en-US" sz="2400" dirty="0" err="1" smtClean="0"/>
              <a:t>lebih</a:t>
            </a:r>
            <a:r>
              <a:rPr lang="en-US" sz="2400" dirty="0" smtClean="0"/>
              <a:t> </a:t>
            </a:r>
            <a:r>
              <a:rPr lang="en-US" sz="2400" dirty="0" err="1" smtClean="0"/>
              <a:t>besar</a:t>
            </a:r>
            <a:r>
              <a:rPr lang="en-US" sz="2400" dirty="0" smtClean="0"/>
              <a:t>” </a:t>
            </a:r>
            <a:r>
              <a:rPr lang="en-US" sz="2400" dirty="0" err="1" smtClean="0"/>
              <a:t>atau</a:t>
            </a:r>
            <a:r>
              <a:rPr lang="en-US" sz="2400" dirty="0" smtClean="0"/>
              <a:t> “</a:t>
            </a:r>
            <a:r>
              <a:rPr lang="en-US" sz="2400" dirty="0" err="1" smtClean="0"/>
              <a:t>sesudah</a:t>
            </a:r>
            <a:r>
              <a:rPr lang="en-US" sz="2400" dirty="0" smtClean="0"/>
              <a:t>” TAIL. Hal </a:t>
            </a:r>
            <a:r>
              <a:rPr lang="en-US" sz="2400" dirty="0" err="1" smtClean="0"/>
              <a:t>ini</a:t>
            </a:r>
            <a:r>
              <a:rPr lang="en-US" sz="2400" dirty="0" smtClean="0"/>
              <a:t> </a:t>
            </a:r>
            <a:r>
              <a:rPr lang="en-US" sz="2400" dirty="0" err="1" smtClean="0"/>
              <a:t>terjadi</a:t>
            </a:r>
            <a:r>
              <a:rPr lang="en-US" sz="2400" dirty="0" smtClean="0"/>
              <a:t> </a:t>
            </a:r>
            <a:r>
              <a:rPr lang="en-US" sz="2400" dirty="0" err="1" smtClean="0"/>
              <a:t>akibat</a:t>
            </a:r>
            <a:r>
              <a:rPr lang="en-US" sz="2400" dirty="0" smtClean="0"/>
              <a:t> </a:t>
            </a:r>
            <a:r>
              <a:rPr lang="en-US" sz="2400" dirty="0" err="1" smtClean="0"/>
              <a:t>algoritma</a:t>
            </a:r>
            <a:r>
              <a:rPr lang="en-US" sz="2400" dirty="0" smtClean="0"/>
              <a:t> </a:t>
            </a:r>
            <a:r>
              <a:rPr lang="en-US" sz="2400" dirty="0" err="1" smtClean="0"/>
              <a:t>penghapusan</a:t>
            </a:r>
            <a:r>
              <a:rPr lang="en-US" sz="2400" dirty="0" smtClean="0"/>
              <a:t>/</a:t>
            </a:r>
            <a:r>
              <a:rPr lang="en-US" sz="2400" dirty="0" err="1" smtClean="0"/>
              <a:t>Penambahan</a:t>
            </a:r>
            <a:r>
              <a:rPr lang="en-US" sz="2400" dirty="0" smtClean="0"/>
              <a:t> yang </a:t>
            </a:r>
            <a:r>
              <a:rPr lang="en-US" sz="2400" dirty="0" err="1" smtClean="0"/>
              <a:t>dilakukan</a:t>
            </a:r>
            <a:endParaRPr lang="id-ID" sz="2400" dirty="0"/>
          </a:p>
        </p:txBody>
      </p:sp>
      <p:pic>
        <p:nvPicPr>
          <p:cNvPr id="30722" name="Picture 2"/>
          <p:cNvPicPr>
            <a:picLocks noChangeAspect="1" noChangeArrowheads="1"/>
          </p:cNvPicPr>
          <p:nvPr/>
        </p:nvPicPr>
        <p:blipFill>
          <a:blip r:embed="rId2"/>
          <a:srcRect/>
          <a:stretch>
            <a:fillRect/>
          </a:stretch>
        </p:blipFill>
        <p:spPr bwMode="auto">
          <a:xfrm>
            <a:off x="810596" y="4271746"/>
            <a:ext cx="5494670" cy="189260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a:spcBef>
                <a:spcPts val="500"/>
              </a:spcBef>
            </a:pPr>
            <a:r>
              <a:rPr lang="id-ID" dirty="0" smtClean="0"/>
              <a:t>Pada bab ini kita akan membahas queue, yang sebenarnya mempunyai ADT hampir sama dengan ADT list linier, hanya saja, insert hanya dapat dilakukan pada elemen terakhir, dan delete hanya pada elemen pertama</a:t>
            </a:r>
          </a:p>
          <a:p>
            <a:pPr>
              <a:spcBef>
                <a:spcPts val="500"/>
              </a:spcBef>
            </a:pPr>
            <a:r>
              <a:rPr lang="en-US" dirty="0" err="1" smtClean="0"/>
              <a:t>Struktur</a:t>
            </a:r>
            <a:r>
              <a:rPr lang="en-US" dirty="0" smtClean="0"/>
              <a:t> data </a:t>
            </a:r>
            <a:r>
              <a:rPr lang="id-ID" dirty="0" smtClean="0"/>
              <a:t>queue</a:t>
            </a:r>
            <a:r>
              <a:rPr lang="en-US" dirty="0" smtClean="0"/>
              <a:t> </a:t>
            </a:r>
            <a:r>
              <a:rPr lang="en-US" dirty="0" err="1" smtClean="0"/>
              <a:t>banyak</a:t>
            </a:r>
            <a:r>
              <a:rPr lang="en-US" dirty="0" smtClean="0"/>
              <a:t> </a:t>
            </a:r>
            <a:r>
              <a:rPr lang="en-US" dirty="0" err="1" smtClean="0"/>
              <a:t>dipakai</a:t>
            </a:r>
            <a:r>
              <a:rPr lang="en-US" dirty="0" smtClean="0"/>
              <a:t> </a:t>
            </a:r>
            <a:r>
              <a:rPr lang="en-US" dirty="0" err="1" smtClean="0"/>
              <a:t>dalam</a:t>
            </a:r>
            <a:r>
              <a:rPr lang="en-US" dirty="0" smtClean="0"/>
              <a:t> </a:t>
            </a:r>
            <a:r>
              <a:rPr lang="en-US" dirty="0" err="1" smtClean="0"/>
              <a:t>informatika</a:t>
            </a:r>
            <a:r>
              <a:rPr lang="en-US" dirty="0" smtClean="0"/>
              <a:t>, </a:t>
            </a:r>
            <a:r>
              <a:rPr lang="en-US" dirty="0" err="1" smtClean="0"/>
              <a:t>misalnya</a:t>
            </a:r>
            <a:r>
              <a:rPr lang="en-US" dirty="0" smtClean="0"/>
              <a:t> </a:t>
            </a:r>
            <a:r>
              <a:rPr lang="en-US" dirty="0" err="1" smtClean="0"/>
              <a:t>untuk</a:t>
            </a:r>
            <a:r>
              <a:rPr lang="en-US" dirty="0" smtClean="0"/>
              <a:t> </a:t>
            </a:r>
            <a:r>
              <a:rPr lang="en-US" dirty="0" err="1" smtClean="0"/>
              <a:t>merepresentasi</a:t>
            </a:r>
            <a:r>
              <a:rPr lang="en-US" dirty="0" smtClean="0"/>
              <a:t> :</a:t>
            </a:r>
            <a:endParaRPr lang="id-ID" dirty="0" smtClean="0"/>
          </a:p>
          <a:p>
            <a:pPr lvl="1">
              <a:spcBef>
                <a:spcPts val="500"/>
              </a:spcBef>
            </a:pPr>
            <a:r>
              <a:rPr lang="id-ID" dirty="0" smtClean="0"/>
              <a:t>a</a:t>
            </a:r>
            <a:r>
              <a:rPr lang="en-US" dirty="0" err="1" smtClean="0"/>
              <a:t>ntrian</a:t>
            </a:r>
            <a:r>
              <a:rPr lang="en-US" dirty="0" smtClean="0"/>
              <a:t> job yang </a:t>
            </a:r>
            <a:r>
              <a:rPr lang="en-US" dirty="0" err="1" smtClean="0"/>
              <a:t>harus</a:t>
            </a:r>
            <a:r>
              <a:rPr lang="en-US" dirty="0" smtClean="0"/>
              <a:t> </a:t>
            </a:r>
            <a:r>
              <a:rPr lang="en-US" dirty="0" err="1" smtClean="0"/>
              <a:t>ditangani</a:t>
            </a:r>
            <a:r>
              <a:rPr lang="en-US" dirty="0" smtClean="0"/>
              <a:t> </a:t>
            </a:r>
            <a:r>
              <a:rPr lang="en-US" dirty="0" err="1" smtClean="0"/>
              <a:t>oleh</a:t>
            </a:r>
            <a:r>
              <a:rPr lang="en-US" dirty="0" smtClean="0"/>
              <a:t> </a:t>
            </a:r>
            <a:r>
              <a:rPr lang="en-US" dirty="0" err="1" smtClean="0"/>
              <a:t>sistem</a:t>
            </a:r>
            <a:r>
              <a:rPr lang="en-US" dirty="0" smtClean="0"/>
              <a:t> </a:t>
            </a:r>
            <a:r>
              <a:rPr lang="en-US" dirty="0" err="1" smtClean="0"/>
              <a:t>operasi</a:t>
            </a:r>
            <a:endParaRPr lang="id-ID" dirty="0" smtClean="0"/>
          </a:p>
          <a:p>
            <a:pPr lvl="1">
              <a:spcBef>
                <a:spcPts val="500"/>
              </a:spcBef>
            </a:pPr>
            <a:r>
              <a:rPr lang="en-US" dirty="0" err="1" smtClean="0"/>
              <a:t>antrian</a:t>
            </a:r>
            <a:r>
              <a:rPr lang="en-US" dirty="0" smtClean="0"/>
              <a:t> </a:t>
            </a:r>
            <a:r>
              <a:rPr lang="en-US" dirty="0" err="1" smtClean="0"/>
              <a:t>dalam</a:t>
            </a:r>
            <a:r>
              <a:rPr lang="en-US" dirty="0" smtClean="0"/>
              <a:t> </a:t>
            </a:r>
            <a:r>
              <a:rPr lang="en-US" dirty="0" err="1" smtClean="0"/>
              <a:t>dunia</a:t>
            </a:r>
            <a:r>
              <a:rPr lang="en-US" dirty="0" smtClean="0"/>
              <a:t> </a:t>
            </a:r>
            <a:r>
              <a:rPr lang="en-US" dirty="0" err="1" smtClean="0"/>
              <a:t>nyata</a:t>
            </a:r>
            <a:endParaRPr lang="id-ID" dirty="0" smtClean="0"/>
          </a:p>
          <a:p>
            <a:pPr>
              <a:spcBef>
                <a:spcPts val="500"/>
              </a:spcBef>
            </a:pPr>
            <a:r>
              <a:rPr lang="id-ID" dirty="0" smtClean="0"/>
              <a:t>Struktur data ini juga sering digunakan untuk membantu algoritma pada struktur data nonlinier</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Pendahuluan</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err="1" smtClean="0"/>
              <a:t>Algoritma</a:t>
            </a:r>
            <a:r>
              <a:rPr lang="en-US" dirty="0" smtClean="0"/>
              <a:t> </a:t>
            </a:r>
            <a:r>
              <a:rPr lang="en-US" dirty="0" err="1" smtClean="0"/>
              <a:t>untuk</a:t>
            </a:r>
            <a:r>
              <a:rPr lang="en-US" dirty="0" smtClean="0"/>
              <a:t> </a:t>
            </a:r>
            <a:r>
              <a:rPr lang="en-US" b="1" dirty="0" err="1" smtClean="0"/>
              <a:t>penghapusan</a:t>
            </a:r>
            <a:r>
              <a:rPr lang="en-US" b="1" dirty="0" smtClean="0"/>
              <a:t> </a:t>
            </a:r>
            <a:r>
              <a:rPr lang="en-US" b="1" dirty="0" err="1" smtClean="0"/>
              <a:t>elemen</a:t>
            </a:r>
            <a:r>
              <a:rPr lang="en-US" b="1" dirty="0" smtClean="0"/>
              <a:t> </a:t>
            </a:r>
            <a:r>
              <a:rPr lang="en-US" dirty="0" err="1" smtClean="0"/>
              <a:t>jika</a:t>
            </a:r>
            <a:r>
              <a:rPr lang="en-US" dirty="0" smtClean="0"/>
              <a:t> Queue </a:t>
            </a:r>
            <a:r>
              <a:rPr lang="en-US" dirty="0" err="1" smtClean="0"/>
              <a:t>tidak</a:t>
            </a:r>
            <a:r>
              <a:rPr lang="en-US" dirty="0" smtClean="0"/>
              <a:t> </a:t>
            </a:r>
            <a:r>
              <a:rPr lang="en-US" dirty="0" err="1" smtClean="0"/>
              <a:t>kosong</a:t>
            </a:r>
            <a:r>
              <a:rPr lang="en-US" dirty="0" smtClean="0"/>
              <a:t>: </a:t>
            </a:r>
            <a:r>
              <a:rPr lang="en-US" dirty="0" err="1" smtClean="0"/>
              <a:t>ambil</a:t>
            </a:r>
            <a:r>
              <a:rPr lang="en-US" dirty="0" smtClean="0"/>
              <a:t> </a:t>
            </a:r>
            <a:r>
              <a:rPr lang="en-US" dirty="0" err="1" smtClean="0"/>
              <a:t>nilaielemen</a:t>
            </a:r>
            <a:r>
              <a:rPr lang="en-US" dirty="0" smtClean="0"/>
              <a:t> HEAD, </a:t>
            </a:r>
            <a:r>
              <a:rPr lang="en-US" dirty="0" err="1" smtClean="0"/>
              <a:t>kemudian</a:t>
            </a:r>
            <a:r>
              <a:rPr lang="en-US" dirty="0" smtClean="0"/>
              <a:t> HEAD “</a:t>
            </a:r>
            <a:r>
              <a:rPr lang="en-US" dirty="0" err="1" smtClean="0"/>
              <a:t>maju</a:t>
            </a:r>
            <a:r>
              <a:rPr lang="en-US" dirty="0" smtClean="0"/>
              <a:t>”. </a:t>
            </a:r>
            <a:r>
              <a:rPr lang="en-US" dirty="0" err="1" smtClean="0"/>
              <a:t>Penentuan</a:t>
            </a:r>
            <a:r>
              <a:rPr lang="en-US" dirty="0" smtClean="0"/>
              <a:t> </a:t>
            </a:r>
            <a:r>
              <a:rPr lang="en-US" dirty="0" err="1" smtClean="0"/>
              <a:t>suatu</a:t>
            </a:r>
            <a:r>
              <a:rPr lang="en-US" dirty="0" smtClean="0"/>
              <a:t> </a:t>
            </a:r>
            <a:r>
              <a:rPr lang="en-US" dirty="0" err="1" smtClean="0"/>
              <a:t>suksesor</a:t>
            </a:r>
            <a:r>
              <a:rPr lang="en-US" dirty="0" smtClean="0"/>
              <a:t> </a:t>
            </a:r>
            <a:r>
              <a:rPr lang="en-US" dirty="0" err="1" smtClean="0"/>
              <a:t>dari</a:t>
            </a:r>
            <a:r>
              <a:rPr lang="en-US" dirty="0" smtClean="0"/>
              <a:t> </a:t>
            </a:r>
            <a:r>
              <a:rPr lang="en-US" dirty="0" err="1" smtClean="0"/>
              <a:t>indeks</a:t>
            </a:r>
            <a:r>
              <a:rPr lang="en-US" dirty="0" smtClean="0"/>
              <a:t> yang </a:t>
            </a:r>
            <a:r>
              <a:rPr lang="en-US" dirty="0" err="1" smtClean="0"/>
              <a:t>diubah</a:t>
            </a:r>
            <a:r>
              <a:rPr lang="en-US" dirty="0" smtClean="0"/>
              <a:t>/”</a:t>
            </a:r>
            <a:r>
              <a:rPr lang="en-US" dirty="0" err="1" smtClean="0"/>
              <a:t>maju</a:t>
            </a:r>
            <a:r>
              <a:rPr lang="en-US" dirty="0" smtClean="0"/>
              <a:t>” </a:t>
            </a:r>
            <a:r>
              <a:rPr lang="en-US" dirty="0" err="1" smtClean="0"/>
              <a:t>dibuat</a:t>
            </a:r>
            <a:r>
              <a:rPr lang="en-US" dirty="0" smtClean="0"/>
              <a:t> </a:t>
            </a:r>
            <a:r>
              <a:rPr lang="en-US" dirty="0" err="1" smtClean="0"/>
              <a:t>Seperti</a:t>
            </a:r>
            <a:r>
              <a:rPr lang="en-US" dirty="0" smtClean="0"/>
              <a:t> </a:t>
            </a:r>
            <a:r>
              <a:rPr lang="en-US" dirty="0" err="1" smtClean="0"/>
              <a:t>pada</a:t>
            </a:r>
            <a:r>
              <a:rPr lang="en-US" dirty="0" smtClean="0"/>
              <a:t> </a:t>
            </a:r>
            <a:r>
              <a:rPr lang="en-US" dirty="0" err="1" smtClean="0"/>
              <a:t>algoritma</a:t>
            </a:r>
            <a:r>
              <a:rPr lang="en-US" dirty="0" smtClean="0"/>
              <a:t> </a:t>
            </a:r>
            <a:r>
              <a:rPr lang="en-US" dirty="0" err="1" smtClean="0"/>
              <a:t>penambahan</a:t>
            </a:r>
            <a:r>
              <a:rPr lang="en-US" dirty="0" smtClean="0"/>
              <a:t> </a:t>
            </a:r>
            <a:r>
              <a:rPr lang="en-US" dirty="0" err="1" smtClean="0"/>
              <a:t>elemen</a:t>
            </a:r>
            <a:r>
              <a:rPr lang="en-US" dirty="0" smtClean="0"/>
              <a:t>: </a:t>
            </a:r>
            <a:r>
              <a:rPr lang="en-US" dirty="0" err="1" smtClean="0"/>
              <a:t>jika</a:t>
            </a:r>
            <a:r>
              <a:rPr lang="en-US" dirty="0" smtClean="0"/>
              <a:t> HEAD </a:t>
            </a:r>
            <a:r>
              <a:rPr lang="en-US" dirty="0" err="1" smtClean="0"/>
              <a:t>mencapai</a:t>
            </a:r>
            <a:r>
              <a:rPr lang="en-US" dirty="0" smtClean="0"/>
              <a:t> </a:t>
            </a:r>
            <a:r>
              <a:rPr lang="en-US" dirty="0" err="1" smtClean="0"/>
              <a:t>IdxMAx</a:t>
            </a:r>
            <a:r>
              <a:rPr lang="en-US" dirty="0" smtClean="0"/>
              <a:t>, </a:t>
            </a:r>
            <a:r>
              <a:rPr lang="en-US" dirty="0" err="1" smtClean="0"/>
              <a:t>maka</a:t>
            </a:r>
            <a:r>
              <a:rPr lang="en-US" dirty="0" smtClean="0"/>
              <a:t> </a:t>
            </a:r>
            <a:r>
              <a:rPr lang="en-US" dirty="0" err="1" smtClean="0"/>
              <a:t>suksesor</a:t>
            </a:r>
            <a:r>
              <a:rPr lang="en-US" dirty="0" smtClean="0"/>
              <a:t> </a:t>
            </a:r>
            <a:r>
              <a:rPr lang="en-US" dirty="0" err="1" smtClean="0"/>
              <a:t>dari</a:t>
            </a:r>
            <a:r>
              <a:rPr lang="en-US" dirty="0" smtClean="0"/>
              <a:t> HEAD </a:t>
            </a:r>
            <a:r>
              <a:rPr lang="en-US" dirty="0" err="1" smtClean="0"/>
              <a:t>adalah</a:t>
            </a:r>
            <a:r>
              <a:rPr lang="en-US" dirty="0" smtClean="0"/>
              <a:t> 1. </a:t>
            </a:r>
            <a:endParaRPr lang="id-ID" dirty="0" smtClean="0"/>
          </a:p>
          <a:p>
            <a:r>
              <a:rPr lang="en-US" dirty="0" err="1" smtClean="0"/>
              <a:t>Kasus</a:t>
            </a:r>
            <a:r>
              <a:rPr lang="en-US" dirty="0" smtClean="0"/>
              <a:t> </a:t>
            </a:r>
            <a:r>
              <a:rPr lang="en-US" dirty="0" err="1" smtClean="0"/>
              <a:t>khusus</a:t>
            </a:r>
            <a:r>
              <a:rPr lang="en-US" dirty="0" smtClean="0"/>
              <a:t> </a:t>
            </a:r>
            <a:r>
              <a:rPr lang="en-US" dirty="0" err="1" smtClean="0"/>
              <a:t>untuk</a:t>
            </a:r>
            <a:r>
              <a:rPr lang="en-US" dirty="0" smtClean="0"/>
              <a:t> Queue </a:t>
            </a:r>
            <a:r>
              <a:rPr lang="en-US" dirty="0" err="1" smtClean="0"/>
              <a:t>dengan</a:t>
            </a:r>
            <a:r>
              <a:rPr lang="en-US" dirty="0" smtClean="0"/>
              <a:t> </a:t>
            </a:r>
            <a:r>
              <a:rPr lang="en-US" dirty="0" err="1" smtClean="0"/>
              <a:t>keadaan</a:t>
            </a:r>
            <a:r>
              <a:rPr lang="en-US" dirty="0" smtClean="0"/>
              <a:t> </a:t>
            </a:r>
            <a:r>
              <a:rPr lang="en-US" dirty="0" err="1" smtClean="0"/>
              <a:t>awal</a:t>
            </a:r>
            <a:r>
              <a:rPr lang="en-US" dirty="0" smtClean="0"/>
              <a:t> </a:t>
            </a:r>
            <a:r>
              <a:rPr lang="en-US" dirty="0" err="1" smtClean="0"/>
              <a:t>berelemen</a:t>
            </a:r>
            <a:r>
              <a:rPr lang="en-US" dirty="0" smtClean="0"/>
              <a:t> 1, </a:t>
            </a:r>
            <a:r>
              <a:rPr lang="en-US" dirty="0" err="1" smtClean="0"/>
              <a:t>yaitu</a:t>
            </a:r>
            <a:r>
              <a:rPr lang="en-US" dirty="0" smtClean="0"/>
              <a:t> </a:t>
            </a:r>
            <a:r>
              <a:rPr lang="en-US" dirty="0" err="1" smtClean="0"/>
              <a:t>menyesuaikan</a:t>
            </a:r>
            <a:r>
              <a:rPr lang="en-US" dirty="0" smtClean="0"/>
              <a:t> HEAD </a:t>
            </a:r>
            <a:r>
              <a:rPr lang="en-US" dirty="0" err="1" smtClean="0"/>
              <a:t>dan</a:t>
            </a:r>
            <a:r>
              <a:rPr lang="id-ID" dirty="0" smtClean="0"/>
              <a:t> </a:t>
            </a:r>
            <a:r>
              <a:rPr lang="en-US" dirty="0" smtClean="0"/>
              <a:t>TAIL </a:t>
            </a:r>
            <a:r>
              <a:rPr lang="en-US" dirty="0" err="1" smtClean="0"/>
              <a:t>dengan</a:t>
            </a:r>
            <a:r>
              <a:rPr lang="en-US" dirty="0" smtClean="0"/>
              <a:t> DEFINISI. </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20</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III </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err="1" smtClean="0"/>
              <a:t>Algoritma</a:t>
            </a:r>
            <a:r>
              <a:rPr lang="en-US" dirty="0" smtClean="0"/>
              <a:t> </a:t>
            </a:r>
            <a:r>
              <a:rPr lang="en-US" dirty="0" err="1" smtClean="0"/>
              <a:t>ini</a:t>
            </a:r>
            <a:r>
              <a:rPr lang="en-US" dirty="0" smtClean="0"/>
              <a:t> </a:t>
            </a:r>
            <a:r>
              <a:rPr lang="en-US" b="1" dirty="0" err="1" smtClean="0"/>
              <a:t>efisien</a:t>
            </a:r>
            <a:r>
              <a:rPr lang="en-US" b="1" dirty="0" smtClean="0"/>
              <a:t> </a:t>
            </a:r>
            <a:r>
              <a:rPr lang="en-US" dirty="0" err="1" smtClean="0"/>
              <a:t>karena</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pergeseran</a:t>
            </a:r>
            <a:r>
              <a:rPr lang="en-US" dirty="0" smtClean="0"/>
              <a:t>, </a:t>
            </a:r>
            <a:r>
              <a:rPr lang="en-US" dirty="0" err="1" smtClean="0"/>
              <a:t>dan</a:t>
            </a:r>
            <a:r>
              <a:rPr lang="en-US" dirty="0" smtClean="0"/>
              <a:t> </a:t>
            </a:r>
            <a:r>
              <a:rPr lang="en-US" dirty="0" err="1" smtClean="0"/>
              <a:t>seringkali</a:t>
            </a:r>
            <a:r>
              <a:rPr lang="en-US" dirty="0" smtClean="0"/>
              <a:t> </a:t>
            </a:r>
            <a:r>
              <a:rPr lang="en-US" dirty="0" err="1" smtClean="0"/>
              <a:t>strategi</a:t>
            </a:r>
            <a:r>
              <a:rPr lang="en-US" dirty="0" smtClean="0"/>
              <a:t> </a:t>
            </a:r>
            <a:r>
              <a:rPr lang="en-US" dirty="0" err="1" smtClean="0"/>
              <a:t>pemakaian</a:t>
            </a:r>
            <a:r>
              <a:rPr lang="en-US" dirty="0" smtClean="0"/>
              <a:t> </a:t>
            </a:r>
            <a:r>
              <a:rPr lang="en-US" dirty="0" err="1" smtClean="0"/>
              <a:t>tabel</a:t>
            </a:r>
            <a:r>
              <a:rPr lang="en-US" dirty="0" smtClean="0"/>
              <a:t> </a:t>
            </a:r>
            <a:r>
              <a:rPr lang="en-US" dirty="0" err="1" smtClean="0"/>
              <a:t>semacam</a:t>
            </a:r>
            <a:r>
              <a:rPr lang="en-US" dirty="0" smtClean="0"/>
              <a:t> </a:t>
            </a:r>
            <a:r>
              <a:rPr lang="en-US" dirty="0" err="1" smtClean="0"/>
              <a:t>ini</a:t>
            </a:r>
            <a:r>
              <a:rPr lang="en-US" dirty="0" smtClean="0"/>
              <a:t> </a:t>
            </a:r>
            <a:r>
              <a:rPr lang="en-US" dirty="0" err="1" smtClean="0"/>
              <a:t>disebut</a:t>
            </a:r>
            <a:r>
              <a:rPr lang="en-US" dirty="0" smtClean="0"/>
              <a:t> </a:t>
            </a:r>
            <a:r>
              <a:rPr lang="en-US" dirty="0" err="1" smtClean="0"/>
              <a:t>sebagai</a:t>
            </a:r>
            <a:r>
              <a:rPr lang="en-US" dirty="0" smtClean="0"/>
              <a:t> “circular buffer”, </a:t>
            </a:r>
            <a:r>
              <a:rPr lang="en-US" dirty="0" err="1" smtClean="0"/>
              <a:t>dimana</a:t>
            </a:r>
            <a:r>
              <a:rPr lang="en-US" dirty="0" smtClean="0"/>
              <a:t> </a:t>
            </a:r>
            <a:r>
              <a:rPr lang="en-US" dirty="0" err="1" smtClean="0"/>
              <a:t>tabel</a:t>
            </a:r>
            <a:r>
              <a:rPr lang="en-US" dirty="0" smtClean="0"/>
              <a:t> </a:t>
            </a:r>
            <a:r>
              <a:rPr lang="en-US" dirty="0" err="1" smtClean="0"/>
              <a:t>penyimpan</a:t>
            </a:r>
            <a:r>
              <a:rPr lang="en-US" dirty="0" smtClean="0"/>
              <a:t> </a:t>
            </a:r>
            <a:r>
              <a:rPr lang="en-US" dirty="0" err="1" smtClean="0"/>
              <a:t>elemen</a:t>
            </a:r>
            <a:r>
              <a:rPr lang="en-US" dirty="0" smtClean="0"/>
              <a:t> </a:t>
            </a:r>
            <a:r>
              <a:rPr lang="en-US" dirty="0" err="1" smtClean="0"/>
              <a:t>dianggap</a:t>
            </a:r>
            <a:r>
              <a:rPr lang="en-US" dirty="0" smtClean="0"/>
              <a:t> </a:t>
            </a:r>
            <a:r>
              <a:rPr lang="en-US" dirty="0" err="1" smtClean="0"/>
              <a:t>sebagai</a:t>
            </a:r>
            <a:r>
              <a:rPr lang="en-US" dirty="0" smtClean="0"/>
              <a:t> “buffer”.</a:t>
            </a:r>
            <a:endParaRPr lang="id-ID" dirty="0" smtClean="0"/>
          </a:p>
          <a:p>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21</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err="1" smtClean="0"/>
              <a:t>Alternatif</a:t>
            </a:r>
            <a:r>
              <a:rPr lang="en-US" dirty="0" smtClean="0"/>
              <a:t> III </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Contoh kasus Alternatif 2</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11" name="Table 10"/>
          <p:cNvGraphicFramePr>
            <a:graphicFrameLocks noGrp="1"/>
          </p:cNvGraphicFramePr>
          <p:nvPr/>
        </p:nvGraphicFramePr>
        <p:xfrm>
          <a:off x="1084997" y="2497540"/>
          <a:ext cx="4838130" cy="682388"/>
        </p:xfrm>
        <a:graphic>
          <a:graphicData uri="http://schemas.openxmlformats.org/drawingml/2006/table">
            <a:tbl>
              <a:tblPr/>
              <a:tblGrid>
                <a:gridCol w="483813"/>
                <a:gridCol w="483813"/>
                <a:gridCol w="483813"/>
                <a:gridCol w="483813"/>
                <a:gridCol w="483813"/>
                <a:gridCol w="483813"/>
                <a:gridCol w="483813"/>
                <a:gridCol w="483813"/>
                <a:gridCol w="483813"/>
                <a:gridCol w="483813"/>
              </a:tblGrid>
              <a:tr h="341194">
                <a:tc>
                  <a:txBody>
                    <a:bodyPr/>
                    <a:lstStyle/>
                    <a:p>
                      <a:pPr algn="ctr">
                        <a:spcAft>
                          <a:spcPts val="0"/>
                        </a:spcAft>
                      </a:pPr>
                      <a:endParaRPr lang="en-US" sz="1600" kern="100" dirty="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194">
                <a:tc>
                  <a:txBody>
                    <a:bodyPr/>
                    <a:lstStyle/>
                    <a:p>
                      <a:pPr algn="ctr">
                        <a:spcAft>
                          <a:spcPts val="0"/>
                        </a:spcAft>
                      </a:pPr>
                      <a:r>
                        <a:rPr lang="en-US" sz="1600" kern="100">
                          <a:latin typeface="Times New Roman"/>
                          <a:ea typeface="MS Gothic"/>
                          <a:cs typeface="MS Gothic"/>
                        </a:rPr>
                        <a:t>1</a:t>
                      </a:r>
                      <a:endParaRPr lang="id-ID" sz="105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MS Gothic"/>
                          <a:cs typeface="MS Gothic"/>
                        </a:rPr>
                        <a:t>2</a:t>
                      </a:r>
                      <a:endParaRPr lang="id-ID" sz="105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MS Gothic"/>
                          <a:cs typeface="MS Gothic"/>
                        </a:rPr>
                        <a:t>3</a:t>
                      </a:r>
                      <a:endParaRPr lang="id-ID" sz="105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MS Gothic"/>
                          <a:cs typeface="MS Gothic"/>
                        </a:rPr>
                        <a:t>4</a:t>
                      </a:r>
                      <a:endParaRPr lang="id-ID" sz="105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MS Gothic"/>
                          <a:cs typeface="MS Gothic"/>
                        </a:rPr>
                        <a:t>5</a:t>
                      </a:r>
                      <a:endParaRPr lang="id-ID" sz="105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MS Gothic"/>
                          <a:cs typeface="MS Gothic"/>
                        </a:rPr>
                        <a:t>6</a:t>
                      </a:r>
                      <a:endParaRPr lang="id-ID" sz="105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latin typeface="Times New Roman"/>
                          <a:ea typeface="MS Gothic"/>
                          <a:cs typeface="MS Gothic"/>
                        </a:rPr>
                        <a:t>7</a:t>
                      </a:r>
                      <a:endParaRPr lang="id-ID" sz="1050" kern="100" dirty="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MS Gothic"/>
                          <a:cs typeface="MS Gothic"/>
                        </a:rPr>
                        <a:t>8</a:t>
                      </a:r>
                      <a:endParaRPr lang="id-ID" sz="105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MS Gothic"/>
                          <a:cs typeface="MS Gothic"/>
                        </a:rPr>
                        <a:t>9</a:t>
                      </a:r>
                      <a:endParaRPr lang="id-ID" sz="105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latin typeface="Times New Roman"/>
                          <a:ea typeface="MS Gothic"/>
                          <a:cs typeface="MS Gothic"/>
                        </a:rPr>
                        <a:t>10</a:t>
                      </a:r>
                      <a:endParaRPr lang="id-ID" sz="1050" kern="100" dirty="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31746" name="Rectangle 2"/>
          <p:cNvSpPr>
            <a:spLocks noChangeArrowheads="1"/>
          </p:cNvSpPr>
          <p:nvPr/>
        </p:nvSpPr>
        <p:spPr bwMode="auto">
          <a:xfrm>
            <a:off x="389908" y="1869655"/>
            <a:ext cx="745755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Antrian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kosong</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(Head=0, Tail=0)</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Table 12"/>
          <p:cNvGraphicFramePr>
            <a:graphicFrameLocks noGrp="1"/>
          </p:cNvGraphicFramePr>
          <p:nvPr/>
        </p:nvGraphicFramePr>
        <p:xfrm>
          <a:off x="1084997" y="3848669"/>
          <a:ext cx="4776720" cy="759042"/>
        </p:xfrm>
        <a:graphic>
          <a:graphicData uri="http://schemas.openxmlformats.org/drawingml/2006/table">
            <a:tbl>
              <a:tblPr/>
              <a:tblGrid>
                <a:gridCol w="477672"/>
                <a:gridCol w="477672"/>
                <a:gridCol w="477672"/>
                <a:gridCol w="477672"/>
                <a:gridCol w="477672"/>
                <a:gridCol w="477672"/>
                <a:gridCol w="477672"/>
                <a:gridCol w="477672"/>
                <a:gridCol w="477672"/>
                <a:gridCol w="477672"/>
              </a:tblGrid>
              <a:tr h="379521">
                <a:tc>
                  <a:txBody>
                    <a:bodyPr/>
                    <a:lstStyle/>
                    <a:p>
                      <a:pPr algn="ctr">
                        <a:spcAft>
                          <a:spcPts val="0"/>
                        </a:spcAft>
                      </a:pPr>
                      <a:r>
                        <a:rPr lang="en-US" sz="1800" kern="100" dirty="0">
                          <a:latin typeface="Times New Roman"/>
                          <a:ea typeface="MS Gothic"/>
                          <a:cs typeface="MS Gothic"/>
                        </a:rPr>
                        <a:t>8</a:t>
                      </a:r>
                      <a:endParaRPr lang="id-ID" sz="1800" kern="100" dirty="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3</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9</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15</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dirty="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dirty="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521">
                <a:tc>
                  <a:txBody>
                    <a:bodyPr/>
                    <a:lstStyle/>
                    <a:p>
                      <a:pPr algn="ctr">
                        <a:spcAft>
                          <a:spcPts val="0"/>
                        </a:spcAft>
                      </a:pPr>
                      <a:r>
                        <a:rPr lang="en-US" sz="1800" kern="100">
                          <a:latin typeface="Times New Roman"/>
                          <a:ea typeface="MS Gothic"/>
                          <a:cs typeface="MS Gothic"/>
                        </a:rPr>
                        <a:t>1</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2</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3</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4</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5</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7</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8</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9</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latin typeface="Times New Roman"/>
                          <a:ea typeface="MS Gothic"/>
                          <a:cs typeface="MS Gothic"/>
                        </a:rPr>
                        <a:t>10</a:t>
                      </a:r>
                      <a:endParaRPr lang="id-ID" sz="1800" kern="100" dirty="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31747" name="Rectangle 3"/>
          <p:cNvSpPr>
            <a:spLocks noChangeArrowheads="1"/>
          </p:cNvSpPr>
          <p:nvPr/>
        </p:nvSpPr>
        <p:spPr bwMode="auto">
          <a:xfrm>
            <a:off x="365124" y="3177696"/>
            <a:ext cx="832643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Setelah</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penambahan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elemen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8,3,6,9,15,1 (Head=1, Tail=6)</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nvGraphicFramePr>
        <p:xfrm>
          <a:off x="1021643" y="5193612"/>
          <a:ext cx="5113030" cy="756812"/>
        </p:xfrm>
        <a:graphic>
          <a:graphicData uri="http://schemas.openxmlformats.org/drawingml/2006/table">
            <a:tbl>
              <a:tblPr/>
              <a:tblGrid>
                <a:gridCol w="511303"/>
                <a:gridCol w="511303"/>
                <a:gridCol w="511303"/>
                <a:gridCol w="511303"/>
                <a:gridCol w="511303"/>
                <a:gridCol w="511303"/>
                <a:gridCol w="511303"/>
                <a:gridCol w="511303"/>
                <a:gridCol w="511303"/>
                <a:gridCol w="511303"/>
              </a:tblGrid>
              <a:tr h="378406">
                <a:tc>
                  <a:txBody>
                    <a:bodyPr/>
                    <a:lstStyle/>
                    <a:p>
                      <a:pPr algn="ctr">
                        <a:spcAft>
                          <a:spcPts val="0"/>
                        </a:spcAft>
                      </a:pPr>
                      <a:endParaRPr lang="en-US" sz="1800" kern="100" dirty="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3</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9</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15</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dirty="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406">
                <a:tc>
                  <a:txBody>
                    <a:bodyPr/>
                    <a:lstStyle/>
                    <a:p>
                      <a:pPr algn="ctr">
                        <a:spcAft>
                          <a:spcPts val="0"/>
                        </a:spcAft>
                      </a:pPr>
                      <a:r>
                        <a:rPr lang="en-US" sz="1800" kern="100">
                          <a:latin typeface="Times New Roman"/>
                          <a:ea typeface="MS Gothic"/>
                          <a:cs typeface="MS Gothic"/>
                        </a:rPr>
                        <a:t>1</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2</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3</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4</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5</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7</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8</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latin typeface="Times New Roman"/>
                          <a:ea typeface="MS Gothic"/>
                          <a:cs typeface="MS Gothic"/>
                        </a:rPr>
                        <a:t>9</a:t>
                      </a:r>
                      <a:endParaRPr lang="id-ID" sz="1800" kern="100" dirty="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latin typeface="Times New Roman"/>
                          <a:ea typeface="MS Gothic"/>
                          <a:cs typeface="MS Gothic"/>
                        </a:rPr>
                        <a:t>10</a:t>
                      </a:r>
                      <a:endParaRPr lang="id-ID" sz="1800" kern="100" dirty="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31748" name="Rectangle 4"/>
          <p:cNvSpPr>
            <a:spLocks noChangeArrowheads="1"/>
          </p:cNvSpPr>
          <p:nvPr/>
        </p:nvSpPr>
        <p:spPr bwMode="auto">
          <a:xfrm>
            <a:off x="365123" y="4605479"/>
            <a:ext cx="832643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Setelah</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penghapusan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sebuah</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elemen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(Head=2, Tail=6)</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Contoh kasus Alternatif 2</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1112292" y="2697478"/>
          <a:ext cx="5179330" cy="796348"/>
        </p:xfrm>
        <a:graphic>
          <a:graphicData uri="http://schemas.openxmlformats.org/drawingml/2006/table">
            <a:tbl>
              <a:tblPr/>
              <a:tblGrid>
                <a:gridCol w="517933"/>
                <a:gridCol w="517933"/>
                <a:gridCol w="517933"/>
                <a:gridCol w="517933"/>
                <a:gridCol w="517933"/>
                <a:gridCol w="517933"/>
                <a:gridCol w="517933"/>
                <a:gridCol w="517933"/>
                <a:gridCol w="517933"/>
                <a:gridCol w="517933"/>
              </a:tblGrid>
              <a:tr h="398174">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9</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15</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174">
                <a:tc>
                  <a:txBody>
                    <a:bodyPr/>
                    <a:lstStyle/>
                    <a:p>
                      <a:pPr algn="ctr">
                        <a:spcAft>
                          <a:spcPts val="0"/>
                        </a:spcAft>
                      </a:pPr>
                      <a:r>
                        <a:rPr lang="en-US" sz="1800" kern="100">
                          <a:latin typeface="Times New Roman"/>
                          <a:ea typeface="MS Gothic"/>
                          <a:cs typeface="MS Gothic"/>
                        </a:rPr>
                        <a:t>1</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2</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3</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4</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5</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7</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8</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9</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latin typeface="Times New Roman"/>
                          <a:ea typeface="MS Gothic"/>
                          <a:cs typeface="MS Gothic"/>
                        </a:rPr>
                        <a:t>10</a:t>
                      </a:r>
                      <a:endParaRPr lang="id-ID" sz="1800" kern="100" dirty="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34817" name="Rectangle 1"/>
          <p:cNvSpPr>
            <a:spLocks noChangeArrowheads="1"/>
          </p:cNvSpPr>
          <p:nvPr/>
        </p:nvSpPr>
        <p:spPr bwMode="auto">
          <a:xfrm>
            <a:off x="365125" y="2126818"/>
            <a:ext cx="832643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Setelah</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penghapusan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sebuah</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elemen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(Head=3, Tail=6)</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1112292" y="4043377"/>
          <a:ext cx="5179330" cy="733340"/>
        </p:xfrm>
        <a:graphic>
          <a:graphicData uri="http://schemas.openxmlformats.org/drawingml/2006/table">
            <a:tbl>
              <a:tblPr/>
              <a:tblGrid>
                <a:gridCol w="517933"/>
                <a:gridCol w="517933"/>
                <a:gridCol w="517933"/>
                <a:gridCol w="517933"/>
                <a:gridCol w="517933"/>
                <a:gridCol w="517933"/>
                <a:gridCol w="517933"/>
                <a:gridCol w="517933"/>
                <a:gridCol w="517933"/>
                <a:gridCol w="517933"/>
              </a:tblGrid>
              <a:tr h="366670">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9</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15</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3</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8</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10</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70">
                <a:tc>
                  <a:txBody>
                    <a:bodyPr/>
                    <a:lstStyle/>
                    <a:p>
                      <a:pPr algn="ctr">
                        <a:spcAft>
                          <a:spcPts val="0"/>
                        </a:spcAft>
                      </a:pPr>
                      <a:r>
                        <a:rPr lang="en-US" sz="1800" kern="100">
                          <a:latin typeface="Times New Roman"/>
                          <a:ea typeface="MS Gothic"/>
                          <a:cs typeface="MS Gothic"/>
                        </a:rPr>
                        <a:t>1</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2</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3</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4</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5</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7</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8</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9</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latin typeface="Times New Roman"/>
                          <a:ea typeface="MS Gothic"/>
                          <a:cs typeface="MS Gothic"/>
                        </a:rPr>
                        <a:t>10</a:t>
                      </a:r>
                      <a:endParaRPr lang="id-ID" sz="1800" kern="100" dirty="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34818" name="Rectangle 2"/>
          <p:cNvSpPr>
            <a:spLocks noChangeArrowheads="1"/>
          </p:cNvSpPr>
          <p:nvPr/>
        </p:nvSpPr>
        <p:spPr bwMode="auto">
          <a:xfrm>
            <a:off x="389908" y="3491594"/>
            <a:ext cx="810709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Setelah</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penambahan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elemen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3, 6, 8,10 (Head=3, Tail=10)</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nvGraphicFramePr>
        <p:xfrm>
          <a:off x="1112292" y="5472750"/>
          <a:ext cx="4920020" cy="723332"/>
        </p:xfrm>
        <a:graphic>
          <a:graphicData uri="http://schemas.openxmlformats.org/drawingml/2006/table">
            <a:tbl>
              <a:tblPr/>
              <a:tblGrid>
                <a:gridCol w="492002"/>
                <a:gridCol w="492002"/>
                <a:gridCol w="492002"/>
                <a:gridCol w="492002"/>
                <a:gridCol w="492002"/>
                <a:gridCol w="492002"/>
                <a:gridCol w="492002"/>
                <a:gridCol w="492002"/>
                <a:gridCol w="492002"/>
                <a:gridCol w="492002"/>
              </a:tblGrid>
              <a:tr h="361666">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9</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15</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3</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8</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10</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MS Gothic"/>
                          <a:cs typeface="MS Gothic"/>
                        </a:rPr>
                        <a:t>2</a:t>
                      </a:r>
                      <a:endParaRPr lang="id-ID"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Times New Roman"/>
                        <a:ea typeface="MS Gothic"/>
                        <a:cs typeface="MS Gothic"/>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666">
                <a:tc>
                  <a:txBody>
                    <a:bodyPr/>
                    <a:lstStyle/>
                    <a:p>
                      <a:pPr algn="ctr">
                        <a:spcAft>
                          <a:spcPts val="0"/>
                        </a:spcAft>
                      </a:pPr>
                      <a:r>
                        <a:rPr lang="en-US" sz="1800" kern="100">
                          <a:latin typeface="Times New Roman"/>
                          <a:ea typeface="MS Gothic"/>
                          <a:cs typeface="MS Gothic"/>
                        </a:rPr>
                        <a:t>1</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2</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3</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4</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5</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6</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7</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8</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Times New Roman"/>
                          <a:ea typeface="MS Gothic"/>
                          <a:cs typeface="MS Gothic"/>
                        </a:rPr>
                        <a:t>9</a:t>
                      </a:r>
                      <a:endParaRPr lang="id-ID" sz="1800" kern="10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latin typeface="Times New Roman"/>
                          <a:ea typeface="MS Gothic"/>
                          <a:cs typeface="MS Gothic"/>
                        </a:rPr>
                        <a:t>10</a:t>
                      </a:r>
                      <a:endParaRPr lang="id-ID" sz="1800" kern="100" dirty="0">
                        <a:latin typeface="Times New Roman"/>
                        <a:ea typeface="MS Gothic"/>
                        <a:cs typeface="MS Gothic"/>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34819" name="Rectangle 3"/>
          <p:cNvSpPr>
            <a:spLocks noChangeArrowheads="1"/>
          </p:cNvSpPr>
          <p:nvPr/>
        </p:nvSpPr>
        <p:spPr bwMode="auto">
          <a:xfrm>
            <a:off x="365125" y="4774485"/>
            <a:ext cx="682468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Setelah</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penambahan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elemen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2 (Head=1, Tail=9)</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Contoh kasus Alternatif 2</a:t>
            </a:r>
            <a:endParaRPr lang="id-ID" dirty="0"/>
          </a:p>
        </p:txBody>
      </p:sp>
      <p:sp>
        <p:nvSpPr>
          <p:cNvPr id="6" name="Text Placeholder 5"/>
          <p:cNvSpPr>
            <a:spLocks noGrp="1"/>
          </p:cNvSpPr>
          <p:nvPr>
            <p:ph type="body" sz="quarter" idx="17"/>
          </p:nvPr>
        </p:nvSpPr>
        <p:spPr/>
        <p:txBody>
          <a:bodyPr/>
          <a:lstStyle/>
          <a:p>
            <a:endParaRPr lang="id-ID"/>
          </a:p>
        </p:txBody>
      </p:sp>
      <p:sp>
        <p:nvSpPr>
          <p:cNvPr id="35841" name="Rectangle 1"/>
          <p:cNvSpPr>
            <a:spLocks noChangeArrowheads="1"/>
          </p:cNvSpPr>
          <p:nvPr/>
        </p:nvSpPr>
        <p:spPr bwMode="auto">
          <a:xfrm>
            <a:off x="423082" y="2290210"/>
            <a:ext cx="6946709"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2000" b="1"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Kamus Umum</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constant</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rPr>
              <a:t>NMax</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a:t>
            </a: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integer</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 100</a:t>
            </a:r>
            <a:endParaRPr kumimoji="0" lang="id-ID" sz="2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constant</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Nil: </a:t>
            </a: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integer</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 0</a:t>
            </a:r>
            <a:endParaRPr kumimoji="0" lang="id-ID" sz="2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type</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rPr>
              <a:t>infotype</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 </a:t>
            </a: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integer</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a:t>
            </a:r>
            <a:endParaRPr kumimoji="0" lang="id-ID" sz="2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type</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Queue = &lt;</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rPr>
              <a:t>TabQ</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a:t>
            </a: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array</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[1..NMax] </a:t>
            </a: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of</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rPr>
              <a:t>infotype</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a:t>
            </a:r>
            <a:endParaRPr kumimoji="0" lang="id-ID" sz="2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rPr>
              <a:t>Head,Tail</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a:t>
            </a: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integer</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&gt;</a:t>
            </a:r>
            <a:endParaRPr kumimoji="0" lang="id-ID" sz="2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Function</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rPr>
              <a:t>EmptyQ</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(Q:Queue) </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rPr>
              <a:t> </a:t>
            </a:r>
            <a:r>
              <a:rPr kumimoji="0" lang="en-US" sz="2000" b="0" i="0" u="sng"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sym typeface="Symbol" pitchFamily="18" charset="2"/>
              </a:rPr>
              <a:t>boolean</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 </a:t>
            </a:r>
            <a:endParaRPr kumimoji="0" lang="id-ID" sz="20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{True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sym typeface="Symbol" pitchFamily="18" charset="2"/>
              </a:rPr>
              <a:t>jika</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 Q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sym typeface="Symbol" pitchFamily="18" charset="2"/>
              </a:rPr>
              <a:t>antrian</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sym typeface="Symbol" pitchFamily="18" charset="2"/>
              </a:rPr>
              <a:t>kosong</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a:t>
            </a:r>
            <a:endParaRPr kumimoji="0" lang="id-ID" sz="20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Procedure</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sym typeface="Symbol" pitchFamily="18" charset="2"/>
              </a:rPr>
              <a:t>CreateEmpty</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a:t>
            </a:r>
            <a:r>
              <a:rPr kumimoji="0" lang="en-US" sz="2000" b="0" i="0" u="sng"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output</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 Q:Queue)</a:t>
            </a:r>
            <a:endParaRPr kumimoji="0" lang="id-ID" sz="20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{I.Q. –</a:t>
            </a:r>
            <a:endParaRPr kumimoji="0" lang="id-ID" sz="20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 F.Q.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sym typeface="Symbol" pitchFamily="18" charset="2"/>
              </a:rPr>
              <a:t>Terdefinisi</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sym typeface="Symbol" pitchFamily="18" charset="2"/>
              </a:rPr>
              <a:t>antrian</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 </a:t>
            </a:r>
            <a:r>
              <a:rPr kumimoji="0" lang="en-US" sz="2000" b="0" i="0" u="none" strike="noStrike" cap="none" normalizeH="0" baseline="0" dirty="0" err="1" smtClean="0">
                <a:ln>
                  <a:noFill/>
                </a:ln>
                <a:solidFill>
                  <a:schemeClr val="tx1"/>
                </a:solidFill>
                <a:effectLst/>
                <a:latin typeface="Courier New" pitchFamily="49" charset="0"/>
                <a:ea typeface="MS Gothic" pitchFamily="49" charset="-128"/>
                <a:cs typeface="Courier New" pitchFamily="49" charset="0"/>
                <a:sym typeface="Symbol" pitchFamily="18" charset="2"/>
              </a:rPr>
              <a:t>kosong</a:t>
            </a:r>
            <a:r>
              <a:rPr kumimoji="0" lang="en-US" sz="2000" b="0" i="0" u="none" strike="noStrike" cap="none" normalizeH="0" baseline="0" dirty="0" smtClean="0">
                <a:ln>
                  <a:noFill/>
                </a:ln>
                <a:solidFill>
                  <a:schemeClr val="tx1"/>
                </a:solidFill>
                <a:effectLst/>
                <a:latin typeface="Courier New" pitchFamily="49" charset="0"/>
                <a:ea typeface="MS Gothic" pitchFamily="49" charset="-128"/>
                <a:cs typeface="Courier New" pitchFamily="49" charset="0"/>
                <a:sym typeface="Symbol" pitchFamily="18" charset="2"/>
              </a:rPr>
              <a:t> Q}</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Contoh kasus Alternatif 2</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389908" y="2415654"/>
          <a:ext cx="8301655" cy="1828800"/>
        </p:xfrm>
        <a:graphic>
          <a:graphicData uri="http://schemas.openxmlformats.org/drawingml/2006/table">
            <a:tbl>
              <a:tblPr/>
              <a:tblGrid>
                <a:gridCol w="8301655"/>
              </a:tblGrid>
              <a:tr h="0">
                <a:tc>
                  <a:txBody>
                    <a:bodyPr/>
                    <a:lstStyle/>
                    <a:p>
                      <a:pPr algn="just">
                        <a:spcAft>
                          <a:spcPts val="0"/>
                        </a:spcAft>
                      </a:pPr>
                      <a:r>
                        <a:rPr lang="en-US" sz="2400" u="sng" kern="100">
                          <a:latin typeface="Courier New" pitchFamily="49" charset="0"/>
                          <a:ea typeface="MS Gothic"/>
                          <a:cs typeface="Courier New" pitchFamily="49" charset="0"/>
                        </a:rPr>
                        <a:t>function</a:t>
                      </a:r>
                      <a:r>
                        <a:rPr lang="en-US" sz="2400" kern="100">
                          <a:latin typeface="Courier New" pitchFamily="49" charset="0"/>
                          <a:ea typeface="MS Gothic"/>
                          <a:cs typeface="Courier New" pitchFamily="49" charset="0"/>
                        </a:rPr>
                        <a:t> IsFullQ(Q:Queue) </a:t>
                      </a:r>
                      <a:r>
                        <a:rPr lang="en-US" sz="2400" kern="100">
                          <a:latin typeface="Courier New" pitchFamily="49" charset="0"/>
                          <a:ea typeface="MS Gothic"/>
                          <a:cs typeface="Courier New" pitchFamily="49" charset="0"/>
                          <a:sym typeface="Symbol"/>
                        </a:rPr>
                        <a:t></a:t>
                      </a:r>
                      <a:r>
                        <a:rPr lang="en-US" sz="2400" kern="100">
                          <a:latin typeface="Courier New" pitchFamily="49" charset="0"/>
                          <a:ea typeface="MS Gothic"/>
                          <a:cs typeface="Courier New" pitchFamily="49" charset="0"/>
                        </a:rPr>
                        <a:t> </a:t>
                      </a:r>
                      <a:r>
                        <a:rPr lang="en-US" sz="2400" u="sng" kern="100">
                          <a:latin typeface="Courier New" pitchFamily="49" charset="0"/>
                          <a:ea typeface="MS Gothic"/>
                          <a:cs typeface="Courier New" pitchFamily="49" charset="0"/>
                        </a:rPr>
                        <a:t>boolean</a:t>
                      </a:r>
                      <a:endParaRPr lang="id-ID" sz="2400" kern="100">
                        <a:latin typeface="Courier New" pitchFamily="49" charset="0"/>
                        <a:ea typeface="MS Gothic"/>
                        <a:cs typeface="Courier New" pitchFamily="49" charset="0"/>
                      </a:endParaRPr>
                    </a:p>
                    <a:p>
                      <a:pPr algn="just">
                        <a:spcAft>
                          <a:spcPts val="0"/>
                        </a:spcAft>
                      </a:pPr>
                      <a:r>
                        <a:rPr lang="en-US" sz="2400" kern="100">
                          <a:latin typeface="Courier New" pitchFamily="49" charset="0"/>
                          <a:ea typeface="MS Gothic"/>
                          <a:cs typeface="Courier New" pitchFamily="49" charset="0"/>
                        </a:rPr>
                        <a:t>{True Q penuh}</a:t>
                      </a:r>
                      <a:endParaRPr lang="id-ID" sz="2400" kern="100">
                        <a:latin typeface="Courier New" pitchFamily="49" charset="0"/>
                        <a:ea typeface="MS Gothic"/>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2400" kern="100">
                          <a:latin typeface="Courier New" pitchFamily="49" charset="0"/>
                          <a:ea typeface="MS Gothic"/>
                          <a:cs typeface="Courier New" pitchFamily="49" charset="0"/>
                        </a:rPr>
                        <a:t>kamus:</a:t>
                      </a:r>
                      <a:endParaRPr lang="id-ID" sz="2400" kern="100">
                        <a:latin typeface="Courier New" pitchFamily="49" charset="0"/>
                        <a:ea typeface="MS Gothic"/>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2400" kern="100" dirty="0" err="1">
                          <a:latin typeface="Courier New" pitchFamily="49" charset="0"/>
                          <a:ea typeface="MS Gothic"/>
                          <a:cs typeface="Courier New" pitchFamily="49" charset="0"/>
                        </a:rPr>
                        <a:t>algoritma</a:t>
                      </a:r>
                      <a:endParaRPr lang="id-ID" sz="2400" kern="100" dirty="0">
                        <a:latin typeface="Courier New" pitchFamily="49" charset="0"/>
                        <a:ea typeface="MS Gothic"/>
                        <a:cs typeface="Courier New" pitchFamily="49" charset="0"/>
                      </a:endParaRPr>
                    </a:p>
                    <a:p>
                      <a:pPr algn="just">
                        <a:spcAft>
                          <a:spcPts val="0"/>
                        </a:spcAft>
                      </a:pPr>
                      <a:r>
                        <a:rPr lang="en-US" sz="2400" kern="100" dirty="0">
                          <a:latin typeface="Courier New" pitchFamily="49" charset="0"/>
                          <a:ea typeface="MS Gothic"/>
                          <a:cs typeface="Courier New" pitchFamily="49" charset="0"/>
                        </a:rPr>
                        <a:t>    </a:t>
                      </a:r>
                      <a:r>
                        <a:rPr lang="en-US" sz="2400" kern="100" dirty="0">
                          <a:latin typeface="Courier New" pitchFamily="49" charset="0"/>
                          <a:ea typeface="MS Gothic"/>
                          <a:cs typeface="Courier New" pitchFamily="49" charset="0"/>
                          <a:sym typeface="Symbol"/>
                        </a:rPr>
                        <a:t></a:t>
                      </a:r>
                      <a:r>
                        <a:rPr lang="en-US" sz="2400" kern="100" dirty="0">
                          <a:latin typeface="Courier New" pitchFamily="49" charset="0"/>
                          <a:ea typeface="MS Gothic"/>
                          <a:cs typeface="Courier New" pitchFamily="49" charset="0"/>
                        </a:rPr>
                        <a:t> (</a:t>
                      </a:r>
                      <a:r>
                        <a:rPr lang="en-US" sz="2400" kern="100" dirty="0" err="1">
                          <a:latin typeface="Courier New" pitchFamily="49" charset="0"/>
                          <a:ea typeface="MS Gothic"/>
                          <a:cs typeface="Courier New" pitchFamily="49" charset="0"/>
                        </a:rPr>
                        <a:t>Q.Head</a:t>
                      </a:r>
                      <a:r>
                        <a:rPr lang="en-US" sz="2400" kern="100" dirty="0">
                          <a:latin typeface="Courier New" pitchFamily="49" charset="0"/>
                          <a:ea typeface="MS Gothic"/>
                          <a:cs typeface="Courier New" pitchFamily="49" charset="0"/>
                        </a:rPr>
                        <a:t> = 1) and (</a:t>
                      </a:r>
                      <a:r>
                        <a:rPr lang="en-US" sz="2400" kern="100" dirty="0" err="1">
                          <a:latin typeface="Courier New" pitchFamily="49" charset="0"/>
                          <a:ea typeface="MS Gothic"/>
                          <a:cs typeface="Courier New" pitchFamily="49" charset="0"/>
                        </a:rPr>
                        <a:t>Q.Tail</a:t>
                      </a:r>
                      <a:r>
                        <a:rPr lang="en-US" sz="2400" kern="100" dirty="0">
                          <a:latin typeface="Courier New" pitchFamily="49" charset="0"/>
                          <a:ea typeface="MS Gothic"/>
                          <a:cs typeface="Courier New" pitchFamily="49" charset="0"/>
                        </a:rPr>
                        <a:t>=</a:t>
                      </a:r>
                      <a:r>
                        <a:rPr lang="en-US" sz="2400" kern="100" dirty="0" err="1">
                          <a:latin typeface="Courier New" pitchFamily="49" charset="0"/>
                          <a:ea typeface="MS Gothic"/>
                          <a:cs typeface="Courier New" pitchFamily="49" charset="0"/>
                        </a:rPr>
                        <a:t>NMax</a:t>
                      </a:r>
                      <a:r>
                        <a:rPr lang="en-US" sz="2400" kern="100" dirty="0">
                          <a:latin typeface="Courier New" pitchFamily="49" charset="0"/>
                          <a:ea typeface="MS Gothic"/>
                          <a:cs typeface="Courier New" pitchFamily="49" charset="0"/>
                        </a:rPr>
                        <a:t>)</a:t>
                      </a:r>
                      <a:endParaRPr lang="id-ID" sz="2400" kern="100" dirty="0">
                        <a:latin typeface="Courier New" pitchFamily="49" charset="0"/>
                        <a:ea typeface="MS Gothic"/>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748682" y="1348740"/>
          <a:ext cx="7685633" cy="4800600"/>
        </p:xfrm>
        <a:graphic>
          <a:graphicData uri="http://schemas.openxmlformats.org/drawingml/2006/table">
            <a:tbl>
              <a:tblPr/>
              <a:tblGrid>
                <a:gridCol w="7685633"/>
              </a:tblGrid>
              <a:tr h="580571">
                <a:tc>
                  <a:txBody>
                    <a:bodyPr/>
                    <a:lstStyle/>
                    <a:p>
                      <a:pPr algn="just">
                        <a:spcAft>
                          <a:spcPts val="0"/>
                        </a:spcAft>
                      </a:pPr>
                      <a:r>
                        <a:rPr lang="en-US" sz="1500" u="sng" kern="100">
                          <a:latin typeface="Courier New" pitchFamily="49" charset="0"/>
                          <a:ea typeface="MS Gothic"/>
                          <a:cs typeface="Courier New" pitchFamily="49" charset="0"/>
                        </a:rPr>
                        <a:t>Procedure</a:t>
                      </a:r>
                      <a:r>
                        <a:rPr lang="en-US" sz="1500" kern="100">
                          <a:latin typeface="Courier New" pitchFamily="49" charset="0"/>
                          <a:ea typeface="MS Gothic"/>
                          <a:cs typeface="Courier New" pitchFamily="49" charset="0"/>
                        </a:rPr>
                        <a:t> AddQ(</a:t>
                      </a:r>
                      <a:r>
                        <a:rPr lang="en-US" sz="1500" u="sng" kern="100">
                          <a:latin typeface="Courier New" pitchFamily="49" charset="0"/>
                          <a:ea typeface="MS Gothic"/>
                          <a:cs typeface="Courier New" pitchFamily="49" charset="0"/>
                        </a:rPr>
                        <a:t>input/output</a:t>
                      </a:r>
                      <a:r>
                        <a:rPr lang="en-US" sz="1500" kern="100">
                          <a:latin typeface="Courier New" pitchFamily="49" charset="0"/>
                          <a:ea typeface="MS Gothic"/>
                          <a:cs typeface="Courier New" pitchFamily="49" charset="0"/>
                        </a:rPr>
                        <a:t> Q:Queue; </a:t>
                      </a:r>
                      <a:r>
                        <a:rPr lang="en-US" sz="1500" u="sng" kern="100">
                          <a:latin typeface="Courier New" pitchFamily="49" charset="0"/>
                          <a:ea typeface="MS Gothic"/>
                          <a:cs typeface="Courier New" pitchFamily="49" charset="0"/>
                        </a:rPr>
                        <a:t>input</a:t>
                      </a:r>
                      <a:r>
                        <a:rPr lang="en-US" sz="1500" kern="100">
                          <a:latin typeface="Courier New" pitchFamily="49" charset="0"/>
                          <a:ea typeface="MS Gothic"/>
                          <a:cs typeface="Courier New" pitchFamily="49" charset="0"/>
                        </a:rPr>
                        <a:t> X:infotype)</a:t>
                      </a:r>
                      <a:endParaRPr lang="id-ID" sz="1500" kern="100">
                        <a:latin typeface="Courier New" pitchFamily="49" charset="0"/>
                        <a:ea typeface="MS Gothic"/>
                        <a:cs typeface="Courier New" pitchFamily="49" charset="0"/>
                      </a:endParaRPr>
                    </a:p>
                    <a:p>
                      <a:pPr marL="411480" indent="-411480">
                        <a:spcAft>
                          <a:spcPts val="0"/>
                        </a:spcAft>
                      </a:pPr>
                      <a:r>
                        <a:rPr lang="en-US" sz="1500">
                          <a:latin typeface="Courier New" pitchFamily="49" charset="0"/>
                          <a:ea typeface="Times New Roman"/>
                          <a:cs typeface="Courier New" pitchFamily="49" charset="0"/>
                        </a:rPr>
                        <a:t>{I.Q. Q antrian, terdefinisi, mungkin kosong}</a:t>
                      </a:r>
                      <a:endParaRPr lang="id-ID" sz="1500">
                        <a:latin typeface="Courier New" pitchFamily="49" charset="0"/>
                        <a:ea typeface="Times New Roman"/>
                        <a:cs typeface="Courier New" pitchFamily="49" charset="0"/>
                      </a:endParaRPr>
                    </a:p>
                    <a:p>
                      <a:pPr marL="411480" indent="-411480" algn="just">
                        <a:spcAft>
                          <a:spcPts val="0"/>
                        </a:spcAft>
                        <a:tabLst>
                          <a:tab pos="342900" algn="l"/>
                        </a:tabLst>
                      </a:pPr>
                      <a:r>
                        <a:rPr lang="en-US" sz="1500" kern="100">
                          <a:latin typeface="Courier New" pitchFamily="49" charset="0"/>
                          <a:ea typeface="MS Gothic"/>
                          <a:cs typeface="Courier New" pitchFamily="49" charset="0"/>
                        </a:rPr>
                        <a:t>{F.Q. X elemen terakhir Q jika antrian tidak penuh}</a:t>
                      </a:r>
                      <a:endParaRPr lang="id-ID" sz="1500" kern="100">
                        <a:latin typeface="Courier New" pitchFamily="49" charset="0"/>
                        <a:ea typeface="MS Gothic"/>
                        <a:cs typeface="Courier New" pitchFamily="49" charset="0"/>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48">
                <a:tc>
                  <a:txBody>
                    <a:bodyPr/>
                    <a:lstStyle/>
                    <a:p>
                      <a:pPr algn="just">
                        <a:spcAft>
                          <a:spcPts val="0"/>
                        </a:spcAft>
                      </a:pPr>
                      <a:r>
                        <a:rPr lang="en-US" sz="1500" kern="100">
                          <a:latin typeface="Courier New" pitchFamily="49" charset="0"/>
                          <a:ea typeface="MS Gothic"/>
                          <a:cs typeface="Courier New" pitchFamily="49" charset="0"/>
                        </a:rPr>
                        <a:t>Kamus</a:t>
                      </a:r>
                      <a:endParaRPr lang="id-ID" sz="1500" kern="100">
                        <a:latin typeface="Courier New" pitchFamily="49" charset="0"/>
                        <a:ea typeface="MS Gothic"/>
                        <a:cs typeface="Courier New" pitchFamily="49" charset="0"/>
                      </a:endParaRPr>
                    </a:p>
                    <a:p>
                      <a:pPr algn="just">
                        <a:spcAft>
                          <a:spcPts val="0"/>
                        </a:spcAft>
                      </a:pPr>
                      <a:r>
                        <a:rPr lang="en-US" sz="1500" kern="100">
                          <a:latin typeface="Courier New" pitchFamily="49" charset="0"/>
                          <a:ea typeface="MS Gothic"/>
                          <a:cs typeface="Courier New" pitchFamily="49" charset="0"/>
                        </a:rPr>
                        <a:t>  i:</a:t>
                      </a:r>
                      <a:r>
                        <a:rPr lang="en-US" sz="1500" u="sng" kern="100">
                          <a:latin typeface="Courier New" pitchFamily="49" charset="0"/>
                          <a:ea typeface="MS Gothic"/>
                          <a:cs typeface="Courier New" pitchFamily="49" charset="0"/>
                        </a:rPr>
                        <a:t>integer</a:t>
                      </a:r>
                      <a:endParaRPr lang="id-ID" sz="1500" kern="100">
                        <a:latin typeface="Courier New" pitchFamily="49" charset="0"/>
                        <a:ea typeface="MS Gothic"/>
                        <a:cs typeface="Courier New" pitchFamily="49" charset="0"/>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381">
                <a:tc>
                  <a:txBody>
                    <a:bodyPr/>
                    <a:lstStyle/>
                    <a:p>
                      <a:pPr algn="just">
                        <a:spcAft>
                          <a:spcPts val="0"/>
                        </a:spcAft>
                        <a:tabLst>
                          <a:tab pos="228600" algn="l"/>
                          <a:tab pos="571500" algn="l"/>
                        </a:tabLst>
                      </a:pPr>
                      <a:r>
                        <a:rPr lang="en-US" sz="1500" kern="100" dirty="0" err="1">
                          <a:latin typeface="Courier New" pitchFamily="49" charset="0"/>
                          <a:ea typeface="MS Gothic"/>
                          <a:cs typeface="Courier New" pitchFamily="49" charset="0"/>
                        </a:rPr>
                        <a:t>Algoritma</a:t>
                      </a:r>
                      <a:endParaRPr lang="id-ID" sz="1500" kern="100" dirty="0">
                        <a:latin typeface="Courier New" pitchFamily="49" charset="0"/>
                        <a:ea typeface="MS Gothic"/>
                        <a:cs typeface="Courier New" pitchFamily="49" charset="0"/>
                      </a:endParaRPr>
                    </a:p>
                    <a:p>
                      <a:pPr algn="just">
                        <a:spcAft>
                          <a:spcPts val="0"/>
                        </a:spcAft>
                        <a:tabLst>
                          <a:tab pos="228600" algn="l"/>
                          <a:tab pos="571500" algn="l"/>
                        </a:tabLst>
                      </a:pP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if</a:t>
                      </a: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IsFull</a:t>
                      </a:r>
                      <a:r>
                        <a:rPr lang="en-US" sz="1500" kern="100" dirty="0">
                          <a:latin typeface="Courier New" pitchFamily="49" charset="0"/>
                          <a:ea typeface="MS Gothic"/>
                          <a:cs typeface="Courier New" pitchFamily="49" charset="0"/>
                        </a:rPr>
                        <a:t>(Q) </a:t>
                      </a:r>
                      <a:r>
                        <a:rPr lang="en-US" sz="1500" u="sng" kern="100" dirty="0">
                          <a:latin typeface="Courier New" pitchFamily="49" charset="0"/>
                          <a:ea typeface="MS Gothic"/>
                          <a:cs typeface="Courier New" pitchFamily="49" charset="0"/>
                        </a:rPr>
                        <a:t>then</a:t>
                      </a:r>
                      <a:endParaRPr lang="id-ID" sz="1500" kern="100" dirty="0">
                        <a:latin typeface="Courier New" pitchFamily="49" charset="0"/>
                        <a:ea typeface="MS Gothic"/>
                        <a:cs typeface="Courier New" pitchFamily="49" charset="0"/>
                      </a:endParaRPr>
                    </a:p>
                    <a:p>
                      <a:pPr algn="just">
                        <a:spcAft>
                          <a:spcPts val="0"/>
                        </a:spcAft>
                        <a:tabLst>
                          <a:tab pos="228600" algn="l"/>
                          <a:tab pos="571500" algn="l"/>
                        </a:tabLst>
                      </a:pP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output</a:t>
                      </a:r>
                      <a:r>
                        <a:rPr lang="en-US" sz="1500" kern="100" dirty="0">
                          <a:latin typeface="Courier New" pitchFamily="49" charset="0"/>
                          <a:ea typeface="MS Gothic"/>
                          <a:cs typeface="Courier New" pitchFamily="49" charset="0"/>
                        </a:rPr>
                        <a:t>(‘</a:t>
                      </a:r>
                      <a:r>
                        <a:rPr lang="en-US" sz="1500" kern="100" dirty="0" err="1">
                          <a:latin typeface="Courier New" pitchFamily="49" charset="0"/>
                          <a:ea typeface="MS Gothic"/>
                          <a:cs typeface="Courier New" pitchFamily="49" charset="0"/>
                        </a:rPr>
                        <a:t>Antrian</a:t>
                      </a: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penuh</a:t>
                      </a:r>
                      <a:r>
                        <a:rPr lang="en-US" sz="1500" kern="100" dirty="0">
                          <a:latin typeface="Courier New" pitchFamily="49" charset="0"/>
                          <a:ea typeface="MS Gothic"/>
                          <a:cs typeface="Courier New" pitchFamily="49" charset="0"/>
                        </a:rPr>
                        <a:t>’)</a:t>
                      </a:r>
                      <a:endParaRPr lang="id-ID" sz="1500" kern="100" dirty="0">
                        <a:latin typeface="Courier New" pitchFamily="49" charset="0"/>
                        <a:ea typeface="MS Gothic"/>
                        <a:cs typeface="Courier New" pitchFamily="49" charset="0"/>
                      </a:endParaRPr>
                    </a:p>
                    <a:p>
                      <a:pPr algn="just">
                        <a:spcAft>
                          <a:spcPts val="0"/>
                        </a:spcAft>
                        <a:tabLst>
                          <a:tab pos="228600" algn="l"/>
                          <a:tab pos="571500" algn="l"/>
                        </a:tabLst>
                      </a:pP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else</a:t>
                      </a:r>
                      <a:endParaRPr lang="id-ID" sz="1500" kern="100" dirty="0">
                        <a:latin typeface="Courier New" pitchFamily="49" charset="0"/>
                        <a:ea typeface="MS Gothic"/>
                        <a:cs typeface="Courier New" pitchFamily="49" charset="0"/>
                      </a:endParaRPr>
                    </a:p>
                    <a:p>
                      <a:pPr marL="142875" algn="just">
                        <a:spcAft>
                          <a:spcPts val="0"/>
                        </a:spcAft>
                        <a:tabLst>
                          <a:tab pos="142875" algn="l"/>
                          <a:tab pos="571500" algn="l"/>
                        </a:tabLst>
                      </a:pP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if</a:t>
                      </a:r>
                      <a:r>
                        <a:rPr lang="en-US" sz="1500" kern="100" dirty="0">
                          <a:latin typeface="Courier New" pitchFamily="49" charset="0"/>
                          <a:ea typeface="MS Gothic"/>
                          <a:cs typeface="Courier New" pitchFamily="49" charset="0"/>
                        </a:rPr>
                        <a:t> Empty(Q) </a:t>
                      </a:r>
                      <a:r>
                        <a:rPr lang="en-US" sz="1500" u="sng" kern="100" dirty="0">
                          <a:latin typeface="Courier New" pitchFamily="49" charset="0"/>
                          <a:ea typeface="MS Gothic"/>
                          <a:cs typeface="Courier New" pitchFamily="49" charset="0"/>
                        </a:rPr>
                        <a:t>then</a:t>
                      </a:r>
                      <a:endParaRPr lang="id-ID" sz="1500" kern="100" dirty="0">
                        <a:latin typeface="Courier New" pitchFamily="49" charset="0"/>
                        <a:ea typeface="MS Gothic"/>
                        <a:cs typeface="Courier New" pitchFamily="49" charset="0"/>
                      </a:endParaRPr>
                    </a:p>
                    <a:p>
                      <a:pPr marL="142875" algn="just">
                        <a:spcAft>
                          <a:spcPts val="0"/>
                        </a:spcAft>
                        <a:tabLst>
                          <a:tab pos="142875" algn="l"/>
                          <a:tab pos="571500" algn="l"/>
                        </a:tabLst>
                      </a:pP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Q.Head</a:t>
                      </a:r>
                      <a:r>
                        <a:rPr lang="en-US" sz="1500" kern="100" dirty="0">
                          <a:latin typeface="Courier New" pitchFamily="49" charset="0"/>
                          <a:ea typeface="MS Gothic"/>
                          <a:cs typeface="Courier New" pitchFamily="49" charset="0"/>
                        </a:rPr>
                        <a:t> </a:t>
                      </a:r>
                      <a:r>
                        <a:rPr lang="en-US" sz="1500" kern="100" dirty="0">
                          <a:latin typeface="Courier New" pitchFamily="49" charset="0"/>
                          <a:ea typeface="MS Gothic"/>
                          <a:cs typeface="Courier New" pitchFamily="49" charset="0"/>
                          <a:sym typeface="Symbol"/>
                        </a:rPr>
                        <a:t></a:t>
                      </a:r>
                      <a:r>
                        <a:rPr lang="en-US" sz="1500" kern="100" dirty="0">
                          <a:latin typeface="Courier New" pitchFamily="49" charset="0"/>
                          <a:ea typeface="MS Gothic"/>
                          <a:cs typeface="Courier New" pitchFamily="49" charset="0"/>
                        </a:rPr>
                        <a:t> 1</a:t>
                      </a:r>
                      <a:endParaRPr lang="id-ID" sz="1500" kern="100" dirty="0">
                        <a:latin typeface="Courier New" pitchFamily="49" charset="0"/>
                        <a:ea typeface="MS Gothic"/>
                        <a:cs typeface="Courier New" pitchFamily="49" charset="0"/>
                      </a:endParaRPr>
                    </a:p>
                    <a:p>
                      <a:pPr marL="142875" algn="just">
                        <a:spcAft>
                          <a:spcPts val="0"/>
                        </a:spcAft>
                        <a:tabLst>
                          <a:tab pos="142875" algn="l"/>
                          <a:tab pos="571500" algn="l"/>
                        </a:tabLst>
                      </a:pP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Q.Tail</a:t>
                      </a:r>
                      <a:r>
                        <a:rPr lang="en-US" sz="1500" kern="100" dirty="0">
                          <a:latin typeface="Courier New" pitchFamily="49" charset="0"/>
                          <a:ea typeface="MS Gothic"/>
                          <a:cs typeface="Courier New" pitchFamily="49" charset="0"/>
                        </a:rPr>
                        <a:t> </a:t>
                      </a:r>
                      <a:r>
                        <a:rPr lang="en-US" sz="1500" kern="100" dirty="0">
                          <a:latin typeface="Courier New" pitchFamily="49" charset="0"/>
                          <a:ea typeface="MS Gothic"/>
                          <a:cs typeface="Courier New" pitchFamily="49" charset="0"/>
                          <a:sym typeface="Symbol"/>
                        </a:rPr>
                        <a:t></a:t>
                      </a:r>
                      <a:r>
                        <a:rPr lang="en-US" sz="1500" kern="100" dirty="0">
                          <a:latin typeface="Courier New" pitchFamily="49" charset="0"/>
                          <a:ea typeface="MS Gothic"/>
                          <a:cs typeface="Courier New" pitchFamily="49" charset="0"/>
                        </a:rPr>
                        <a:t> 1</a:t>
                      </a:r>
                      <a:endParaRPr lang="id-ID" sz="1500" kern="100" dirty="0">
                        <a:latin typeface="Courier New" pitchFamily="49" charset="0"/>
                        <a:ea typeface="MS Gothic"/>
                        <a:cs typeface="Courier New" pitchFamily="49" charset="0"/>
                      </a:endParaRPr>
                    </a:p>
                    <a:p>
                      <a:pPr marL="142875" algn="just">
                        <a:spcAft>
                          <a:spcPts val="0"/>
                        </a:spcAft>
                        <a:tabLst>
                          <a:tab pos="142875" algn="l"/>
                          <a:tab pos="571500" algn="l"/>
                        </a:tabLst>
                      </a:pP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else</a:t>
                      </a:r>
                      <a:endParaRPr lang="id-ID" sz="1500" kern="100" dirty="0">
                        <a:latin typeface="Courier New" pitchFamily="49" charset="0"/>
                        <a:ea typeface="MS Gothic"/>
                        <a:cs typeface="Courier New" pitchFamily="49" charset="0"/>
                      </a:endParaRPr>
                    </a:p>
                    <a:p>
                      <a:pPr marL="354330" algn="just">
                        <a:spcAft>
                          <a:spcPts val="0"/>
                        </a:spcAft>
                        <a:tabLst>
                          <a:tab pos="228600" algn="l"/>
                          <a:tab pos="571500" algn="l"/>
                        </a:tabLst>
                      </a:pP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if</a:t>
                      </a: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Q.Tail</a:t>
                      </a:r>
                      <a:r>
                        <a:rPr lang="en-US" sz="1500" kern="100" dirty="0">
                          <a:latin typeface="Courier New" pitchFamily="49" charset="0"/>
                          <a:ea typeface="MS Gothic"/>
                          <a:cs typeface="Courier New" pitchFamily="49" charset="0"/>
                        </a:rPr>
                        <a:t>&lt;</a:t>
                      </a:r>
                      <a:r>
                        <a:rPr lang="en-US" sz="1500" kern="100" dirty="0" err="1">
                          <a:latin typeface="Courier New" pitchFamily="49" charset="0"/>
                          <a:ea typeface="MS Gothic"/>
                          <a:cs typeface="Courier New" pitchFamily="49" charset="0"/>
                        </a:rPr>
                        <a:t>NMax</a:t>
                      </a: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then</a:t>
                      </a:r>
                      <a:endParaRPr lang="id-ID" sz="1500" kern="100" dirty="0">
                        <a:latin typeface="Courier New" pitchFamily="49" charset="0"/>
                        <a:ea typeface="MS Gothic"/>
                        <a:cs typeface="Courier New" pitchFamily="49" charset="0"/>
                      </a:endParaRPr>
                    </a:p>
                    <a:p>
                      <a:pPr marL="354330" algn="just">
                        <a:spcAft>
                          <a:spcPts val="0"/>
                        </a:spcAft>
                        <a:tabLst>
                          <a:tab pos="228600" algn="l"/>
                          <a:tab pos="571500" algn="l"/>
                        </a:tabLst>
                      </a:pP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Q.Tail</a:t>
                      </a:r>
                      <a:r>
                        <a:rPr lang="en-US" sz="1500" kern="100" dirty="0">
                          <a:latin typeface="Courier New" pitchFamily="49" charset="0"/>
                          <a:ea typeface="MS Gothic"/>
                          <a:cs typeface="Courier New" pitchFamily="49" charset="0"/>
                        </a:rPr>
                        <a:t> </a:t>
                      </a:r>
                      <a:r>
                        <a:rPr lang="en-US" sz="1500" kern="100" dirty="0">
                          <a:latin typeface="Courier New" pitchFamily="49" charset="0"/>
                          <a:ea typeface="MS Gothic"/>
                          <a:cs typeface="Courier New" pitchFamily="49" charset="0"/>
                          <a:sym typeface="Symbol"/>
                        </a:rPr>
                        <a:t></a:t>
                      </a: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Q.Tail</a:t>
                      </a:r>
                      <a:r>
                        <a:rPr lang="en-US" sz="1500" kern="100" dirty="0">
                          <a:latin typeface="Courier New" pitchFamily="49" charset="0"/>
                          <a:ea typeface="MS Gothic"/>
                          <a:cs typeface="Courier New" pitchFamily="49" charset="0"/>
                        </a:rPr>
                        <a:t> + 1</a:t>
                      </a:r>
                      <a:endParaRPr lang="id-ID" sz="1500" kern="100" dirty="0">
                        <a:latin typeface="Courier New" pitchFamily="49" charset="0"/>
                        <a:ea typeface="MS Gothic"/>
                        <a:cs typeface="Courier New" pitchFamily="49" charset="0"/>
                      </a:endParaRPr>
                    </a:p>
                    <a:p>
                      <a:pPr marL="354330" algn="just">
                        <a:spcAft>
                          <a:spcPts val="0"/>
                        </a:spcAft>
                        <a:tabLst>
                          <a:tab pos="228600" algn="l"/>
                          <a:tab pos="571500" algn="l"/>
                        </a:tabLst>
                      </a:pP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else </a:t>
                      </a:r>
                      <a:endParaRPr lang="id-ID" sz="1500" kern="100" dirty="0">
                        <a:latin typeface="Courier New" pitchFamily="49" charset="0"/>
                        <a:ea typeface="MS Gothic"/>
                        <a:cs typeface="Courier New" pitchFamily="49" charset="0"/>
                      </a:endParaRPr>
                    </a:p>
                    <a:p>
                      <a:pPr algn="just">
                        <a:spcAft>
                          <a:spcPts val="0"/>
                        </a:spcAft>
                        <a:tabLst>
                          <a:tab pos="228600" algn="l"/>
                          <a:tab pos="571500" algn="l"/>
                        </a:tabLst>
                      </a:pP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for</a:t>
                      </a: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i</a:t>
                      </a:r>
                      <a:r>
                        <a:rPr lang="en-US" sz="1500" kern="100" dirty="0" err="1">
                          <a:latin typeface="Courier New" pitchFamily="49" charset="0"/>
                          <a:ea typeface="MS Gothic"/>
                          <a:cs typeface="Courier New" pitchFamily="49" charset="0"/>
                          <a:sym typeface="Symbol"/>
                        </a:rPr>
                        <a:t></a:t>
                      </a:r>
                      <a:r>
                        <a:rPr lang="en-US" sz="1500" kern="100" dirty="0" err="1">
                          <a:latin typeface="Courier New" pitchFamily="49" charset="0"/>
                          <a:ea typeface="MS Gothic"/>
                          <a:cs typeface="Courier New" pitchFamily="49" charset="0"/>
                        </a:rPr>
                        <a:t>Q.Head</a:t>
                      </a: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to</a:t>
                      </a: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Q.Tail</a:t>
                      </a:r>
                      <a:r>
                        <a:rPr lang="en-US" sz="1500" kern="100" dirty="0">
                          <a:latin typeface="Courier New" pitchFamily="49" charset="0"/>
                          <a:ea typeface="MS Gothic"/>
                          <a:cs typeface="Courier New" pitchFamily="49" charset="0"/>
                        </a:rPr>
                        <a:t> </a:t>
                      </a:r>
                      <a:r>
                        <a:rPr lang="en-US" sz="1500" u="sng" kern="100" dirty="0">
                          <a:latin typeface="Courier New" pitchFamily="49" charset="0"/>
                          <a:ea typeface="MS Gothic"/>
                          <a:cs typeface="Courier New" pitchFamily="49" charset="0"/>
                        </a:rPr>
                        <a:t>do</a:t>
                      </a:r>
                      <a:endParaRPr lang="id-ID" sz="1500" kern="100" dirty="0">
                        <a:latin typeface="Courier New" pitchFamily="49" charset="0"/>
                        <a:ea typeface="MS Gothic"/>
                        <a:cs typeface="Courier New" pitchFamily="49" charset="0"/>
                      </a:endParaRPr>
                    </a:p>
                    <a:p>
                      <a:pPr algn="just">
                        <a:spcAft>
                          <a:spcPts val="0"/>
                        </a:spcAft>
                        <a:tabLst>
                          <a:tab pos="228600" algn="l"/>
                          <a:tab pos="571500" algn="l"/>
                        </a:tabLst>
                      </a:pP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Q.TabQ</a:t>
                      </a:r>
                      <a:r>
                        <a:rPr lang="en-US" sz="1500" kern="100" dirty="0">
                          <a:latin typeface="Courier New" pitchFamily="49" charset="0"/>
                          <a:ea typeface="MS Gothic"/>
                          <a:cs typeface="Courier New" pitchFamily="49" charset="0"/>
                        </a:rPr>
                        <a:t>[i-Q.Head+1] </a:t>
                      </a:r>
                      <a:r>
                        <a:rPr lang="en-US" sz="1500" kern="100" dirty="0">
                          <a:latin typeface="Courier New" pitchFamily="49" charset="0"/>
                          <a:ea typeface="MS Gothic"/>
                          <a:cs typeface="Courier New" pitchFamily="49" charset="0"/>
                          <a:sym typeface="Symbol"/>
                        </a:rPr>
                        <a:t></a:t>
                      </a: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Q.TabQ</a:t>
                      </a:r>
                      <a:r>
                        <a:rPr lang="en-US" sz="1500" kern="100" dirty="0">
                          <a:latin typeface="Courier New" pitchFamily="49" charset="0"/>
                          <a:ea typeface="MS Gothic"/>
                          <a:cs typeface="Courier New" pitchFamily="49" charset="0"/>
                        </a:rPr>
                        <a:t>[</a:t>
                      </a:r>
                      <a:r>
                        <a:rPr lang="en-US" sz="1500" kern="100" dirty="0" err="1">
                          <a:latin typeface="Courier New" pitchFamily="49" charset="0"/>
                          <a:ea typeface="MS Gothic"/>
                          <a:cs typeface="Courier New" pitchFamily="49" charset="0"/>
                        </a:rPr>
                        <a:t>i</a:t>
                      </a:r>
                      <a:r>
                        <a:rPr lang="en-US" sz="1500" kern="100" dirty="0">
                          <a:latin typeface="Courier New" pitchFamily="49" charset="0"/>
                          <a:ea typeface="MS Gothic"/>
                          <a:cs typeface="Courier New" pitchFamily="49" charset="0"/>
                        </a:rPr>
                        <a:t>]</a:t>
                      </a:r>
                      <a:endParaRPr lang="id-ID" sz="1500" kern="100" dirty="0">
                        <a:latin typeface="Courier New" pitchFamily="49" charset="0"/>
                        <a:ea typeface="MS Gothic"/>
                        <a:cs typeface="Courier New" pitchFamily="49" charset="0"/>
                      </a:endParaRPr>
                    </a:p>
                    <a:p>
                      <a:pPr marL="800100" algn="just">
                        <a:spcAft>
                          <a:spcPts val="0"/>
                        </a:spcAft>
                      </a:pPr>
                      <a:r>
                        <a:rPr lang="en-US" sz="1500" kern="100" dirty="0" err="1">
                          <a:latin typeface="Courier New" pitchFamily="49" charset="0"/>
                          <a:ea typeface="MS Gothic"/>
                          <a:cs typeface="Courier New" pitchFamily="49" charset="0"/>
                        </a:rPr>
                        <a:t>Q.Tail</a:t>
                      </a:r>
                      <a:r>
                        <a:rPr lang="en-US" sz="1500" kern="100" dirty="0">
                          <a:latin typeface="Courier New" pitchFamily="49" charset="0"/>
                          <a:ea typeface="MS Gothic"/>
                          <a:cs typeface="Courier New" pitchFamily="49" charset="0"/>
                        </a:rPr>
                        <a:t> </a:t>
                      </a:r>
                      <a:r>
                        <a:rPr lang="en-US" sz="1500" kern="100" dirty="0">
                          <a:latin typeface="Courier New" pitchFamily="49" charset="0"/>
                          <a:ea typeface="MS Gothic"/>
                          <a:cs typeface="Courier New" pitchFamily="49" charset="0"/>
                          <a:sym typeface="Symbol"/>
                        </a:rPr>
                        <a:t></a:t>
                      </a:r>
                      <a:r>
                        <a:rPr lang="en-US" sz="1500" kern="100" dirty="0">
                          <a:latin typeface="Courier New" pitchFamily="49" charset="0"/>
                          <a:ea typeface="MS Gothic"/>
                          <a:cs typeface="Courier New" pitchFamily="49" charset="0"/>
                        </a:rPr>
                        <a:t> Q.Tail-Q.Head+2 </a:t>
                      </a:r>
                      <a:endParaRPr lang="id-ID" sz="1500" kern="100" dirty="0">
                        <a:latin typeface="Courier New" pitchFamily="49" charset="0"/>
                        <a:ea typeface="MS Gothic"/>
                        <a:cs typeface="Courier New" pitchFamily="49" charset="0"/>
                      </a:endParaRPr>
                    </a:p>
                    <a:p>
                      <a:pPr algn="just">
                        <a:spcAft>
                          <a:spcPts val="0"/>
                        </a:spcAft>
                      </a:pPr>
                      <a:r>
                        <a:rPr lang="en-US" sz="1500"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Q.Head</a:t>
                      </a:r>
                      <a:r>
                        <a:rPr lang="en-US" sz="1500" kern="100" dirty="0">
                          <a:latin typeface="Courier New" pitchFamily="49" charset="0"/>
                          <a:ea typeface="MS Gothic"/>
                          <a:cs typeface="Courier New" pitchFamily="49" charset="0"/>
                        </a:rPr>
                        <a:t> </a:t>
                      </a:r>
                      <a:r>
                        <a:rPr lang="en-US" sz="1500" kern="100" dirty="0">
                          <a:latin typeface="Courier New" pitchFamily="49" charset="0"/>
                          <a:ea typeface="MS Gothic"/>
                          <a:cs typeface="Courier New" pitchFamily="49" charset="0"/>
                          <a:sym typeface="Symbol"/>
                        </a:rPr>
                        <a:t></a:t>
                      </a:r>
                      <a:r>
                        <a:rPr lang="en-US" sz="1500" kern="100" dirty="0">
                          <a:latin typeface="Courier New" pitchFamily="49" charset="0"/>
                          <a:ea typeface="MS Gothic"/>
                          <a:cs typeface="Courier New" pitchFamily="49" charset="0"/>
                        </a:rPr>
                        <a:t> 1</a:t>
                      </a:r>
                      <a:endParaRPr lang="id-ID" sz="1500" kern="100" dirty="0">
                        <a:latin typeface="Courier New" pitchFamily="49" charset="0"/>
                        <a:ea typeface="MS Gothic"/>
                        <a:cs typeface="Courier New" pitchFamily="49" charset="0"/>
                      </a:endParaRPr>
                    </a:p>
                    <a:p>
                      <a:pPr algn="just">
                        <a:spcAft>
                          <a:spcPts val="0"/>
                        </a:spcAft>
                      </a:pPr>
                      <a:r>
                        <a:rPr lang="en-US" sz="1500" i="1" kern="100" dirty="0">
                          <a:latin typeface="Courier New" pitchFamily="49" charset="0"/>
                          <a:ea typeface="MS Gothic"/>
                          <a:cs typeface="Courier New" pitchFamily="49" charset="0"/>
                        </a:rPr>
                        <a:t>        </a:t>
                      </a:r>
                      <a:r>
                        <a:rPr lang="en-US" sz="1500" kern="100" dirty="0" err="1">
                          <a:latin typeface="Courier New" pitchFamily="49" charset="0"/>
                          <a:ea typeface="MS Gothic"/>
                          <a:cs typeface="Courier New" pitchFamily="49" charset="0"/>
                        </a:rPr>
                        <a:t>Q.TabQ</a:t>
                      </a:r>
                      <a:r>
                        <a:rPr lang="en-US" sz="1500" kern="100" dirty="0">
                          <a:latin typeface="Courier New" pitchFamily="49" charset="0"/>
                          <a:ea typeface="MS Gothic"/>
                          <a:cs typeface="Courier New" pitchFamily="49" charset="0"/>
                        </a:rPr>
                        <a:t>[</a:t>
                      </a:r>
                      <a:r>
                        <a:rPr lang="en-US" sz="1500" kern="100" dirty="0" err="1">
                          <a:latin typeface="Courier New" pitchFamily="49" charset="0"/>
                          <a:ea typeface="MS Gothic"/>
                          <a:cs typeface="Courier New" pitchFamily="49" charset="0"/>
                        </a:rPr>
                        <a:t>Q.Tail</a:t>
                      </a:r>
                      <a:r>
                        <a:rPr lang="en-US" sz="1500" kern="100" dirty="0">
                          <a:latin typeface="Courier New" pitchFamily="49" charset="0"/>
                          <a:ea typeface="MS Gothic"/>
                          <a:cs typeface="Courier New" pitchFamily="49" charset="0"/>
                        </a:rPr>
                        <a:t>] </a:t>
                      </a:r>
                      <a:r>
                        <a:rPr lang="en-US" sz="1500" kern="100" dirty="0">
                          <a:latin typeface="Courier New" pitchFamily="49" charset="0"/>
                          <a:ea typeface="MS Gothic"/>
                          <a:cs typeface="Courier New" pitchFamily="49" charset="0"/>
                          <a:sym typeface="Symbol"/>
                        </a:rPr>
                        <a:t></a:t>
                      </a:r>
                      <a:r>
                        <a:rPr lang="en-US" sz="1500" kern="100" dirty="0">
                          <a:latin typeface="Courier New" pitchFamily="49" charset="0"/>
                          <a:ea typeface="MS Gothic"/>
                          <a:cs typeface="Courier New" pitchFamily="49" charset="0"/>
                        </a:rPr>
                        <a:t> X     </a:t>
                      </a:r>
                      <a:r>
                        <a:rPr lang="en-US" sz="1500" i="1" kern="100" dirty="0">
                          <a:latin typeface="Courier New" pitchFamily="49" charset="0"/>
                          <a:ea typeface="MS Gothic"/>
                          <a:cs typeface="Courier New" pitchFamily="49" charset="0"/>
                        </a:rPr>
                        <a:t>{</a:t>
                      </a:r>
                      <a:r>
                        <a:rPr lang="en-US" sz="1500" i="1" kern="100" dirty="0" err="1">
                          <a:latin typeface="Courier New" pitchFamily="49" charset="0"/>
                          <a:ea typeface="MS Gothic"/>
                          <a:cs typeface="Courier New" pitchFamily="49" charset="0"/>
                        </a:rPr>
                        <a:t>menyisipkan</a:t>
                      </a:r>
                      <a:r>
                        <a:rPr lang="en-US" sz="1500" i="1" kern="100" dirty="0">
                          <a:latin typeface="Courier New" pitchFamily="49" charset="0"/>
                          <a:ea typeface="MS Gothic"/>
                          <a:cs typeface="Courier New" pitchFamily="49" charset="0"/>
                        </a:rPr>
                        <a:t> X}   </a:t>
                      </a:r>
                      <a:endParaRPr lang="id-ID" sz="1500" kern="100" dirty="0">
                        <a:latin typeface="Courier New" pitchFamily="49" charset="0"/>
                        <a:ea typeface="MS Gothic"/>
                        <a:cs typeface="Courier New" pitchFamily="49" charset="0"/>
                      </a:endParaRPr>
                    </a:p>
                  </a:txBody>
                  <a:tcPr marL="54429" marR="54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Contoh kasus Alternatif 2</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Table 6"/>
          <p:cNvGraphicFramePr>
            <a:graphicFrameLocks noGrp="1"/>
          </p:cNvGraphicFramePr>
          <p:nvPr/>
        </p:nvGraphicFramePr>
        <p:xfrm>
          <a:off x="365125" y="2321161"/>
          <a:ext cx="8326438" cy="3657600"/>
        </p:xfrm>
        <a:graphic>
          <a:graphicData uri="http://schemas.openxmlformats.org/drawingml/2006/table">
            <a:tbl>
              <a:tblPr/>
              <a:tblGrid>
                <a:gridCol w="8326438"/>
              </a:tblGrid>
              <a:tr h="0">
                <a:tc>
                  <a:txBody>
                    <a:bodyPr/>
                    <a:lstStyle/>
                    <a:p>
                      <a:pPr algn="just">
                        <a:spcAft>
                          <a:spcPts val="0"/>
                        </a:spcAft>
                      </a:pPr>
                      <a:r>
                        <a:rPr lang="en-US" sz="2000" u="sng" kern="100">
                          <a:latin typeface="Courier New" pitchFamily="49" charset="0"/>
                          <a:ea typeface="MS Gothic"/>
                          <a:cs typeface="Courier New" pitchFamily="49" charset="0"/>
                        </a:rPr>
                        <a:t>Procedure</a:t>
                      </a:r>
                      <a:r>
                        <a:rPr lang="en-US" sz="2000" kern="100">
                          <a:latin typeface="Courier New" pitchFamily="49" charset="0"/>
                          <a:ea typeface="MS Gothic"/>
                          <a:cs typeface="Courier New" pitchFamily="49" charset="0"/>
                        </a:rPr>
                        <a:t> DelQ(</a:t>
                      </a:r>
                      <a:r>
                        <a:rPr lang="en-US" sz="2000" u="sng" kern="100">
                          <a:latin typeface="Courier New" pitchFamily="49" charset="0"/>
                          <a:ea typeface="MS Gothic"/>
                          <a:cs typeface="Courier New" pitchFamily="49" charset="0"/>
                        </a:rPr>
                        <a:t>input/output</a:t>
                      </a:r>
                      <a:r>
                        <a:rPr lang="en-US" sz="2000" kern="100">
                          <a:latin typeface="Courier New" pitchFamily="49" charset="0"/>
                          <a:ea typeface="MS Gothic"/>
                          <a:cs typeface="Courier New" pitchFamily="49" charset="0"/>
                        </a:rPr>
                        <a:t> Q:Queue; </a:t>
                      </a:r>
                      <a:r>
                        <a:rPr lang="en-US" sz="2000" u="sng" kern="100">
                          <a:latin typeface="Courier New" pitchFamily="49" charset="0"/>
                          <a:ea typeface="MS Gothic"/>
                          <a:cs typeface="Courier New" pitchFamily="49" charset="0"/>
                        </a:rPr>
                        <a:t>output</a:t>
                      </a:r>
                      <a:r>
                        <a:rPr lang="en-US" sz="2000" kern="100">
                          <a:latin typeface="Courier New" pitchFamily="49" charset="0"/>
                          <a:ea typeface="MS Gothic"/>
                          <a:cs typeface="Courier New" pitchFamily="49" charset="0"/>
                        </a:rPr>
                        <a:t> X:infotype)</a:t>
                      </a:r>
                      <a:endParaRPr lang="id-ID" sz="2000" kern="100">
                        <a:latin typeface="Courier New" pitchFamily="49" charset="0"/>
                        <a:ea typeface="MS Gothic"/>
                        <a:cs typeface="Courier New" pitchFamily="49" charset="0"/>
                      </a:endParaRPr>
                    </a:p>
                    <a:p>
                      <a:pPr marL="411480" indent="-411480">
                        <a:spcAft>
                          <a:spcPts val="0"/>
                        </a:spcAft>
                      </a:pPr>
                      <a:r>
                        <a:rPr lang="en-US" sz="2000">
                          <a:latin typeface="Courier New" pitchFamily="49" charset="0"/>
                          <a:ea typeface="Times New Roman"/>
                          <a:cs typeface="Courier New" pitchFamily="49" charset="0"/>
                        </a:rPr>
                        <a:t>{I.Q. Q antrian, terdefinisi, tidak kosong}</a:t>
                      </a:r>
                      <a:endParaRPr lang="id-ID" sz="2000">
                        <a:latin typeface="Courier New" pitchFamily="49" charset="0"/>
                        <a:ea typeface="Times New Roman"/>
                        <a:cs typeface="Courier New" pitchFamily="49" charset="0"/>
                      </a:endParaRPr>
                    </a:p>
                    <a:p>
                      <a:pPr marL="411480" indent="-411480" algn="just">
                        <a:spcAft>
                          <a:spcPts val="0"/>
                        </a:spcAft>
                        <a:tabLst>
                          <a:tab pos="342900" algn="l"/>
                        </a:tabLst>
                      </a:pPr>
                      <a:r>
                        <a:rPr lang="en-US" sz="2000" kern="100">
                          <a:latin typeface="Courier New" pitchFamily="49" charset="0"/>
                          <a:ea typeface="MS Gothic"/>
                          <a:cs typeface="Courier New" pitchFamily="49" charset="0"/>
                        </a:rPr>
                        <a:t>{F.Q. X elemen antrian yang dihapus}</a:t>
                      </a:r>
                      <a:endParaRPr lang="id-ID" sz="2000" kern="100">
                        <a:latin typeface="Courier New" pitchFamily="49" charset="0"/>
                        <a:ea typeface="MS Gothic"/>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2000" kern="100">
                          <a:latin typeface="Courier New" pitchFamily="49" charset="0"/>
                          <a:ea typeface="MS Gothic"/>
                          <a:cs typeface="Courier New" pitchFamily="49" charset="0"/>
                        </a:rPr>
                        <a:t>Kamus</a:t>
                      </a:r>
                      <a:endParaRPr lang="id-ID" sz="2000" kern="100">
                        <a:latin typeface="Courier New" pitchFamily="49" charset="0"/>
                        <a:ea typeface="MS Gothic"/>
                        <a:cs typeface="Courier New" pitchFamily="49" charset="0"/>
                      </a:endParaRPr>
                    </a:p>
                    <a:p>
                      <a:pPr algn="just">
                        <a:spcAft>
                          <a:spcPts val="0"/>
                        </a:spcAft>
                      </a:pPr>
                      <a:r>
                        <a:rPr lang="en-US" sz="2000" kern="100">
                          <a:latin typeface="Courier New" pitchFamily="49" charset="0"/>
                          <a:ea typeface="MS Gothic"/>
                          <a:cs typeface="Courier New" pitchFamily="49" charset="0"/>
                        </a:rPr>
                        <a:t>  i:</a:t>
                      </a:r>
                      <a:r>
                        <a:rPr lang="en-US" sz="2000" u="sng" kern="100">
                          <a:latin typeface="Courier New" pitchFamily="49" charset="0"/>
                          <a:ea typeface="MS Gothic"/>
                          <a:cs typeface="Courier New" pitchFamily="49" charset="0"/>
                        </a:rPr>
                        <a:t>integer</a:t>
                      </a:r>
                      <a:endParaRPr lang="id-ID" sz="2000" kern="100">
                        <a:latin typeface="Courier New" pitchFamily="49" charset="0"/>
                        <a:ea typeface="MS Gothic"/>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228600" algn="l"/>
                          <a:tab pos="571500" algn="l"/>
                        </a:tabLst>
                      </a:pPr>
                      <a:r>
                        <a:rPr lang="en-US" sz="2000" kern="100" dirty="0" err="1">
                          <a:latin typeface="Courier New" pitchFamily="49" charset="0"/>
                          <a:ea typeface="MS Gothic"/>
                          <a:cs typeface="Courier New" pitchFamily="49" charset="0"/>
                        </a:rPr>
                        <a:t>Algoritma</a:t>
                      </a:r>
                      <a:endParaRPr lang="id-ID" sz="2000" kern="100" dirty="0">
                        <a:latin typeface="Courier New" pitchFamily="49" charset="0"/>
                        <a:ea typeface="MS Gothic"/>
                        <a:cs typeface="Courier New" pitchFamily="49" charset="0"/>
                      </a:endParaRPr>
                    </a:p>
                    <a:p>
                      <a:pPr algn="just">
                        <a:spcAft>
                          <a:spcPts val="0"/>
                        </a:spcAft>
                        <a:tabLst>
                          <a:tab pos="228600" algn="l"/>
                          <a:tab pos="571500" algn="l"/>
                        </a:tabLst>
                      </a:pPr>
                      <a:r>
                        <a:rPr lang="en-US" sz="2000" kern="100" dirty="0">
                          <a:latin typeface="Courier New" pitchFamily="49" charset="0"/>
                          <a:ea typeface="MS Gothic"/>
                          <a:cs typeface="Courier New" pitchFamily="49" charset="0"/>
                        </a:rPr>
                        <a:t>   X </a:t>
                      </a:r>
                      <a:r>
                        <a:rPr lang="en-US" sz="2000" kern="100" dirty="0">
                          <a:latin typeface="Courier New" pitchFamily="49" charset="0"/>
                          <a:ea typeface="MS Gothic"/>
                          <a:cs typeface="Courier New" pitchFamily="49" charset="0"/>
                          <a:sym typeface="Symbol"/>
                        </a:rPr>
                        <a:t></a:t>
                      </a:r>
                      <a:r>
                        <a:rPr lang="en-US" sz="2000" kern="100" dirty="0">
                          <a:latin typeface="Courier New" pitchFamily="49" charset="0"/>
                          <a:ea typeface="MS Gothic"/>
                          <a:cs typeface="Courier New" pitchFamily="49" charset="0"/>
                        </a:rPr>
                        <a:t> </a:t>
                      </a:r>
                      <a:r>
                        <a:rPr lang="en-US" sz="2000" kern="100" dirty="0" err="1">
                          <a:latin typeface="Courier New" pitchFamily="49" charset="0"/>
                          <a:ea typeface="MS Gothic"/>
                          <a:cs typeface="Courier New" pitchFamily="49" charset="0"/>
                        </a:rPr>
                        <a:t>Q.TabQ</a:t>
                      </a:r>
                      <a:r>
                        <a:rPr lang="en-US" sz="2000" kern="100" dirty="0">
                          <a:latin typeface="Courier New" pitchFamily="49" charset="0"/>
                          <a:ea typeface="MS Gothic"/>
                          <a:cs typeface="Courier New" pitchFamily="49" charset="0"/>
                        </a:rPr>
                        <a:t>[</a:t>
                      </a:r>
                      <a:r>
                        <a:rPr lang="en-US" sz="2000" kern="100" dirty="0" err="1">
                          <a:latin typeface="Courier New" pitchFamily="49" charset="0"/>
                          <a:ea typeface="MS Gothic"/>
                          <a:cs typeface="Courier New" pitchFamily="49" charset="0"/>
                        </a:rPr>
                        <a:t>Q.Head</a:t>
                      </a:r>
                      <a:r>
                        <a:rPr lang="en-US" sz="2000" kern="100" dirty="0">
                          <a:latin typeface="Courier New" pitchFamily="49" charset="0"/>
                          <a:ea typeface="MS Gothic"/>
                          <a:cs typeface="Courier New" pitchFamily="49" charset="0"/>
                        </a:rPr>
                        <a:t>]</a:t>
                      </a:r>
                      <a:endParaRPr lang="id-ID" sz="2000" kern="100" dirty="0">
                        <a:latin typeface="Courier New" pitchFamily="49" charset="0"/>
                        <a:ea typeface="MS Gothic"/>
                        <a:cs typeface="Courier New" pitchFamily="49" charset="0"/>
                      </a:endParaRPr>
                    </a:p>
                    <a:p>
                      <a:pPr marL="142875" algn="just">
                        <a:spcAft>
                          <a:spcPts val="0"/>
                        </a:spcAft>
                        <a:tabLst>
                          <a:tab pos="142875" algn="l"/>
                          <a:tab pos="571500" algn="l"/>
                        </a:tabLst>
                      </a:pPr>
                      <a:r>
                        <a:rPr lang="en-US" sz="2000" kern="100" dirty="0">
                          <a:latin typeface="Courier New" pitchFamily="49" charset="0"/>
                          <a:ea typeface="MS Gothic"/>
                          <a:cs typeface="Courier New" pitchFamily="49" charset="0"/>
                        </a:rPr>
                        <a:t> </a:t>
                      </a:r>
                      <a:r>
                        <a:rPr lang="en-US" sz="2000" u="sng" kern="100" dirty="0">
                          <a:latin typeface="Courier New" pitchFamily="49" charset="0"/>
                          <a:ea typeface="MS Gothic"/>
                          <a:cs typeface="Courier New" pitchFamily="49" charset="0"/>
                        </a:rPr>
                        <a:t>if</a:t>
                      </a:r>
                      <a:r>
                        <a:rPr lang="en-US" sz="2000" kern="100" dirty="0">
                          <a:latin typeface="Courier New" pitchFamily="49" charset="0"/>
                          <a:ea typeface="MS Gothic"/>
                          <a:cs typeface="Courier New" pitchFamily="49" charset="0"/>
                        </a:rPr>
                        <a:t> </a:t>
                      </a:r>
                      <a:r>
                        <a:rPr lang="en-US" sz="2000" kern="100" dirty="0" err="1">
                          <a:latin typeface="Courier New" pitchFamily="49" charset="0"/>
                          <a:ea typeface="MS Gothic"/>
                          <a:cs typeface="Courier New" pitchFamily="49" charset="0"/>
                        </a:rPr>
                        <a:t>Q.Head</a:t>
                      </a:r>
                      <a:r>
                        <a:rPr lang="en-US" sz="2000" kern="100" dirty="0">
                          <a:latin typeface="Courier New" pitchFamily="49" charset="0"/>
                          <a:ea typeface="MS Gothic"/>
                          <a:cs typeface="Courier New" pitchFamily="49" charset="0"/>
                        </a:rPr>
                        <a:t>=</a:t>
                      </a:r>
                      <a:r>
                        <a:rPr lang="en-US" sz="2000" kern="100" dirty="0" err="1">
                          <a:latin typeface="Courier New" pitchFamily="49" charset="0"/>
                          <a:ea typeface="MS Gothic"/>
                          <a:cs typeface="Courier New" pitchFamily="49" charset="0"/>
                        </a:rPr>
                        <a:t>Q.Tail</a:t>
                      </a:r>
                      <a:r>
                        <a:rPr lang="en-US" sz="2000" kern="100" dirty="0">
                          <a:latin typeface="Courier New" pitchFamily="49" charset="0"/>
                          <a:ea typeface="MS Gothic"/>
                          <a:cs typeface="Courier New" pitchFamily="49" charset="0"/>
                        </a:rPr>
                        <a:t> </a:t>
                      </a:r>
                      <a:r>
                        <a:rPr lang="en-US" sz="2000" u="sng" kern="100" dirty="0">
                          <a:latin typeface="Courier New" pitchFamily="49" charset="0"/>
                          <a:ea typeface="MS Gothic"/>
                          <a:cs typeface="Courier New" pitchFamily="49" charset="0"/>
                        </a:rPr>
                        <a:t>then</a:t>
                      </a:r>
                      <a:endParaRPr lang="id-ID" sz="2000" kern="100" dirty="0">
                        <a:latin typeface="Courier New" pitchFamily="49" charset="0"/>
                        <a:ea typeface="MS Gothic"/>
                        <a:cs typeface="Courier New" pitchFamily="49" charset="0"/>
                      </a:endParaRPr>
                    </a:p>
                    <a:p>
                      <a:pPr marL="142875" algn="just">
                        <a:spcAft>
                          <a:spcPts val="0"/>
                        </a:spcAft>
                        <a:tabLst>
                          <a:tab pos="142875" algn="l"/>
                          <a:tab pos="571500" algn="l"/>
                        </a:tabLst>
                      </a:pPr>
                      <a:r>
                        <a:rPr lang="en-US" sz="2000" kern="100" dirty="0">
                          <a:latin typeface="Courier New" pitchFamily="49" charset="0"/>
                          <a:ea typeface="MS Gothic"/>
                          <a:cs typeface="Courier New" pitchFamily="49" charset="0"/>
                        </a:rPr>
                        <a:t>    </a:t>
                      </a:r>
                      <a:r>
                        <a:rPr lang="en-US" sz="2000" kern="100" dirty="0" err="1">
                          <a:latin typeface="Courier New" pitchFamily="49" charset="0"/>
                          <a:ea typeface="MS Gothic"/>
                          <a:cs typeface="Courier New" pitchFamily="49" charset="0"/>
                        </a:rPr>
                        <a:t>CreateEmpty</a:t>
                      </a:r>
                      <a:r>
                        <a:rPr lang="en-US" sz="2000" kern="100" dirty="0">
                          <a:latin typeface="Courier New" pitchFamily="49" charset="0"/>
                          <a:ea typeface="MS Gothic"/>
                          <a:cs typeface="Courier New" pitchFamily="49" charset="0"/>
                        </a:rPr>
                        <a:t>(Q)</a:t>
                      </a:r>
                      <a:endParaRPr lang="id-ID" sz="2000" kern="100" dirty="0">
                        <a:latin typeface="Courier New" pitchFamily="49" charset="0"/>
                        <a:ea typeface="MS Gothic"/>
                        <a:cs typeface="Courier New" pitchFamily="49" charset="0"/>
                      </a:endParaRPr>
                    </a:p>
                    <a:p>
                      <a:pPr marL="142875" algn="just">
                        <a:spcAft>
                          <a:spcPts val="0"/>
                        </a:spcAft>
                        <a:tabLst>
                          <a:tab pos="142875" algn="l"/>
                          <a:tab pos="571500" algn="l"/>
                        </a:tabLst>
                      </a:pPr>
                      <a:r>
                        <a:rPr lang="en-US" sz="2000" kern="100" dirty="0">
                          <a:latin typeface="Courier New" pitchFamily="49" charset="0"/>
                          <a:ea typeface="MS Gothic"/>
                          <a:cs typeface="Courier New" pitchFamily="49" charset="0"/>
                        </a:rPr>
                        <a:t> </a:t>
                      </a:r>
                      <a:r>
                        <a:rPr lang="en-US" sz="2000" u="sng" kern="100" dirty="0">
                          <a:latin typeface="Courier New" pitchFamily="49" charset="0"/>
                          <a:ea typeface="MS Gothic"/>
                          <a:cs typeface="Courier New" pitchFamily="49" charset="0"/>
                        </a:rPr>
                        <a:t>else</a:t>
                      </a:r>
                      <a:endParaRPr lang="id-ID" sz="2000" kern="100" dirty="0">
                        <a:latin typeface="Courier New" pitchFamily="49" charset="0"/>
                        <a:ea typeface="MS Gothic"/>
                        <a:cs typeface="Courier New" pitchFamily="49" charset="0"/>
                      </a:endParaRPr>
                    </a:p>
                    <a:p>
                      <a:pPr algn="just">
                        <a:spcAft>
                          <a:spcPts val="0"/>
                        </a:spcAft>
                      </a:pPr>
                      <a:r>
                        <a:rPr lang="en-US" sz="2000" i="1" kern="100" dirty="0">
                          <a:latin typeface="Courier New" pitchFamily="49" charset="0"/>
                          <a:ea typeface="MS Gothic"/>
                          <a:cs typeface="Courier New" pitchFamily="49" charset="0"/>
                        </a:rPr>
                        <a:t>      </a:t>
                      </a:r>
                      <a:r>
                        <a:rPr lang="en-US" sz="2000" kern="100" dirty="0" err="1">
                          <a:latin typeface="Courier New" pitchFamily="49" charset="0"/>
                          <a:ea typeface="MS Gothic"/>
                          <a:cs typeface="Courier New" pitchFamily="49" charset="0"/>
                        </a:rPr>
                        <a:t>Q.Head</a:t>
                      </a:r>
                      <a:r>
                        <a:rPr lang="en-US" sz="2000" kern="100" dirty="0">
                          <a:latin typeface="Courier New" pitchFamily="49" charset="0"/>
                          <a:ea typeface="MS Gothic"/>
                          <a:cs typeface="Courier New" pitchFamily="49" charset="0"/>
                        </a:rPr>
                        <a:t> </a:t>
                      </a:r>
                      <a:r>
                        <a:rPr lang="en-US" sz="2000" kern="100" dirty="0">
                          <a:latin typeface="Courier New" pitchFamily="49" charset="0"/>
                          <a:ea typeface="MS Gothic"/>
                          <a:cs typeface="Courier New" pitchFamily="49" charset="0"/>
                          <a:sym typeface="Symbol"/>
                        </a:rPr>
                        <a:t></a:t>
                      </a:r>
                      <a:r>
                        <a:rPr lang="en-US" sz="2000" kern="100" dirty="0">
                          <a:latin typeface="Courier New" pitchFamily="49" charset="0"/>
                          <a:ea typeface="MS Gothic"/>
                          <a:cs typeface="Courier New" pitchFamily="49" charset="0"/>
                        </a:rPr>
                        <a:t> Q.Head+1</a:t>
                      </a:r>
                      <a:endParaRPr lang="id-ID" sz="2000" kern="100" dirty="0">
                        <a:latin typeface="Courier New" pitchFamily="49" charset="0"/>
                        <a:ea typeface="MS Gothic"/>
                        <a:cs typeface="Courier New"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dirty="0" smtClean="0"/>
              <a:t>Buatlah ADT queue untuk representasi fisik berkait dengan pointer</a:t>
            </a:r>
          </a:p>
          <a:p>
            <a:r>
              <a:rPr lang="id-ID" dirty="0" smtClean="0"/>
              <a:t>Carilah referensi tentang priority queue, buatlah ADT-nya</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Latihan</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Diktat </a:t>
            </a:r>
            <a:r>
              <a:rPr lang="en-US" dirty="0" err="1" smtClean="0"/>
              <a:t>Kuliah</a:t>
            </a:r>
            <a:r>
              <a:rPr lang="en-US" dirty="0" smtClean="0"/>
              <a:t> IF2181 </a:t>
            </a:r>
            <a:r>
              <a:rPr lang="en-US" dirty="0" err="1" smtClean="0"/>
              <a:t>Struktur</a:t>
            </a:r>
            <a:r>
              <a:rPr lang="en-US" dirty="0" smtClean="0"/>
              <a:t> Data, </a:t>
            </a:r>
            <a:r>
              <a:rPr lang="en-US" dirty="0" err="1" smtClean="0"/>
              <a:t>Inggriani</a:t>
            </a:r>
            <a:r>
              <a:rPr lang="en-US" dirty="0" smtClean="0"/>
              <a:t> </a:t>
            </a:r>
            <a:r>
              <a:rPr lang="en-US" dirty="0" err="1" smtClean="0"/>
              <a:t>Liem</a:t>
            </a:r>
            <a:r>
              <a:rPr lang="en-US" dirty="0" smtClean="0"/>
              <a:t>, ITB, 2003. </a:t>
            </a:r>
            <a:endParaRPr lang="id-ID" dirty="0" smtClean="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Referensi</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dirty="0" smtClean="0"/>
              <a:t>Pada bab ini akan lebih difokuskan pada pembahasan representasi fisik queue secara kontigu dengan tabel, karena representasi ini unik, dikarenakan sifat alokasi statis dari tabel</a:t>
            </a:r>
          </a:p>
          <a:p>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Pendahuluan</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356350"/>
            <a:ext cx="358775" cy="365125"/>
          </a:xfrm>
        </p:spPr>
        <p:txBody>
          <a:bodyPr/>
          <a:lstStyle/>
          <a:p>
            <a:pPr>
              <a:defRPr/>
            </a:pPr>
            <a:fld id="{1F2884EB-C6E3-684C-A39B-0E652C4E0E60}" type="slidenum">
              <a:rPr lang="en-US" smtClean="0"/>
              <a:pPr>
                <a:defRPr/>
              </a:pPr>
              <a:t>30</a:t>
            </a:fld>
            <a:endParaRPr lang="en-US" dirty="0"/>
          </a:p>
        </p:txBody>
      </p:sp>
      <p:sp>
        <p:nvSpPr>
          <p:cNvPr id="5" name="Date Placeholder 4"/>
          <p:cNvSpPr>
            <a:spLocks noGrp="1"/>
          </p:cNvSpPr>
          <p:nvPr>
            <p:ph type="dt" sz="half" idx="4294967295"/>
          </p:nvPr>
        </p:nvSpPr>
        <p:spPr>
          <a:xfrm>
            <a:off x="0" y="6356350"/>
            <a:ext cx="1643063" cy="365125"/>
          </a:xfrm>
        </p:spPr>
        <p:txBody>
          <a:bodyPr/>
          <a:lstStyle/>
          <a:p>
            <a:pPr>
              <a:defRPr/>
            </a:pPr>
            <a:fld id="{3137D54C-61CE-1041-9449-8583DE2630BB}" type="datetime1">
              <a:rPr lang="en-US" smtClean="0"/>
              <a:pPr>
                <a:defRPr/>
              </a:pPr>
              <a:t>7/20/2014</a:t>
            </a:fld>
            <a:endParaRPr lang="en-US" dirty="0"/>
          </a:p>
        </p:txBody>
      </p:sp>
    </p:spTree>
    <p:extLst>
      <p:ext uri="{BB962C8B-B14F-4D97-AF65-F5344CB8AC3E}">
        <p14:creationId xmlns:p14="http://schemas.microsoft.com/office/powerpoint/2010/main" xmlns="" val="1666288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b="1" dirty="0" smtClean="0"/>
              <a:t>QUEUE (</a:t>
            </a:r>
            <a:r>
              <a:rPr lang="en-US" b="1" dirty="0" err="1" smtClean="0"/>
              <a:t>Antrian</a:t>
            </a:r>
            <a:r>
              <a:rPr lang="en-US" b="1" dirty="0" smtClean="0"/>
              <a:t>) </a:t>
            </a:r>
            <a:r>
              <a:rPr lang="en-US" b="1" dirty="0" err="1" smtClean="0"/>
              <a:t>adalah</a:t>
            </a:r>
            <a:r>
              <a:rPr lang="en-US" b="1" dirty="0" smtClean="0"/>
              <a:t> list linier yang :</a:t>
            </a:r>
            <a:endParaRPr lang="id-ID" dirty="0" smtClean="0"/>
          </a:p>
          <a:p>
            <a:pPr lvl="1"/>
            <a:r>
              <a:rPr lang="id-ID" dirty="0" err="1" smtClean="0"/>
              <a:t>D</a:t>
            </a:r>
            <a:r>
              <a:rPr lang="en-US" dirty="0" err="1" smtClean="0"/>
              <a:t>ikenali</a:t>
            </a:r>
            <a:r>
              <a:rPr lang="en-US" dirty="0" smtClean="0"/>
              <a:t> </a:t>
            </a:r>
            <a:r>
              <a:rPr lang="en-US" dirty="0" err="1" smtClean="0"/>
              <a:t>elemen</a:t>
            </a:r>
            <a:r>
              <a:rPr lang="en-US" dirty="0" smtClean="0"/>
              <a:t> </a:t>
            </a:r>
            <a:r>
              <a:rPr lang="en-US" dirty="0" err="1" smtClean="0"/>
              <a:t>pertama</a:t>
            </a:r>
            <a:r>
              <a:rPr lang="en-US" dirty="0" smtClean="0"/>
              <a:t> (HEAD) </a:t>
            </a:r>
            <a:r>
              <a:rPr lang="en-US" dirty="0" err="1" smtClean="0"/>
              <a:t>dan</a:t>
            </a:r>
            <a:r>
              <a:rPr lang="en-US" dirty="0" smtClean="0"/>
              <a:t> </a:t>
            </a:r>
            <a:r>
              <a:rPr lang="en-US" dirty="0" err="1" smtClean="0"/>
              <a:t>elemen</a:t>
            </a:r>
            <a:r>
              <a:rPr lang="en-US" dirty="0" smtClean="0"/>
              <a:t> </a:t>
            </a:r>
            <a:r>
              <a:rPr lang="en-US" dirty="0" err="1" smtClean="0"/>
              <a:t>terakhirnya</a:t>
            </a:r>
            <a:r>
              <a:rPr lang="en-US" dirty="0" smtClean="0"/>
              <a:t> (TAIL),</a:t>
            </a:r>
            <a:endParaRPr lang="id-ID" dirty="0" smtClean="0"/>
          </a:p>
          <a:p>
            <a:pPr lvl="1"/>
            <a:r>
              <a:rPr lang="id-ID" dirty="0" err="1" smtClean="0"/>
              <a:t>A</a:t>
            </a:r>
            <a:r>
              <a:rPr lang="en-US" dirty="0" err="1" smtClean="0"/>
              <a:t>turan</a:t>
            </a:r>
            <a:r>
              <a:rPr lang="en-US" dirty="0" smtClean="0"/>
              <a:t> </a:t>
            </a:r>
            <a:r>
              <a:rPr lang="en-US" dirty="0" err="1" smtClean="0"/>
              <a:t>penyisipan</a:t>
            </a:r>
            <a:r>
              <a:rPr lang="en-US" dirty="0" smtClean="0"/>
              <a:t> </a:t>
            </a:r>
            <a:r>
              <a:rPr lang="en-US" dirty="0" err="1" smtClean="0"/>
              <a:t>dan</a:t>
            </a:r>
            <a:r>
              <a:rPr lang="en-US" dirty="0" smtClean="0"/>
              <a:t> </a:t>
            </a:r>
            <a:r>
              <a:rPr lang="en-US" dirty="0" err="1" smtClean="0"/>
              <a:t>penghapusan</a:t>
            </a:r>
            <a:r>
              <a:rPr lang="en-US" dirty="0" smtClean="0"/>
              <a:t> </a:t>
            </a:r>
            <a:r>
              <a:rPr lang="en-US" dirty="0" err="1" smtClean="0"/>
              <a:t>elemennya</a:t>
            </a:r>
            <a:r>
              <a:rPr lang="en-US" dirty="0" smtClean="0"/>
              <a:t> </a:t>
            </a:r>
            <a:r>
              <a:rPr lang="en-US" dirty="0" err="1" smtClean="0"/>
              <a:t>didefinisikan</a:t>
            </a:r>
            <a:r>
              <a:rPr lang="en-US" dirty="0" smtClean="0"/>
              <a:t> </a:t>
            </a:r>
            <a:r>
              <a:rPr lang="en-US" dirty="0" err="1" smtClean="0"/>
              <a:t>sebagai</a:t>
            </a:r>
            <a:r>
              <a:rPr lang="en-US" dirty="0" smtClean="0"/>
              <a:t> </a:t>
            </a:r>
            <a:r>
              <a:rPr lang="en-US" dirty="0" err="1" smtClean="0"/>
              <a:t>berikut</a:t>
            </a:r>
            <a:r>
              <a:rPr lang="en-US" dirty="0" smtClean="0"/>
              <a:t>:</a:t>
            </a:r>
            <a:endParaRPr lang="id-ID" dirty="0" smtClean="0"/>
          </a:p>
          <a:p>
            <a:pPr lvl="1"/>
            <a:r>
              <a:rPr lang="en-US" dirty="0" err="1" smtClean="0"/>
              <a:t>Penyisipan</a:t>
            </a:r>
            <a:r>
              <a:rPr lang="en-US" dirty="0" smtClean="0"/>
              <a:t> </a:t>
            </a:r>
            <a:r>
              <a:rPr lang="en-US" dirty="0" err="1" smtClean="0"/>
              <a:t>selalu</a:t>
            </a:r>
            <a:r>
              <a:rPr lang="en-US" dirty="0" smtClean="0"/>
              <a:t> </a:t>
            </a:r>
            <a:r>
              <a:rPr lang="en-US" dirty="0" err="1" smtClean="0"/>
              <a:t>dilakukan</a:t>
            </a:r>
            <a:r>
              <a:rPr lang="en-US" dirty="0" smtClean="0"/>
              <a:t> </a:t>
            </a:r>
            <a:r>
              <a:rPr lang="en-US" dirty="0" err="1" smtClean="0"/>
              <a:t>setelah</a:t>
            </a:r>
            <a:r>
              <a:rPr lang="en-US" dirty="0" smtClean="0"/>
              <a:t> </a:t>
            </a:r>
            <a:r>
              <a:rPr lang="en-US" dirty="0" err="1" smtClean="0"/>
              <a:t>elemen</a:t>
            </a:r>
            <a:r>
              <a:rPr lang="en-US" dirty="0" smtClean="0"/>
              <a:t> </a:t>
            </a:r>
            <a:r>
              <a:rPr lang="en-US" dirty="0" err="1" smtClean="0"/>
              <a:t>terakhir</a:t>
            </a:r>
            <a:endParaRPr lang="id-ID" dirty="0" smtClean="0"/>
          </a:p>
          <a:p>
            <a:pPr lvl="1"/>
            <a:r>
              <a:rPr lang="en-US" dirty="0" err="1" smtClean="0"/>
              <a:t>Penghapusan</a:t>
            </a:r>
            <a:r>
              <a:rPr lang="en-US" dirty="0" smtClean="0"/>
              <a:t> </a:t>
            </a:r>
            <a:r>
              <a:rPr lang="en-US" dirty="0" err="1" smtClean="0"/>
              <a:t>selalu</a:t>
            </a:r>
            <a:r>
              <a:rPr lang="en-US" dirty="0" smtClean="0"/>
              <a:t> </a:t>
            </a:r>
            <a:r>
              <a:rPr lang="en-US" dirty="0" err="1" smtClean="0"/>
              <a:t>dilakukan</a:t>
            </a:r>
            <a:r>
              <a:rPr lang="en-US" dirty="0" smtClean="0"/>
              <a:t> </a:t>
            </a:r>
            <a:r>
              <a:rPr lang="en-US" dirty="0" err="1" smtClean="0"/>
              <a:t>pada</a:t>
            </a:r>
            <a:r>
              <a:rPr lang="en-US" dirty="0" smtClean="0"/>
              <a:t> </a:t>
            </a:r>
            <a:r>
              <a:rPr lang="en-US" dirty="0" err="1" smtClean="0"/>
              <a:t>elemen</a:t>
            </a:r>
            <a:r>
              <a:rPr lang="en-US" dirty="0" smtClean="0"/>
              <a:t> </a:t>
            </a:r>
            <a:r>
              <a:rPr lang="en-US" dirty="0" err="1" smtClean="0"/>
              <a:t>pertama</a:t>
            </a:r>
            <a:endParaRPr lang="id-ID" dirty="0" smtClean="0"/>
          </a:p>
          <a:p>
            <a:pPr lvl="1"/>
            <a:r>
              <a:rPr lang="id-ID" dirty="0" err="1" smtClean="0"/>
              <a:t>S</a:t>
            </a:r>
            <a:r>
              <a:rPr lang="en-US" dirty="0" err="1" smtClean="0"/>
              <a:t>atu</a:t>
            </a:r>
            <a:r>
              <a:rPr lang="en-US" dirty="0" smtClean="0"/>
              <a:t> </a:t>
            </a:r>
            <a:r>
              <a:rPr lang="en-US" dirty="0" err="1" smtClean="0"/>
              <a:t>elemen</a:t>
            </a:r>
            <a:r>
              <a:rPr lang="en-US" dirty="0" smtClean="0"/>
              <a:t> </a:t>
            </a:r>
            <a:r>
              <a:rPr lang="en-US" dirty="0" err="1" smtClean="0"/>
              <a:t>dengan</a:t>
            </a:r>
            <a:r>
              <a:rPr lang="en-US" dirty="0" smtClean="0"/>
              <a:t> yang lain </a:t>
            </a:r>
            <a:r>
              <a:rPr lang="en-US" dirty="0" err="1" smtClean="0"/>
              <a:t>dapat</a:t>
            </a:r>
            <a:r>
              <a:rPr lang="en-US" dirty="0" smtClean="0"/>
              <a:t> </a:t>
            </a:r>
            <a:r>
              <a:rPr lang="en-US" dirty="0" err="1" smtClean="0"/>
              <a:t>diakses</a:t>
            </a:r>
            <a:r>
              <a:rPr lang="en-US" dirty="0" smtClean="0"/>
              <a:t> </a:t>
            </a:r>
            <a:r>
              <a:rPr lang="en-US" dirty="0" err="1" smtClean="0"/>
              <a:t>melalui</a:t>
            </a:r>
            <a:r>
              <a:rPr lang="en-US" dirty="0" smtClean="0"/>
              <a:t> </a:t>
            </a:r>
            <a:r>
              <a:rPr lang="en-US" dirty="0" err="1" smtClean="0"/>
              <a:t>informasi</a:t>
            </a:r>
            <a:r>
              <a:rPr lang="en-US" dirty="0" smtClean="0"/>
              <a:t> NEXT</a:t>
            </a:r>
            <a:endParaRPr lang="id-ID" dirty="0" smtClean="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smtClean="0"/>
              <a:t>DEFINISI</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2009550"/>
            <a:ext cx="8326438" cy="1480061"/>
          </a:xfrm>
        </p:spPr>
        <p:txBody>
          <a:bodyPr/>
          <a:lstStyle/>
          <a:p>
            <a:r>
              <a:rPr lang="id-ID" sz="1800" dirty="0" smtClean="0"/>
              <a:t>Secara </a:t>
            </a:r>
            <a:r>
              <a:rPr lang="en-US" sz="1800" dirty="0" err="1" smtClean="0"/>
              <a:t>lojik</a:t>
            </a:r>
            <a:r>
              <a:rPr lang="en-US" sz="1800" dirty="0" smtClean="0"/>
              <a:t>, </a:t>
            </a:r>
            <a:r>
              <a:rPr lang="en-US" sz="1800" dirty="0" err="1" smtClean="0"/>
              <a:t>sebuah</a:t>
            </a:r>
            <a:r>
              <a:rPr lang="en-US" sz="1800" dirty="0" smtClean="0"/>
              <a:t> QUEUE </a:t>
            </a:r>
            <a:r>
              <a:rPr lang="en-US" sz="1800" dirty="0" err="1" smtClean="0"/>
              <a:t>dapat</a:t>
            </a:r>
            <a:r>
              <a:rPr lang="en-US" sz="1800" dirty="0" smtClean="0"/>
              <a:t> </a:t>
            </a:r>
            <a:r>
              <a:rPr lang="en-US" sz="1800" dirty="0" err="1" smtClean="0"/>
              <a:t>digambarkan</a:t>
            </a:r>
            <a:r>
              <a:rPr lang="en-US" sz="1800" dirty="0" smtClean="0"/>
              <a:t> </a:t>
            </a:r>
            <a:r>
              <a:rPr lang="en-US" sz="1800" dirty="0" err="1" smtClean="0"/>
              <a:t>sebagai</a:t>
            </a:r>
            <a:r>
              <a:rPr lang="en-US" sz="1800" dirty="0" smtClean="0"/>
              <a:t> list linier yang </a:t>
            </a:r>
            <a:r>
              <a:rPr lang="en-US" sz="1800" dirty="0" err="1" smtClean="0"/>
              <a:t>setiap</a:t>
            </a:r>
            <a:r>
              <a:rPr lang="en-US" sz="1800" dirty="0" smtClean="0"/>
              <a:t> </a:t>
            </a:r>
            <a:r>
              <a:rPr lang="en-US" sz="1800" dirty="0" err="1" smtClean="0"/>
              <a:t>elemennya</a:t>
            </a:r>
            <a:r>
              <a:rPr lang="en-US" sz="1800" dirty="0" smtClean="0"/>
              <a:t> </a:t>
            </a:r>
            <a:r>
              <a:rPr lang="en-US" sz="1800" dirty="0" err="1" smtClean="0"/>
              <a:t>adalah</a:t>
            </a:r>
            <a:endParaRPr lang="id-ID" sz="1800" dirty="0" smtClean="0"/>
          </a:p>
          <a:p>
            <a:pPr lvl="1"/>
            <a:r>
              <a:rPr lang="en-US" sz="1800" b="1" dirty="0" smtClean="0"/>
              <a:t> type </a:t>
            </a:r>
            <a:r>
              <a:rPr lang="en-US" sz="1800" b="1" dirty="0" err="1" smtClean="0"/>
              <a:t>ElmtQ</a:t>
            </a:r>
            <a:r>
              <a:rPr lang="en-US" sz="1800" b="1" dirty="0" smtClean="0"/>
              <a:t> : &lt; Info : </a:t>
            </a:r>
            <a:r>
              <a:rPr lang="en-US" sz="1800" b="1" dirty="0" err="1" smtClean="0"/>
              <a:t>InfoType</a:t>
            </a:r>
            <a:r>
              <a:rPr lang="en-US" sz="1800" b="1" dirty="0" smtClean="0"/>
              <a:t>, Next :address&gt;</a:t>
            </a:r>
            <a:endParaRPr lang="id-ID" sz="1800" dirty="0" smtClean="0"/>
          </a:p>
          <a:p>
            <a:r>
              <a:rPr lang="id-ID" sz="1800" dirty="0" err="1" smtClean="0"/>
              <a:t>A</a:t>
            </a:r>
            <a:r>
              <a:rPr lang="en-US" sz="1800" dirty="0" err="1" smtClean="0"/>
              <a:t>lamat</a:t>
            </a:r>
            <a:r>
              <a:rPr lang="en-US" sz="1800" dirty="0" smtClean="0"/>
              <a:t> </a:t>
            </a:r>
            <a:r>
              <a:rPr lang="en-US" sz="1800" dirty="0" err="1" smtClean="0"/>
              <a:t>elemen</a:t>
            </a:r>
            <a:r>
              <a:rPr lang="en-US" sz="1800" dirty="0" smtClean="0"/>
              <a:t> </a:t>
            </a:r>
            <a:r>
              <a:rPr lang="en-US" sz="1800" dirty="0" err="1" smtClean="0"/>
              <a:t>pertama</a:t>
            </a:r>
            <a:r>
              <a:rPr lang="en-US" sz="1800" dirty="0" smtClean="0"/>
              <a:t> (HEAD) </a:t>
            </a:r>
            <a:r>
              <a:rPr lang="en-US" sz="1800" dirty="0" err="1" smtClean="0"/>
              <a:t>dan</a:t>
            </a:r>
            <a:r>
              <a:rPr lang="en-US" sz="1800" dirty="0" smtClean="0"/>
              <a:t> </a:t>
            </a:r>
            <a:r>
              <a:rPr lang="en-US" sz="1800" dirty="0" err="1" smtClean="0"/>
              <a:t>elemen</a:t>
            </a:r>
            <a:r>
              <a:rPr lang="en-US" sz="1800" dirty="0" smtClean="0"/>
              <a:t> </a:t>
            </a:r>
            <a:r>
              <a:rPr lang="en-US" sz="1800" dirty="0" err="1" smtClean="0"/>
              <a:t>terakhir</a:t>
            </a:r>
            <a:r>
              <a:rPr lang="en-US" sz="1800" dirty="0" smtClean="0"/>
              <a:t>(TAIL) </a:t>
            </a:r>
            <a:r>
              <a:rPr lang="en-US" sz="1800" dirty="0" err="1" smtClean="0"/>
              <a:t>dicatat</a:t>
            </a:r>
            <a:endParaRPr lang="id-ID" sz="1800"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smtClean="0"/>
              <a:t>DEFINISI</a:t>
            </a:r>
            <a:endParaRPr lang="id-ID" dirty="0"/>
          </a:p>
        </p:txBody>
      </p:sp>
      <p:sp>
        <p:nvSpPr>
          <p:cNvPr id="6" name="Text Placeholder 5"/>
          <p:cNvSpPr>
            <a:spLocks noGrp="1"/>
          </p:cNvSpPr>
          <p:nvPr>
            <p:ph type="body" sz="quarter" idx="17"/>
          </p:nvPr>
        </p:nvSpPr>
        <p:spPr/>
        <p:txBody>
          <a:bodyPr/>
          <a:lstStyle/>
          <a:p>
            <a:endParaRPr lang="id-ID"/>
          </a:p>
        </p:txBody>
      </p:sp>
      <p:pic>
        <p:nvPicPr>
          <p:cNvPr id="1026" name="Picture 2"/>
          <p:cNvPicPr>
            <a:picLocks noChangeAspect="1" noChangeArrowheads="1"/>
          </p:cNvPicPr>
          <p:nvPr/>
        </p:nvPicPr>
        <p:blipFill>
          <a:blip r:embed="rId2"/>
          <a:srcRect/>
          <a:stretch>
            <a:fillRect/>
          </a:stretch>
        </p:blipFill>
        <p:spPr bwMode="auto">
          <a:xfrm>
            <a:off x="2286000" y="3489611"/>
            <a:ext cx="4572000" cy="29622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en-US" dirty="0" smtClean="0"/>
              <a:t>DEFINISI FUNGSIONAL QUEUE</a:t>
            </a:r>
            <a:endParaRPr lang="id-ID" dirty="0"/>
          </a:p>
        </p:txBody>
      </p:sp>
      <p:sp>
        <p:nvSpPr>
          <p:cNvPr id="6" name="Text Placeholder 5"/>
          <p:cNvSpPr>
            <a:spLocks noGrp="1"/>
          </p:cNvSpPr>
          <p:nvPr>
            <p:ph type="body" sz="quarter" idx="17"/>
          </p:nvPr>
        </p:nvSpPr>
        <p:spPr/>
        <p:txBody>
          <a:bodyPr/>
          <a:lstStyle/>
          <a:p>
            <a:endParaRPr lang="id-ID"/>
          </a:p>
        </p:txBody>
      </p:sp>
      <p:sp>
        <p:nvSpPr>
          <p:cNvPr id="2049" name="Rectangle 1"/>
          <p:cNvSpPr>
            <a:spLocks noChangeArrowheads="1"/>
          </p:cNvSpPr>
          <p:nvPr/>
        </p:nvSpPr>
        <p:spPr bwMode="auto">
          <a:xfrm>
            <a:off x="389908" y="1946043"/>
            <a:ext cx="7826044"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IsEmpty</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SymbolMT"/>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boolean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 Test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terhadap</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true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jika</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kosong</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false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jika</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tidak</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kosong</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IsFull</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 Q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SymbolMT"/>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boolean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 Test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terhadap</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true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jika</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memori</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sudah</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penuh</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false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jika</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memori</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tidak</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penuh</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NBElmt</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(Q) : Q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SymbolMT"/>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integer {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Mengirimkan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banyaknya</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elemen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 }</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CreateEmpty</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SymbolMT"/>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Q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Membuat</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sebuah</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antrian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kosong</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Add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ElmtQ</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x Q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SymbolMT"/>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Q {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Menambahkankan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sebuah</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elemen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setelah</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elemen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ekor</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QUEUE }</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Del : Q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SymbolMT"/>
              </a:rPr>
              <a:t>→</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Q x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ElmtQ</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Menghapus</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kepala</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QUEUE, }</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mungkin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Queue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menjadi</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NewRoman"/>
              </a:rPr>
              <a:t>kosong</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NewRoman"/>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dirty="0" smtClean="0"/>
              <a:t>Pada bab ini kita akan membahas representasi fisik queue secara kontigu dengan tabel</a:t>
            </a:r>
          </a:p>
          <a:p>
            <a:r>
              <a:rPr lang="en-US" dirty="0" err="1" smtClean="0"/>
              <a:t>Memori</a:t>
            </a:r>
            <a:r>
              <a:rPr lang="en-US" dirty="0" smtClean="0"/>
              <a:t> </a:t>
            </a:r>
            <a:r>
              <a:rPr lang="en-US" dirty="0" err="1" smtClean="0"/>
              <a:t>tempat</a:t>
            </a:r>
            <a:r>
              <a:rPr lang="en-US" dirty="0" smtClean="0"/>
              <a:t> </a:t>
            </a:r>
            <a:r>
              <a:rPr lang="en-US" dirty="0" err="1" smtClean="0"/>
              <a:t>penyimpan</a:t>
            </a:r>
            <a:r>
              <a:rPr lang="en-US" dirty="0" smtClean="0"/>
              <a:t> </a:t>
            </a:r>
            <a:r>
              <a:rPr lang="en-US" dirty="0" err="1" smtClean="0"/>
              <a:t>elemen</a:t>
            </a:r>
            <a:r>
              <a:rPr lang="en-US" dirty="0" smtClean="0"/>
              <a:t> </a:t>
            </a:r>
            <a:r>
              <a:rPr lang="en-US" dirty="0" err="1" smtClean="0"/>
              <a:t>adalah</a:t>
            </a:r>
            <a:r>
              <a:rPr lang="en-US" dirty="0" smtClean="0"/>
              <a:t> </a:t>
            </a:r>
            <a:r>
              <a:rPr lang="en-US" dirty="0" err="1" smtClean="0"/>
              <a:t>sebuah</a:t>
            </a:r>
            <a:r>
              <a:rPr lang="en-US" dirty="0" smtClean="0"/>
              <a:t> </a:t>
            </a:r>
            <a:r>
              <a:rPr lang="en-US" dirty="0" err="1" smtClean="0"/>
              <a:t>tabel</a:t>
            </a:r>
            <a:r>
              <a:rPr lang="en-US" dirty="0" smtClean="0"/>
              <a:t> </a:t>
            </a:r>
            <a:r>
              <a:rPr lang="en-US" dirty="0" err="1" smtClean="0"/>
              <a:t>dengan</a:t>
            </a:r>
            <a:r>
              <a:rPr lang="en-US" dirty="0" smtClean="0"/>
              <a:t> </a:t>
            </a:r>
            <a:r>
              <a:rPr lang="en-US" dirty="0" err="1" smtClean="0"/>
              <a:t>indeks</a:t>
            </a:r>
            <a:r>
              <a:rPr lang="en-US" dirty="0" smtClean="0"/>
              <a:t> 1.. </a:t>
            </a:r>
            <a:r>
              <a:rPr lang="en-US" dirty="0" err="1" smtClean="0"/>
              <a:t>IdxMax</a:t>
            </a:r>
            <a:r>
              <a:rPr lang="en-US" dirty="0" smtClean="0"/>
              <a:t>. </a:t>
            </a:r>
            <a:r>
              <a:rPr lang="en-US" dirty="0" err="1" smtClean="0"/>
              <a:t>IdxMax</a:t>
            </a:r>
            <a:r>
              <a:rPr lang="en-US" dirty="0" smtClean="0"/>
              <a:t> </a:t>
            </a:r>
            <a:r>
              <a:rPr lang="en-US" dirty="0" err="1" smtClean="0"/>
              <a:t>dapat</a:t>
            </a:r>
            <a:r>
              <a:rPr lang="en-US" dirty="0" smtClean="0"/>
              <a:t> </a:t>
            </a:r>
            <a:r>
              <a:rPr lang="en-US" dirty="0" err="1" smtClean="0"/>
              <a:t>juga</a:t>
            </a:r>
            <a:r>
              <a:rPr lang="en-US" dirty="0" smtClean="0"/>
              <a:t> “</a:t>
            </a:r>
            <a:r>
              <a:rPr lang="en-US" dirty="0" err="1" smtClean="0"/>
              <a:t>dipetakan</a:t>
            </a:r>
            <a:r>
              <a:rPr lang="en-US" dirty="0" smtClean="0"/>
              <a:t>” </a:t>
            </a:r>
            <a:r>
              <a:rPr lang="en-US" dirty="0" err="1" smtClean="0"/>
              <a:t>ke</a:t>
            </a:r>
            <a:r>
              <a:rPr lang="en-US" dirty="0" smtClean="0"/>
              <a:t> </a:t>
            </a:r>
            <a:r>
              <a:rPr lang="en-US" dirty="0" err="1" smtClean="0"/>
              <a:t>kapasitas</a:t>
            </a:r>
            <a:r>
              <a:rPr lang="en-US" dirty="0" smtClean="0"/>
              <a:t> Queue. </a:t>
            </a:r>
            <a:r>
              <a:rPr lang="en-US" dirty="0" err="1" smtClean="0"/>
              <a:t>Representasi</a:t>
            </a:r>
            <a:r>
              <a:rPr lang="en-US" dirty="0" smtClean="0"/>
              <a:t> field Next: </a:t>
            </a:r>
            <a:r>
              <a:rPr lang="en-US" dirty="0" err="1" smtClean="0"/>
              <a:t>Jika</a:t>
            </a:r>
            <a:r>
              <a:rPr lang="en-US" dirty="0" smtClean="0"/>
              <a:t> </a:t>
            </a:r>
            <a:r>
              <a:rPr lang="en-US" dirty="0" err="1" smtClean="0"/>
              <a:t>i</a:t>
            </a:r>
            <a:r>
              <a:rPr lang="en-US" dirty="0" smtClean="0"/>
              <a:t> </a:t>
            </a:r>
            <a:r>
              <a:rPr lang="en-US" dirty="0" err="1" smtClean="0"/>
              <a:t>adalah</a:t>
            </a:r>
            <a:r>
              <a:rPr lang="en-US" dirty="0" smtClean="0"/>
              <a:t> “address” </a:t>
            </a:r>
            <a:r>
              <a:rPr lang="en-US" dirty="0" err="1" smtClean="0"/>
              <a:t>sebuah</a:t>
            </a:r>
            <a:r>
              <a:rPr lang="en-US" dirty="0" smtClean="0"/>
              <a:t> </a:t>
            </a:r>
            <a:r>
              <a:rPr lang="en-US" dirty="0" err="1" smtClean="0"/>
              <a:t>elemen</a:t>
            </a:r>
            <a:r>
              <a:rPr lang="en-US" dirty="0" smtClean="0"/>
              <a:t>, </a:t>
            </a:r>
            <a:r>
              <a:rPr lang="en-US" dirty="0" err="1" smtClean="0"/>
              <a:t>maka</a:t>
            </a:r>
            <a:r>
              <a:rPr lang="en-US" dirty="0" smtClean="0"/>
              <a:t> </a:t>
            </a:r>
            <a:r>
              <a:rPr lang="en-US" dirty="0" err="1" smtClean="0"/>
              <a:t>suksesor</a:t>
            </a:r>
            <a:r>
              <a:rPr lang="en-US" dirty="0" smtClean="0"/>
              <a:t> </a:t>
            </a:r>
            <a:r>
              <a:rPr lang="en-US" dirty="0" err="1" smtClean="0"/>
              <a:t>i</a:t>
            </a:r>
            <a:r>
              <a:rPr lang="en-US" dirty="0" smtClean="0"/>
              <a:t> </a:t>
            </a:r>
            <a:r>
              <a:rPr lang="en-US" dirty="0" err="1" smtClean="0"/>
              <a:t>adalah</a:t>
            </a:r>
            <a:r>
              <a:rPr lang="en-US" dirty="0" smtClean="0"/>
              <a:t> Next </a:t>
            </a:r>
            <a:r>
              <a:rPr lang="en-US" dirty="0" err="1" smtClean="0"/>
              <a:t>dari</a:t>
            </a:r>
            <a:r>
              <a:rPr lang="en-US" dirty="0" smtClean="0"/>
              <a:t> </a:t>
            </a:r>
            <a:r>
              <a:rPr lang="en-US" dirty="0" err="1" smtClean="0"/>
              <a:t>elemen</a:t>
            </a:r>
            <a:r>
              <a:rPr lang="en-US" dirty="0" smtClean="0"/>
              <a:t> Queue</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Representasi Fisik Queue</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2009550"/>
            <a:ext cx="8326438" cy="2139369"/>
          </a:xfrm>
        </p:spPr>
        <p:txBody>
          <a:bodyPr/>
          <a:lstStyle/>
          <a:p>
            <a:r>
              <a:rPr lang="en-US" sz="2000" b="1" dirty="0" err="1" smtClean="0"/>
              <a:t>Alternatif</a:t>
            </a:r>
            <a:r>
              <a:rPr lang="en-US" sz="2000" b="1" dirty="0" smtClean="0"/>
              <a:t> I :</a:t>
            </a:r>
            <a:endParaRPr lang="id-ID" sz="2000" dirty="0" smtClean="0"/>
          </a:p>
          <a:p>
            <a:r>
              <a:rPr lang="en-US" sz="2000" dirty="0" err="1" smtClean="0"/>
              <a:t>Tabel</a:t>
            </a:r>
            <a:r>
              <a:rPr lang="en-US" sz="2000" dirty="0" smtClean="0"/>
              <a:t> </a:t>
            </a:r>
            <a:r>
              <a:rPr lang="en-US" sz="2000" dirty="0" err="1" smtClean="0"/>
              <a:t>dengan</a:t>
            </a:r>
            <a:r>
              <a:rPr lang="en-US" sz="2000" dirty="0" smtClean="0"/>
              <a:t> </a:t>
            </a:r>
            <a:r>
              <a:rPr lang="en-US" sz="2000" dirty="0" err="1" smtClean="0"/>
              <a:t>hanya</a:t>
            </a:r>
            <a:r>
              <a:rPr lang="en-US" sz="2000" dirty="0" smtClean="0"/>
              <a:t> </a:t>
            </a:r>
            <a:r>
              <a:rPr lang="en-US" sz="2000" dirty="0" err="1" smtClean="0"/>
              <a:t>representasi</a:t>
            </a:r>
            <a:r>
              <a:rPr lang="en-US" sz="2000" dirty="0" smtClean="0"/>
              <a:t> TAIL </a:t>
            </a:r>
            <a:r>
              <a:rPr lang="en-US" sz="2000" dirty="0" err="1" smtClean="0"/>
              <a:t>adalah</a:t>
            </a:r>
            <a:r>
              <a:rPr lang="en-US" sz="2000" dirty="0" smtClean="0"/>
              <a:t> </a:t>
            </a:r>
            <a:r>
              <a:rPr lang="en-US" sz="2000" dirty="0" err="1" smtClean="0"/>
              <a:t>indeks</a:t>
            </a:r>
            <a:r>
              <a:rPr lang="en-US" sz="2000" dirty="0" smtClean="0"/>
              <a:t> </a:t>
            </a:r>
            <a:r>
              <a:rPr lang="en-US" sz="2000" dirty="0" err="1" smtClean="0"/>
              <a:t>elemen</a:t>
            </a:r>
            <a:r>
              <a:rPr lang="en-US" sz="2000" dirty="0" smtClean="0"/>
              <a:t> </a:t>
            </a:r>
            <a:r>
              <a:rPr lang="en-US" sz="2000" dirty="0" err="1" smtClean="0"/>
              <a:t>terakhir</a:t>
            </a:r>
            <a:r>
              <a:rPr lang="en-US" sz="2000" dirty="0" smtClean="0"/>
              <a:t>, HEAD </a:t>
            </a:r>
            <a:r>
              <a:rPr lang="en-US" sz="2000" dirty="0" err="1" smtClean="0"/>
              <a:t>selalu</a:t>
            </a:r>
            <a:r>
              <a:rPr lang="en-US" sz="2000" dirty="0" smtClean="0"/>
              <a:t> </a:t>
            </a:r>
            <a:r>
              <a:rPr lang="en-US" sz="2000" dirty="0" err="1" smtClean="0"/>
              <a:t>diset</a:t>
            </a:r>
            <a:r>
              <a:rPr lang="en-US" sz="2000" dirty="0" smtClean="0"/>
              <a:t> </a:t>
            </a:r>
            <a:r>
              <a:rPr lang="en-US" sz="2000" dirty="0" err="1" smtClean="0"/>
              <a:t>sama</a:t>
            </a:r>
            <a:r>
              <a:rPr lang="en-US" sz="2000" dirty="0" smtClean="0"/>
              <a:t> </a:t>
            </a:r>
            <a:r>
              <a:rPr lang="en-US" sz="2000" dirty="0" err="1" smtClean="0"/>
              <a:t>dengan</a:t>
            </a:r>
            <a:r>
              <a:rPr lang="en-US" sz="2000" dirty="0" smtClean="0"/>
              <a:t> 1 </a:t>
            </a:r>
            <a:r>
              <a:rPr lang="en-US" sz="2000" dirty="0" err="1" smtClean="0"/>
              <a:t>jika</a:t>
            </a:r>
            <a:r>
              <a:rPr lang="en-US" sz="2000" dirty="0" smtClean="0"/>
              <a:t> Queue </a:t>
            </a:r>
            <a:r>
              <a:rPr lang="en-US" sz="2000" dirty="0" err="1" smtClean="0"/>
              <a:t>tidak</a:t>
            </a:r>
            <a:r>
              <a:rPr lang="en-US" sz="2000" dirty="0" smtClean="0"/>
              <a:t> </a:t>
            </a:r>
            <a:r>
              <a:rPr lang="en-US" sz="2000" dirty="0" err="1" smtClean="0"/>
              <a:t>kosong</a:t>
            </a:r>
            <a:r>
              <a:rPr lang="en-US" sz="2000" dirty="0" smtClean="0"/>
              <a:t>. </a:t>
            </a:r>
            <a:r>
              <a:rPr lang="en-US" sz="2000" dirty="0" err="1" smtClean="0"/>
              <a:t>Jika</a:t>
            </a:r>
            <a:r>
              <a:rPr lang="en-US" sz="2000" dirty="0" smtClean="0"/>
              <a:t> Queue </a:t>
            </a:r>
            <a:r>
              <a:rPr lang="en-US" sz="2000" dirty="0" err="1" smtClean="0"/>
              <a:t>kosong</a:t>
            </a:r>
            <a:r>
              <a:rPr lang="en-US" sz="2000" dirty="0" smtClean="0"/>
              <a:t>, </a:t>
            </a:r>
            <a:r>
              <a:rPr lang="en-US" sz="2000" dirty="0" err="1" smtClean="0"/>
              <a:t>maka</a:t>
            </a:r>
            <a:r>
              <a:rPr lang="en-US" sz="2000" dirty="0" smtClean="0"/>
              <a:t> HEAD=0.</a:t>
            </a:r>
            <a:endParaRPr lang="id-ID" sz="2000" dirty="0" smtClean="0"/>
          </a:p>
          <a:p>
            <a:r>
              <a:rPr lang="en-US" sz="2000" dirty="0" err="1" smtClean="0"/>
              <a:t>Ilustrasi</a:t>
            </a:r>
            <a:r>
              <a:rPr lang="en-US" sz="2000" dirty="0" smtClean="0"/>
              <a:t> Queue </a:t>
            </a:r>
            <a:r>
              <a:rPr lang="en-US" sz="2000" dirty="0" err="1" smtClean="0"/>
              <a:t>tidak</a:t>
            </a:r>
            <a:r>
              <a:rPr lang="en-US" sz="2000" dirty="0" smtClean="0"/>
              <a:t> </a:t>
            </a:r>
            <a:r>
              <a:rPr lang="en-US" sz="2000" dirty="0" err="1" smtClean="0"/>
              <a:t>kosong</a:t>
            </a:r>
            <a:r>
              <a:rPr lang="en-US" sz="2000" dirty="0" smtClean="0"/>
              <a:t>, </a:t>
            </a:r>
            <a:r>
              <a:rPr lang="en-US" sz="2000" dirty="0" err="1" smtClean="0"/>
              <a:t>dengan</a:t>
            </a:r>
            <a:r>
              <a:rPr lang="en-US" sz="2000" dirty="0" smtClean="0"/>
              <a:t> 5 </a:t>
            </a:r>
            <a:r>
              <a:rPr lang="en-US" sz="2000" dirty="0" err="1" smtClean="0"/>
              <a:t>elemen</a:t>
            </a:r>
            <a:r>
              <a:rPr lang="en-US" sz="2000" dirty="0" smtClean="0"/>
              <a:t> :</a:t>
            </a:r>
            <a:endParaRPr lang="id-ID" sz="2000" dirty="0" smtClean="0"/>
          </a:p>
          <a:p>
            <a:endParaRPr lang="id-ID" sz="2000"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Representasi Fisik Queue</a:t>
            </a:r>
            <a:endParaRPr lang="id-ID" dirty="0"/>
          </a:p>
        </p:txBody>
      </p:sp>
      <p:sp>
        <p:nvSpPr>
          <p:cNvPr id="6" name="Text Placeholder 5"/>
          <p:cNvSpPr>
            <a:spLocks noGrp="1"/>
          </p:cNvSpPr>
          <p:nvPr>
            <p:ph type="body" sz="quarter" idx="17"/>
          </p:nvPr>
        </p:nvSpPr>
        <p:spPr/>
        <p:txBody>
          <a:bodyPr/>
          <a:lstStyle/>
          <a:p>
            <a:endParaRPr lang="id-ID"/>
          </a:p>
        </p:txBody>
      </p:sp>
      <p:pic>
        <p:nvPicPr>
          <p:cNvPr id="18434" name="Picture 2"/>
          <p:cNvPicPr>
            <a:picLocks noChangeAspect="1" noChangeArrowheads="1"/>
          </p:cNvPicPr>
          <p:nvPr/>
        </p:nvPicPr>
        <p:blipFill>
          <a:blip r:embed="rId2"/>
          <a:srcRect/>
          <a:stretch>
            <a:fillRect/>
          </a:stretch>
        </p:blipFill>
        <p:spPr bwMode="auto">
          <a:xfrm>
            <a:off x="1423113" y="4148919"/>
            <a:ext cx="5591836" cy="185135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2009550"/>
            <a:ext cx="8326438" cy="515286"/>
          </a:xfrm>
        </p:spPr>
        <p:txBody>
          <a:bodyPr/>
          <a:lstStyle/>
          <a:p>
            <a:r>
              <a:rPr lang="en-US" dirty="0" err="1" smtClean="0"/>
              <a:t>Ilustrasi</a:t>
            </a:r>
            <a:r>
              <a:rPr lang="en-US" dirty="0" smtClean="0"/>
              <a:t> Queue </a:t>
            </a:r>
            <a:r>
              <a:rPr lang="en-US" dirty="0" err="1" smtClean="0"/>
              <a:t>kosong</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Alternatif 1</a:t>
            </a:r>
            <a:endParaRPr lang="id-ID" dirty="0"/>
          </a:p>
        </p:txBody>
      </p:sp>
      <p:sp>
        <p:nvSpPr>
          <p:cNvPr id="6" name="Text Placeholder 5"/>
          <p:cNvSpPr>
            <a:spLocks noGrp="1"/>
          </p:cNvSpPr>
          <p:nvPr>
            <p:ph type="body" sz="quarter" idx="17"/>
          </p:nvPr>
        </p:nvSpPr>
        <p:spPr/>
        <p:txBody>
          <a:bodyPr/>
          <a:lstStyle/>
          <a:p>
            <a:endParaRPr lang="id-ID"/>
          </a:p>
        </p:txBody>
      </p:sp>
      <p:pic>
        <p:nvPicPr>
          <p:cNvPr id="19458" name="Picture 2"/>
          <p:cNvPicPr>
            <a:picLocks noChangeAspect="1" noChangeArrowheads="1"/>
          </p:cNvPicPr>
          <p:nvPr/>
        </p:nvPicPr>
        <p:blipFill>
          <a:blip r:embed="rId2"/>
          <a:srcRect/>
          <a:stretch>
            <a:fillRect/>
          </a:stretch>
        </p:blipFill>
        <p:spPr bwMode="auto">
          <a:xfrm>
            <a:off x="996287" y="2702256"/>
            <a:ext cx="5090614" cy="157566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plate_informatika_slide">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ieee_presentation_template.pot</Template>
  <TotalTime>1080</TotalTime>
  <Words>1404</Words>
  <Application>Microsoft Office PowerPoint</Application>
  <PresentationFormat>On-screen Show (4:3)</PresentationFormat>
  <Paragraphs>292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template_informatika_slide</vt:lpstr>
      <vt:lpstr>Kode MK/ Pemrograman Terstruktur 2</vt:lpstr>
      <vt:lpstr>Pendahuluan</vt:lpstr>
      <vt:lpstr>Pendahuluan</vt:lpstr>
      <vt:lpstr>DEFINISI</vt:lpstr>
      <vt:lpstr>DEFINISI</vt:lpstr>
      <vt:lpstr>DEFINISI FUNGSIONAL QUEUE</vt:lpstr>
      <vt:lpstr>Representasi Fisik Queue</vt:lpstr>
      <vt:lpstr>Representasi Fisik Queue</vt:lpstr>
      <vt:lpstr>Alternatif 1</vt:lpstr>
      <vt:lpstr>Alternatif 1</vt:lpstr>
      <vt:lpstr>Alternatif II </vt:lpstr>
      <vt:lpstr>Alternatif II </vt:lpstr>
      <vt:lpstr>Alternatif II </vt:lpstr>
      <vt:lpstr>Alternatif II </vt:lpstr>
      <vt:lpstr>Alternatif II </vt:lpstr>
      <vt:lpstr>Alternatif III </vt:lpstr>
      <vt:lpstr>Alternatif III </vt:lpstr>
      <vt:lpstr>Alternatif III </vt:lpstr>
      <vt:lpstr>Alternatif III </vt:lpstr>
      <vt:lpstr>Alternatif III </vt:lpstr>
      <vt:lpstr>Alternatif III </vt:lpstr>
      <vt:lpstr>Contoh kasus Alternatif 2</vt:lpstr>
      <vt:lpstr>Contoh kasus Alternatif 2</vt:lpstr>
      <vt:lpstr>Contoh kasus Alternatif 2</vt:lpstr>
      <vt:lpstr>Contoh kasus Alternatif 2</vt:lpstr>
      <vt:lpstr>Slide 26</vt:lpstr>
      <vt:lpstr>Contoh kasus Alternatif 2</vt:lpstr>
      <vt:lpstr>Latihan</vt:lpstr>
      <vt:lpstr>Referensi</vt:lpstr>
      <vt:lpstr>Slide 30</vt:lpstr>
    </vt:vector>
  </TitlesOfParts>
  <Company>IEEE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Engel, Lisa Lisa.</dc:creator>
  <cp:lastModifiedBy>user</cp:lastModifiedBy>
  <cp:revision>136</cp:revision>
  <dcterms:created xsi:type="dcterms:W3CDTF">2012-11-14T18:53:32Z</dcterms:created>
  <dcterms:modified xsi:type="dcterms:W3CDTF">2014-07-20T04:43:46Z</dcterms:modified>
</cp:coreProperties>
</file>