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4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9" r:id="rId37"/>
    <p:sldId id="297" r:id="rId38"/>
    <p:sldId id="258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-281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 baseline="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</a:t>
            </a:r>
            <a:r>
              <a:rPr lang="en-US" dirty="0" smtClean="0"/>
              <a:t>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MK/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Tree (Pohon)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361063"/>
          <a:ext cx="8301655" cy="30480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>
                          <a:latin typeface="Courier New"/>
                          <a:ea typeface="Times New Roman"/>
                        </a:rPr>
                        <a:t>procedure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MakeTree(</a:t>
                      </a:r>
                      <a:r>
                        <a:rPr lang="id-ID" sz="2000" u="sng">
                          <a:latin typeface="Courier New"/>
                          <a:ea typeface="Times New Roman"/>
                        </a:rPr>
                        <a:t>input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A:Infotype, L: BinTree, R :BinTree; 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                   </a:t>
                      </a:r>
                      <a:r>
                        <a:rPr lang="id-ID" sz="2000" u="sng">
                          <a:latin typeface="Courier New"/>
                          <a:ea typeface="Times New Roman"/>
                        </a:rPr>
                        <a:t>output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P :BinTree)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{IS : sembarang}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{FS : Menghasilkan sebuah pohon P dari A, L dan R 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Info(P)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Left(P)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Right(P)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R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2210937"/>
          <a:ext cx="8301655" cy="3352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SimpulBaru(A:Infotype) </a:t>
                      </a:r>
                      <a:r>
                        <a:rPr lang="id-ID" sz="20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address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{Menghasilkan sebuah simpul baru yang berisi informasi A jika alokasi berhasil} 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   B : address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Allocate(B)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Info(B)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Left(B)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Nil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Right(B)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Nil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B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83642"/>
          <a:ext cx="8301655" cy="1828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IsUnerLeft(P:BinTree) </a:t>
                      </a:r>
                      <a:r>
                        <a:rPr lang="id-ID" sz="20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boolean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{Prekondisi : P tidak kosong. Mengirmkan True jika P adalah pohon unerleft: hanya mempunyai SubPohon Kiri}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Right(P)=Nil and Left(P)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Symbol"/>
                        </a:rPr>
                        <a:t>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Nil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83642"/>
          <a:ext cx="8301655" cy="256032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IsUnerRight(P:BinTree) </a:t>
                      </a:r>
                      <a:r>
                        <a:rPr lang="id-ID" sz="24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boolean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{Prekondisi : P tidak kosong. Mengirmkan True jika P adalah pohon unerright: hanya mempunyai SubPohon Kanan}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Leftt(P)=Nil and Right(P) </a:t>
                      </a:r>
                      <a:r>
                        <a:rPr lang="id-ID" sz="2400" dirty="0">
                          <a:latin typeface="Courier New"/>
                          <a:ea typeface="Times New Roman"/>
                          <a:cs typeface="Courier New"/>
                          <a:sym typeface="Symbol"/>
                        </a:rPr>
                        <a:t></a:t>
                      </a: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Nil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183642"/>
          <a:ext cx="8326438" cy="21336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 dirty="0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id-ID" sz="2000" dirty="0" smtClean="0">
                          <a:latin typeface="Courier New"/>
                          <a:ea typeface="Times New Roman"/>
                        </a:rPr>
                        <a:t>IsNotEmptyBin(P:BinTree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boolean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{Mengirmkan True jika pohon biner tidak kosong, P adalah pohon biner : mempunyai SubPohon Kiri dan Kanan}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Leftt(P)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Symbol"/>
                        </a:rPr>
                        <a:t>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Nil and Right(P)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Symbol"/>
                        </a:rPr>
                        <a:t>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Nil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Dalam operasi traversal, akan diperoleh  secara lengkap informasi yang disimpan pada suatu pohon biner. </a:t>
            </a:r>
          </a:p>
          <a:p>
            <a:r>
              <a:rPr lang="id-ID" dirty="0" smtClean="0"/>
              <a:t>Urutan Informasi ini sangat tergantung pada letak simpul-simpul pada pohon biner tersebut.</a:t>
            </a:r>
          </a:p>
          <a:p>
            <a:r>
              <a:rPr lang="id-ID" dirty="0" smtClean="0"/>
              <a:t>Jenis traversal pada pohon biner : </a:t>
            </a:r>
          </a:p>
          <a:p>
            <a:pPr lvl="1"/>
            <a:r>
              <a:rPr lang="id-ID" dirty="0" smtClean="0"/>
              <a:t>Pre Order</a:t>
            </a:r>
          </a:p>
          <a:p>
            <a:pPr lvl="1"/>
            <a:r>
              <a:rPr lang="id-ID" dirty="0" smtClean="0"/>
              <a:t>In Order </a:t>
            </a:r>
          </a:p>
          <a:p>
            <a:pPr lvl="1"/>
            <a:r>
              <a:rPr lang="id-ID" dirty="0" smtClean="0"/>
              <a:t>Post Order 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Kunjungan pada Pohon Biner (traversal)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Kunjungan pada Pohon Biner (traversal)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365125" y="2360635"/>
          <a:ext cx="3592726" cy="2908397"/>
        </p:xfrm>
        <a:graphic>
          <a:graphicData uri="http://schemas.openxmlformats.org/presentationml/2006/ole">
            <p:oleObj spid="_x0000_s26625" name="Visio" r:id="rId3" imgW="3001205" imgH="2433973" progId="Visio.Drawing.11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161941" y="22748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 smtClean="0"/>
              <a:t>Kunjungan PreOrder : </a:t>
            </a:r>
          </a:p>
          <a:p>
            <a:r>
              <a:rPr lang="id-ID" dirty="0" smtClean="0"/>
              <a:t>                  ABDIEJKCGLMNOH</a:t>
            </a:r>
          </a:p>
          <a:p>
            <a:r>
              <a:rPr lang="id-ID" dirty="0" smtClean="0"/>
              <a:t>Kunjungan InOrder   :</a:t>
            </a:r>
          </a:p>
          <a:p>
            <a:r>
              <a:rPr lang="id-ID" dirty="0" smtClean="0"/>
              <a:t>                  IDBJEKALGNMOCH</a:t>
            </a:r>
          </a:p>
          <a:p>
            <a:r>
              <a:rPr lang="id-ID" dirty="0" smtClean="0"/>
              <a:t>Kunjungan PostOrder: </a:t>
            </a:r>
          </a:p>
          <a:p>
            <a:r>
              <a:rPr lang="id-ID" dirty="0" smtClean="0"/>
              <a:t>                  IDJKEBLNOMGHCA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Kamus Umum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977656"/>
          <a:ext cx="8151078" cy="3017520"/>
        </p:xfrm>
        <a:graphic>
          <a:graphicData uri="http://schemas.openxmlformats.org/drawingml/2006/table">
            <a:tbl>
              <a:tblPr/>
              <a:tblGrid>
                <a:gridCol w="815107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Type Infotype  : ............{terdefinisi}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Type address : ^Node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Type Node    : &lt;Info : Infotype,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                Left : address,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                Right : address  &gt;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Type BinTree : address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Type addressS : ^ElmtStack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        ElmtStack : &lt; InfoS : BinTree,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                      Next  : addressS &gt;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  <a:p>
                      <a:pPr marL="914400"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Courier New"/>
                          <a:ea typeface="Times New Roman"/>
                        </a:rPr>
                        <a:t>         Stack : &lt; TOP : addressS &gt; </a:t>
                      </a:r>
                      <a:endParaRPr lang="id-ID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Primitive yang akan digunakan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251881"/>
          <a:ext cx="8326438" cy="36576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Push (</a:t>
                      </a:r>
                      <a:r>
                        <a:rPr lang="en-US" sz="2000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S : Stack; </a:t>
                      </a:r>
                      <a:endParaRPr lang="id-ID" sz="20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none" dirty="0" smtClean="0">
                          <a:latin typeface="Courier New"/>
                          <a:ea typeface="Times New Roman"/>
                          <a:cs typeface="Times New Roman"/>
                        </a:rPr>
                        <a:t>                 </a:t>
                      </a:r>
                      <a:r>
                        <a:rPr lang="en-US" sz="2000" u="sng" dirty="0" smtClean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20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E :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BinTree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Menambahkan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baru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pada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TOP,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diketahui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informasinya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  Q: addressS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Allocate (Q)     {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alokasi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selalu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berhasil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Info(Q)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E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{Insert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Next (Q)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TOP(S)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TOP(S)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Q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Primitive yang akan digunakan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339340"/>
          <a:ext cx="8301655" cy="341376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PopStack	 (</a:t>
                      </a:r>
                      <a:r>
                        <a:rPr lang="en-US" sz="1600" u="sng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S : Stack; </a:t>
                      </a:r>
                      <a:r>
                        <a:rPr lang="en-US" sz="1600" u="sng">
                          <a:latin typeface="Courier New"/>
                          <a:ea typeface="Times New Roman"/>
                          <a:cs typeface="Times New Roman"/>
                        </a:rPr>
                        <a:t>Outpu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t E : BinTree)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{I.S : stack tidak 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{F.S : elemen TOP disimpan pada E, alamat Top yang lama didealokasi}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{Menghspus elemen stack, stack tidak boleh kosong dan mungkin seteleh penghapusan stack menjdai kosong}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 Q : addressS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(S &lt;&gt; Nil)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Q </a:t>
                      </a:r>
                      <a:r>
                        <a:rPr lang="id-ID" sz="16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TOP(S)  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E </a:t>
                      </a:r>
                      <a:r>
                        <a:rPr lang="id-ID" sz="16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Info(S)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TOP(S) </a:t>
                      </a:r>
                      <a:r>
                        <a:rPr lang="id-ID" sz="16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 (TOP(S))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Dealokasi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(Q)                        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Dalam bab ini kita akan khusus membahas mengenai binary tree</a:t>
            </a:r>
          </a:p>
          <a:p>
            <a:r>
              <a:rPr lang="id-ID" dirty="0" smtClean="0"/>
              <a:t>Pembahasan tentang tree beserta definisinya, sudah dibahas pada matakuliah Matematika Diskrit</a:t>
            </a:r>
          </a:p>
          <a:p>
            <a:r>
              <a:rPr lang="id-ID" dirty="0" smtClean="0"/>
              <a:t>Binary tree adalah kasus khusus dari tree, yang banyak digunakan sebagai struktur data dalam dunia pemrograman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IKG2A3/Pemrograman Terstruktur 2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Urutan traversal/kunjungan :</a:t>
            </a:r>
          </a:p>
          <a:p>
            <a:pPr lvl="1"/>
            <a:r>
              <a:rPr lang="id-ID" dirty="0" smtClean="0"/>
              <a:t>cetak isi simpul</a:t>
            </a:r>
          </a:p>
          <a:p>
            <a:pPr lvl="1"/>
            <a:r>
              <a:rPr lang="id-ID" dirty="0" smtClean="0"/>
              <a:t>kunjungi cabang kiri</a:t>
            </a:r>
          </a:p>
          <a:p>
            <a:pPr lvl="1"/>
            <a:r>
              <a:rPr lang="id-ID" dirty="0" smtClean="0"/>
              <a:t>kunjungi cabang kanan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Preorder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240881"/>
            <a:ext cx="8326438" cy="641239"/>
          </a:xfrm>
        </p:spPr>
        <p:txBody>
          <a:bodyPr/>
          <a:lstStyle/>
          <a:p>
            <a:r>
              <a:rPr lang="id-ID" dirty="0" smtClean="0"/>
              <a:t>Preorder Non Rekursif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924330"/>
          <a:ext cx="8326438" cy="448056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PreOrder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P :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BinTree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{I.S :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Binary Tree P,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{F.S :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Mencetak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informasi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disimpan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dalam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binary Tree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secara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PreOrder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non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rekursif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1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S : Stack</a:t>
                      </a:r>
                      <a:endParaRPr lang="id-ID" sz="1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Q : BinTree</a:t>
                      </a:r>
                      <a:endParaRPr lang="id-ID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If P = Nil then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Output (‘Tree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’)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Else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S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         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Inisialisasi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tumpukan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Push (S,P)         {push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simpul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akar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While (S &lt;&gt; Nil)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Pop(S,Q)       {Pop Ujung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Tumpukan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While Q &lt;&gt; Nil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     Output (Info(Q))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kunjungan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simpul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cetak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     If (Right(Q))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sym typeface="Symbol"/>
                        </a:rPr>
                        <a:t>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 then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       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cabang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push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stack}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          push(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S,Right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(Q))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       Q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Left(Q)                                     </a:t>
                      </a:r>
                      <a:endParaRPr lang="id-ID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Preorder Rekursif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2169994"/>
          <a:ext cx="8058056" cy="3352800"/>
        </p:xfrm>
        <a:graphic>
          <a:graphicData uri="http://schemas.openxmlformats.org/drawingml/2006/table">
            <a:tbl>
              <a:tblPr/>
              <a:tblGrid>
                <a:gridCol w="80580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PreOrder_Rekursif(</a:t>
                      </a: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P : BinTree)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{I.S : terdefinisi Binary Tree P, P mungkin kosong}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{F.S : Mencetak informasi yang disimpan dalam binary Tree P secara PreOrder, rekursif}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(P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sym typeface="Symbol"/>
                        </a:rPr>
                        <a:t>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Nil)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(Info(P))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(Left(P))</a:t>
                      </a:r>
                      <a:endParaRPr lang="id-ID" sz="2000" dirty="0">
                        <a:latin typeface="Courier New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(Right(P))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 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Urutan InOrder :</a:t>
            </a:r>
          </a:p>
          <a:p>
            <a:pPr lvl="1"/>
            <a:r>
              <a:rPr lang="id-ID" dirty="0" smtClean="0"/>
              <a:t>kunjungi cabang kiri</a:t>
            </a:r>
          </a:p>
          <a:p>
            <a:pPr lvl="1"/>
            <a:r>
              <a:rPr lang="id-ID" dirty="0" smtClean="0"/>
              <a:t>cetak simpul</a:t>
            </a:r>
          </a:p>
          <a:p>
            <a:pPr lvl="1"/>
            <a:r>
              <a:rPr lang="id-ID" dirty="0" smtClean="0"/>
              <a:t>kunjungi cabang kanan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Inorder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118049"/>
            <a:ext cx="8326438" cy="641239"/>
          </a:xfrm>
        </p:spPr>
        <p:txBody>
          <a:bodyPr/>
          <a:lstStyle/>
          <a:p>
            <a:r>
              <a:rPr lang="id-ID" sz="2400" dirty="0" smtClean="0"/>
              <a:t>Inorder Non rekursif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738398"/>
          <a:ext cx="8326438" cy="45720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650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InOrder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P :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BinTree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{I.S :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Binary Tree P,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{F.S :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Mencetak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informasi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disimpan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binary Tree P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secara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InOrder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, non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rekursif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66502" marR="6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    S : Stack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    Q : BinTree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6502" marR="6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If (P = Nil) then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Output (‘Tree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’)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Else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S </a:t>
                      </a:r>
                      <a:r>
                        <a:rPr lang="en-US" sz="12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Nil              {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Inisialisasi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Tumpukan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Q </a:t>
                      </a:r>
                      <a:r>
                        <a:rPr lang="en-US" sz="12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P 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Repeat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While (P </a:t>
                      </a:r>
                      <a:r>
                        <a:rPr lang="en-US" sz="1200" dirty="0">
                          <a:latin typeface="Courier New"/>
                          <a:ea typeface="Times New Roman"/>
                          <a:sym typeface="Symbol"/>
                        </a:rPr>
                        <a:t>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Nil)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 {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bergerak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terlebih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dulu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cabang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dgn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mempush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akar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     push(S,Q)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     Q </a:t>
                      </a:r>
                      <a:r>
                        <a:rPr lang="en-US" sz="12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Left(Q)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{P = Nil}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{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Mempop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mencetak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ujung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tumpukan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Pop(S,Q)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</a:t>
                      </a:r>
                      <a:r>
                        <a:rPr lang="en-US" sz="1200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(Info(Q))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{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Bergerak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ourier New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}                        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      Q </a:t>
                      </a:r>
                      <a:r>
                        <a:rPr lang="en-US" sz="12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Right(Q)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     Until (S = Nil)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66502" marR="6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Inorder Rekursif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183642"/>
          <a:ext cx="8301655" cy="3352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InOrder_Rekursif(</a:t>
                      </a: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P : BinTree)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{I.S : terdefinisi Binary Tree P, P mungkin kosong}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{F.S : Mencetak informasi yang disimpan dalam binary Tree P secara InOrder, rekursif}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(P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sym typeface="Symbol"/>
                        </a:rPr>
                        <a:t>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Nil)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(Left(P))</a:t>
                      </a:r>
                      <a:endParaRPr lang="id-ID" sz="2000" dirty="0">
                        <a:latin typeface="Courier New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(Info(P))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(Right(P))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 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Urutan PostOrder :</a:t>
            </a:r>
          </a:p>
          <a:p>
            <a:pPr lvl="1"/>
            <a:r>
              <a:rPr lang="id-ID" dirty="0" smtClean="0"/>
              <a:t>kunjungi cabang kiri</a:t>
            </a:r>
          </a:p>
          <a:p>
            <a:pPr lvl="1"/>
            <a:r>
              <a:rPr lang="id-ID" dirty="0" smtClean="0"/>
              <a:t>kunjungi cabang kanan</a:t>
            </a:r>
          </a:p>
          <a:p>
            <a:pPr lvl="1"/>
            <a:r>
              <a:rPr lang="id-ID" dirty="0" smtClean="0"/>
              <a:t>cetak simpul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Post Order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Postorder Rekursif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238233"/>
          <a:ext cx="8326438" cy="33528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Order_Rekursif(</a:t>
                      </a:r>
                      <a:r>
                        <a:rPr lang="en-US" sz="2000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 P : BinTree)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{I.S : terdefinisi Binary Tree P, P mungkin kosong}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{F.S : Mencetak informasi yang disimpan dalam binary Tree P secara PostOrder, rekursif}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(P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sym typeface="Symbol"/>
                        </a:rPr>
                        <a:t>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Nil)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PostOrder_Rekursif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(Left(P))</a:t>
                      </a:r>
                      <a:endParaRPr lang="id-ID" sz="2000" dirty="0">
                        <a:latin typeface="Courier New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InOrder_Rekursif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(Right(P))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000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(Info(P))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Buatlah prosedur untuk traversal post order non rekursif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err="1" smtClean="0"/>
              <a:t>Pencarian</a:t>
            </a:r>
            <a:r>
              <a:rPr lang="en-US" sz="2000" dirty="0" smtClean="0"/>
              <a:t> (</a:t>
            </a:r>
            <a:r>
              <a:rPr lang="en-US" sz="2000" i="1" dirty="0" smtClean="0"/>
              <a:t>searching</a:t>
            </a:r>
            <a:r>
              <a:rPr lang="en-US" sz="2000" dirty="0" smtClean="0"/>
              <a:t>)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. </a:t>
            </a:r>
            <a:r>
              <a:rPr lang="id-ID" sz="2000" dirty="0" smtClean="0"/>
              <a:t>Pe</a:t>
            </a:r>
            <a:r>
              <a:rPr lang="en-US" sz="2000" dirty="0" err="1" smtClean="0"/>
              <a:t>rmaslaahannya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mengimplementasikan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. </a:t>
            </a:r>
            <a:r>
              <a:rPr lang="en-US" sz="2000" dirty="0" err="1" smtClean="0"/>
              <a:t>Pohon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menjamin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pohon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,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simpul</a:t>
            </a:r>
            <a:r>
              <a:rPr lang="en-US" sz="2000" dirty="0" smtClean="0"/>
              <a:t> </a:t>
            </a:r>
            <a:r>
              <a:rPr lang="en-US" sz="2000" dirty="0" err="1" smtClean="0"/>
              <a:t>dilabelkan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kunci</a:t>
            </a:r>
            <a:r>
              <a:rPr lang="en-US" sz="2000" dirty="0" smtClean="0"/>
              <a:t> (</a:t>
            </a:r>
            <a:r>
              <a:rPr lang="en-US" sz="2000" dirty="0" err="1" smtClean="0"/>
              <a:t>atau</a:t>
            </a:r>
            <a:r>
              <a:rPr lang="en-US" sz="2000" dirty="0" smtClean="0"/>
              <a:t> data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).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simpul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simpul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unik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 Tree (BST)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6075" lvl="1" indent="-346075">
              <a:spcBef>
                <a:spcPts val="500"/>
              </a:spcBef>
              <a:buClrTx/>
              <a:buSzPct val="135000"/>
              <a:buBlip>
                <a:blip r:embed="rId2"/>
              </a:buBlip>
            </a:pPr>
            <a:r>
              <a:rPr lang="id-ID" dirty="0" smtClean="0">
                <a:cs typeface="ＭＳ Ｐゴシック" charset="0"/>
              </a:rPr>
              <a:t>Kumpulan simpul yang mungkin kosong atau mempunyai akar dan dua subpohon yang saling terpisah (left subtree dan right subtree)</a:t>
            </a:r>
          </a:p>
          <a:p>
            <a:pPr>
              <a:spcBef>
                <a:spcPts val="500"/>
              </a:spcBef>
            </a:pPr>
            <a:r>
              <a:rPr lang="id-ID" sz="2000" dirty="0" smtClean="0"/>
              <a:t>Derajat maksimal = 2</a:t>
            </a:r>
          </a:p>
          <a:p>
            <a:pPr>
              <a:spcBef>
                <a:spcPts val="500"/>
              </a:spcBef>
            </a:pPr>
            <a:r>
              <a:rPr lang="id-ID" sz="2000" dirty="0" smtClean="0"/>
              <a:t>Complete binary tree tingkat N : pohon biner yang semua daunnya terdapat pada tingkat N dan semua simpul yang lebih kecil dari Npasti mempunyai cabang kiri dan kanan</a:t>
            </a:r>
          </a:p>
          <a:p>
            <a:pPr lvl="1">
              <a:spcBef>
                <a:spcPts val="500"/>
              </a:spcBef>
            </a:pPr>
            <a:r>
              <a:rPr lang="id-ID" dirty="0" smtClean="0"/>
              <a:t>Banyak simpul maksimum pada tingkat N = 2</a:t>
            </a:r>
            <a:r>
              <a:rPr lang="id-ID" baseline="30000" dirty="0" smtClean="0"/>
              <a:t>N-1</a:t>
            </a:r>
            <a:endParaRPr lang="id-ID" dirty="0" smtClean="0"/>
          </a:p>
          <a:p>
            <a:pPr lvl="1">
              <a:spcBef>
                <a:spcPts val="500"/>
              </a:spcBef>
            </a:pPr>
            <a:r>
              <a:rPr lang="id-ID" dirty="0" smtClean="0"/>
              <a:t>Banyak simpul maksimum sampai tingkat N = 2</a:t>
            </a:r>
            <a:r>
              <a:rPr lang="id-ID" baseline="30000" dirty="0" smtClean="0"/>
              <a:t> N</a:t>
            </a:r>
            <a:r>
              <a:rPr lang="id-ID" dirty="0" smtClean="0"/>
              <a:t> -1</a:t>
            </a:r>
          </a:p>
          <a:p>
            <a:pPr>
              <a:spcBef>
                <a:spcPts val="500"/>
              </a:spcBef>
            </a:pPr>
            <a:r>
              <a:rPr lang="id-ID" sz="2000" dirty="0" smtClean="0"/>
              <a:t>Skewed binary tree : pohon biner yang banyaknya simpul cabang kiri tidak seimbang dengan banyak simpul cabang kanan</a:t>
            </a:r>
          </a:p>
          <a:p>
            <a:pPr>
              <a:spcBef>
                <a:spcPts val="500"/>
              </a:spcBef>
            </a:pP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Biner (Binary Tree)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id-ID" dirty="0" smtClean="0"/>
              <a:t> </a:t>
            </a:r>
          </a:p>
          <a:p>
            <a:pPr lvl="1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subpohon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(R)</a:t>
            </a:r>
            <a:endParaRPr lang="id-ID" dirty="0" smtClean="0"/>
          </a:p>
          <a:p>
            <a:pPr lvl="1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subpohon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(R)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 Tree (BST)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870128"/>
          </a:xfrm>
        </p:spPr>
        <p:txBody>
          <a:bodyPr/>
          <a:lstStyle/>
          <a:p>
            <a:r>
              <a:rPr lang="id-ID" dirty="0" err="1" smtClean="0"/>
              <a:t>P</a:t>
            </a:r>
            <a:r>
              <a:rPr lang="en-US" dirty="0" err="1" smtClean="0"/>
              <a:t>ohon</a:t>
            </a:r>
            <a:r>
              <a:rPr lang="en-US" dirty="0" smtClean="0"/>
              <a:t> </a:t>
            </a:r>
            <a:r>
              <a:rPr lang="id-ID" dirty="0" smtClean="0"/>
              <a:t>BST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BST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800094" y="2879678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65, 34, 22, 45, 100, 120, 8</a:t>
            </a:r>
            <a:endParaRPr lang="id-ID" sz="2000" dirty="0"/>
          </a:p>
        </p:txBody>
      </p:sp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646238" y="3529013"/>
            <a:ext cx="3541322" cy="2612480"/>
            <a:chOff x="2781" y="1804"/>
            <a:chExt cx="3420" cy="3000"/>
          </a:xfrm>
        </p:grpSpPr>
        <p:sp>
          <p:nvSpPr>
            <p:cNvPr id="40963" name="Line 3"/>
            <p:cNvSpPr>
              <a:spLocks noChangeShapeType="1"/>
            </p:cNvSpPr>
            <p:nvPr/>
          </p:nvSpPr>
          <p:spPr bwMode="auto">
            <a:xfrm flipH="1">
              <a:off x="4041" y="2164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4581" y="2164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H="1">
              <a:off x="3501" y="306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401" y="180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65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681" y="270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34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861" y="306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4941" y="270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100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2961" y="396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5301" y="306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246" y="360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22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3951" y="360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45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2781" y="444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5421" y="3604"/>
              <a:ext cx="7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120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subpohon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subpohon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Pencarian pada BST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397000"/>
          <a:ext cx="8126295" cy="4906930"/>
        </p:xfrm>
        <a:graphic>
          <a:graphicData uri="http://schemas.openxmlformats.org/drawingml/2006/table">
            <a:tbl>
              <a:tblPr/>
              <a:tblGrid>
                <a:gridCol w="8126295"/>
              </a:tblGrid>
              <a:tr h="7006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u="sng">
                          <a:latin typeface="Courier New"/>
                          <a:ea typeface="Times New Roman"/>
                        </a:rPr>
                        <a:t>Procedure</a:t>
                      </a:r>
                      <a:r>
                        <a:rPr lang="id-ID" sz="1200">
                          <a:latin typeface="Courier New"/>
                          <a:ea typeface="Times New Roman"/>
                        </a:rPr>
                        <a:t> Sisip_SimpulBaru(</a:t>
                      </a:r>
                      <a:r>
                        <a:rPr lang="id-ID" sz="1200" u="sng">
                          <a:latin typeface="Courier New"/>
                          <a:ea typeface="Times New Roman"/>
                        </a:rPr>
                        <a:t>input</a:t>
                      </a:r>
                      <a:r>
                        <a:rPr lang="id-ID" sz="1200">
                          <a:latin typeface="Courier New"/>
                          <a:ea typeface="Times New Roman"/>
                        </a:rPr>
                        <a:t> A:infoype; i</a:t>
                      </a:r>
                      <a:r>
                        <a:rPr lang="id-ID" sz="1200" u="sng">
                          <a:latin typeface="Courier New"/>
                          <a:ea typeface="Times New Roman"/>
                        </a:rPr>
                        <a:t>nput/output</a:t>
                      </a:r>
                      <a:r>
                        <a:rPr lang="id-ID" sz="1200">
                          <a:latin typeface="Courier New"/>
                          <a:ea typeface="Times New Roman"/>
                        </a:rPr>
                        <a:t> P:BinTree) 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</a:rPr>
                        <a:t>{IS : terdefinisi Ordered BinaryTree P, P mungkin kosong }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</a:rPr>
                        <a:t>{FS : simpul baru berisi informasi A terdefinisi dan disisipkan pada Tree P}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</a:rPr>
                        <a:t>   Q,R,Baru : address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3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Baru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SimpulBaru(A)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If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(P = nil)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then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{P masih kosong}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P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Baru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Else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{P tidak kosong}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Q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P     {kedua pointer bantu menunjuk ke akar Tree P}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R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P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{Mencari letak yang tepat untuk menyisipkan simpul baru}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while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(A &lt;&gt; Info(Q)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and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R &lt;&gt; Nil)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Q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R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If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A &lt; Info(Q)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then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{Mencari ke Cabang Kiri}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    R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Left(Q)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Else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    R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Right(Q)       {Mencari ke Cabang Kanan}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If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(A = Info(Q))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then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{Informasi A sudah ada pd Tree P}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Output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(‘simpul sudah ada’)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Else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If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(A &lt; Info(P))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then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   Left(Q)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Baru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</a:t>
                      </a:r>
                      <a:r>
                        <a:rPr lang="id-ID" sz="1200" u="sng" dirty="0">
                          <a:latin typeface="Courier New"/>
                          <a:ea typeface="Times New Roman"/>
                        </a:rPr>
                        <a:t>Else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             Right(Q) </a:t>
                      </a:r>
                      <a:r>
                        <a:rPr lang="id-ID" sz="12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200" dirty="0">
                          <a:latin typeface="Courier New"/>
                          <a:ea typeface="Times New Roman"/>
                        </a:rPr>
                        <a:t> Baru  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Carilah referensi tentang aturan menghapus suatu node dalam BST, dan buat prosedur untuk menghapus node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Buatlah sebuah BST sembarang, lihat apa yang terjadi jika dilakukan traversal preorder, inorder dan postorder pada BST yang anda buat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65124" y="2185857"/>
            <a:ext cx="806919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3.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function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mencari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BST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(P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bintree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, x : integer) ­→ address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4.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mencari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minimum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BST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Procedure Tree-Minimum (input P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bintree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output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address) 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5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mencari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maksimum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BST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Procedure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TreeMinimum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(input P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bintree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output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address)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365125" y="2029605"/>
            <a:ext cx="83264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 that returns the successor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lebih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besar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info(P),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paling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dekat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info(P) ) of node P in BST, and NIL if  info(P)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 the largest key /info in the tree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(hint 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memanfaatkan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procedure/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sebelumnya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Procedure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TreeSuccessor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(input P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bintree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output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Psucc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address)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65125" y="3989662"/>
            <a:ext cx="832643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 that returns the predecessor (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lebih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kecil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info(P),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tapi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paling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dekat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info(P) ) of node P in BST, and NIL if info(P) is the smallest key /info in the tree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(hint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memanfaatkan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sudah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sebelumnya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Procedure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TreePredecessor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(input P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bintree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output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Ppred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address)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Liem</a:t>
            </a:r>
            <a:r>
              <a:rPr lang="id-ID" dirty="0" smtClean="0"/>
              <a:t>, </a:t>
            </a:r>
            <a:r>
              <a:rPr lang="en-US" dirty="0" err="1" smtClean="0"/>
              <a:t>Inggriani</a:t>
            </a:r>
            <a:r>
              <a:rPr lang="id-ID" dirty="0" smtClean="0"/>
              <a:t>., </a:t>
            </a:r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ITB, 2003. </a:t>
            </a:r>
            <a:endParaRPr lang="id-ID" dirty="0" smtClean="0"/>
          </a:p>
          <a:p>
            <a:r>
              <a:rPr lang="en-US" dirty="0" err="1" smtClean="0"/>
              <a:t>Munir</a:t>
            </a:r>
            <a:r>
              <a:rPr lang="en-US" dirty="0" smtClean="0"/>
              <a:t>, </a:t>
            </a:r>
            <a:r>
              <a:rPr lang="en-US" dirty="0" err="1" smtClean="0"/>
              <a:t>Rinaldi</a:t>
            </a:r>
            <a:r>
              <a:rPr lang="en-US" dirty="0" smtClean="0"/>
              <a:t>., </a:t>
            </a:r>
            <a:r>
              <a:rPr lang="en-US" i="1" dirty="0" err="1" smtClean="0"/>
              <a:t>Matematika</a:t>
            </a:r>
            <a:r>
              <a:rPr lang="en-US" i="1" dirty="0" smtClean="0"/>
              <a:t> </a:t>
            </a:r>
            <a:r>
              <a:rPr lang="en-US" i="1" dirty="0" err="1" smtClean="0"/>
              <a:t>Diskrit</a:t>
            </a:r>
            <a:r>
              <a:rPr lang="en-US" dirty="0" smtClean="0"/>
              <a:t>, </a:t>
            </a:r>
            <a:r>
              <a:rPr lang="en-US" dirty="0" err="1" smtClean="0"/>
              <a:t>Edisi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Penerbit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Bandung, Bandung, 2003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368763" y="1296748"/>
          <a:ext cx="3000375" cy="2428875"/>
        </p:xfrm>
        <a:graphic>
          <a:graphicData uri="http://schemas.openxmlformats.org/presentationml/2006/ole">
            <p:oleObj spid="_x0000_s1025" name="Visio" r:id="rId3" imgW="3001205" imgH="2433973" progId="Visio.Drawing.11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89908" y="2141854"/>
            <a:ext cx="157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Pohon Biner</a:t>
            </a:r>
            <a:endParaRPr lang="id-ID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82411" y="3725622"/>
          <a:ext cx="6515306" cy="2560799"/>
        </p:xfrm>
        <a:graphic>
          <a:graphicData uri="http://schemas.openxmlformats.org/presentationml/2006/ole">
            <p:oleObj spid="_x0000_s1027" name="Visio" r:id="rId4" imgW="7340811" imgH="2892122" progId="Visio.Drawing.11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72109" y="4053385"/>
            <a:ext cx="2381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Bukan Pohon Biner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Logic Pohon Biner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48683" y="2169994"/>
            <a:ext cx="62662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Kamus Umum</a:t>
            </a:r>
          </a:p>
          <a:p>
            <a:r>
              <a:rPr lang="id-ID" sz="2000" dirty="0" smtClean="0"/>
              <a:t>Type Infotype : ............{terdefinisi}</a:t>
            </a:r>
          </a:p>
          <a:p>
            <a:r>
              <a:rPr lang="id-ID" sz="2000" dirty="0" smtClean="0"/>
              <a:t>Type address : ^Node</a:t>
            </a:r>
          </a:p>
          <a:p>
            <a:r>
              <a:rPr lang="id-ID" sz="2000" dirty="0" smtClean="0"/>
              <a:t>Type Node    : &lt; Info : Infotype,</a:t>
            </a:r>
          </a:p>
          <a:p>
            <a:r>
              <a:rPr lang="id-ID" sz="2000" dirty="0" smtClean="0"/>
              <a:t>                           Left : address,</a:t>
            </a:r>
          </a:p>
          <a:p>
            <a:r>
              <a:rPr lang="id-ID" sz="2000" dirty="0" smtClean="0"/>
              <a:t>                           Right : address  &gt;</a:t>
            </a:r>
          </a:p>
          <a:p>
            <a:r>
              <a:rPr lang="id-ID" sz="2000" dirty="0" smtClean="0"/>
              <a:t>Type BinTree : address</a:t>
            </a:r>
            <a:endParaRPr lang="id-ID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423160"/>
          <a:ext cx="8151078" cy="1828800"/>
        </p:xfrm>
        <a:graphic>
          <a:graphicData uri="http://schemas.openxmlformats.org/drawingml/2006/table">
            <a:tbl>
              <a:tblPr/>
              <a:tblGrid>
                <a:gridCol w="815107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Akar (P:BinTree) </a:t>
                      </a:r>
                      <a:r>
                        <a:rPr lang="id-ID" sz="20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infotype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{mengirimkan infomasi yang tersimpan dalam akar dari pohon biner yang tidak kosong}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info(P)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361063"/>
          <a:ext cx="8301655" cy="219456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AnakKiri(P:BinTree) </a:t>
                      </a:r>
                      <a:r>
                        <a:rPr lang="id-ID" sz="24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infotype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{mengirimkan anak kiri dari pohon biner yang tidak kosong}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Left(P)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2171700"/>
          <a:ext cx="8326438" cy="219456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AnakKanan(P:BinTree) </a:t>
                      </a:r>
                      <a:r>
                        <a:rPr lang="id-ID" sz="24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>
                          <a:latin typeface="Courier New"/>
                          <a:ea typeface="Times New Roman"/>
                        </a:rPr>
                        <a:t> infotype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{mengirimkan anak kanan dari pohon biner yang tidak kosong}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     </a:t>
                      </a:r>
                      <a:r>
                        <a:rPr lang="id-ID" sz="2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400" dirty="0">
                          <a:latin typeface="Courier New"/>
                          <a:ea typeface="Times New Roman"/>
                        </a:rPr>
                        <a:t> Right(P)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Primitive Pada Tree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251881"/>
          <a:ext cx="8301655" cy="39624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u="sng">
                          <a:latin typeface="Courier New"/>
                          <a:ea typeface="Times New Roman"/>
                        </a:rPr>
                        <a:t>function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Tree(A:Infotype, L: BinTree, R :BinTree) </a:t>
                      </a:r>
                      <a:r>
                        <a:rPr lang="id-ID" sz="200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>
                          <a:latin typeface="Courier New"/>
                          <a:ea typeface="Times New Roman"/>
                        </a:rPr>
                        <a:t> BinTree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{Menghasilkan sebuah pohon Biner dari A, L dan R jika alokasi berhasil}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{Menghasilkan pohon kosong jika alokasi gagal}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KAMUS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latin typeface="Courier New"/>
                          <a:ea typeface="Times New Roman"/>
                        </a:rPr>
                        <a:t>  P :BinTree</a:t>
                      </a:r>
                      <a:endParaRPr lang="id-ID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ALGORITMA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Allocate(P)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Info(P)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A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Left(P)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L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Right(P)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R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lang="id-ID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id-ID" sz="2000" dirty="0">
                          <a:latin typeface="Courier New"/>
                          <a:ea typeface="Times New Roman"/>
                        </a:rPr>
                        <a:t> P </a:t>
                      </a:r>
                      <a:endParaRPr lang="id-ID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1300</TotalTime>
  <Words>2102</Words>
  <Application>Microsoft Office PowerPoint</Application>
  <PresentationFormat>On-screen Show (4:3)</PresentationFormat>
  <Paragraphs>390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template_informatika_slide</vt:lpstr>
      <vt:lpstr>Visio</vt:lpstr>
      <vt:lpstr>Kode MK/ Pemrograman Terstruktur 2</vt:lpstr>
      <vt:lpstr>Pendahuluan</vt:lpstr>
      <vt:lpstr>Pohon Biner (Binary Tree)</vt:lpstr>
      <vt:lpstr>Slide 4</vt:lpstr>
      <vt:lpstr>Representasi Logic Pohon Biner</vt:lpstr>
      <vt:lpstr>Beberapa Primitive Pada Tree</vt:lpstr>
      <vt:lpstr>Beberapa Primitive Pada Tree</vt:lpstr>
      <vt:lpstr>Beberapa Primitive Pada Tree</vt:lpstr>
      <vt:lpstr>Beberapa Primitive Pada Tree</vt:lpstr>
      <vt:lpstr>Beberapa Primitive Pada Tree</vt:lpstr>
      <vt:lpstr>Beberapa Primitive Pada Tree</vt:lpstr>
      <vt:lpstr>Beberapa Primitive Pada Tree</vt:lpstr>
      <vt:lpstr>Beberapa Primitive Pada Tree</vt:lpstr>
      <vt:lpstr>Beberapa Primitive Pada Tree</vt:lpstr>
      <vt:lpstr>Kunjungan pada Pohon Biner (traversal)</vt:lpstr>
      <vt:lpstr>Kunjungan pada Pohon Biner (traversal)</vt:lpstr>
      <vt:lpstr>Kamus Umum</vt:lpstr>
      <vt:lpstr>Primitive yang akan digunakan</vt:lpstr>
      <vt:lpstr>Primitive yang akan digunakan</vt:lpstr>
      <vt:lpstr>Preorder</vt:lpstr>
      <vt:lpstr>Preorder Non Rekursif</vt:lpstr>
      <vt:lpstr>Preorder Rekursif</vt:lpstr>
      <vt:lpstr>Inorder</vt:lpstr>
      <vt:lpstr>Inorder Non rekursif</vt:lpstr>
      <vt:lpstr>Inorder Rekursif</vt:lpstr>
      <vt:lpstr>Post Order</vt:lpstr>
      <vt:lpstr>Postorder Rekursif</vt:lpstr>
      <vt:lpstr>Latihan</vt:lpstr>
      <vt:lpstr>Binary Search Tree (BST)</vt:lpstr>
      <vt:lpstr>Binary Search Tree (BST)</vt:lpstr>
      <vt:lpstr>Contoh BST</vt:lpstr>
      <vt:lpstr>Pencarian pada BST</vt:lpstr>
      <vt:lpstr>Slide 33</vt:lpstr>
      <vt:lpstr>Latihan</vt:lpstr>
      <vt:lpstr>Latihan</vt:lpstr>
      <vt:lpstr>Slide 36</vt:lpstr>
      <vt:lpstr>Referensi</vt:lpstr>
      <vt:lpstr>Slide 38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145</cp:revision>
  <dcterms:created xsi:type="dcterms:W3CDTF">2012-11-14T18:53:32Z</dcterms:created>
  <dcterms:modified xsi:type="dcterms:W3CDTF">2014-07-20T03:42:41Z</dcterms:modified>
</cp:coreProperties>
</file>