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handoutMasterIdLst>
    <p:handoutMasterId r:id="rId33"/>
  </p:handoutMasterIdLst>
  <p:sldIdLst>
    <p:sldId id="256" r:id="rId2"/>
    <p:sldId id="263" r:id="rId3"/>
    <p:sldId id="264" r:id="rId4"/>
    <p:sldId id="265" r:id="rId5"/>
    <p:sldId id="266" r:id="rId6"/>
    <p:sldId id="267" r:id="rId7"/>
    <p:sldId id="268" r:id="rId8"/>
    <p:sldId id="269" r:id="rId9"/>
    <p:sldId id="270" r:id="rId10"/>
    <p:sldId id="271" r:id="rId11"/>
    <p:sldId id="272" r:id="rId12"/>
    <p:sldId id="274" r:id="rId13"/>
    <p:sldId id="278" r:id="rId14"/>
    <p:sldId id="279" r:id="rId15"/>
    <p:sldId id="275" r:id="rId16"/>
    <p:sldId id="277" r:id="rId17"/>
    <p:sldId id="280" r:id="rId18"/>
    <p:sldId id="281" r:id="rId19"/>
    <p:sldId id="282" r:id="rId20"/>
    <p:sldId id="283" r:id="rId21"/>
    <p:sldId id="284" r:id="rId22"/>
    <p:sldId id="285" r:id="rId23"/>
    <p:sldId id="286" r:id="rId24"/>
    <p:sldId id="287" r:id="rId25"/>
    <p:sldId id="288" r:id="rId26"/>
    <p:sldId id="289" r:id="rId27"/>
    <p:sldId id="291" r:id="rId28"/>
    <p:sldId id="292" r:id="rId29"/>
    <p:sldId id="290" r:id="rId30"/>
    <p:sldId id="258" r:id="rId3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0" d="100"/>
          <a:sy n="70" d="100"/>
        </p:scale>
        <p:origin x="-1386" y="-174"/>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9" d="100"/>
          <a:sy n="59" d="100"/>
        </p:scale>
        <p:origin x="-2814"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DB9219-4A66-4B41-AFAD-B4DCC55121D3}" type="datetimeFigureOut">
              <a:rPr lang="en-US" smtClean="0"/>
              <a:pPr/>
              <a:t>7/19/2014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7A99D96-90C2-44B4-8DCF-3216EB4C3627}" type="slidenum">
              <a:rPr lang="en-US" smtClean="0"/>
              <a:pPr/>
              <a:t>‹#›</a:t>
            </a:fld>
            <a:endParaRPr lang="en-US"/>
          </a:p>
        </p:txBody>
      </p:sp>
    </p:spTree>
    <p:extLst>
      <p:ext uri="{BB962C8B-B14F-4D97-AF65-F5344CB8AC3E}">
        <p14:creationId xmlns="" xmlns:p14="http://schemas.microsoft.com/office/powerpoint/2010/main" val="33740857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796F5A-DA36-4202-8F3F-DA89D0431918}" type="datetimeFigureOut">
              <a:rPr lang="en-US" smtClean="0"/>
              <a:pPr/>
              <a:t>7/19/2014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4BABC4-D3F8-4FEC-A081-17F891AA9F9F}" type="slidenum">
              <a:rPr lang="en-US" smtClean="0"/>
              <a:pPr/>
              <a:t>‹#›</a:t>
            </a:fld>
            <a:endParaRPr lang="en-US"/>
          </a:p>
        </p:txBody>
      </p:sp>
    </p:spTree>
    <p:extLst>
      <p:ext uri="{BB962C8B-B14F-4D97-AF65-F5344CB8AC3E}">
        <p14:creationId xmlns="" xmlns:p14="http://schemas.microsoft.com/office/powerpoint/2010/main" val="2167849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50" name="Picture 2" descr="C:\Users\Mystogan\Downloads\Compressed\2917_internet_ppt\template_main.jpg"/>
          <p:cNvPicPr>
            <a:picLocks noChangeAspect="1" noChangeArrowheads="1"/>
          </p:cNvPicPr>
          <p:nvPr userDrawn="1"/>
        </p:nvPicPr>
        <p:blipFill rotWithShape="1">
          <a:blip r:embed="rId2">
            <a:extLst>
              <a:ext uri="{28A0092B-C50C-407E-A947-70E740481C1C}">
                <a14:useLocalDpi xmlns="" xmlns:a14="http://schemas.microsoft.com/office/drawing/2010/main" val="0"/>
              </a:ext>
            </a:extLst>
          </a:blip>
          <a:srcRect r="17785" b="11855"/>
          <a:stretch/>
        </p:blipFill>
        <p:spPr bwMode="auto">
          <a:xfrm>
            <a:off x="43394" y="3251531"/>
            <a:ext cx="3848669" cy="3094677"/>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2"/>
          <p:cNvSpPr>
            <a:spLocks noGrp="1" noChangeArrowheads="1"/>
          </p:cNvSpPr>
          <p:nvPr>
            <p:ph type="ctrTitle"/>
          </p:nvPr>
        </p:nvSpPr>
        <p:spPr>
          <a:xfrm>
            <a:off x="1234684" y="1269242"/>
            <a:ext cx="7909316" cy="765053"/>
          </a:xfrm>
          <a:prstGeom prst="rect">
            <a:avLst/>
          </a:prstGeom>
        </p:spPr>
        <p:txBody>
          <a:bodyPr/>
          <a:lstStyle>
            <a:lvl1pPr algn="l">
              <a:lnSpc>
                <a:spcPct val="90000"/>
              </a:lnSpc>
              <a:defRPr sz="2800" b="1">
                <a:solidFill>
                  <a:schemeClr val="tx1"/>
                </a:solidFill>
                <a:latin typeface="+mn-lt"/>
              </a:defRPr>
            </a:lvl1pPr>
          </a:lstStyle>
          <a:p>
            <a:r>
              <a:rPr lang="en-US" dirty="0" smtClean="0"/>
              <a:t>Click to edit Master title style</a:t>
            </a:r>
            <a:endParaRPr lang="en-US" dirty="0"/>
          </a:p>
        </p:txBody>
      </p:sp>
      <p:sp>
        <p:nvSpPr>
          <p:cNvPr id="10" name="Rectangle 3"/>
          <p:cNvSpPr>
            <a:spLocks noGrp="1" noChangeArrowheads="1"/>
          </p:cNvSpPr>
          <p:nvPr>
            <p:ph type="subTitle" idx="1"/>
          </p:nvPr>
        </p:nvSpPr>
        <p:spPr>
          <a:xfrm>
            <a:off x="1234684" y="2227425"/>
            <a:ext cx="7909316" cy="429768"/>
          </a:xfrm>
          <a:prstGeom prst="rect">
            <a:avLst/>
          </a:prstGeom>
        </p:spPr>
        <p:txBody>
          <a:bodyPr/>
          <a:lstStyle>
            <a:lvl1pPr marL="0" indent="0">
              <a:lnSpc>
                <a:spcPct val="90000"/>
              </a:lnSpc>
              <a:buFont typeface="Wingdings" pitchFamily="28" charset="2"/>
              <a:buNone/>
              <a:defRPr sz="2000" b="0" baseline="0">
                <a:solidFill>
                  <a:schemeClr val="tx1"/>
                </a:solidFill>
                <a:latin typeface="Verdana"/>
                <a:cs typeface="Verdana"/>
              </a:defRPr>
            </a:lvl1pPr>
          </a:lstStyle>
          <a:p>
            <a:r>
              <a:rPr lang="en-US" dirty="0" smtClean="0"/>
              <a:t>Click to edit Master subtitle style</a:t>
            </a:r>
            <a:endParaRPr lang="en-US" dirty="0"/>
          </a:p>
        </p:txBody>
      </p:sp>
      <p:sp>
        <p:nvSpPr>
          <p:cNvPr id="7" name="Text Placeholder 15"/>
          <p:cNvSpPr>
            <a:spLocks noGrp="1"/>
          </p:cNvSpPr>
          <p:nvPr>
            <p:ph type="body" sz="quarter" idx="13"/>
          </p:nvPr>
        </p:nvSpPr>
        <p:spPr>
          <a:xfrm>
            <a:off x="1234684" y="2875084"/>
            <a:ext cx="7918022" cy="378005"/>
          </a:xfrm>
          <a:prstGeom prst="rect">
            <a:avLst/>
          </a:prstGeom>
        </p:spPr>
        <p:txBody>
          <a:bodyPr/>
          <a:lstStyle>
            <a:lvl1pPr marL="0" indent="0">
              <a:buFontTx/>
              <a:buNone/>
              <a:defRPr sz="1600">
                <a:solidFill>
                  <a:schemeClr val="tx1"/>
                </a:solidFill>
                <a:latin typeface="Verdana"/>
              </a:defRPr>
            </a:lvl1pPr>
          </a:lstStyle>
          <a:p>
            <a:pPr lvl="0"/>
            <a:r>
              <a:rPr lang="en-US" dirty="0" smtClean="0"/>
              <a:t>Click to edit Master text styles</a:t>
            </a:r>
          </a:p>
        </p:txBody>
      </p:sp>
      <p:sp>
        <p:nvSpPr>
          <p:cNvPr id="11" name="Date Placeholder 1"/>
          <p:cNvSpPr>
            <a:spLocks noGrp="1"/>
          </p:cNvSpPr>
          <p:nvPr>
            <p:ph type="dt" sz="half" idx="14"/>
          </p:nvPr>
        </p:nvSpPr>
        <p:spPr/>
        <p:txBody>
          <a:bodyPr/>
          <a:lstStyle>
            <a:lvl1pPr>
              <a:defRPr>
                <a:solidFill>
                  <a:schemeClr val="tx1"/>
                </a:solidFill>
              </a:defRPr>
            </a:lvl1pPr>
          </a:lstStyle>
          <a:p>
            <a:pPr>
              <a:defRPr/>
            </a:pPr>
            <a:fld id="{061DBC4B-18FA-4641-AED3-09167062A95C}" type="datetime1">
              <a:rPr lang="en-US" smtClean="0"/>
              <a:pPr>
                <a:defRPr/>
              </a:pPr>
              <a:t>7/19/2014</a:t>
            </a:fld>
            <a:endParaRPr lang="en-US" dirty="0"/>
          </a:p>
        </p:txBody>
      </p:sp>
      <p:sp>
        <p:nvSpPr>
          <p:cNvPr id="12" name="Slide Number Placeholder 2"/>
          <p:cNvSpPr>
            <a:spLocks noGrp="1"/>
          </p:cNvSpPr>
          <p:nvPr>
            <p:ph type="sldNum" sz="quarter" idx="15"/>
          </p:nvPr>
        </p:nvSpPr>
        <p:spPr/>
        <p:txBody>
          <a:bodyPr/>
          <a:lstStyle>
            <a:lvl1pPr>
              <a:defRPr>
                <a:solidFill>
                  <a:schemeClr val="tx1"/>
                </a:solidFill>
              </a:defRPr>
            </a:lvl1pPr>
          </a:lstStyle>
          <a:p>
            <a:pPr>
              <a:defRPr/>
            </a:pPr>
            <a:fld id="{FA0FCE97-1E5D-3942-9893-29D29393C492}" type="slidenum">
              <a:rPr lang="en-US" smtClean="0"/>
              <a:pPr>
                <a:defRPr/>
              </a:pPr>
              <a:t>‹#›</a:t>
            </a:fld>
            <a:endParaRPr lang="en-US" dirty="0"/>
          </a:p>
        </p:txBody>
      </p:sp>
      <p:sp>
        <p:nvSpPr>
          <p:cNvPr id="2" name="Rectangle 1"/>
          <p:cNvSpPr/>
          <p:nvPr userDrawn="1"/>
        </p:nvSpPr>
        <p:spPr>
          <a:xfrm>
            <a:off x="0" y="0"/>
            <a:ext cx="9144000" cy="1269242"/>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1026" name="Picture 2" descr="C:\Users\Mystogan\Pictures\Untitled-1.png"/>
          <p:cNvPicPr>
            <a:picLocks noChangeAspect="1" noChangeArrowheads="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a:off x="5589705" y="216578"/>
            <a:ext cx="3264827" cy="64860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8936245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365760" y="2009550"/>
            <a:ext cx="8326438" cy="40254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1"/>
          <p:cNvSpPr>
            <a:spLocks noGrp="1"/>
          </p:cNvSpPr>
          <p:nvPr>
            <p:ph type="sldNum" sz="quarter" idx="15"/>
          </p:nvPr>
        </p:nvSpPr>
        <p:spPr/>
        <p:txBody>
          <a:bodyPr/>
          <a:lstStyle>
            <a:lvl1pPr>
              <a:defRPr/>
            </a:lvl1pPr>
          </a:lstStyle>
          <a:p>
            <a:pPr>
              <a:defRPr/>
            </a:pPr>
            <a:fld id="{1F2884EB-C6E3-684C-A39B-0E652C4E0E60}" type="slidenum">
              <a:rPr lang="en-US"/>
              <a:pPr>
                <a:defRPr/>
              </a:pPr>
              <a:t>‹#›</a:t>
            </a:fld>
            <a:endParaRPr lang="en-US" dirty="0"/>
          </a:p>
        </p:txBody>
      </p:sp>
      <p:sp>
        <p:nvSpPr>
          <p:cNvPr id="6" name="Date Placeholder 2"/>
          <p:cNvSpPr>
            <a:spLocks noGrp="1"/>
          </p:cNvSpPr>
          <p:nvPr>
            <p:ph type="dt" sz="half" idx="16"/>
          </p:nvPr>
        </p:nvSpPr>
        <p:spPr/>
        <p:txBody>
          <a:bodyPr/>
          <a:lstStyle>
            <a:lvl1pPr>
              <a:defRPr/>
            </a:lvl1pPr>
          </a:lstStyle>
          <a:p>
            <a:pPr>
              <a:defRPr/>
            </a:pPr>
            <a:fld id="{3137D54C-61CE-1041-9449-8583DE2630BB}" type="datetime1">
              <a:rPr lang="en-US" smtClean="0"/>
              <a:pPr>
                <a:defRPr/>
              </a:pPr>
              <a:t>7/19/2014</a:t>
            </a:fld>
            <a:endParaRPr lang="en-US" dirty="0"/>
          </a:p>
        </p:txBody>
      </p:sp>
      <p:sp>
        <p:nvSpPr>
          <p:cNvPr id="2" name="Rectangle 1"/>
          <p:cNvSpPr/>
          <p:nvPr userDrawn="1"/>
        </p:nvSpPr>
        <p:spPr>
          <a:xfrm>
            <a:off x="0" y="1242940"/>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21" name="Text Placeholder 20"/>
          <p:cNvSpPr>
            <a:spLocks noGrp="1"/>
          </p:cNvSpPr>
          <p:nvPr>
            <p:ph type="body" sz="quarter" idx="17" hasCustomPrompt="1"/>
          </p:nvPr>
        </p:nvSpPr>
        <p:spPr>
          <a:xfrm>
            <a:off x="5418163" y="6451600"/>
            <a:ext cx="3315778" cy="365125"/>
          </a:xfrm>
        </p:spPr>
        <p:txBody>
          <a:bodyPr anchor="ctr"/>
          <a:lstStyle>
            <a:lvl1pPr marL="0" indent="0" algn="r">
              <a:buFontTx/>
              <a:buNone/>
              <a:defRPr sz="1050" baseline="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id-ID" dirty="0" smtClean="0"/>
              <a:t>IKG2A3</a:t>
            </a:r>
            <a:r>
              <a:rPr lang="en-US" dirty="0" smtClean="0"/>
              <a:t> </a:t>
            </a:r>
            <a:r>
              <a:rPr lang="id-ID" dirty="0" smtClean="0"/>
              <a:t>Pemrograman Terstruktur 2</a:t>
            </a:r>
            <a:endParaRPr lang="en-US" dirty="0"/>
          </a:p>
        </p:txBody>
      </p:sp>
    </p:spTree>
    <p:extLst>
      <p:ext uri="{BB962C8B-B14F-4D97-AF65-F5344CB8AC3E}">
        <p14:creationId xmlns="" xmlns:p14="http://schemas.microsoft.com/office/powerpoint/2010/main" val="17751881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Blank Slide">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lvl1pPr>
              <a:defRPr/>
            </a:lvl1pPr>
          </a:lstStyle>
          <a:p>
            <a:pPr>
              <a:defRPr/>
            </a:pPr>
            <a:fld id="{F0540D16-EBF5-0D44-A21F-B32E9F609578}" type="slidenum">
              <a:rPr lang="en-US"/>
              <a:pPr>
                <a:defRPr/>
              </a:pPr>
              <a:t>‹#›</a:t>
            </a:fld>
            <a:endParaRPr lang="en-US" dirty="0"/>
          </a:p>
        </p:txBody>
      </p:sp>
      <p:sp>
        <p:nvSpPr>
          <p:cNvPr id="4" name="Date Placeholder 2"/>
          <p:cNvSpPr>
            <a:spLocks noGrp="1"/>
          </p:cNvSpPr>
          <p:nvPr>
            <p:ph type="dt" sz="half" idx="11"/>
          </p:nvPr>
        </p:nvSpPr>
        <p:spPr/>
        <p:txBody>
          <a:bodyPr/>
          <a:lstStyle>
            <a:lvl1pPr>
              <a:defRPr/>
            </a:lvl1pPr>
          </a:lstStyle>
          <a:p>
            <a:pPr>
              <a:defRPr/>
            </a:pPr>
            <a:fld id="{18616975-30F2-B74D-B90F-E83C4C9562E7}" type="datetime1">
              <a:rPr lang="en-US" smtClean="0"/>
              <a:pPr>
                <a:defRPr/>
              </a:pPr>
              <a:t>7/19/2014</a:t>
            </a:fld>
            <a:endParaRPr lang="en-US" dirty="0"/>
          </a:p>
        </p:txBody>
      </p:sp>
      <p:sp>
        <p:nvSpPr>
          <p:cNvPr id="6" name="Rectangle 5"/>
          <p:cNvSpPr/>
          <p:nvPr userDrawn="1"/>
        </p:nvSpPr>
        <p:spPr>
          <a:xfrm>
            <a:off x="0" y="1242940"/>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20"/>
          <p:cNvSpPr>
            <a:spLocks noGrp="1"/>
          </p:cNvSpPr>
          <p:nvPr>
            <p:ph type="body" sz="quarter" idx="17" hasCustomPrompt="1"/>
          </p:nvPr>
        </p:nvSpPr>
        <p:spPr>
          <a:xfrm>
            <a:off x="5418163" y="6451600"/>
            <a:ext cx="3315778"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err="1" smtClean="0"/>
              <a:t>Kode</a:t>
            </a:r>
            <a:r>
              <a:rPr lang="en-US" dirty="0" smtClean="0"/>
              <a:t> </a:t>
            </a:r>
            <a:r>
              <a:rPr lang="en-US" dirty="0" err="1" smtClean="0"/>
              <a:t>dan</a:t>
            </a:r>
            <a:r>
              <a:rPr lang="en-US" dirty="0" smtClean="0"/>
              <a:t> </a:t>
            </a:r>
            <a:r>
              <a:rPr lang="en-US" dirty="0" err="1" smtClean="0"/>
              <a:t>Nama</a:t>
            </a:r>
            <a:r>
              <a:rPr lang="en-US" dirty="0" smtClean="0"/>
              <a:t> </a:t>
            </a:r>
            <a:r>
              <a:rPr lang="en-US" dirty="0" err="1" smtClean="0"/>
              <a:t>mata</a:t>
            </a:r>
            <a:r>
              <a:rPr lang="en-US" dirty="0" smtClean="0"/>
              <a:t> </a:t>
            </a:r>
            <a:r>
              <a:rPr lang="en-US" dirty="0" err="1" smtClean="0"/>
              <a:t>Kuliah</a:t>
            </a:r>
            <a:endParaRPr lang="en-US" dirty="0"/>
          </a:p>
        </p:txBody>
      </p:sp>
    </p:spTree>
    <p:extLst>
      <p:ext uri="{BB962C8B-B14F-4D97-AF65-F5344CB8AC3E}">
        <p14:creationId xmlns="" xmlns:p14="http://schemas.microsoft.com/office/powerpoint/2010/main" val="282104517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Slide">
    <p:spTree>
      <p:nvGrpSpPr>
        <p:cNvPr id="1" name=""/>
        <p:cNvGrpSpPr/>
        <p:nvPr/>
      </p:nvGrpSpPr>
      <p:grpSpPr>
        <a:xfrm>
          <a:off x="0" y="0"/>
          <a:ext cx="0" cy="0"/>
          <a:chOff x="0" y="0"/>
          <a:chExt cx="0" cy="0"/>
        </a:xfrm>
      </p:grpSpPr>
      <p:sp>
        <p:nvSpPr>
          <p:cNvPr id="5" name="Content Placeholder 4"/>
          <p:cNvSpPr>
            <a:spLocks noGrp="1"/>
          </p:cNvSpPr>
          <p:nvPr>
            <p:ph sz="quarter" idx="23"/>
          </p:nvPr>
        </p:nvSpPr>
        <p:spPr>
          <a:xfrm>
            <a:off x="374826" y="2009550"/>
            <a:ext cx="4035425" cy="400231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24"/>
          </p:nvPr>
        </p:nvSpPr>
        <p:spPr>
          <a:xfrm>
            <a:off x="4738863" y="2009550"/>
            <a:ext cx="4035425" cy="4002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1"/>
          <p:cNvSpPr>
            <a:spLocks noGrp="1"/>
          </p:cNvSpPr>
          <p:nvPr>
            <p:ph type="sldNum" sz="quarter" idx="25"/>
          </p:nvPr>
        </p:nvSpPr>
        <p:spPr/>
        <p:txBody>
          <a:bodyPr/>
          <a:lstStyle>
            <a:lvl1pPr>
              <a:defRPr/>
            </a:lvl1pPr>
          </a:lstStyle>
          <a:p>
            <a:pPr>
              <a:defRPr/>
            </a:pPr>
            <a:fld id="{C8467590-0BC9-4B4A-95A3-307D97AD4B4F}" type="slidenum">
              <a:rPr lang="en-US"/>
              <a:pPr>
                <a:defRPr/>
              </a:pPr>
              <a:t>‹#›</a:t>
            </a:fld>
            <a:endParaRPr lang="en-US" dirty="0"/>
          </a:p>
        </p:txBody>
      </p:sp>
      <p:sp>
        <p:nvSpPr>
          <p:cNvPr id="7" name="Date Placeholder 2"/>
          <p:cNvSpPr>
            <a:spLocks noGrp="1"/>
          </p:cNvSpPr>
          <p:nvPr>
            <p:ph type="dt" sz="half" idx="26"/>
          </p:nvPr>
        </p:nvSpPr>
        <p:spPr/>
        <p:txBody>
          <a:bodyPr/>
          <a:lstStyle>
            <a:lvl1pPr>
              <a:defRPr/>
            </a:lvl1pPr>
          </a:lstStyle>
          <a:p>
            <a:pPr>
              <a:defRPr/>
            </a:pPr>
            <a:fld id="{421CA678-D006-7B41-A446-6998EA1314C2}" type="datetime1">
              <a:rPr lang="en-US" smtClean="0"/>
              <a:pPr>
                <a:defRPr/>
              </a:pPr>
              <a:t>7/19/2014</a:t>
            </a:fld>
            <a:endParaRPr lang="en-US" dirty="0"/>
          </a:p>
        </p:txBody>
      </p:sp>
      <p:sp>
        <p:nvSpPr>
          <p:cNvPr id="9" name="Rectangle 8"/>
          <p:cNvSpPr/>
          <p:nvPr userDrawn="1"/>
        </p:nvSpPr>
        <p:spPr>
          <a:xfrm>
            <a:off x="0" y="1242940"/>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65124" y="1336417"/>
            <a:ext cx="8409163" cy="641239"/>
          </a:xfrm>
        </p:spPr>
        <p:txBody>
          <a:bodyPr/>
          <a:lstStyle/>
          <a:p>
            <a:r>
              <a:rPr lang="en-US" smtClean="0"/>
              <a:t>Click to edit Master title style</a:t>
            </a:r>
            <a:endParaRPr lang="en-US"/>
          </a:p>
        </p:txBody>
      </p:sp>
      <p:sp>
        <p:nvSpPr>
          <p:cNvPr id="8" name="Text Placeholder 20"/>
          <p:cNvSpPr>
            <a:spLocks noGrp="1"/>
          </p:cNvSpPr>
          <p:nvPr>
            <p:ph type="body" sz="quarter" idx="17" hasCustomPrompt="1"/>
          </p:nvPr>
        </p:nvSpPr>
        <p:spPr>
          <a:xfrm>
            <a:off x="5418163" y="6451600"/>
            <a:ext cx="3315778"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err="1" smtClean="0"/>
              <a:t>Kode</a:t>
            </a:r>
            <a:r>
              <a:rPr lang="en-US" dirty="0" smtClean="0"/>
              <a:t> </a:t>
            </a:r>
            <a:r>
              <a:rPr lang="en-US" dirty="0" err="1" smtClean="0"/>
              <a:t>dan</a:t>
            </a:r>
            <a:r>
              <a:rPr lang="en-US" dirty="0" smtClean="0"/>
              <a:t> </a:t>
            </a:r>
            <a:r>
              <a:rPr lang="en-US" dirty="0" err="1" smtClean="0"/>
              <a:t>Nama</a:t>
            </a:r>
            <a:r>
              <a:rPr lang="en-US" dirty="0" smtClean="0"/>
              <a:t> </a:t>
            </a:r>
            <a:r>
              <a:rPr lang="en-US" dirty="0" err="1" smtClean="0"/>
              <a:t>mata</a:t>
            </a:r>
            <a:r>
              <a:rPr lang="en-US" dirty="0" smtClean="0"/>
              <a:t> </a:t>
            </a:r>
            <a:r>
              <a:rPr lang="en-US" dirty="0" err="1" smtClean="0"/>
              <a:t>Kuliah</a:t>
            </a:r>
            <a:endParaRPr lang="en-US" dirty="0"/>
          </a:p>
        </p:txBody>
      </p:sp>
    </p:spTree>
    <p:extLst>
      <p:ext uri="{BB962C8B-B14F-4D97-AF65-F5344CB8AC3E}">
        <p14:creationId xmlns="" xmlns:p14="http://schemas.microsoft.com/office/powerpoint/2010/main" val="1372396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366889" y="1645920"/>
            <a:ext cx="4035247" cy="789828"/>
          </a:xfrm>
          <a:prstGeom prst="rect">
            <a:avLst/>
          </a:prstGeom>
        </p:spPr>
        <p:txBody>
          <a:bodyPr anchor="b">
            <a:noAutofit/>
          </a:bodyPr>
          <a:lstStyle>
            <a:lvl1pPr marL="0" indent="0" algn="ctr">
              <a:lnSpc>
                <a:spcPts val="3000"/>
              </a:lnSpc>
              <a:spcBef>
                <a:spcPts val="0"/>
              </a:spcBef>
              <a:buNone/>
              <a:defRPr sz="2600" b="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Text Placeholder 2"/>
          <p:cNvSpPr>
            <a:spLocks noGrp="1"/>
          </p:cNvSpPr>
          <p:nvPr>
            <p:ph type="body" idx="17"/>
          </p:nvPr>
        </p:nvSpPr>
        <p:spPr>
          <a:xfrm>
            <a:off x="4703762" y="1645920"/>
            <a:ext cx="4045126" cy="789828"/>
          </a:xfrm>
          <a:prstGeom prst="rect">
            <a:avLst/>
          </a:prstGeom>
        </p:spPr>
        <p:txBody>
          <a:bodyPr anchor="b">
            <a:noAutofit/>
          </a:bodyPr>
          <a:lstStyle>
            <a:lvl1pPr marL="0" indent="0" algn="ctr">
              <a:lnSpc>
                <a:spcPts val="3000"/>
              </a:lnSpc>
              <a:spcBef>
                <a:spcPts val="0"/>
              </a:spcBef>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Content Placeholder 4"/>
          <p:cNvSpPr>
            <a:spLocks noGrp="1"/>
          </p:cNvSpPr>
          <p:nvPr>
            <p:ph sz="quarter" idx="24"/>
          </p:nvPr>
        </p:nvSpPr>
        <p:spPr>
          <a:xfrm>
            <a:off x="357187" y="2659063"/>
            <a:ext cx="4044950" cy="3352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25"/>
          </p:nvPr>
        </p:nvSpPr>
        <p:spPr>
          <a:xfrm>
            <a:off x="4703762" y="2659063"/>
            <a:ext cx="4044950" cy="3352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1"/>
          <p:cNvSpPr>
            <a:spLocks noGrp="1"/>
          </p:cNvSpPr>
          <p:nvPr>
            <p:ph type="sldNum" sz="quarter" idx="26"/>
          </p:nvPr>
        </p:nvSpPr>
        <p:spPr/>
        <p:txBody>
          <a:bodyPr/>
          <a:lstStyle>
            <a:lvl1pPr>
              <a:defRPr/>
            </a:lvl1pPr>
          </a:lstStyle>
          <a:p>
            <a:pPr>
              <a:defRPr/>
            </a:pPr>
            <a:fld id="{E5D3C417-35D1-DE4B-9003-F2E94344F58E}" type="slidenum">
              <a:rPr lang="en-US"/>
              <a:pPr>
                <a:defRPr/>
              </a:pPr>
              <a:t>‹#›</a:t>
            </a:fld>
            <a:endParaRPr lang="en-US" dirty="0"/>
          </a:p>
        </p:txBody>
      </p:sp>
      <p:sp>
        <p:nvSpPr>
          <p:cNvPr id="9" name="Date Placeholder 2"/>
          <p:cNvSpPr>
            <a:spLocks noGrp="1"/>
          </p:cNvSpPr>
          <p:nvPr>
            <p:ph type="dt" sz="half" idx="27"/>
          </p:nvPr>
        </p:nvSpPr>
        <p:spPr/>
        <p:txBody>
          <a:bodyPr/>
          <a:lstStyle>
            <a:lvl1pPr>
              <a:defRPr/>
            </a:lvl1pPr>
          </a:lstStyle>
          <a:p>
            <a:pPr>
              <a:defRPr/>
            </a:pPr>
            <a:fld id="{2591F2DA-4C0E-AF48-AAE7-6B5FD0673F17}" type="datetime1">
              <a:rPr lang="en-US" smtClean="0"/>
              <a:pPr>
                <a:defRPr/>
              </a:pPr>
              <a:t>7/19/2014</a:t>
            </a:fld>
            <a:endParaRPr lang="en-US" dirty="0"/>
          </a:p>
        </p:txBody>
      </p:sp>
      <p:sp>
        <p:nvSpPr>
          <p:cNvPr id="11" name="Rectangle 10"/>
          <p:cNvSpPr/>
          <p:nvPr userDrawn="1"/>
        </p:nvSpPr>
        <p:spPr>
          <a:xfrm>
            <a:off x="0" y="1242940"/>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 Placeholder 20"/>
          <p:cNvSpPr>
            <a:spLocks noGrp="1"/>
          </p:cNvSpPr>
          <p:nvPr>
            <p:ph type="body" sz="quarter" idx="28" hasCustomPrompt="1"/>
          </p:nvPr>
        </p:nvSpPr>
        <p:spPr>
          <a:xfrm>
            <a:off x="5418163" y="6451600"/>
            <a:ext cx="3315778"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err="1" smtClean="0"/>
              <a:t>Kode</a:t>
            </a:r>
            <a:r>
              <a:rPr lang="en-US" dirty="0" smtClean="0"/>
              <a:t> </a:t>
            </a:r>
            <a:r>
              <a:rPr lang="en-US" dirty="0" err="1" smtClean="0"/>
              <a:t>dan</a:t>
            </a:r>
            <a:r>
              <a:rPr lang="en-US" dirty="0" smtClean="0"/>
              <a:t> </a:t>
            </a:r>
            <a:r>
              <a:rPr lang="en-US" dirty="0" err="1" smtClean="0"/>
              <a:t>Nama</a:t>
            </a:r>
            <a:r>
              <a:rPr lang="en-US" dirty="0" smtClean="0"/>
              <a:t> </a:t>
            </a:r>
            <a:r>
              <a:rPr lang="en-US" dirty="0" err="1" smtClean="0"/>
              <a:t>mata</a:t>
            </a:r>
            <a:r>
              <a:rPr lang="en-US" dirty="0" smtClean="0"/>
              <a:t> </a:t>
            </a:r>
            <a:r>
              <a:rPr lang="en-US" dirty="0" err="1" smtClean="0"/>
              <a:t>Kuliah</a:t>
            </a:r>
            <a:endParaRPr lang="en-US" dirty="0"/>
          </a:p>
        </p:txBody>
      </p:sp>
    </p:spTree>
    <p:extLst>
      <p:ext uri="{BB962C8B-B14F-4D97-AF65-F5344CB8AC3E}">
        <p14:creationId xmlns="" xmlns:p14="http://schemas.microsoft.com/office/powerpoint/2010/main" val="10825055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1 Content Slide">
    <p:spTree>
      <p:nvGrpSpPr>
        <p:cNvPr id="1" name=""/>
        <p:cNvGrpSpPr/>
        <p:nvPr/>
      </p:nvGrpSpPr>
      <p:grpSpPr>
        <a:xfrm>
          <a:off x="0" y="0"/>
          <a:ext cx="0" cy="0"/>
          <a:chOff x="0" y="0"/>
          <a:chExt cx="0" cy="0"/>
        </a:xfrm>
      </p:grpSpPr>
      <p:sp>
        <p:nvSpPr>
          <p:cNvPr id="5" name="Content Placeholder 4"/>
          <p:cNvSpPr>
            <a:spLocks noGrp="1"/>
          </p:cNvSpPr>
          <p:nvPr>
            <p:ph sz="quarter" idx="21"/>
          </p:nvPr>
        </p:nvSpPr>
        <p:spPr>
          <a:xfrm>
            <a:off x="4678538" y="2009550"/>
            <a:ext cx="4035425" cy="400231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10"/>
          <p:cNvSpPr>
            <a:spLocks noGrp="1"/>
          </p:cNvSpPr>
          <p:nvPr>
            <p:ph type="pic" sz="quarter" idx="22"/>
          </p:nvPr>
        </p:nvSpPr>
        <p:spPr>
          <a:xfrm>
            <a:off x="365125" y="2009550"/>
            <a:ext cx="3997325" cy="4002313"/>
          </a:xfrm>
        </p:spPr>
        <p:txBody>
          <a:bodyPr rtlCol="0">
            <a:normAutofit/>
          </a:bodyPr>
          <a:lstStyle>
            <a:lvl1pPr marL="0" marR="0" indent="0" algn="l" defTabSz="457200" rtl="0" eaLnBrk="1" fontAlgn="auto" latinLnBrk="0" hangingPunct="1">
              <a:lnSpc>
                <a:spcPct val="100000"/>
              </a:lnSpc>
              <a:spcBef>
                <a:spcPts val="1800"/>
              </a:spcBef>
              <a:spcAft>
                <a:spcPts val="0"/>
              </a:spcAft>
              <a:buClrTx/>
              <a:buSzPct val="135000"/>
              <a:buFontTx/>
              <a:buNone/>
              <a:tabLst/>
              <a:defRPr sz="2000"/>
            </a:lvl1pPr>
          </a:lstStyle>
          <a:p>
            <a:pPr lvl="0"/>
            <a:r>
              <a:rPr lang="en-US" noProof="0" dirty="0" smtClean="0"/>
              <a:t>Drag picture to placeholder or click icon to add</a:t>
            </a:r>
            <a:endParaRPr lang="en-US" noProof="0" dirty="0"/>
          </a:p>
        </p:txBody>
      </p:sp>
      <p:sp>
        <p:nvSpPr>
          <p:cNvPr id="6" name="Slide Number Placeholder 1"/>
          <p:cNvSpPr>
            <a:spLocks noGrp="1"/>
          </p:cNvSpPr>
          <p:nvPr>
            <p:ph type="sldNum" sz="quarter" idx="23"/>
          </p:nvPr>
        </p:nvSpPr>
        <p:spPr/>
        <p:txBody>
          <a:bodyPr/>
          <a:lstStyle>
            <a:lvl1pPr>
              <a:defRPr/>
            </a:lvl1pPr>
          </a:lstStyle>
          <a:p>
            <a:pPr>
              <a:defRPr/>
            </a:pPr>
            <a:fld id="{C2DA4596-0E95-4845-A51E-381771D71C5B}" type="slidenum">
              <a:rPr lang="en-US"/>
              <a:pPr>
                <a:defRPr/>
              </a:pPr>
              <a:t>‹#›</a:t>
            </a:fld>
            <a:endParaRPr lang="en-US" dirty="0"/>
          </a:p>
        </p:txBody>
      </p:sp>
      <p:sp>
        <p:nvSpPr>
          <p:cNvPr id="7" name="Date Placeholder 2"/>
          <p:cNvSpPr>
            <a:spLocks noGrp="1"/>
          </p:cNvSpPr>
          <p:nvPr>
            <p:ph type="dt" sz="half" idx="24"/>
          </p:nvPr>
        </p:nvSpPr>
        <p:spPr/>
        <p:txBody>
          <a:bodyPr/>
          <a:lstStyle>
            <a:lvl1pPr>
              <a:defRPr/>
            </a:lvl1pPr>
          </a:lstStyle>
          <a:p>
            <a:pPr>
              <a:defRPr/>
            </a:pPr>
            <a:fld id="{8D23548A-BD02-5246-9AB8-6847FF416924}" type="datetime1">
              <a:rPr lang="en-US" smtClean="0"/>
              <a:pPr>
                <a:defRPr/>
              </a:pPr>
              <a:t>7/19/2014</a:t>
            </a:fld>
            <a:endParaRPr lang="en-US" dirty="0"/>
          </a:p>
        </p:txBody>
      </p:sp>
      <p:sp>
        <p:nvSpPr>
          <p:cNvPr id="9" name="Rectangle 8"/>
          <p:cNvSpPr/>
          <p:nvPr userDrawn="1"/>
        </p:nvSpPr>
        <p:spPr>
          <a:xfrm>
            <a:off x="0" y="1242940"/>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20"/>
          <p:cNvSpPr>
            <a:spLocks noGrp="1"/>
          </p:cNvSpPr>
          <p:nvPr>
            <p:ph type="body" sz="quarter" idx="17" hasCustomPrompt="1"/>
          </p:nvPr>
        </p:nvSpPr>
        <p:spPr>
          <a:xfrm>
            <a:off x="5418163" y="6451600"/>
            <a:ext cx="3315778"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err="1" smtClean="0"/>
              <a:t>Kode</a:t>
            </a:r>
            <a:r>
              <a:rPr lang="en-US" dirty="0" smtClean="0"/>
              <a:t> </a:t>
            </a:r>
            <a:r>
              <a:rPr lang="en-US" dirty="0" err="1" smtClean="0"/>
              <a:t>dan</a:t>
            </a:r>
            <a:r>
              <a:rPr lang="en-US" dirty="0" smtClean="0"/>
              <a:t> </a:t>
            </a:r>
            <a:r>
              <a:rPr lang="en-US" dirty="0" err="1" smtClean="0"/>
              <a:t>Nama</a:t>
            </a:r>
            <a:r>
              <a:rPr lang="en-US" dirty="0" smtClean="0"/>
              <a:t> </a:t>
            </a:r>
            <a:r>
              <a:rPr lang="en-US" dirty="0" err="1" smtClean="0"/>
              <a:t>mata</a:t>
            </a:r>
            <a:r>
              <a:rPr lang="en-US" dirty="0" smtClean="0"/>
              <a:t> </a:t>
            </a:r>
            <a:r>
              <a:rPr lang="en-US" dirty="0" err="1" smtClean="0"/>
              <a:t>Kuliah</a:t>
            </a:r>
            <a:endParaRPr lang="en-US" dirty="0"/>
          </a:p>
        </p:txBody>
      </p:sp>
    </p:spTree>
    <p:extLst>
      <p:ext uri="{BB962C8B-B14F-4D97-AF65-F5344CB8AC3E}">
        <p14:creationId xmlns="" xmlns:p14="http://schemas.microsoft.com/office/powerpoint/2010/main" val="24661985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6" name="Title 1"/>
          <p:cNvSpPr txBox="1">
            <a:spLocks/>
          </p:cNvSpPr>
          <p:nvPr userDrawn="1"/>
        </p:nvSpPr>
        <p:spPr bwMode="auto">
          <a:xfrm>
            <a:off x="434548" y="4489331"/>
            <a:ext cx="8326438" cy="21192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3200" b="1" kern="1200">
                <a:solidFill>
                  <a:schemeClr val="bg1"/>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5pPr>
            <a:lvl6pPr marL="4572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6pPr>
            <a:lvl7pPr marL="9144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7pPr>
            <a:lvl8pPr marL="13716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8pPr>
            <a:lvl9pPr marL="18288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9pPr>
          </a:lstStyle>
          <a:p>
            <a:pPr algn="ctr"/>
            <a:r>
              <a:rPr lang="en-US" sz="5400" dirty="0" smtClean="0">
                <a:solidFill>
                  <a:srgbClr val="C00000"/>
                </a:solidFill>
                <a:latin typeface="Brush Script Std" pitchFamily="66" charset="0"/>
              </a:rPr>
              <a:t>THANK YOU</a:t>
            </a:r>
            <a:endParaRPr lang="en-US" sz="5400" dirty="0">
              <a:solidFill>
                <a:srgbClr val="C00000"/>
              </a:solidFill>
              <a:latin typeface="Brush Script Std" pitchFamily="66" charset="0"/>
            </a:endParaRPr>
          </a:p>
        </p:txBody>
      </p:sp>
      <p:sp>
        <p:nvSpPr>
          <p:cNvPr id="16" name="Rectangle 15"/>
          <p:cNvSpPr/>
          <p:nvPr userDrawn="1"/>
        </p:nvSpPr>
        <p:spPr>
          <a:xfrm>
            <a:off x="-489" y="4670967"/>
            <a:ext cx="9141923" cy="93681"/>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074" name="Picture 2" descr="C:\Users\Mystogan\Pictures\red-digital-background.jpg"/>
          <p:cNvPicPr>
            <a:picLocks noChangeAspect="1" noChangeArrowheads="1"/>
          </p:cNvPicPr>
          <p:nvPr userDrawn="1"/>
        </p:nvPicPr>
        <p:blipFill rotWithShape="1">
          <a:blip r:embed="rId2">
            <a:extLst>
              <a:ext uri="{28A0092B-C50C-407E-A947-70E740481C1C}">
                <a14:useLocalDpi xmlns="" xmlns:a14="http://schemas.microsoft.com/office/drawing/2010/main" val="0"/>
              </a:ext>
            </a:extLst>
          </a:blip>
          <a:srcRect t="17910" b="13980"/>
          <a:stretch/>
        </p:blipFill>
        <p:spPr bwMode="auto">
          <a:xfrm>
            <a:off x="-2566" y="0"/>
            <a:ext cx="9144000" cy="4670967"/>
          </a:xfrm>
          <a:prstGeom prst="rect">
            <a:avLst/>
          </a:prstGeom>
          <a:noFill/>
          <a:extLst>
            <a:ext uri="{909E8E84-426E-40DD-AFC4-6F175D3DCCD1}">
              <a14:hiddenFill xmlns="" xmlns:a14="http://schemas.microsoft.com/office/drawing/2010/main">
                <a:solidFill>
                  <a:srgbClr val="FFFFFF"/>
                </a:solidFill>
              </a14:hiddenFill>
            </a:ext>
          </a:extLst>
        </p:spPr>
      </p:pic>
      <p:pic>
        <p:nvPicPr>
          <p:cNvPr id="2050" name="Picture 2" descr="C:\Users\Mystogan\Pictures\logo-white.png"/>
          <p:cNvPicPr>
            <a:picLocks noChangeAspect="1" noChangeArrowheads="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a:off x="154392" y="142946"/>
            <a:ext cx="3039184" cy="60378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4577259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0"/>
            <a:ext cx="9143999" cy="68580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6" name="Title Placeholder 9"/>
          <p:cNvSpPr>
            <a:spLocks noGrp="1" noChangeAspect="1"/>
          </p:cNvSpPr>
          <p:nvPr>
            <p:ph type="title"/>
          </p:nvPr>
        </p:nvSpPr>
        <p:spPr bwMode="auto">
          <a:xfrm>
            <a:off x="365125" y="1336417"/>
            <a:ext cx="8326438" cy="6412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US" dirty="0"/>
          </a:p>
        </p:txBody>
      </p:sp>
      <p:pic>
        <p:nvPicPr>
          <p:cNvPr id="5" name="Picture 2" descr="C:\Users\Mystogan\Pictures\75_big.jpg"/>
          <p:cNvPicPr>
            <a:picLocks noChangeAspect="1" noChangeArrowheads="1"/>
          </p:cNvPicPr>
          <p:nvPr userDrawn="1"/>
        </p:nvPicPr>
        <p:blipFill>
          <a:blip r:embed="rId10">
            <a:extLst>
              <a:ext uri="{28A0092B-C50C-407E-A947-70E740481C1C}">
                <a14:useLocalDpi xmlns="" xmlns:a14="http://schemas.microsoft.com/office/drawing/2010/main" val="0"/>
              </a:ext>
            </a:extLst>
          </a:blip>
          <a:srcRect/>
          <a:stretch>
            <a:fillRect/>
          </a:stretch>
        </p:blipFill>
        <p:spPr bwMode="auto">
          <a:xfrm>
            <a:off x="0" y="6248401"/>
            <a:ext cx="9143999" cy="6096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Slide Number Placeholder 1"/>
          <p:cNvSpPr>
            <a:spLocks noGrp="1"/>
          </p:cNvSpPr>
          <p:nvPr>
            <p:ph type="sldNum" sz="quarter" idx="4"/>
          </p:nvPr>
        </p:nvSpPr>
        <p:spPr>
          <a:xfrm>
            <a:off x="389908" y="6451886"/>
            <a:ext cx="358775" cy="365125"/>
          </a:xfrm>
          <a:prstGeom prst="rect">
            <a:avLst/>
          </a:prstGeom>
        </p:spPr>
        <p:txBody>
          <a:bodyPr vert="horz" lIns="0" tIns="45720" rIns="91440" bIns="45720" rtlCol="0" anchor="ctr"/>
          <a:lstStyle>
            <a:lvl1pPr algn="l" fontAlgn="auto">
              <a:spcBef>
                <a:spcPts val="0"/>
              </a:spcBef>
              <a:spcAft>
                <a:spcPts val="0"/>
              </a:spcAft>
              <a:defRPr sz="1050" smtClean="0">
                <a:solidFill>
                  <a:schemeClr val="bg1"/>
                </a:solidFill>
                <a:latin typeface="+mn-lt"/>
                <a:ea typeface="+mn-ea"/>
                <a:cs typeface="+mn-cs"/>
              </a:defRPr>
            </a:lvl1pPr>
          </a:lstStyle>
          <a:p>
            <a:pPr>
              <a:defRPr/>
            </a:pPr>
            <a:fld id="{02B1F015-1154-6F45-9F5A-29B4836DF7ED}" type="slidenum">
              <a:rPr lang="en-US" smtClean="0"/>
              <a:pPr>
                <a:defRPr/>
              </a:pPr>
              <a:t>‹#›</a:t>
            </a:fld>
            <a:endParaRPr lang="en-US" dirty="0"/>
          </a:p>
        </p:txBody>
      </p:sp>
      <p:sp>
        <p:nvSpPr>
          <p:cNvPr id="3" name="Date Placeholder 2"/>
          <p:cNvSpPr>
            <a:spLocks noGrp="1"/>
          </p:cNvSpPr>
          <p:nvPr>
            <p:ph type="dt" sz="half" idx="2"/>
          </p:nvPr>
        </p:nvSpPr>
        <p:spPr>
          <a:xfrm>
            <a:off x="810596" y="6451886"/>
            <a:ext cx="1643062" cy="365125"/>
          </a:xfrm>
          <a:prstGeom prst="rect">
            <a:avLst/>
          </a:prstGeom>
        </p:spPr>
        <p:txBody>
          <a:bodyPr vert="horz" lIns="0" tIns="45720" rIns="91440" bIns="45720" rtlCol="0" anchor="ctr"/>
          <a:lstStyle>
            <a:lvl1pPr algn="l" fontAlgn="auto">
              <a:spcBef>
                <a:spcPts val="0"/>
              </a:spcBef>
              <a:spcAft>
                <a:spcPts val="0"/>
              </a:spcAft>
              <a:defRPr sz="1050" smtClean="0">
                <a:solidFill>
                  <a:schemeClr val="bg1"/>
                </a:solidFill>
                <a:latin typeface="+mn-lt"/>
                <a:ea typeface="+mn-ea"/>
                <a:cs typeface="+mn-cs"/>
              </a:defRPr>
            </a:lvl1pPr>
          </a:lstStyle>
          <a:p>
            <a:pPr>
              <a:defRPr/>
            </a:pPr>
            <a:fld id="{C49DE922-2F34-1241-8A40-1B6D2996FA4E}" type="datetime1">
              <a:rPr lang="en-US" smtClean="0"/>
              <a:pPr>
                <a:defRPr/>
              </a:pPr>
              <a:t>7/19/2014</a:t>
            </a:fld>
            <a:endParaRPr lang="en-US" dirty="0"/>
          </a:p>
        </p:txBody>
      </p:sp>
      <p:sp>
        <p:nvSpPr>
          <p:cNvPr id="1030" name="Rectangle 3"/>
          <p:cNvSpPr>
            <a:spLocks noChangeArrowheads="1"/>
          </p:cNvSpPr>
          <p:nvPr/>
        </p:nvSpPr>
        <p:spPr bwMode="auto">
          <a:xfrm rot="-5400000">
            <a:off x="9449594" y="5911057"/>
            <a:ext cx="1709737"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600" dirty="0">
                <a:solidFill>
                  <a:srgbClr val="7F7F7F"/>
                </a:solidFill>
              </a:rPr>
              <a:t>12-CRS-0106 REVISED </a:t>
            </a:r>
            <a:r>
              <a:rPr lang="en-US" sz="600" dirty="0" smtClean="0">
                <a:solidFill>
                  <a:srgbClr val="7F7F7F"/>
                </a:solidFill>
              </a:rPr>
              <a:t>8 </a:t>
            </a:r>
            <a:r>
              <a:rPr lang="en-US" sz="600" dirty="0">
                <a:solidFill>
                  <a:srgbClr val="7F7F7F"/>
                </a:solidFill>
              </a:rPr>
              <a:t>FEB 2013</a:t>
            </a:r>
          </a:p>
        </p:txBody>
      </p:sp>
      <p:sp>
        <p:nvSpPr>
          <p:cNvPr id="1031" name="Text Placeholder 11"/>
          <p:cNvSpPr>
            <a:spLocks noGrp="1"/>
          </p:cNvSpPr>
          <p:nvPr>
            <p:ph type="body" idx="1"/>
          </p:nvPr>
        </p:nvSpPr>
        <p:spPr bwMode="auto">
          <a:xfrm>
            <a:off x="365125" y="1977656"/>
            <a:ext cx="8326438" cy="4054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9" name="Picture 3"/>
          <p:cNvPicPr>
            <a:picLocks noChangeAspect="1" noChangeArrowheads="1"/>
          </p:cNvPicPr>
          <p:nvPr userDrawn="1"/>
        </p:nvPicPr>
        <p:blipFill>
          <a:blip r:embed="rId11">
            <a:extLst>
              <a:ext uri="{28A0092B-C50C-407E-A947-70E740481C1C}">
                <a14:useLocalDpi xmlns="" xmlns:a14="http://schemas.microsoft.com/office/drawing/2010/main" val="0"/>
              </a:ext>
            </a:extLst>
          </a:blip>
          <a:stretch>
            <a:fillRect/>
          </a:stretch>
        </p:blipFill>
        <p:spPr bwMode="auto">
          <a:xfrm>
            <a:off x="3" y="0"/>
            <a:ext cx="9143993" cy="1247774"/>
          </a:xfrm>
          <a:prstGeom prst="rect">
            <a:avLst/>
          </a:prstGeom>
          <a:noFill/>
          <a:extLst>
            <a:ext uri="{909E8E84-426E-40DD-AFC4-6F175D3DCCD1}">
              <a14:hiddenFill xmlns=""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98" r:id="rId1"/>
    <p:sldLayoutId id="2147483704" r:id="rId2"/>
    <p:sldLayoutId id="2147483705" r:id="rId3"/>
    <p:sldLayoutId id="2147483706" r:id="rId4"/>
    <p:sldLayoutId id="2147483707" r:id="rId5"/>
    <p:sldLayoutId id="2147483708" r:id="rId6"/>
    <p:sldLayoutId id="2147483709" r:id="rId7"/>
  </p:sldLayoutIdLst>
  <p:timing>
    <p:tnLst>
      <p:par>
        <p:cTn id="1" dur="indefinite" restart="never" nodeType="tmRoot"/>
      </p:par>
    </p:tnLst>
  </p:timing>
  <p:hf hdr="0" ftr="0"/>
  <p:txStyles>
    <p:titleStyle>
      <a:lvl1pPr algn="l" defTabSz="457200" rtl="0" eaLnBrk="1" fontAlgn="base" hangingPunct="1">
        <a:spcBef>
          <a:spcPct val="0"/>
        </a:spcBef>
        <a:spcAft>
          <a:spcPct val="0"/>
        </a:spcAft>
        <a:defRPr sz="2800" b="1" kern="1200">
          <a:solidFill>
            <a:schemeClr val="tx1">
              <a:lumMod val="75000"/>
              <a:lumOff val="25000"/>
            </a:schemeClr>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5pPr>
      <a:lvl6pPr marL="4572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6pPr>
      <a:lvl7pPr marL="9144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7pPr>
      <a:lvl8pPr marL="13716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8pPr>
      <a:lvl9pPr marL="18288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9pPr>
    </p:titleStyle>
    <p:bodyStyle>
      <a:lvl1pPr marL="346075" indent="-346075" algn="l" defTabSz="457200" rtl="0" eaLnBrk="1" fontAlgn="base" hangingPunct="1">
        <a:spcBef>
          <a:spcPts val="1800"/>
        </a:spcBef>
        <a:spcAft>
          <a:spcPct val="0"/>
        </a:spcAft>
        <a:buSzPct val="135000"/>
        <a:buBlip>
          <a:blip r:embed="rId12"/>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16.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p:txBody>
          <a:bodyPr/>
          <a:lstStyle/>
          <a:p>
            <a:r>
              <a:rPr lang="en-US" dirty="0" err="1" smtClean="0"/>
              <a:t>Kode</a:t>
            </a:r>
            <a:r>
              <a:rPr lang="en-US" dirty="0" smtClean="0"/>
              <a:t> MK/ </a:t>
            </a:r>
            <a:r>
              <a:rPr lang="id-ID" dirty="0" smtClean="0"/>
              <a:t>Pemrograman Terstruktur 2</a:t>
            </a:r>
            <a:endParaRPr lang="en-US" dirty="0"/>
          </a:p>
        </p:txBody>
      </p:sp>
      <p:sp>
        <p:nvSpPr>
          <p:cNvPr id="11" name="Subtitle 10"/>
          <p:cNvSpPr>
            <a:spLocks noGrp="1"/>
          </p:cNvSpPr>
          <p:nvPr>
            <p:ph type="subTitle" idx="1"/>
          </p:nvPr>
        </p:nvSpPr>
        <p:spPr/>
        <p:txBody>
          <a:bodyPr/>
          <a:lstStyle/>
          <a:p>
            <a:r>
              <a:rPr lang="id-ID" dirty="0" smtClean="0"/>
              <a:t>ZK Abdurahman Baizal</a:t>
            </a:r>
            <a:endParaRPr lang="en-US" dirty="0"/>
          </a:p>
        </p:txBody>
      </p:sp>
      <p:sp>
        <p:nvSpPr>
          <p:cNvPr id="12" name="Text Placeholder 11"/>
          <p:cNvSpPr>
            <a:spLocks noGrp="1"/>
          </p:cNvSpPr>
          <p:nvPr>
            <p:ph type="body" sz="quarter" idx="13"/>
          </p:nvPr>
        </p:nvSpPr>
        <p:spPr/>
        <p:txBody>
          <a:bodyPr/>
          <a:lstStyle/>
          <a:p>
            <a:r>
              <a:rPr lang="en-US" dirty="0" smtClean="0"/>
              <a:t>KK</a:t>
            </a:r>
            <a:r>
              <a:rPr lang="id-ID" dirty="0" smtClean="0"/>
              <a:t> Algoritma dan Komputasi</a:t>
            </a:r>
            <a:endParaRPr lang="en-US" dirty="0"/>
          </a:p>
        </p:txBody>
      </p:sp>
      <p:sp>
        <p:nvSpPr>
          <p:cNvPr id="5" name="Date Placeholder 4"/>
          <p:cNvSpPr>
            <a:spLocks noGrp="1"/>
          </p:cNvSpPr>
          <p:nvPr>
            <p:ph type="dt" sz="half" idx="14"/>
          </p:nvPr>
        </p:nvSpPr>
        <p:spPr/>
        <p:txBody>
          <a:bodyPr/>
          <a:lstStyle/>
          <a:p>
            <a:pPr>
              <a:defRPr/>
            </a:pPr>
            <a:fld id="{061DBC4B-18FA-4641-AED3-09167062A95C}" type="datetime1">
              <a:rPr lang="en-US" smtClean="0"/>
              <a:pPr>
                <a:defRPr/>
              </a:pPr>
              <a:t>7/19/2014</a:t>
            </a:fld>
            <a:endParaRPr lang="en-US" dirty="0"/>
          </a:p>
        </p:txBody>
      </p:sp>
      <p:sp>
        <p:nvSpPr>
          <p:cNvPr id="6" name="Slide Number Placeholder 5"/>
          <p:cNvSpPr>
            <a:spLocks noGrp="1"/>
          </p:cNvSpPr>
          <p:nvPr>
            <p:ph type="sldNum" sz="quarter" idx="15"/>
          </p:nvPr>
        </p:nvSpPr>
        <p:spPr/>
        <p:txBody>
          <a:bodyPr/>
          <a:lstStyle/>
          <a:p>
            <a:pPr>
              <a:defRPr/>
            </a:pPr>
            <a:fld id="{FA0FCE97-1E5D-3942-9893-29D29393C492}" type="slidenum">
              <a:rPr lang="en-US" smtClean="0"/>
              <a:pPr>
                <a:defRPr/>
              </a:pPr>
              <a:t>1</a:t>
            </a:fld>
            <a:endParaRPr lang="en-US" dirty="0"/>
          </a:p>
        </p:txBody>
      </p:sp>
      <p:sp>
        <p:nvSpPr>
          <p:cNvPr id="7" name="Rectangle 6"/>
          <p:cNvSpPr/>
          <p:nvPr/>
        </p:nvSpPr>
        <p:spPr>
          <a:xfrm>
            <a:off x="5418161" y="2227425"/>
            <a:ext cx="3166281" cy="317708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id-ID" sz="3600" b="1" dirty="0" smtClean="0"/>
              <a:t>Graf</a:t>
            </a:r>
            <a:endParaRPr lang="id-ID" sz="3600" b="1" dirty="0"/>
          </a:p>
        </p:txBody>
      </p:sp>
    </p:spTree>
    <p:extLst>
      <p:ext uri="{BB962C8B-B14F-4D97-AF65-F5344CB8AC3E}">
        <p14:creationId xmlns="" xmlns:p14="http://schemas.microsoft.com/office/powerpoint/2010/main" val="1191294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10</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a:xfrm>
            <a:off x="365125" y="1336418"/>
            <a:ext cx="8326438" cy="570666"/>
          </a:xfrm>
        </p:spPr>
        <p:txBody>
          <a:bodyPr/>
          <a:lstStyle/>
          <a:p>
            <a:r>
              <a:rPr lang="id-ID" dirty="0" smtClean="0"/>
              <a:t>List Ketetanggaan</a:t>
            </a:r>
            <a:endParaRPr lang="id-ID" dirty="0"/>
          </a:p>
        </p:txBody>
      </p:sp>
      <p:sp>
        <p:nvSpPr>
          <p:cNvPr id="6" name="Text Placeholder 5"/>
          <p:cNvSpPr>
            <a:spLocks noGrp="1"/>
          </p:cNvSpPr>
          <p:nvPr>
            <p:ph type="body" sz="quarter" idx="17"/>
          </p:nvPr>
        </p:nvSpPr>
        <p:spPr/>
        <p:txBody>
          <a:bodyPr/>
          <a:lstStyle/>
          <a:p>
            <a:endParaRPr lang="id-ID"/>
          </a:p>
        </p:txBody>
      </p:sp>
      <p:graphicFrame>
        <p:nvGraphicFramePr>
          <p:cNvPr id="52226" name="Object 2"/>
          <p:cNvGraphicFramePr>
            <a:graphicFrameLocks noChangeAspect="1"/>
          </p:cNvGraphicFramePr>
          <p:nvPr/>
        </p:nvGraphicFramePr>
        <p:xfrm>
          <a:off x="990600" y="1907083"/>
          <a:ext cx="1930087" cy="1568196"/>
        </p:xfrm>
        <a:graphic>
          <a:graphicData uri="http://schemas.openxmlformats.org/presentationml/2006/ole">
            <p:oleObj spid="_x0000_s52226" name="Visio" r:id="rId3" imgW="1517904" imgH="1243584" progId="Visio.Drawing.6">
              <p:embed/>
            </p:oleObj>
          </a:graphicData>
        </a:graphic>
      </p:graphicFrame>
      <p:graphicFrame>
        <p:nvGraphicFramePr>
          <p:cNvPr id="52227" name="Object 3"/>
          <p:cNvGraphicFramePr>
            <a:graphicFrameLocks noChangeAspect="1"/>
          </p:cNvGraphicFramePr>
          <p:nvPr/>
        </p:nvGraphicFramePr>
        <p:xfrm>
          <a:off x="3581400" y="2301948"/>
          <a:ext cx="3460845" cy="1663868"/>
        </p:xfrm>
        <a:graphic>
          <a:graphicData uri="http://schemas.openxmlformats.org/presentationml/2006/ole">
            <p:oleObj spid="_x0000_s52227" name="Visio" r:id="rId4" imgW="2958084" imgH="1408176" progId="Visio.Drawing.6">
              <p:embed/>
            </p:oleObj>
          </a:graphicData>
        </a:graphic>
      </p:graphicFrame>
      <p:graphicFrame>
        <p:nvGraphicFramePr>
          <p:cNvPr id="52228" name="Object 4"/>
          <p:cNvGraphicFramePr>
            <a:graphicFrameLocks noChangeAspect="1"/>
          </p:cNvGraphicFramePr>
          <p:nvPr/>
        </p:nvGraphicFramePr>
        <p:xfrm>
          <a:off x="1600200" y="3990965"/>
          <a:ext cx="5324377" cy="2276726"/>
        </p:xfrm>
        <a:graphic>
          <a:graphicData uri="http://schemas.openxmlformats.org/presentationml/2006/ole">
            <p:oleObj spid="_x0000_s52228" name="Visio" r:id="rId5" imgW="3666744" imgH="1463040" progId="Visio.Drawing.6">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11</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id-ID" dirty="0" smtClean="0"/>
              <a:t>List Ketetanggaan</a:t>
            </a:r>
            <a:endParaRPr lang="id-ID" dirty="0"/>
          </a:p>
        </p:txBody>
      </p:sp>
      <p:sp>
        <p:nvSpPr>
          <p:cNvPr id="6" name="Text Placeholder 5"/>
          <p:cNvSpPr>
            <a:spLocks noGrp="1"/>
          </p:cNvSpPr>
          <p:nvPr>
            <p:ph type="body" sz="quarter" idx="17"/>
          </p:nvPr>
        </p:nvSpPr>
        <p:spPr/>
        <p:txBody>
          <a:bodyPr/>
          <a:lstStyle/>
          <a:p>
            <a:endParaRPr lang="id-ID"/>
          </a:p>
        </p:txBody>
      </p:sp>
      <p:sp>
        <p:nvSpPr>
          <p:cNvPr id="7" name="Rectangle 3"/>
          <p:cNvSpPr txBox="1">
            <a:spLocks noChangeArrowheads="1"/>
          </p:cNvSpPr>
          <p:nvPr/>
        </p:nvSpPr>
        <p:spPr>
          <a:xfrm>
            <a:off x="3946525" y="2075740"/>
            <a:ext cx="4215713" cy="4376145"/>
          </a:xfrm>
          <a:prstGeom prst="rect">
            <a:avLst/>
          </a:prstGeom>
        </p:spPr>
        <p:txBody>
          <a:bodyPr/>
          <a:lstStyle/>
          <a:p>
            <a:pPr marL="346075" marR="0" lvl="0" indent="-346075" algn="l" defTabSz="457200" rtl="0" eaLnBrk="1" fontAlgn="base" latinLnBrk="0" hangingPunct="1">
              <a:lnSpc>
                <a:spcPct val="100000"/>
              </a:lnSpc>
              <a:spcBef>
                <a:spcPts val="1800"/>
              </a:spcBef>
              <a:spcAft>
                <a:spcPct val="0"/>
              </a:spcAft>
              <a:buClrTx/>
              <a:buSzPct val="135000"/>
              <a:buFontTx/>
              <a:buBlip>
                <a:blip r:embed="rId3"/>
              </a:buBlip>
              <a:tabLst/>
              <a:defRPr/>
            </a:pPr>
            <a:r>
              <a:rPr kumimoji="0" lang="en-US" sz="2400" b="0" i="0" u="none" strike="noStrike" kern="1200" cap="none" spc="0" normalizeH="0" baseline="0" noProof="0" smtClean="0">
                <a:ln>
                  <a:noFill/>
                </a:ln>
                <a:solidFill>
                  <a:schemeClr val="tx1"/>
                </a:solidFill>
                <a:effectLst/>
                <a:uLnTx/>
                <a:uFillTx/>
                <a:latin typeface="+mn-lt"/>
                <a:ea typeface="ＭＳ Ｐゴシック" charset="0"/>
                <a:cs typeface="ＭＳ Ｐゴシック" charset="0"/>
              </a:rPr>
              <a:t>Bisa juga direpresentasikan sbb :</a:t>
            </a:r>
            <a:endParaRPr kumimoji="0" lang="en-US" sz="2400" b="0" i="0" u="none" strike="noStrike" kern="1200" cap="none" spc="0" normalizeH="0" baseline="0" noProof="0">
              <a:ln>
                <a:noFill/>
              </a:ln>
              <a:solidFill>
                <a:schemeClr val="tx1"/>
              </a:solidFill>
              <a:effectLst/>
              <a:uLnTx/>
              <a:uFillTx/>
              <a:latin typeface="+mn-lt"/>
              <a:ea typeface="ＭＳ Ｐゴシック" charset="0"/>
              <a:cs typeface="ＭＳ Ｐゴシック" charset="0"/>
            </a:endParaRPr>
          </a:p>
        </p:txBody>
      </p:sp>
      <p:graphicFrame>
        <p:nvGraphicFramePr>
          <p:cNvPr id="8" name="Object 4"/>
          <p:cNvGraphicFramePr>
            <a:graphicFrameLocks noChangeAspect="1"/>
          </p:cNvGraphicFramePr>
          <p:nvPr/>
        </p:nvGraphicFramePr>
        <p:xfrm>
          <a:off x="517525" y="2703987"/>
          <a:ext cx="2957762" cy="1385699"/>
        </p:xfrm>
        <a:graphic>
          <a:graphicData uri="http://schemas.openxmlformats.org/presentationml/2006/ole">
            <p:oleObj spid="_x0000_s53250" name="Visio" r:id="rId4" imgW="1872922" imgH="918964" progId="Visio.Drawing.6">
              <p:embed/>
            </p:oleObj>
          </a:graphicData>
        </a:graphic>
      </p:graphicFrame>
      <p:graphicFrame>
        <p:nvGraphicFramePr>
          <p:cNvPr id="9" name="Object 6"/>
          <p:cNvGraphicFramePr>
            <a:graphicFrameLocks noChangeAspect="1"/>
          </p:cNvGraphicFramePr>
          <p:nvPr/>
        </p:nvGraphicFramePr>
        <p:xfrm>
          <a:off x="3641725" y="2545894"/>
          <a:ext cx="5049838" cy="3710730"/>
        </p:xfrm>
        <a:graphic>
          <a:graphicData uri="http://schemas.openxmlformats.org/presentationml/2006/ole">
            <p:oleObj spid="_x0000_s53251" name="Visio" r:id="rId5" imgW="4797177" imgH="4325523" progId="Visio.Drawing.6">
              <p:embed/>
            </p:oleObj>
          </a:graphicData>
        </a:graphic>
      </p:graphicFrame>
      <p:sp>
        <p:nvSpPr>
          <p:cNvPr id="10" name="Text Box 8"/>
          <p:cNvSpPr txBox="1">
            <a:spLocks noChangeArrowheads="1"/>
          </p:cNvSpPr>
          <p:nvPr/>
        </p:nvSpPr>
        <p:spPr bwMode="auto">
          <a:xfrm>
            <a:off x="365125" y="1913588"/>
            <a:ext cx="2308497" cy="461665"/>
          </a:xfrm>
          <a:prstGeom prst="rect">
            <a:avLst/>
          </a:prstGeom>
          <a:noFill/>
          <a:ln w="9525">
            <a:noFill/>
            <a:miter lim="800000"/>
            <a:headEnd/>
            <a:tailEnd/>
          </a:ln>
          <a:effectLst/>
        </p:spPr>
        <p:txBody>
          <a:bodyPr wrap="square">
            <a:spAutoFit/>
          </a:bodyPr>
          <a:lstStyle/>
          <a:p>
            <a:pPr>
              <a:spcBef>
                <a:spcPct val="50000"/>
              </a:spcBef>
            </a:pPr>
            <a:r>
              <a:rPr lang="en-US" sz="2400"/>
              <a:t>Untuk graf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12</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id-ID" dirty="0" smtClean="0"/>
              <a:t>Traversal pada Graf</a:t>
            </a:r>
            <a:endParaRPr lang="id-ID" dirty="0"/>
          </a:p>
        </p:txBody>
      </p:sp>
      <p:sp>
        <p:nvSpPr>
          <p:cNvPr id="6" name="Text Placeholder 5"/>
          <p:cNvSpPr>
            <a:spLocks noGrp="1"/>
          </p:cNvSpPr>
          <p:nvPr>
            <p:ph type="body" sz="quarter" idx="17"/>
          </p:nvPr>
        </p:nvSpPr>
        <p:spPr/>
        <p:txBody>
          <a:bodyPr/>
          <a:lstStyle/>
          <a:p>
            <a:endParaRPr lang="id-ID"/>
          </a:p>
        </p:txBody>
      </p:sp>
      <p:sp>
        <p:nvSpPr>
          <p:cNvPr id="7" name="Rectangle 3"/>
          <p:cNvSpPr txBox="1">
            <a:spLocks noChangeArrowheads="1"/>
          </p:cNvSpPr>
          <p:nvPr/>
        </p:nvSpPr>
        <p:spPr>
          <a:xfrm>
            <a:off x="566738" y="2094935"/>
            <a:ext cx="8001000" cy="929185"/>
          </a:xfrm>
          <a:prstGeom prst="rect">
            <a:avLst/>
          </a:prstGeom>
        </p:spPr>
        <p:txBody>
          <a:bodyPr/>
          <a:lstStyle/>
          <a:p>
            <a:pPr marL="346075" marR="0" lvl="0" indent="-346075" algn="l" defTabSz="457200" rtl="0" eaLnBrk="1" fontAlgn="base" latinLnBrk="0" hangingPunct="1">
              <a:lnSpc>
                <a:spcPct val="100000"/>
              </a:lnSpc>
              <a:spcBef>
                <a:spcPts val="500"/>
              </a:spcBef>
              <a:spcAft>
                <a:spcPct val="0"/>
              </a:spcAft>
              <a:buClrTx/>
              <a:buSzPct val="135000"/>
              <a:buFontTx/>
              <a:buBlip>
                <a:blip r:embed="rId3"/>
              </a:buBlip>
              <a:tabLst/>
              <a:defRPr/>
            </a:pPr>
            <a:r>
              <a:rPr kumimoji="0" lang="en-US" sz="2400" b="0" i="0" u="none" strike="noStrike" kern="1200" cap="none" spc="0" normalizeH="0" baseline="0" noProof="0" dirty="0" smtClean="0">
                <a:ln>
                  <a:noFill/>
                </a:ln>
                <a:solidFill>
                  <a:schemeClr val="tx1"/>
                </a:solidFill>
                <a:effectLst/>
                <a:uLnTx/>
                <a:uFillTx/>
                <a:latin typeface="+mn-lt"/>
                <a:ea typeface="ＭＳ Ｐゴシック" charset="0"/>
                <a:cs typeface="ＭＳ Ｐゴシック" charset="0"/>
              </a:rPr>
              <a:t>DFS (Depth First Search)</a:t>
            </a:r>
          </a:p>
          <a:p>
            <a:pPr marL="346075" marR="0" lvl="0" indent="-346075" algn="l" defTabSz="457200" rtl="0" eaLnBrk="1" fontAlgn="base" latinLnBrk="0" hangingPunct="1">
              <a:lnSpc>
                <a:spcPct val="100000"/>
              </a:lnSpc>
              <a:spcBef>
                <a:spcPts val="500"/>
              </a:spcBef>
              <a:spcAft>
                <a:spcPct val="0"/>
              </a:spcAft>
              <a:buClrTx/>
              <a:buSzPct val="135000"/>
              <a:buFontTx/>
              <a:buBlip>
                <a:blip r:embed="rId3"/>
              </a:buBlip>
              <a:tabLst/>
              <a:defRPr/>
            </a:pPr>
            <a:r>
              <a:rPr kumimoji="0" lang="en-US" sz="2400" b="0" i="0" u="none" strike="noStrike" kern="1200" cap="none" spc="0" normalizeH="0" baseline="0" noProof="0" dirty="0" smtClean="0">
                <a:ln>
                  <a:noFill/>
                </a:ln>
                <a:solidFill>
                  <a:schemeClr val="tx1"/>
                </a:solidFill>
                <a:effectLst/>
                <a:uLnTx/>
                <a:uFillTx/>
                <a:latin typeface="+mn-lt"/>
                <a:ea typeface="ＭＳ Ｐゴシック" charset="0"/>
                <a:cs typeface="ＭＳ Ｐゴシック" charset="0"/>
              </a:rPr>
              <a:t>BFS (Breadth First Search). </a:t>
            </a:r>
          </a:p>
          <a:p>
            <a:pPr marL="346075" marR="0" lvl="0" indent="-346075" algn="l" defTabSz="457200" rtl="0" eaLnBrk="1" fontAlgn="base" latinLnBrk="0" hangingPunct="1">
              <a:lnSpc>
                <a:spcPct val="100000"/>
              </a:lnSpc>
              <a:spcBef>
                <a:spcPts val="500"/>
              </a:spcBef>
              <a:spcAft>
                <a:spcPct val="0"/>
              </a:spcAft>
              <a:buClrTx/>
              <a:buSzPct val="135000"/>
              <a:buFontTx/>
              <a:buBlip>
                <a:blip r:embed="rId3"/>
              </a:buBlip>
              <a:tabLst/>
              <a:defRPr/>
            </a:pPr>
            <a:endParaRPr kumimoji="0" lang="en-US" sz="2400" b="0" i="0" u="none" strike="noStrike" kern="1200" cap="none" spc="0" normalizeH="0" baseline="0" noProof="0" dirty="0">
              <a:ln>
                <a:noFill/>
              </a:ln>
              <a:solidFill>
                <a:schemeClr val="tx1"/>
              </a:solidFill>
              <a:effectLst/>
              <a:uLnTx/>
              <a:uFillTx/>
              <a:latin typeface="+mn-lt"/>
              <a:ea typeface="ＭＳ Ｐゴシック" charset="0"/>
              <a:cs typeface="ＭＳ Ｐゴシック" charset="0"/>
            </a:endParaRPr>
          </a:p>
        </p:txBody>
      </p:sp>
      <p:graphicFrame>
        <p:nvGraphicFramePr>
          <p:cNvPr id="8" name="Object 4"/>
          <p:cNvGraphicFramePr>
            <a:graphicFrameLocks noChangeAspect="1"/>
          </p:cNvGraphicFramePr>
          <p:nvPr/>
        </p:nvGraphicFramePr>
        <p:xfrm>
          <a:off x="762000" y="3174248"/>
          <a:ext cx="2895600" cy="3124200"/>
        </p:xfrm>
        <a:graphic>
          <a:graphicData uri="http://schemas.openxmlformats.org/presentationml/2006/ole">
            <p:oleObj spid="_x0000_s54274" name="Visio" r:id="rId4" imgW="1795328" imgH="1927695" progId="Visio.Drawing.6">
              <p:embed/>
            </p:oleObj>
          </a:graphicData>
        </a:graphic>
      </p:graphicFrame>
      <p:sp>
        <p:nvSpPr>
          <p:cNvPr id="9" name="Rectangle 6"/>
          <p:cNvSpPr>
            <a:spLocks noChangeArrowheads="1"/>
          </p:cNvSpPr>
          <p:nvPr/>
        </p:nvSpPr>
        <p:spPr bwMode="auto">
          <a:xfrm>
            <a:off x="3657600" y="3174248"/>
            <a:ext cx="4666662" cy="1328569"/>
          </a:xfrm>
          <a:prstGeom prst="rect">
            <a:avLst/>
          </a:prstGeom>
          <a:noFill/>
          <a:ln w="9525">
            <a:noFill/>
            <a:miter lim="800000"/>
            <a:headEnd/>
            <a:tailEnd/>
          </a:ln>
          <a:effectLst/>
        </p:spPr>
        <p:txBody>
          <a:bodyPr wrap="none" anchor="ctr">
            <a:spAutoFit/>
          </a:bodyPr>
          <a:lstStyle/>
          <a:p>
            <a:pPr algn="ctr">
              <a:spcBef>
                <a:spcPts val="500"/>
              </a:spcBef>
            </a:pPr>
            <a:r>
              <a:rPr lang="en-US" sz="2400" dirty="0"/>
              <a:t>DFS : 1  2  4  8  5  6  3  7</a:t>
            </a:r>
          </a:p>
          <a:p>
            <a:pPr algn="ctr">
              <a:spcBef>
                <a:spcPts val="500"/>
              </a:spcBef>
            </a:pPr>
            <a:endParaRPr lang="en-US" sz="2400" dirty="0"/>
          </a:p>
          <a:p>
            <a:pPr algn="ctr">
              <a:spcBef>
                <a:spcPts val="500"/>
              </a:spcBef>
            </a:pPr>
            <a:r>
              <a:rPr lang="en-US" sz="2400" dirty="0"/>
              <a:t>  BFS :  1  2  3  4  5  6  7  8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13</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id-ID" dirty="0" smtClean="0"/>
              <a:t>Traversal DFS dan BFS</a:t>
            </a:r>
            <a:endParaRPr lang="id-ID" dirty="0"/>
          </a:p>
        </p:txBody>
      </p:sp>
      <p:sp>
        <p:nvSpPr>
          <p:cNvPr id="6" name="Text Placeholder 5"/>
          <p:cNvSpPr>
            <a:spLocks noGrp="1"/>
          </p:cNvSpPr>
          <p:nvPr>
            <p:ph type="body" sz="quarter" idx="17"/>
          </p:nvPr>
        </p:nvSpPr>
        <p:spPr/>
        <p:txBody>
          <a:bodyPr/>
          <a:lstStyle/>
          <a:p>
            <a:endParaRPr lang="id-ID"/>
          </a:p>
        </p:txBody>
      </p:sp>
      <p:sp>
        <p:nvSpPr>
          <p:cNvPr id="7" name="TextBox 6"/>
          <p:cNvSpPr txBox="1"/>
          <p:nvPr/>
        </p:nvSpPr>
        <p:spPr>
          <a:xfrm>
            <a:off x="573206" y="2156345"/>
            <a:ext cx="7656394" cy="4585871"/>
          </a:xfrm>
          <a:prstGeom prst="rect">
            <a:avLst/>
          </a:prstGeom>
          <a:ln w="9525">
            <a:solidFill>
              <a:schemeClr val="tx1"/>
            </a:solidFill>
          </a:ln>
        </p:spPr>
        <p:txBody>
          <a:bodyPr wrap="square" rtlCol="0">
            <a:spAutoFit/>
          </a:bodyPr>
          <a:lstStyle/>
          <a:p>
            <a:r>
              <a:rPr lang="id-ID" sz="2000" dirty="0" smtClean="0">
                <a:latin typeface="Courier New" pitchFamily="49" charset="0"/>
                <a:cs typeface="Courier New" pitchFamily="49" charset="0"/>
              </a:rPr>
              <a:t>Kamus Umum</a:t>
            </a:r>
          </a:p>
          <a:p>
            <a:r>
              <a:rPr lang="id-ID" sz="2000" dirty="0" smtClean="0">
                <a:latin typeface="Courier New" pitchFamily="49" charset="0"/>
                <a:cs typeface="Courier New" pitchFamily="49" charset="0"/>
              </a:rPr>
              <a:t>{asumsi : penamaan simpul graf dikonversi menjadi</a:t>
            </a:r>
          </a:p>
          <a:p>
            <a:r>
              <a:rPr lang="id-ID" sz="2000" dirty="0" smtClean="0">
                <a:latin typeface="Courier New" pitchFamily="49" charset="0"/>
                <a:cs typeface="Courier New" pitchFamily="49" charset="0"/>
              </a:rPr>
              <a:t> </a:t>
            </a:r>
            <a:r>
              <a:rPr lang="id-ID" sz="2000" dirty="0" smtClean="0">
                <a:latin typeface="Courier New" pitchFamily="49" charset="0"/>
                <a:cs typeface="Courier New" pitchFamily="49" charset="0"/>
              </a:rPr>
              <a:t>bilangan bulat terurut dimulai dengan 1, </a:t>
            </a:r>
          </a:p>
          <a:p>
            <a:r>
              <a:rPr lang="id-ID" sz="2000" dirty="0" smtClean="0">
                <a:latin typeface="Courier New" pitchFamily="49" charset="0"/>
                <a:cs typeface="Courier New" pitchFamily="49" charset="0"/>
              </a:rPr>
              <a:t> </a:t>
            </a:r>
            <a:r>
              <a:rPr lang="id-ID" sz="2000" dirty="0" smtClean="0">
                <a:latin typeface="Courier New" pitchFamily="49" charset="0"/>
                <a:cs typeface="Courier New" pitchFamily="49" charset="0"/>
              </a:rPr>
              <a:t>contoh : 1, 2, 3, 4, ..... }</a:t>
            </a:r>
          </a:p>
          <a:p>
            <a:endParaRPr lang="id-ID" sz="2000" dirty="0" smtClean="0">
              <a:latin typeface="Courier New" pitchFamily="49" charset="0"/>
              <a:cs typeface="Courier New" pitchFamily="49" charset="0"/>
            </a:endParaRPr>
          </a:p>
          <a:p>
            <a:r>
              <a:rPr lang="id-ID" sz="2000" dirty="0" smtClean="0">
                <a:latin typeface="Courier New" pitchFamily="49" charset="0"/>
                <a:cs typeface="Courier New" pitchFamily="49" charset="0"/>
              </a:rPr>
              <a:t>Type ElmtMat  : integer[0,1]</a:t>
            </a:r>
            <a:endParaRPr lang="id-ID" sz="2000" dirty="0" smtClean="0">
              <a:latin typeface="Courier New" pitchFamily="49" charset="0"/>
              <a:cs typeface="Courier New" pitchFamily="49" charset="0"/>
            </a:endParaRPr>
          </a:p>
          <a:p>
            <a:r>
              <a:rPr lang="id-ID" sz="2000" dirty="0" smtClean="0">
                <a:latin typeface="Courier New" pitchFamily="49" charset="0"/>
                <a:cs typeface="Courier New" pitchFamily="49" charset="0"/>
              </a:rPr>
              <a:t>Type Graf     : array[1..JumSimpul][1..JumSimpul]</a:t>
            </a:r>
          </a:p>
          <a:p>
            <a:r>
              <a:rPr lang="id-ID" sz="2000" dirty="0" smtClean="0">
                <a:latin typeface="Courier New" pitchFamily="49" charset="0"/>
                <a:cs typeface="Courier New" pitchFamily="49" charset="0"/>
              </a:rPr>
              <a:t> </a:t>
            </a:r>
            <a:r>
              <a:rPr lang="id-ID" sz="2000" dirty="0" smtClean="0">
                <a:latin typeface="Courier New" pitchFamily="49" charset="0"/>
                <a:cs typeface="Courier New" pitchFamily="49" charset="0"/>
              </a:rPr>
              <a:t>              </a:t>
            </a:r>
            <a:r>
              <a:rPr lang="id-ID" sz="2000" dirty="0" smtClean="0">
                <a:latin typeface="Courier New" pitchFamily="49" charset="0"/>
                <a:cs typeface="Courier New" pitchFamily="49" charset="0"/>
              </a:rPr>
              <a:t> of ElmtMat</a:t>
            </a:r>
          </a:p>
          <a:p>
            <a:r>
              <a:rPr lang="id-ID" sz="2000" dirty="0" smtClean="0">
                <a:latin typeface="Courier New" pitchFamily="49" charset="0"/>
                <a:cs typeface="Courier New" pitchFamily="49" charset="0"/>
              </a:rPr>
              <a:t>JumNode       : integer</a:t>
            </a:r>
            <a:r>
              <a:rPr lang="id-ID" sz="2000" dirty="0" smtClean="0">
                <a:latin typeface="Courier New" pitchFamily="49" charset="0"/>
                <a:cs typeface="Courier New" pitchFamily="49" charset="0"/>
              </a:rPr>
              <a:t> </a:t>
            </a:r>
          </a:p>
          <a:p>
            <a:pPr lvl="0" defTabSz="914400">
              <a:spcBef>
                <a:spcPct val="20000"/>
              </a:spcBef>
              <a:buClr>
                <a:schemeClr val="hlink"/>
              </a:buClr>
            </a:pPr>
            <a:r>
              <a:rPr lang="en-US" sz="2000" dirty="0" smtClean="0">
                <a:latin typeface="Courier New" pitchFamily="49" charset="0"/>
                <a:cs typeface="Courier New" pitchFamily="49" charset="0"/>
              </a:rPr>
              <a:t>{array </a:t>
            </a:r>
            <a:r>
              <a:rPr lang="en-US" sz="2000" dirty="0" err="1" smtClean="0">
                <a:latin typeface="Courier New" pitchFamily="49" charset="0"/>
                <a:cs typeface="Courier New" pitchFamily="49" charset="0"/>
              </a:rPr>
              <a:t>untuk</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membedakan</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simpul</a:t>
            </a:r>
            <a:r>
              <a:rPr lang="en-US" sz="2000" dirty="0" smtClean="0">
                <a:latin typeface="Courier New" pitchFamily="49" charset="0"/>
                <a:cs typeface="Courier New" pitchFamily="49" charset="0"/>
              </a:rPr>
              <a:t> yang </a:t>
            </a:r>
            <a:r>
              <a:rPr lang="en-US" sz="2000" dirty="0" err="1" smtClean="0">
                <a:latin typeface="Courier New" pitchFamily="49" charset="0"/>
                <a:cs typeface="Courier New" pitchFamily="49" charset="0"/>
              </a:rPr>
              <a:t>telah</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diproses</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dengan</a:t>
            </a:r>
            <a:r>
              <a:rPr lang="en-US" sz="2000" dirty="0" smtClean="0">
                <a:latin typeface="Courier New" pitchFamily="49" charset="0"/>
                <a:cs typeface="Courier New" pitchFamily="49" charset="0"/>
              </a:rPr>
              <a:t> yang </a:t>
            </a:r>
            <a:r>
              <a:rPr lang="en-US" sz="2000" dirty="0" err="1" smtClean="0">
                <a:latin typeface="Courier New" pitchFamily="49" charset="0"/>
                <a:cs typeface="Courier New" pitchFamily="49" charset="0"/>
              </a:rPr>
              <a:t>belum</a:t>
            </a:r>
            <a:r>
              <a:rPr lang="id-ID" sz="2000" dirty="0" smtClean="0">
                <a:latin typeface="Courier New" pitchFamily="49" charset="0"/>
                <a:cs typeface="Courier New" pitchFamily="49" charset="0"/>
              </a:rPr>
              <a:t>}</a:t>
            </a:r>
            <a:endParaRPr lang="en-US" sz="2000" b="1" u="sng" dirty="0" smtClean="0">
              <a:latin typeface="Courier New" pitchFamily="49" charset="0"/>
              <a:cs typeface="Courier New" pitchFamily="49" charset="0"/>
            </a:endParaRPr>
          </a:p>
          <a:p>
            <a:pPr lvl="0" defTabSz="914400">
              <a:spcBef>
                <a:spcPct val="20000"/>
              </a:spcBef>
              <a:buClr>
                <a:schemeClr val="hlink"/>
              </a:buClr>
            </a:pPr>
            <a:r>
              <a:rPr lang="en-US" sz="2000" dirty="0" smtClean="0">
                <a:latin typeface="Courier New" pitchFamily="49" charset="0"/>
                <a:cs typeface="Courier New" pitchFamily="49" charset="0"/>
              </a:rPr>
              <a:t> Visited : </a:t>
            </a:r>
            <a:r>
              <a:rPr lang="en-US" sz="2000" u="sng" dirty="0" smtClean="0">
                <a:latin typeface="Courier New" pitchFamily="49" charset="0"/>
                <a:cs typeface="Courier New" pitchFamily="49" charset="0"/>
              </a:rPr>
              <a:t>array</a:t>
            </a:r>
            <a:r>
              <a:rPr lang="en-US" sz="2000" dirty="0" smtClean="0">
                <a:latin typeface="Courier New" pitchFamily="49" charset="0"/>
                <a:cs typeface="Courier New" pitchFamily="49" charset="0"/>
              </a:rPr>
              <a:t> [1..N] </a:t>
            </a:r>
            <a:r>
              <a:rPr lang="en-US" sz="2000" u="sng" dirty="0" smtClean="0">
                <a:latin typeface="Courier New" pitchFamily="49" charset="0"/>
                <a:cs typeface="Courier New" pitchFamily="49" charset="0"/>
              </a:rPr>
              <a:t>of</a:t>
            </a:r>
            <a:r>
              <a:rPr lang="en-US" sz="2000" dirty="0" smtClean="0">
                <a:latin typeface="Courier New" pitchFamily="49" charset="0"/>
                <a:cs typeface="Courier New" pitchFamily="49" charset="0"/>
              </a:rPr>
              <a:t> </a:t>
            </a:r>
            <a:r>
              <a:rPr lang="en-US" sz="2000" u="sng" dirty="0" err="1" smtClean="0">
                <a:latin typeface="Courier New" pitchFamily="49" charset="0"/>
                <a:cs typeface="Courier New" pitchFamily="49" charset="0"/>
              </a:rPr>
              <a:t>boolean</a:t>
            </a:r>
            <a:endParaRPr lang="en-US" sz="2000" b="1" u="sng" dirty="0" smtClean="0">
              <a:latin typeface="Courier New" pitchFamily="49" charset="0"/>
              <a:cs typeface="Courier New" pitchFamily="49" charset="0"/>
            </a:endParaRPr>
          </a:p>
          <a:p>
            <a:pPr lvl="0" defTabSz="914400">
              <a:spcBef>
                <a:spcPct val="20000"/>
              </a:spcBef>
              <a:buClr>
                <a:schemeClr val="hlink"/>
              </a:buClr>
            </a:pPr>
            <a:r>
              <a:rPr lang="en-US" sz="2000" dirty="0" smtClean="0">
                <a:latin typeface="Courier New" pitchFamily="49" charset="0"/>
                <a:cs typeface="Courier New" pitchFamily="49" charset="0"/>
              </a:rPr>
              <a:t> Array Visited </a:t>
            </a:r>
            <a:r>
              <a:rPr lang="en-US" sz="2000" dirty="0" err="1" smtClean="0">
                <a:latin typeface="Courier New" pitchFamily="49" charset="0"/>
                <a:cs typeface="Courier New" pitchFamily="49" charset="0"/>
              </a:rPr>
              <a:t>diinisialisasi</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dengan</a:t>
            </a:r>
            <a:r>
              <a:rPr lang="en-US" sz="2000" dirty="0" smtClean="0">
                <a:latin typeface="Courier New" pitchFamily="49" charset="0"/>
                <a:cs typeface="Courier New" pitchFamily="49" charset="0"/>
              </a:rPr>
              <a:t> </a:t>
            </a:r>
            <a:r>
              <a:rPr lang="en-US" sz="2000" u="sng" dirty="0" smtClean="0">
                <a:latin typeface="Courier New" pitchFamily="49" charset="0"/>
                <a:cs typeface="Courier New" pitchFamily="49" charset="0"/>
              </a:rPr>
              <a:t>False</a:t>
            </a:r>
            <a:r>
              <a:rPr lang="en-US" sz="2000" dirty="0" smtClean="0">
                <a:latin typeface="Courier New" pitchFamily="49" charset="0"/>
                <a:cs typeface="Courier New" pitchFamily="49" charset="0"/>
              </a:rPr>
              <a:t>}</a:t>
            </a:r>
          </a:p>
          <a:p>
            <a:endParaRPr lang="id-ID" sz="2000" dirty="0" smtClean="0">
              <a:latin typeface="Courier New" pitchFamily="49" charset="0"/>
              <a:cs typeface="Courier New"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14</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6" name="Text Placeholder 5"/>
          <p:cNvSpPr>
            <a:spLocks noGrp="1"/>
          </p:cNvSpPr>
          <p:nvPr>
            <p:ph type="body" sz="quarter" idx="17"/>
          </p:nvPr>
        </p:nvSpPr>
        <p:spPr/>
        <p:txBody>
          <a:bodyPr/>
          <a:lstStyle/>
          <a:p>
            <a:endParaRPr lang="id-ID"/>
          </a:p>
        </p:txBody>
      </p:sp>
      <p:graphicFrame>
        <p:nvGraphicFramePr>
          <p:cNvPr id="7" name="Group 15"/>
          <p:cNvGraphicFramePr>
            <a:graphicFrameLocks noGrp="1"/>
          </p:cNvGraphicFramePr>
          <p:nvPr>
            <p:ph idx="4294967295"/>
          </p:nvPr>
        </p:nvGraphicFramePr>
        <p:xfrm>
          <a:off x="566738" y="1363640"/>
          <a:ext cx="8001000" cy="4724400"/>
        </p:xfrm>
        <a:graphic>
          <a:graphicData uri="http://schemas.openxmlformats.org/drawingml/2006/table">
            <a:tbl>
              <a:tblPr/>
              <a:tblGrid>
                <a:gridCol w="8001000"/>
              </a:tblGrid>
              <a:tr h="4724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1" i="0" u="none" strike="noStrike" cap="none" normalizeH="0" baseline="0" dirty="0" err="1" smtClean="0">
                          <a:ln>
                            <a:noFill/>
                          </a:ln>
                          <a:solidFill>
                            <a:schemeClr val="tx1"/>
                          </a:solidFill>
                          <a:effectLst/>
                          <a:latin typeface="Courier New" pitchFamily="49" charset="0"/>
                          <a:cs typeface="Courier New" pitchFamily="49" charset="0"/>
                        </a:rPr>
                        <a:t>Kamus</a:t>
                      </a:r>
                      <a:r>
                        <a:rPr kumimoji="0" lang="id-ID" sz="1400" b="1" i="0" u="none" strike="noStrike" cap="none" normalizeH="0" baseline="0" dirty="0" smtClean="0">
                          <a:ln>
                            <a:noFill/>
                          </a:ln>
                          <a:solidFill>
                            <a:schemeClr val="tx1"/>
                          </a:solidFill>
                          <a:effectLst/>
                          <a:latin typeface="Courier New" pitchFamily="49" charset="0"/>
                          <a:cs typeface="Courier New" pitchFamily="49" charset="0"/>
                        </a:rPr>
                        <a:t> (lanjutan)</a:t>
                      </a:r>
                      <a:endParaRPr kumimoji="0" lang="en-US" sz="1400"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w: </a:t>
                      </a:r>
                      <a:r>
                        <a:rPr kumimoji="0" lang="en-US" sz="1400" b="0" i="0" u="sng" strike="noStrike" cap="none" normalizeH="0" baseline="0" dirty="0" smtClean="0">
                          <a:ln>
                            <a:noFill/>
                          </a:ln>
                          <a:solidFill>
                            <a:schemeClr val="tx1"/>
                          </a:solidFill>
                          <a:effectLst/>
                          <a:latin typeface="Courier New" pitchFamily="49" charset="0"/>
                          <a:cs typeface="Courier New" pitchFamily="49" charset="0"/>
                        </a:rPr>
                        <a:t>integer</a:t>
                      </a:r>
                      <a:endParaRPr kumimoji="0" lang="en-US" sz="1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Q: Queue</a:t>
                      </a:r>
                      <a:endParaRPr kumimoji="0" lang="en-US" sz="1400" b="0" i="0" u="sng"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sng" strike="noStrike" cap="none" normalizeH="0" baseline="0" dirty="0" smtClean="0">
                          <a:ln>
                            <a:noFill/>
                          </a:ln>
                          <a:solidFill>
                            <a:schemeClr val="tx1"/>
                          </a:solidFill>
                          <a:effectLst/>
                          <a:latin typeface="Courier New" pitchFamily="49" charset="0"/>
                          <a:cs typeface="Courier New" pitchFamily="49" charset="0"/>
                        </a:rPr>
                        <a:t>Procedure</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400" b="0" i="0" u="none" strike="noStrike" cap="none" normalizeH="0" baseline="0" dirty="0" err="1" smtClean="0">
                          <a:ln>
                            <a:noFill/>
                          </a:ln>
                          <a:solidFill>
                            <a:schemeClr val="tx1"/>
                          </a:solidFill>
                          <a:effectLst/>
                          <a:latin typeface="Courier New" pitchFamily="49" charset="0"/>
                          <a:cs typeface="Courier New" pitchFamily="49" charset="0"/>
                        </a:rPr>
                        <a:t>CreateQueue</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400" b="0" i="0" u="sng" strike="noStrike" cap="none" normalizeH="0" baseline="0" dirty="0" smtClean="0">
                          <a:ln>
                            <a:noFill/>
                          </a:ln>
                          <a:solidFill>
                            <a:schemeClr val="tx1"/>
                          </a:solidFill>
                          <a:effectLst/>
                          <a:latin typeface="Courier New" pitchFamily="49" charset="0"/>
                          <a:cs typeface="Courier New" pitchFamily="49" charset="0"/>
                        </a:rPr>
                        <a:t>output</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Q: Queue)</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{I.S. -</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F.S. </a:t>
                      </a:r>
                      <a:r>
                        <a:rPr kumimoji="0" lang="en-US" sz="1400" b="0" i="0" u="none" strike="noStrike" cap="none" normalizeH="0" baseline="0" dirty="0" err="1" smtClean="0">
                          <a:ln>
                            <a:noFill/>
                          </a:ln>
                          <a:solidFill>
                            <a:schemeClr val="tx1"/>
                          </a:solidFill>
                          <a:effectLst/>
                          <a:latin typeface="Courier New" pitchFamily="49" charset="0"/>
                          <a:cs typeface="Courier New" pitchFamily="49" charset="0"/>
                        </a:rPr>
                        <a:t>Terdefinisi</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Q </a:t>
                      </a:r>
                      <a:r>
                        <a:rPr kumimoji="0" lang="en-US" sz="1400" b="0" i="0" u="none" strike="noStrike" cap="none" normalizeH="0" baseline="0" dirty="0" err="1" smtClean="0">
                          <a:ln>
                            <a:noFill/>
                          </a:ln>
                          <a:solidFill>
                            <a:schemeClr val="tx1"/>
                          </a:solidFill>
                          <a:effectLst/>
                          <a:latin typeface="Courier New" pitchFamily="49" charset="0"/>
                          <a:cs typeface="Courier New" pitchFamily="49" charset="0"/>
                        </a:rPr>
                        <a:t>antrian</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400" b="0" i="0" u="none" strike="noStrike" cap="none" normalizeH="0" baseline="0" dirty="0" err="1" smtClean="0">
                          <a:ln>
                            <a:noFill/>
                          </a:ln>
                          <a:solidFill>
                            <a:schemeClr val="tx1"/>
                          </a:solidFill>
                          <a:effectLst/>
                          <a:latin typeface="Courier New" pitchFamily="49" charset="0"/>
                          <a:cs typeface="Courier New" pitchFamily="49" charset="0"/>
                        </a:rPr>
                        <a:t>kosong</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a:t>
                      </a:r>
                      <a:endParaRPr kumimoji="0" lang="en-US" sz="1400" b="0" i="0" u="sng"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sng" strike="noStrike" cap="none" normalizeH="0" baseline="0" dirty="0" smtClean="0">
                          <a:ln>
                            <a:noFill/>
                          </a:ln>
                          <a:solidFill>
                            <a:schemeClr val="tx1"/>
                          </a:solidFill>
                          <a:effectLst/>
                          <a:latin typeface="Courier New" pitchFamily="49" charset="0"/>
                          <a:cs typeface="Courier New" pitchFamily="49" charset="0"/>
                        </a:rPr>
                        <a:t>Function</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400" b="0" i="0" u="none" strike="noStrike" cap="none" normalizeH="0" baseline="0" dirty="0" err="1" smtClean="0">
                          <a:ln>
                            <a:noFill/>
                          </a:ln>
                          <a:solidFill>
                            <a:schemeClr val="tx1"/>
                          </a:solidFill>
                          <a:effectLst/>
                          <a:latin typeface="Courier New" pitchFamily="49" charset="0"/>
                          <a:cs typeface="Courier New" pitchFamily="49" charset="0"/>
                        </a:rPr>
                        <a:t>IsEmptyQueue</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(Q: Queue) </a:t>
                      </a:r>
                      <a:r>
                        <a:rPr kumimoji="0" lang="en-US" sz="1400" b="0" i="0" u="none" strike="noStrike" cap="none" normalizeH="0" baseline="0" dirty="0" smtClean="0">
                          <a:ln>
                            <a:noFill/>
                          </a:ln>
                          <a:solidFill>
                            <a:schemeClr val="tx1"/>
                          </a:solidFill>
                          <a:effectLst/>
                          <a:latin typeface="Courier New" pitchFamily="49" charset="0"/>
                          <a:cs typeface="Courier New" pitchFamily="49" charset="0"/>
                          <a:sym typeface="Symbol" pitchFamily="18" charset="2"/>
                        </a:rPr>
                        <a:t></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400" b="0" i="0" u="sng" strike="noStrike" cap="none" normalizeH="0" baseline="0" dirty="0" err="1" smtClean="0">
                          <a:ln>
                            <a:noFill/>
                          </a:ln>
                          <a:solidFill>
                            <a:schemeClr val="tx1"/>
                          </a:solidFill>
                          <a:effectLst/>
                          <a:latin typeface="Courier New" pitchFamily="49" charset="0"/>
                          <a:cs typeface="Courier New" pitchFamily="49" charset="0"/>
                        </a:rPr>
                        <a:t>boolean</a:t>
                      </a:r>
                      <a:endParaRPr kumimoji="0" lang="en-US" sz="1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400" b="0" i="0" u="sng" strike="noStrike" cap="none" normalizeH="0" baseline="0" dirty="0" smtClean="0">
                          <a:ln>
                            <a:noFill/>
                          </a:ln>
                          <a:solidFill>
                            <a:schemeClr val="tx1"/>
                          </a:solidFill>
                          <a:effectLst/>
                          <a:latin typeface="Courier New" pitchFamily="49" charset="0"/>
                          <a:cs typeface="Courier New" pitchFamily="49" charset="0"/>
                        </a:rPr>
                        <a:t>True</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400" b="0" i="0" u="none" strike="noStrike" cap="none" normalizeH="0" baseline="0" dirty="0" err="1" smtClean="0">
                          <a:ln>
                            <a:noFill/>
                          </a:ln>
                          <a:solidFill>
                            <a:schemeClr val="tx1"/>
                          </a:solidFill>
                          <a:effectLst/>
                          <a:latin typeface="Courier New" pitchFamily="49" charset="0"/>
                          <a:cs typeface="Courier New" pitchFamily="49" charset="0"/>
                        </a:rPr>
                        <a:t>jika</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Q </a:t>
                      </a:r>
                      <a:r>
                        <a:rPr kumimoji="0" lang="en-US" sz="1400" b="0" i="0" u="none" strike="noStrike" cap="none" normalizeH="0" baseline="0" dirty="0" err="1" smtClean="0">
                          <a:ln>
                            <a:noFill/>
                          </a:ln>
                          <a:solidFill>
                            <a:schemeClr val="tx1"/>
                          </a:solidFill>
                          <a:effectLst/>
                          <a:latin typeface="Courier New" pitchFamily="49" charset="0"/>
                          <a:cs typeface="Courier New" pitchFamily="49" charset="0"/>
                        </a:rPr>
                        <a:t>antrian</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400" b="0" i="0" u="none" strike="noStrike" cap="none" normalizeH="0" baseline="0" dirty="0" err="1" smtClean="0">
                          <a:ln>
                            <a:noFill/>
                          </a:ln>
                          <a:solidFill>
                            <a:schemeClr val="tx1"/>
                          </a:solidFill>
                          <a:effectLst/>
                          <a:latin typeface="Courier New" pitchFamily="49" charset="0"/>
                          <a:cs typeface="Courier New" pitchFamily="49" charset="0"/>
                        </a:rPr>
                        <a:t>kosong</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400" b="0" i="0" u="sng" strike="noStrike" cap="none" normalizeH="0" baseline="0" dirty="0" smtClean="0">
                          <a:ln>
                            <a:noFill/>
                          </a:ln>
                          <a:solidFill>
                            <a:schemeClr val="tx1"/>
                          </a:solidFill>
                          <a:effectLst/>
                          <a:latin typeface="Courier New" pitchFamily="49" charset="0"/>
                          <a:cs typeface="Courier New" pitchFamily="49" charset="0"/>
                        </a:rPr>
                        <a:t>False</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400" b="0" i="0" u="none" strike="noStrike" cap="none" normalizeH="0" baseline="0" dirty="0" err="1" smtClean="0">
                          <a:ln>
                            <a:noFill/>
                          </a:ln>
                          <a:solidFill>
                            <a:schemeClr val="tx1"/>
                          </a:solidFill>
                          <a:effectLst/>
                          <a:latin typeface="Courier New" pitchFamily="49" charset="0"/>
                          <a:cs typeface="Courier New" pitchFamily="49" charset="0"/>
                        </a:rPr>
                        <a:t>jika</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400" b="0" i="0" u="none" strike="noStrike" cap="none" normalizeH="0" baseline="0" dirty="0" err="1" smtClean="0">
                          <a:ln>
                            <a:noFill/>
                          </a:ln>
                          <a:solidFill>
                            <a:schemeClr val="tx1"/>
                          </a:solidFill>
                          <a:effectLst/>
                          <a:latin typeface="Courier New" pitchFamily="49" charset="0"/>
                          <a:cs typeface="Courier New" pitchFamily="49" charset="0"/>
                        </a:rPr>
                        <a:t>tidak</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400" b="0" i="0" u="none" strike="noStrike" cap="none" normalizeH="0" baseline="0" dirty="0" err="1" smtClean="0">
                          <a:ln>
                            <a:noFill/>
                          </a:ln>
                          <a:solidFill>
                            <a:schemeClr val="tx1"/>
                          </a:solidFill>
                          <a:effectLst/>
                          <a:latin typeface="Courier New" pitchFamily="49" charset="0"/>
                          <a:cs typeface="Courier New" pitchFamily="49" charset="0"/>
                        </a:rPr>
                        <a:t>kosong</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a:t>
                      </a:r>
                      <a:endParaRPr kumimoji="0" lang="en-US" sz="1400" b="0" i="0" u="sng"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sng" strike="noStrike" cap="none" normalizeH="0" baseline="0" dirty="0" smtClean="0">
                          <a:ln>
                            <a:noFill/>
                          </a:ln>
                          <a:solidFill>
                            <a:schemeClr val="tx1"/>
                          </a:solidFill>
                          <a:effectLst/>
                          <a:latin typeface="Courier New" pitchFamily="49" charset="0"/>
                          <a:cs typeface="Courier New" pitchFamily="49" charset="0"/>
                        </a:rPr>
                        <a:t>Procedure</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400" b="0" i="0" u="none" strike="noStrike" cap="none" normalizeH="0" baseline="0" dirty="0" err="1" smtClean="0">
                          <a:ln>
                            <a:noFill/>
                          </a:ln>
                          <a:solidFill>
                            <a:schemeClr val="tx1"/>
                          </a:solidFill>
                          <a:effectLst/>
                          <a:latin typeface="Courier New" pitchFamily="49" charset="0"/>
                          <a:cs typeface="Courier New" pitchFamily="49" charset="0"/>
                        </a:rPr>
                        <a:t>InsertQueue</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400" b="0" i="0" u="sng" strike="noStrike" cap="none" normalizeH="0" baseline="0" dirty="0" smtClean="0">
                          <a:ln>
                            <a:noFill/>
                          </a:ln>
                          <a:solidFill>
                            <a:schemeClr val="tx1"/>
                          </a:solidFill>
                          <a:effectLst/>
                          <a:latin typeface="Courier New" pitchFamily="49" charset="0"/>
                          <a:cs typeface="Courier New" pitchFamily="49" charset="0"/>
                        </a:rPr>
                        <a:t>input/output</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Q: Queue; </a:t>
                      </a:r>
                      <a:r>
                        <a:rPr kumimoji="0" lang="en-US" sz="1400" b="0" i="0" u="sng" strike="noStrike" cap="none" normalizeH="0" baseline="0" dirty="0" smtClean="0">
                          <a:ln>
                            <a:noFill/>
                          </a:ln>
                          <a:solidFill>
                            <a:schemeClr val="tx1"/>
                          </a:solidFill>
                          <a:effectLst/>
                          <a:latin typeface="Courier New" pitchFamily="49" charset="0"/>
                          <a:cs typeface="Courier New" pitchFamily="49" charset="0"/>
                        </a:rPr>
                        <a:t>input</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v: </a:t>
                      </a:r>
                      <a:r>
                        <a:rPr kumimoji="0" lang="en-US" sz="1400" b="0" i="0" u="sng" strike="noStrike" cap="none" normalizeH="0" baseline="0" dirty="0" smtClean="0">
                          <a:ln>
                            <a:noFill/>
                          </a:ln>
                          <a:solidFill>
                            <a:schemeClr val="tx1"/>
                          </a:solidFill>
                          <a:effectLst/>
                          <a:latin typeface="Courier New" pitchFamily="49" charset="0"/>
                          <a:cs typeface="Courier New" pitchFamily="49" charset="0"/>
                        </a:rPr>
                        <a:t>integer</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{I.S. </a:t>
                      </a:r>
                      <a:r>
                        <a:rPr kumimoji="0" lang="en-US" sz="1400" b="0" i="0" u="none" strike="noStrike" cap="none" normalizeH="0" baseline="0" dirty="0" err="1" smtClean="0">
                          <a:ln>
                            <a:noFill/>
                          </a:ln>
                          <a:solidFill>
                            <a:schemeClr val="tx1"/>
                          </a:solidFill>
                          <a:effectLst/>
                          <a:latin typeface="Courier New" pitchFamily="49" charset="0"/>
                          <a:cs typeface="Courier New" pitchFamily="49" charset="0"/>
                        </a:rPr>
                        <a:t>Terdefinisi</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Q (</a:t>
                      </a:r>
                      <a:r>
                        <a:rPr kumimoji="0" lang="en-US" sz="1400" b="0" i="0" u="none" strike="noStrike" cap="none" normalizeH="0" baseline="0" dirty="0" err="1" smtClean="0">
                          <a:ln>
                            <a:noFill/>
                          </a:ln>
                          <a:solidFill>
                            <a:schemeClr val="tx1"/>
                          </a:solidFill>
                          <a:effectLst/>
                          <a:latin typeface="Courier New" pitchFamily="49" charset="0"/>
                          <a:cs typeface="Courier New" pitchFamily="49" charset="0"/>
                        </a:rPr>
                        <a:t>mungkin</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400" b="0" i="0" u="none" strike="noStrike" cap="none" normalizeH="0" baseline="0" dirty="0" err="1" smtClean="0">
                          <a:ln>
                            <a:noFill/>
                          </a:ln>
                          <a:solidFill>
                            <a:schemeClr val="tx1"/>
                          </a:solidFill>
                          <a:effectLst/>
                          <a:latin typeface="Courier New" pitchFamily="49" charset="0"/>
                          <a:cs typeface="Courier New" pitchFamily="49" charset="0"/>
                        </a:rPr>
                        <a:t>kosong</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400" b="0" i="0" u="none" strike="noStrike" cap="none" normalizeH="0" baseline="0" dirty="0" err="1" smtClean="0">
                          <a:ln>
                            <a:noFill/>
                          </a:ln>
                          <a:solidFill>
                            <a:schemeClr val="tx1"/>
                          </a:solidFill>
                          <a:effectLst/>
                          <a:latin typeface="Courier New" pitchFamily="49" charset="0"/>
                          <a:cs typeface="Courier New" pitchFamily="49" charset="0"/>
                        </a:rPr>
                        <a:t>dan</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v </a:t>
                      </a:r>
                      <a:r>
                        <a:rPr kumimoji="0" lang="en-US" sz="1400" b="0" i="0" u="none" strike="noStrike" cap="none" normalizeH="0" baseline="0" dirty="0" err="1" smtClean="0">
                          <a:ln>
                            <a:noFill/>
                          </a:ln>
                          <a:solidFill>
                            <a:schemeClr val="tx1"/>
                          </a:solidFill>
                          <a:effectLst/>
                          <a:latin typeface="Courier New" pitchFamily="49" charset="0"/>
                          <a:cs typeface="Courier New" pitchFamily="49" charset="0"/>
                        </a:rPr>
                        <a:t>adalah</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400" b="0" i="0" u="none" strike="noStrike" cap="none" normalizeH="0" baseline="0" dirty="0" err="1" smtClean="0">
                          <a:ln>
                            <a:noFill/>
                          </a:ln>
                          <a:solidFill>
                            <a:schemeClr val="tx1"/>
                          </a:solidFill>
                          <a:effectLst/>
                          <a:latin typeface="Courier New" pitchFamily="49" charset="0"/>
                          <a:cs typeface="Courier New" pitchFamily="49" charset="0"/>
                        </a:rPr>
                        <a:t>elemen</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yang </a:t>
                      </a:r>
                      <a:r>
                        <a:rPr kumimoji="0" lang="en-US" sz="1400" b="0" i="0" u="none" strike="noStrike" cap="none" normalizeH="0" baseline="0" dirty="0" err="1" smtClean="0">
                          <a:ln>
                            <a:noFill/>
                          </a:ln>
                          <a:solidFill>
                            <a:schemeClr val="tx1"/>
                          </a:solidFill>
                          <a:effectLst/>
                          <a:latin typeface="Courier New" pitchFamily="49" charset="0"/>
                          <a:cs typeface="Courier New" pitchFamily="49" charset="0"/>
                        </a:rPr>
                        <a:t>akan</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400" b="0" i="0" u="none" strike="noStrike" cap="none" normalizeH="0" baseline="0" dirty="0" err="1" smtClean="0">
                          <a:ln>
                            <a:noFill/>
                          </a:ln>
                          <a:solidFill>
                            <a:schemeClr val="tx1"/>
                          </a:solidFill>
                          <a:effectLst/>
                          <a:latin typeface="Courier New" pitchFamily="49" charset="0"/>
                          <a:cs typeface="Courier New" pitchFamily="49" charset="0"/>
                        </a:rPr>
                        <a:t>disisipkan</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400" b="0" i="0" u="none" strike="noStrike" cap="none" normalizeH="0" baseline="0" dirty="0" err="1" smtClean="0">
                          <a:ln>
                            <a:noFill/>
                          </a:ln>
                          <a:solidFill>
                            <a:schemeClr val="tx1"/>
                          </a:solidFill>
                          <a:effectLst/>
                          <a:latin typeface="Courier New" pitchFamily="49" charset="0"/>
                          <a:cs typeface="Courier New" pitchFamily="49" charset="0"/>
                        </a:rPr>
                        <a:t>ke</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Q</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F.S. v </a:t>
                      </a:r>
                      <a:r>
                        <a:rPr kumimoji="0" lang="en-US" sz="1400" b="0" i="0" u="none" strike="noStrike" cap="none" normalizeH="0" baseline="0" dirty="0" err="1" smtClean="0">
                          <a:ln>
                            <a:noFill/>
                          </a:ln>
                          <a:solidFill>
                            <a:schemeClr val="tx1"/>
                          </a:solidFill>
                          <a:effectLst/>
                          <a:latin typeface="Courier New" pitchFamily="49" charset="0"/>
                          <a:cs typeface="Courier New" pitchFamily="49" charset="0"/>
                        </a:rPr>
                        <a:t>telah</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400" b="0" i="0" u="none" strike="noStrike" cap="none" normalizeH="0" baseline="0" dirty="0" err="1" smtClean="0">
                          <a:ln>
                            <a:noFill/>
                          </a:ln>
                          <a:solidFill>
                            <a:schemeClr val="tx1"/>
                          </a:solidFill>
                          <a:effectLst/>
                          <a:latin typeface="Courier New" pitchFamily="49" charset="0"/>
                          <a:cs typeface="Courier New" pitchFamily="49" charset="0"/>
                        </a:rPr>
                        <a:t>disisipkan</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400" b="0" i="0" u="none" strike="noStrike" cap="none" normalizeH="0" baseline="0" dirty="0" err="1" smtClean="0">
                          <a:ln>
                            <a:noFill/>
                          </a:ln>
                          <a:solidFill>
                            <a:schemeClr val="tx1"/>
                          </a:solidFill>
                          <a:effectLst/>
                          <a:latin typeface="Courier New" pitchFamily="49" charset="0"/>
                          <a:cs typeface="Courier New" pitchFamily="49" charset="0"/>
                        </a:rPr>
                        <a:t>di</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Q}</a:t>
                      </a:r>
                      <a:endParaRPr kumimoji="0" lang="en-US" sz="1400" b="0" i="0" u="sng"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sng" strike="noStrike" cap="none" normalizeH="0" baseline="0" dirty="0" smtClean="0">
                          <a:ln>
                            <a:noFill/>
                          </a:ln>
                          <a:solidFill>
                            <a:schemeClr val="tx1"/>
                          </a:solidFill>
                          <a:effectLst/>
                          <a:latin typeface="Courier New" pitchFamily="49" charset="0"/>
                          <a:cs typeface="Courier New" pitchFamily="49" charset="0"/>
                        </a:rPr>
                        <a:t>Procedure</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400" b="0" i="0" u="none" strike="noStrike" cap="none" normalizeH="0" baseline="0" dirty="0" err="1" smtClean="0">
                          <a:ln>
                            <a:noFill/>
                          </a:ln>
                          <a:solidFill>
                            <a:schemeClr val="tx1"/>
                          </a:solidFill>
                          <a:effectLst/>
                          <a:latin typeface="Courier New" pitchFamily="49" charset="0"/>
                          <a:cs typeface="Courier New" pitchFamily="49" charset="0"/>
                        </a:rPr>
                        <a:t>DeleteQueue</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400" b="0" i="0" u="sng" strike="noStrike" cap="none" normalizeH="0" baseline="0" dirty="0" smtClean="0">
                          <a:ln>
                            <a:noFill/>
                          </a:ln>
                          <a:solidFill>
                            <a:schemeClr val="tx1"/>
                          </a:solidFill>
                          <a:effectLst/>
                          <a:latin typeface="Courier New" pitchFamily="49" charset="0"/>
                          <a:cs typeface="Courier New" pitchFamily="49" charset="0"/>
                        </a:rPr>
                        <a:t>input/output</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Q: Queue; </a:t>
                      </a:r>
                      <a:r>
                        <a:rPr kumimoji="0" lang="en-US" sz="1400" b="0" i="0" u="sng" strike="noStrike" cap="none" normalizeH="0" baseline="0" dirty="0" smtClean="0">
                          <a:ln>
                            <a:noFill/>
                          </a:ln>
                          <a:solidFill>
                            <a:schemeClr val="tx1"/>
                          </a:solidFill>
                          <a:effectLst/>
                          <a:latin typeface="Courier New" pitchFamily="49" charset="0"/>
                          <a:cs typeface="Courier New" pitchFamily="49" charset="0"/>
                        </a:rPr>
                        <a:t>output</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v: </a:t>
                      </a:r>
                      <a:r>
                        <a:rPr kumimoji="0" lang="en-US" sz="1400" b="0" i="0" u="sng" strike="noStrike" cap="none" normalizeH="0" baseline="0" dirty="0" smtClean="0">
                          <a:ln>
                            <a:noFill/>
                          </a:ln>
                          <a:solidFill>
                            <a:schemeClr val="tx1"/>
                          </a:solidFill>
                          <a:effectLst/>
                          <a:latin typeface="Courier New" pitchFamily="49" charset="0"/>
                          <a:cs typeface="Courier New" pitchFamily="49" charset="0"/>
                        </a:rPr>
                        <a:t>integer</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{I.S. </a:t>
                      </a:r>
                      <a:r>
                        <a:rPr kumimoji="0" lang="en-US" sz="1400" b="0" i="0" u="none" strike="noStrike" cap="none" normalizeH="0" baseline="0" dirty="0" err="1" smtClean="0">
                          <a:ln>
                            <a:noFill/>
                          </a:ln>
                          <a:solidFill>
                            <a:schemeClr val="tx1"/>
                          </a:solidFill>
                          <a:effectLst/>
                          <a:latin typeface="Courier New" pitchFamily="49" charset="0"/>
                          <a:cs typeface="Courier New" pitchFamily="49" charset="0"/>
                        </a:rPr>
                        <a:t>Terdefinisi</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Q (</a:t>
                      </a:r>
                      <a:r>
                        <a:rPr kumimoji="0" lang="en-US" sz="1400" b="0" i="0" u="none" strike="noStrike" cap="none" normalizeH="0" baseline="0" dirty="0" err="1" smtClean="0">
                          <a:ln>
                            <a:noFill/>
                          </a:ln>
                          <a:solidFill>
                            <a:schemeClr val="tx1"/>
                          </a:solidFill>
                          <a:effectLst/>
                          <a:latin typeface="Courier New" pitchFamily="49" charset="0"/>
                          <a:cs typeface="Courier New" pitchFamily="49" charset="0"/>
                        </a:rPr>
                        <a:t>tidak</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400" b="0" i="0" u="none" strike="noStrike" cap="none" normalizeH="0" baseline="0" dirty="0" err="1" smtClean="0">
                          <a:ln>
                            <a:noFill/>
                          </a:ln>
                          <a:solidFill>
                            <a:schemeClr val="tx1"/>
                          </a:solidFill>
                          <a:effectLst/>
                          <a:latin typeface="Courier New" pitchFamily="49" charset="0"/>
                          <a:cs typeface="Courier New" pitchFamily="49" charset="0"/>
                        </a:rPr>
                        <a:t>kosong</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F.S. v </a:t>
                      </a:r>
                      <a:r>
                        <a:rPr kumimoji="0" lang="en-US" sz="1400" b="0" i="0" u="none" strike="noStrike" cap="none" normalizeH="0" baseline="0" dirty="0" err="1" smtClean="0">
                          <a:ln>
                            <a:noFill/>
                          </a:ln>
                          <a:solidFill>
                            <a:schemeClr val="tx1"/>
                          </a:solidFill>
                          <a:effectLst/>
                          <a:latin typeface="Courier New" pitchFamily="49" charset="0"/>
                          <a:cs typeface="Courier New" pitchFamily="49" charset="0"/>
                        </a:rPr>
                        <a:t>adalah</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400" b="0" i="0" u="none" strike="noStrike" cap="none" normalizeH="0" baseline="0" dirty="0" err="1" smtClean="0">
                          <a:ln>
                            <a:noFill/>
                          </a:ln>
                          <a:solidFill>
                            <a:schemeClr val="tx1"/>
                          </a:solidFill>
                          <a:effectLst/>
                          <a:latin typeface="Courier New" pitchFamily="49" charset="0"/>
                          <a:cs typeface="Courier New" pitchFamily="49" charset="0"/>
                        </a:rPr>
                        <a:t>elemen</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yang </a:t>
                      </a:r>
                      <a:r>
                        <a:rPr kumimoji="0" lang="en-US" sz="1400" b="0" i="0" u="none" strike="noStrike" cap="none" normalizeH="0" baseline="0" dirty="0" err="1" smtClean="0">
                          <a:ln>
                            <a:noFill/>
                          </a:ln>
                          <a:solidFill>
                            <a:schemeClr val="tx1"/>
                          </a:solidFill>
                          <a:effectLst/>
                          <a:latin typeface="Courier New" pitchFamily="49" charset="0"/>
                          <a:cs typeface="Courier New" pitchFamily="49" charset="0"/>
                        </a:rPr>
                        <a:t>dihapus</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400" b="0" i="0" u="none" strike="noStrike" cap="none" normalizeH="0" baseline="0" dirty="0" err="1" smtClean="0">
                          <a:ln>
                            <a:noFill/>
                          </a:ln>
                          <a:solidFill>
                            <a:schemeClr val="tx1"/>
                          </a:solidFill>
                          <a:effectLst/>
                          <a:latin typeface="Courier New" pitchFamily="49" charset="0"/>
                          <a:cs typeface="Courier New" pitchFamily="49" charset="0"/>
                        </a:rPr>
                        <a:t>dari</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Q}</a:t>
                      </a:r>
                      <a:endParaRPr kumimoji="0" lang="en-US" sz="1400" b="0" i="0" u="sng"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sng" strike="noStrike" cap="none" normalizeH="0" baseline="0" dirty="0" smtClean="0">
                          <a:ln>
                            <a:noFill/>
                          </a:ln>
                          <a:solidFill>
                            <a:schemeClr val="tx1"/>
                          </a:solidFill>
                          <a:effectLst/>
                          <a:latin typeface="Courier New" pitchFamily="49" charset="0"/>
                          <a:cs typeface="Courier New" pitchFamily="49" charset="0"/>
                        </a:rPr>
                        <a:t>Procedure</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Process (</a:t>
                      </a:r>
                      <a:r>
                        <a:rPr kumimoji="0" lang="en-US" sz="1400" b="0" i="0" u="sng" strike="noStrike" cap="none" normalizeH="0" baseline="0" dirty="0" smtClean="0">
                          <a:ln>
                            <a:noFill/>
                          </a:ln>
                          <a:solidFill>
                            <a:schemeClr val="tx1"/>
                          </a:solidFill>
                          <a:effectLst/>
                          <a:latin typeface="Courier New" pitchFamily="49" charset="0"/>
                          <a:cs typeface="Courier New" pitchFamily="49" charset="0"/>
                        </a:rPr>
                        <a:t>input</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v: </a:t>
                      </a:r>
                      <a:r>
                        <a:rPr kumimoji="0" lang="en-US" sz="1400" b="0" i="0" u="sng" strike="noStrike" cap="none" normalizeH="0" baseline="0" dirty="0" smtClean="0">
                          <a:ln>
                            <a:noFill/>
                          </a:ln>
                          <a:solidFill>
                            <a:schemeClr val="tx1"/>
                          </a:solidFill>
                          <a:effectLst/>
                          <a:latin typeface="Courier New" pitchFamily="49" charset="0"/>
                          <a:cs typeface="Courier New" pitchFamily="49" charset="0"/>
                        </a:rPr>
                        <a:t>integer</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{I.S. v </a:t>
                      </a:r>
                      <a:r>
                        <a:rPr kumimoji="0" lang="en-US" sz="1400" b="0" i="0" u="none" strike="noStrike" cap="none" normalizeH="0" baseline="0" dirty="0" err="1" smtClean="0">
                          <a:ln>
                            <a:noFill/>
                          </a:ln>
                          <a:solidFill>
                            <a:schemeClr val="tx1"/>
                          </a:solidFill>
                          <a:effectLst/>
                          <a:latin typeface="Courier New" pitchFamily="49" charset="0"/>
                          <a:cs typeface="Courier New" pitchFamily="49" charset="0"/>
                        </a:rPr>
                        <a:t>adalah</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400" b="0" i="0" u="none" strike="noStrike" cap="none" normalizeH="0" baseline="0" dirty="0" err="1" smtClean="0">
                          <a:ln>
                            <a:noFill/>
                          </a:ln>
                          <a:solidFill>
                            <a:schemeClr val="tx1"/>
                          </a:solidFill>
                          <a:effectLst/>
                          <a:latin typeface="Courier New" pitchFamily="49" charset="0"/>
                          <a:cs typeface="Courier New" pitchFamily="49" charset="0"/>
                        </a:rPr>
                        <a:t>simpul</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yang </a:t>
                      </a:r>
                      <a:r>
                        <a:rPr kumimoji="0" lang="en-US" sz="1400" b="0" i="0" u="none" strike="noStrike" cap="none" normalizeH="0" baseline="0" dirty="0" err="1" smtClean="0">
                          <a:ln>
                            <a:noFill/>
                          </a:ln>
                          <a:solidFill>
                            <a:schemeClr val="tx1"/>
                          </a:solidFill>
                          <a:effectLst/>
                          <a:latin typeface="Courier New" pitchFamily="49" charset="0"/>
                          <a:cs typeface="Courier New" pitchFamily="49" charset="0"/>
                        </a:rPr>
                        <a:t>akan</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400" b="0" i="0" u="none" strike="noStrike" cap="none" normalizeH="0" baseline="0" dirty="0" err="1" smtClean="0">
                          <a:ln>
                            <a:noFill/>
                          </a:ln>
                          <a:solidFill>
                            <a:schemeClr val="tx1"/>
                          </a:solidFill>
                          <a:effectLst/>
                          <a:latin typeface="Courier New" pitchFamily="49" charset="0"/>
                          <a:cs typeface="Courier New" pitchFamily="49" charset="0"/>
                        </a:rPr>
                        <a:t>diproses</a:t>
                      </a:r>
                      <a:endParaRPr kumimoji="0" lang="en-US" sz="1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F.S. v </a:t>
                      </a:r>
                      <a:r>
                        <a:rPr kumimoji="0" lang="en-US" sz="1400" b="0" i="0" u="none" strike="noStrike" cap="none" normalizeH="0" baseline="0" dirty="0" err="1" smtClean="0">
                          <a:ln>
                            <a:noFill/>
                          </a:ln>
                          <a:solidFill>
                            <a:schemeClr val="tx1"/>
                          </a:solidFill>
                          <a:effectLst/>
                          <a:latin typeface="Courier New" pitchFamily="49" charset="0"/>
                          <a:cs typeface="Courier New" pitchFamily="49" charset="0"/>
                        </a:rPr>
                        <a:t>telah</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400" b="0" i="0" u="none" strike="noStrike" cap="none" normalizeH="0" baseline="0" dirty="0" err="1" smtClean="0">
                          <a:ln>
                            <a:noFill/>
                          </a:ln>
                          <a:solidFill>
                            <a:schemeClr val="tx1"/>
                          </a:solidFill>
                          <a:effectLst/>
                          <a:latin typeface="Courier New" pitchFamily="49" charset="0"/>
                          <a:cs typeface="Courier New" pitchFamily="49" charset="0"/>
                        </a:rPr>
                        <a:t>diproses</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a:xfrm>
            <a:off x="389908" y="6219870"/>
            <a:ext cx="358775" cy="365125"/>
          </a:xfrm>
        </p:spPr>
        <p:txBody>
          <a:bodyPr/>
          <a:lstStyle/>
          <a:p>
            <a:pPr>
              <a:defRPr/>
            </a:pPr>
            <a:fld id="{1F2884EB-C6E3-684C-A39B-0E652C4E0E60}" type="slidenum">
              <a:rPr lang="en-US" smtClean="0"/>
              <a:pPr>
                <a:defRPr/>
              </a:pPr>
              <a:t>15</a:t>
            </a:fld>
            <a:endParaRPr lang="en-US" dirty="0"/>
          </a:p>
        </p:txBody>
      </p:sp>
      <p:sp>
        <p:nvSpPr>
          <p:cNvPr id="4" name="Date Placeholder 3"/>
          <p:cNvSpPr>
            <a:spLocks noGrp="1"/>
          </p:cNvSpPr>
          <p:nvPr>
            <p:ph type="dt" sz="half" idx="16"/>
          </p:nvPr>
        </p:nvSpPr>
        <p:spPr>
          <a:xfrm>
            <a:off x="810596" y="6219870"/>
            <a:ext cx="1643062" cy="365125"/>
          </a:xfrm>
        </p:spPr>
        <p:txBody>
          <a:bodyPr/>
          <a:lstStyle/>
          <a:p>
            <a:pPr>
              <a:defRPr/>
            </a:pPr>
            <a:fld id="{3137D54C-61CE-1041-9449-8583DE2630BB}" type="datetime1">
              <a:rPr lang="en-US" smtClean="0"/>
              <a:pPr>
                <a:defRPr/>
              </a:pPr>
              <a:t>7/20/2014</a:t>
            </a:fld>
            <a:endParaRPr lang="en-US" dirty="0"/>
          </a:p>
        </p:txBody>
      </p:sp>
      <p:sp>
        <p:nvSpPr>
          <p:cNvPr id="6" name="Text Placeholder 5"/>
          <p:cNvSpPr>
            <a:spLocks noGrp="1"/>
          </p:cNvSpPr>
          <p:nvPr>
            <p:ph type="body" sz="quarter" idx="17"/>
          </p:nvPr>
        </p:nvSpPr>
        <p:spPr>
          <a:xfrm>
            <a:off x="5418163" y="6219584"/>
            <a:ext cx="3315778" cy="365125"/>
          </a:xfrm>
        </p:spPr>
        <p:txBody>
          <a:bodyPr/>
          <a:lstStyle/>
          <a:p>
            <a:endParaRPr lang="id-ID"/>
          </a:p>
        </p:txBody>
      </p:sp>
      <p:sp>
        <p:nvSpPr>
          <p:cNvPr id="8" name="Text Box 28"/>
          <p:cNvSpPr txBox="1">
            <a:spLocks noChangeArrowheads="1"/>
          </p:cNvSpPr>
          <p:nvPr/>
        </p:nvSpPr>
        <p:spPr bwMode="auto">
          <a:xfrm>
            <a:off x="914400" y="2114264"/>
            <a:ext cx="7086600" cy="366713"/>
          </a:xfrm>
          <a:prstGeom prst="rect">
            <a:avLst/>
          </a:prstGeom>
          <a:noFill/>
          <a:ln w="9525">
            <a:noFill/>
            <a:miter lim="800000"/>
            <a:headEnd/>
            <a:tailEnd/>
          </a:ln>
          <a:effectLst/>
        </p:spPr>
        <p:txBody>
          <a:bodyPr>
            <a:spAutoFit/>
          </a:bodyPr>
          <a:lstStyle/>
          <a:p>
            <a:pPr>
              <a:spcBef>
                <a:spcPct val="50000"/>
              </a:spcBef>
            </a:pPr>
            <a:endParaRPr lang="id-ID"/>
          </a:p>
        </p:txBody>
      </p:sp>
      <p:graphicFrame>
        <p:nvGraphicFramePr>
          <p:cNvPr id="9" name="Group 51"/>
          <p:cNvGraphicFramePr>
            <a:graphicFrameLocks noGrp="1"/>
          </p:cNvGraphicFramePr>
          <p:nvPr>
            <p:ph sz="half" idx="4294967295"/>
          </p:nvPr>
        </p:nvGraphicFramePr>
        <p:xfrm>
          <a:off x="365125" y="1745640"/>
          <a:ext cx="8137430" cy="1202272"/>
        </p:xfrm>
        <a:graphic>
          <a:graphicData uri="http://schemas.openxmlformats.org/drawingml/2006/table">
            <a:tbl>
              <a:tblPr/>
              <a:tblGrid>
                <a:gridCol w="8137430"/>
              </a:tblGrid>
              <a:tr h="1202272">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sng" strike="noStrike" cap="none" normalizeH="0" baseline="0" dirty="0" smtClean="0">
                          <a:ln>
                            <a:noFill/>
                          </a:ln>
                          <a:solidFill>
                            <a:schemeClr val="tx1"/>
                          </a:solidFill>
                          <a:effectLst/>
                          <a:latin typeface="Courier New" pitchFamily="49" charset="0"/>
                          <a:cs typeface="Courier New" pitchFamily="49" charset="0"/>
                        </a:rPr>
                        <a:t>Procedure</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DFS (</a:t>
                      </a:r>
                      <a:r>
                        <a:rPr kumimoji="0" lang="en-US" sz="1600" b="1" i="0" u="sng" strike="noStrike" cap="none" normalizeH="0" baseline="0" dirty="0" smtClean="0">
                          <a:ln>
                            <a:noFill/>
                          </a:ln>
                          <a:solidFill>
                            <a:schemeClr val="tx1"/>
                          </a:solidFill>
                          <a:effectLst/>
                          <a:latin typeface="Courier New" pitchFamily="49" charset="0"/>
                          <a:cs typeface="Courier New" pitchFamily="49" charset="0"/>
                        </a:rPr>
                        <a:t>input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v : </a:t>
                      </a:r>
                      <a:r>
                        <a:rPr kumimoji="0" lang="en-US" sz="1600" b="1" i="0" u="sng" strike="noStrike" cap="none" normalizeH="0" baseline="0" dirty="0" smtClean="0">
                          <a:ln>
                            <a:noFill/>
                          </a:ln>
                          <a:solidFill>
                            <a:schemeClr val="tx1"/>
                          </a:solidFill>
                          <a:effectLst/>
                          <a:latin typeface="Courier New" pitchFamily="49" charset="0"/>
                          <a:cs typeface="Courier New" pitchFamily="49" charset="0"/>
                        </a:rPr>
                        <a:t>integer</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a:t>
                      </a:r>
                      <a:endParaRPr kumimoji="0" lang="en-US" sz="1600" b="1" i="0" u="sng"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{I.S. </a:t>
                      </a:r>
                      <a:r>
                        <a:rPr kumimoji="0" lang="en-US" sz="1600" b="0" i="0" u="none" strike="noStrike" cap="none" normalizeH="0" baseline="0" dirty="0" err="1" smtClean="0">
                          <a:ln>
                            <a:noFill/>
                          </a:ln>
                          <a:solidFill>
                            <a:schemeClr val="tx1"/>
                          </a:solidFill>
                          <a:effectLst/>
                          <a:latin typeface="Courier New" pitchFamily="49" charset="0"/>
                          <a:cs typeface="Courier New" pitchFamily="49" charset="0"/>
                        </a:rPr>
                        <a:t>Terdefinisi</a:t>
                      </a: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 </a:t>
                      </a:r>
                      <a:r>
                        <a:rPr kumimoji="0" lang="id-ID" sz="1600" b="0" i="0" u="none" strike="noStrike" cap="none" normalizeH="0" baseline="0" dirty="0" smtClean="0">
                          <a:ln>
                            <a:noFill/>
                          </a:ln>
                          <a:solidFill>
                            <a:schemeClr val="tx1"/>
                          </a:solidFill>
                          <a:effectLst/>
                          <a:latin typeface="Courier New" pitchFamily="49" charset="0"/>
                          <a:cs typeface="Courier New" pitchFamily="49" charset="0"/>
                        </a:rPr>
                        <a:t>graf A, </a:t>
                      </a: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v </a:t>
                      </a:r>
                      <a:r>
                        <a:rPr kumimoji="0" lang="en-US" sz="1600" b="0" i="0" u="none" strike="noStrike" cap="none" normalizeH="0" baseline="0" dirty="0" err="1" smtClean="0">
                          <a:ln>
                            <a:noFill/>
                          </a:ln>
                          <a:solidFill>
                            <a:schemeClr val="tx1"/>
                          </a:solidFill>
                          <a:effectLst/>
                          <a:latin typeface="Courier New" pitchFamily="49" charset="0"/>
                          <a:cs typeface="Courier New" pitchFamily="49" charset="0"/>
                        </a:rPr>
                        <a:t>adalah</a:t>
                      </a: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600" b="0" i="0" u="none" strike="noStrike" cap="none" normalizeH="0" baseline="0" dirty="0" err="1" smtClean="0">
                          <a:ln>
                            <a:noFill/>
                          </a:ln>
                          <a:solidFill>
                            <a:schemeClr val="tx1"/>
                          </a:solidFill>
                          <a:effectLst/>
                          <a:latin typeface="Courier New" pitchFamily="49" charset="0"/>
                          <a:cs typeface="Courier New" pitchFamily="49" charset="0"/>
                        </a:rPr>
                        <a:t>nomor</a:t>
                      </a: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600" b="0" i="0" u="none" strike="noStrike" cap="none" normalizeH="0" baseline="0" dirty="0" err="1" smtClean="0">
                          <a:ln>
                            <a:noFill/>
                          </a:ln>
                          <a:solidFill>
                            <a:schemeClr val="tx1"/>
                          </a:solidFill>
                          <a:effectLst/>
                          <a:latin typeface="Courier New" pitchFamily="49" charset="0"/>
                          <a:cs typeface="Courier New" pitchFamily="49" charset="0"/>
                        </a:rPr>
                        <a:t>dari</a:t>
                      </a: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600" b="0" i="0" u="none" strike="noStrike" cap="none" normalizeH="0" baseline="0" dirty="0" err="1" smtClean="0">
                          <a:ln>
                            <a:noFill/>
                          </a:ln>
                          <a:solidFill>
                            <a:schemeClr val="tx1"/>
                          </a:solidFill>
                          <a:effectLst/>
                          <a:latin typeface="Courier New" pitchFamily="49" charset="0"/>
                          <a:cs typeface="Courier New" pitchFamily="49" charset="0"/>
                        </a:rPr>
                        <a:t>simpul</a:t>
                      </a: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 yang </a:t>
                      </a:r>
                      <a:r>
                        <a:rPr kumimoji="0" lang="en-US" sz="1600" b="0" i="0" u="none" strike="noStrike" cap="none" normalizeH="0" baseline="0" dirty="0" err="1" smtClean="0">
                          <a:ln>
                            <a:noFill/>
                          </a:ln>
                          <a:solidFill>
                            <a:schemeClr val="tx1"/>
                          </a:solidFill>
                          <a:effectLst/>
                          <a:latin typeface="Courier New" pitchFamily="49" charset="0"/>
                          <a:cs typeface="Courier New" pitchFamily="49" charset="0"/>
                        </a:rPr>
                        <a:t>akan</a:t>
                      </a: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600" b="0" i="0" u="none" strike="noStrike" cap="none" normalizeH="0" baseline="0" dirty="0" err="1" smtClean="0">
                          <a:ln>
                            <a:noFill/>
                          </a:ln>
                          <a:solidFill>
                            <a:schemeClr val="tx1"/>
                          </a:solidFill>
                          <a:effectLst/>
                          <a:latin typeface="Courier New" pitchFamily="49" charset="0"/>
                          <a:cs typeface="Courier New" pitchFamily="49" charset="0"/>
                        </a:rPr>
                        <a:t>diproses</a:t>
                      </a:r>
                      <a:endParaRPr kumimoji="0" lang="en-US" sz="1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 F.S. </a:t>
                      </a:r>
                      <a:r>
                        <a:rPr kumimoji="0" lang="en-US" sz="1600" b="0" i="0" u="none" strike="noStrike" cap="none" normalizeH="0" baseline="0" dirty="0" err="1" smtClean="0">
                          <a:ln>
                            <a:noFill/>
                          </a:ln>
                          <a:solidFill>
                            <a:schemeClr val="tx1"/>
                          </a:solidFill>
                          <a:effectLst/>
                          <a:latin typeface="Courier New" pitchFamily="49" charset="0"/>
                          <a:cs typeface="Courier New" pitchFamily="49" charset="0"/>
                        </a:rPr>
                        <a:t>Simpul</a:t>
                      </a: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600" b="0" i="0" u="none" strike="noStrike" cap="none" normalizeH="0" baseline="0" dirty="0" err="1" smtClean="0">
                          <a:ln>
                            <a:noFill/>
                          </a:ln>
                          <a:solidFill>
                            <a:schemeClr val="tx1"/>
                          </a:solidFill>
                          <a:effectLst/>
                          <a:latin typeface="Courier New" pitchFamily="49" charset="0"/>
                          <a:cs typeface="Courier New" pitchFamily="49" charset="0"/>
                        </a:rPr>
                        <a:t>dengan</a:t>
                      </a: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600" b="0" i="0" u="none" strike="noStrike" cap="none" normalizeH="0" baseline="0" dirty="0" err="1" smtClean="0">
                          <a:ln>
                            <a:noFill/>
                          </a:ln>
                          <a:solidFill>
                            <a:schemeClr val="tx1"/>
                          </a:solidFill>
                          <a:effectLst/>
                          <a:latin typeface="Courier New" pitchFamily="49" charset="0"/>
                          <a:cs typeface="Courier New" pitchFamily="49" charset="0"/>
                        </a:rPr>
                        <a:t>nomor</a:t>
                      </a: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 v </a:t>
                      </a:r>
                      <a:r>
                        <a:rPr kumimoji="0" lang="en-US" sz="1600" b="0" i="0" u="none" strike="noStrike" cap="none" normalizeH="0" baseline="0" dirty="0" err="1" smtClean="0">
                          <a:ln>
                            <a:noFill/>
                          </a:ln>
                          <a:solidFill>
                            <a:schemeClr val="tx1"/>
                          </a:solidFill>
                          <a:effectLst/>
                          <a:latin typeface="Courier New" pitchFamily="49" charset="0"/>
                          <a:cs typeface="Courier New" pitchFamily="49" charset="0"/>
                        </a:rPr>
                        <a:t>telah</a:t>
                      </a: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600" b="0" i="0" u="none" strike="noStrike" cap="none" normalizeH="0" baseline="0" dirty="0" err="1" smtClean="0">
                          <a:ln>
                            <a:noFill/>
                          </a:ln>
                          <a:solidFill>
                            <a:schemeClr val="tx1"/>
                          </a:solidFill>
                          <a:effectLst/>
                          <a:latin typeface="Courier New" pitchFamily="49" charset="0"/>
                          <a:cs typeface="Courier New" pitchFamily="49" charset="0"/>
                        </a:rPr>
                        <a:t>diproses</a:t>
                      </a: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Title 4"/>
          <p:cNvSpPr>
            <a:spLocks noGrp="1"/>
          </p:cNvSpPr>
          <p:nvPr>
            <p:ph type="title"/>
          </p:nvPr>
        </p:nvSpPr>
        <p:spPr>
          <a:xfrm>
            <a:off x="407503" y="1097685"/>
            <a:ext cx="8326438" cy="641239"/>
          </a:xfrm>
        </p:spPr>
        <p:txBody>
          <a:bodyPr/>
          <a:lstStyle/>
          <a:p>
            <a:r>
              <a:rPr lang="id-ID" dirty="0" smtClean="0"/>
              <a:t>Traversal DFS</a:t>
            </a:r>
            <a:endParaRPr lang="id-ID" dirty="0"/>
          </a:p>
        </p:txBody>
      </p:sp>
      <p:graphicFrame>
        <p:nvGraphicFramePr>
          <p:cNvPr id="11" name="Group 17"/>
          <p:cNvGraphicFramePr>
            <a:graphicFrameLocks noGrp="1"/>
          </p:cNvGraphicFramePr>
          <p:nvPr>
            <p:ph idx="4294967295"/>
          </p:nvPr>
        </p:nvGraphicFramePr>
        <p:xfrm>
          <a:off x="389907" y="2947912"/>
          <a:ext cx="8112647" cy="3495096"/>
        </p:xfrm>
        <a:graphic>
          <a:graphicData uri="http://schemas.openxmlformats.org/drawingml/2006/table">
            <a:tbl>
              <a:tblPr/>
              <a:tblGrid>
                <a:gridCol w="8112647"/>
              </a:tblGrid>
              <a:tr h="15946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dirty="0" err="1" smtClean="0">
                          <a:ln>
                            <a:noFill/>
                          </a:ln>
                          <a:solidFill>
                            <a:schemeClr val="tx1"/>
                          </a:solidFill>
                          <a:effectLst/>
                          <a:latin typeface="Courier New" pitchFamily="49" charset="0"/>
                          <a:cs typeface="Courier New" pitchFamily="49" charset="0"/>
                        </a:rPr>
                        <a:t>Kamus</a:t>
                      </a:r>
                      <a:endParaRPr kumimoji="0" lang="en-US" sz="1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  w: </a:t>
                      </a:r>
                      <a:r>
                        <a:rPr kumimoji="0" lang="en-US" sz="1600" b="0" i="0" u="sng" strike="noStrike" cap="none" normalizeH="0" baseline="0" dirty="0" smtClean="0">
                          <a:ln>
                            <a:noFill/>
                          </a:ln>
                          <a:solidFill>
                            <a:schemeClr val="tx1"/>
                          </a:solidFill>
                          <a:effectLst/>
                          <a:latin typeface="Courier New" pitchFamily="49" charset="0"/>
                          <a:cs typeface="Courier New" pitchFamily="49" charset="0"/>
                        </a:rPr>
                        <a:t>integer</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600" b="0" i="0" u="sng" strike="noStrike" cap="none" normalizeH="0" baseline="0" dirty="0" smtClean="0">
                          <a:ln>
                            <a:noFill/>
                          </a:ln>
                          <a:solidFill>
                            <a:schemeClr val="tx1"/>
                          </a:solidFill>
                          <a:effectLst/>
                          <a:latin typeface="Courier New" pitchFamily="49" charset="0"/>
                          <a:cs typeface="Courier New" pitchFamily="49" charset="0"/>
                        </a:rPr>
                        <a:t>Procedure</a:t>
                      </a: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 Process (</a:t>
                      </a:r>
                      <a:r>
                        <a:rPr kumimoji="0" lang="en-US" sz="1600" b="0" i="0" u="sng" strike="noStrike" cap="none" normalizeH="0" baseline="0" dirty="0" smtClean="0">
                          <a:ln>
                            <a:noFill/>
                          </a:ln>
                          <a:solidFill>
                            <a:schemeClr val="tx1"/>
                          </a:solidFill>
                          <a:effectLst/>
                          <a:latin typeface="Courier New" pitchFamily="49" charset="0"/>
                          <a:cs typeface="Courier New" pitchFamily="49" charset="0"/>
                        </a:rPr>
                        <a:t>input</a:t>
                      </a: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 v: </a:t>
                      </a:r>
                      <a:r>
                        <a:rPr kumimoji="0" lang="en-US" sz="1600" b="0" i="0" u="sng" strike="noStrike" cap="none" normalizeH="0" baseline="0" dirty="0" smtClean="0">
                          <a:ln>
                            <a:noFill/>
                          </a:ln>
                          <a:solidFill>
                            <a:schemeClr val="tx1"/>
                          </a:solidFill>
                          <a:effectLst/>
                          <a:latin typeface="Courier New" pitchFamily="49" charset="0"/>
                          <a:cs typeface="Courier New" pitchFamily="49" charset="0"/>
                        </a:rPr>
                        <a:t>integer</a:t>
                      </a: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  {I.S. v </a:t>
                      </a:r>
                      <a:r>
                        <a:rPr kumimoji="0" lang="en-US" sz="1600" b="0" i="0" u="none" strike="noStrike" cap="none" normalizeH="0" baseline="0" dirty="0" err="1" smtClean="0">
                          <a:ln>
                            <a:noFill/>
                          </a:ln>
                          <a:solidFill>
                            <a:schemeClr val="tx1"/>
                          </a:solidFill>
                          <a:effectLst/>
                          <a:latin typeface="Courier New" pitchFamily="49" charset="0"/>
                          <a:cs typeface="Courier New" pitchFamily="49" charset="0"/>
                        </a:rPr>
                        <a:t>adalah</a:t>
                      </a: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600" b="0" i="0" u="none" strike="noStrike" cap="none" normalizeH="0" baseline="0" dirty="0" err="1" smtClean="0">
                          <a:ln>
                            <a:noFill/>
                          </a:ln>
                          <a:solidFill>
                            <a:schemeClr val="tx1"/>
                          </a:solidFill>
                          <a:effectLst/>
                          <a:latin typeface="Courier New" pitchFamily="49" charset="0"/>
                          <a:cs typeface="Courier New" pitchFamily="49" charset="0"/>
                        </a:rPr>
                        <a:t>nomor</a:t>
                      </a: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600" b="0" i="0" u="none" strike="noStrike" cap="none" normalizeH="0" baseline="0" dirty="0" err="1" smtClean="0">
                          <a:ln>
                            <a:noFill/>
                          </a:ln>
                          <a:solidFill>
                            <a:schemeClr val="tx1"/>
                          </a:solidFill>
                          <a:effectLst/>
                          <a:latin typeface="Courier New" pitchFamily="49" charset="0"/>
                          <a:cs typeface="Courier New" pitchFamily="49" charset="0"/>
                        </a:rPr>
                        <a:t>dari</a:t>
                      </a: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600" b="0" i="0" u="none" strike="noStrike" cap="none" normalizeH="0" baseline="0" dirty="0" err="1" smtClean="0">
                          <a:ln>
                            <a:noFill/>
                          </a:ln>
                          <a:solidFill>
                            <a:schemeClr val="tx1"/>
                          </a:solidFill>
                          <a:effectLst/>
                          <a:latin typeface="Courier New" pitchFamily="49" charset="0"/>
                          <a:cs typeface="Courier New" pitchFamily="49" charset="0"/>
                        </a:rPr>
                        <a:t>simpul</a:t>
                      </a: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 yang </a:t>
                      </a:r>
                      <a:r>
                        <a:rPr kumimoji="0" lang="en-US" sz="1600" b="0" i="0" u="none" strike="noStrike" cap="none" normalizeH="0" baseline="0" dirty="0" err="1" smtClean="0">
                          <a:ln>
                            <a:noFill/>
                          </a:ln>
                          <a:solidFill>
                            <a:schemeClr val="tx1"/>
                          </a:solidFill>
                          <a:effectLst/>
                          <a:latin typeface="Courier New" pitchFamily="49" charset="0"/>
                          <a:cs typeface="Courier New" pitchFamily="49" charset="0"/>
                        </a:rPr>
                        <a:t>akan</a:t>
                      </a: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600" b="0" i="0" u="none" strike="noStrike" cap="none" normalizeH="0" baseline="0" dirty="0" err="1" smtClean="0">
                          <a:ln>
                            <a:noFill/>
                          </a:ln>
                          <a:solidFill>
                            <a:schemeClr val="tx1"/>
                          </a:solidFill>
                          <a:effectLst/>
                          <a:latin typeface="Courier New" pitchFamily="49" charset="0"/>
                          <a:cs typeface="Courier New" pitchFamily="49" charset="0"/>
                        </a:rPr>
                        <a:t>diproses</a:t>
                      </a:r>
                      <a:endParaRPr kumimoji="0" lang="en-US" sz="1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    F.S. </a:t>
                      </a:r>
                      <a:r>
                        <a:rPr kumimoji="0" lang="en-US" sz="1600" b="0" i="0" u="none" strike="noStrike" cap="none" normalizeH="0" baseline="0" dirty="0" err="1" smtClean="0">
                          <a:ln>
                            <a:noFill/>
                          </a:ln>
                          <a:solidFill>
                            <a:schemeClr val="tx1"/>
                          </a:solidFill>
                          <a:effectLst/>
                          <a:latin typeface="Courier New" pitchFamily="49" charset="0"/>
                          <a:cs typeface="Courier New" pitchFamily="49" charset="0"/>
                        </a:rPr>
                        <a:t>Simpul</a:t>
                      </a: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600" b="0" i="0" u="none" strike="noStrike" cap="none" normalizeH="0" baseline="0" dirty="0" err="1" smtClean="0">
                          <a:ln>
                            <a:noFill/>
                          </a:ln>
                          <a:solidFill>
                            <a:schemeClr val="tx1"/>
                          </a:solidFill>
                          <a:effectLst/>
                          <a:latin typeface="Courier New" pitchFamily="49" charset="0"/>
                          <a:cs typeface="Courier New" pitchFamily="49" charset="0"/>
                        </a:rPr>
                        <a:t>dengan</a:t>
                      </a: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600" b="0" i="0" u="none" strike="noStrike" cap="none" normalizeH="0" baseline="0" dirty="0" err="1" smtClean="0">
                          <a:ln>
                            <a:noFill/>
                          </a:ln>
                          <a:solidFill>
                            <a:schemeClr val="tx1"/>
                          </a:solidFill>
                          <a:effectLst/>
                          <a:latin typeface="Courier New" pitchFamily="49" charset="0"/>
                          <a:cs typeface="Courier New" pitchFamily="49" charset="0"/>
                        </a:rPr>
                        <a:t>nomor</a:t>
                      </a: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 v </a:t>
                      </a:r>
                      <a:r>
                        <a:rPr kumimoji="0" lang="en-US" sz="1600" b="0" i="0" u="none" strike="noStrike" cap="none" normalizeH="0" baseline="0" dirty="0" err="1" smtClean="0">
                          <a:ln>
                            <a:noFill/>
                          </a:ln>
                          <a:solidFill>
                            <a:schemeClr val="tx1"/>
                          </a:solidFill>
                          <a:effectLst/>
                          <a:latin typeface="Courier New" pitchFamily="49" charset="0"/>
                          <a:cs typeface="Courier New" pitchFamily="49" charset="0"/>
                        </a:rPr>
                        <a:t>telah</a:t>
                      </a: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600" b="0" i="0" u="none" strike="noStrike" cap="none" normalizeH="0" baseline="0" dirty="0" err="1" smtClean="0">
                          <a:ln>
                            <a:noFill/>
                          </a:ln>
                          <a:solidFill>
                            <a:schemeClr val="tx1"/>
                          </a:solidFill>
                          <a:effectLst/>
                          <a:latin typeface="Courier New" pitchFamily="49" charset="0"/>
                          <a:cs typeface="Courier New" pitchFamily="49" charset="0"/>
                        </a:rPr>
                        <a:t>diproses</a:t>
                      </a: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045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dirty="0" err="1" smtClean="0">
                          <a:ln>
                            <a:noFill/>
                          </a:ln>
                          <a:solidFill>
                            <a:schemeClr val="tx1"/>
                          </a:solidFill>
                          <a:effectLst/>
                          <a:latin typeface="Courier New" pitchFamily="49" charset="0"/>
                          <a:cs typeface="Courier New" pitchFamily="49" charset="0"/>
                        </a:rPr>
                        <a:t>Algoritma</a:t>
                      </a:r>
                      <a:endParaRPr kumimoji="0" lang="en-US" sz="1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   Process(v)</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   Visited[v] </a:t>
                      </a:r>
                      <a:r>
                        <a:rPr kumimoji="0" lang="en-US" sz="1600" b="0" i="0" u="none" strike="noStrike" cap="none" normalizeH="0" baseline="0" dirty="0" smtClean="0">
                          <a:ln>
                            <a:noFill/>
                          </a:ln>
                          <a:solidFill>
                            <a:schemeClr val="tx1"/>
                          </a:solidFill>
                          <a:effectLst/>
                          <a:latin typeface="Courier New" pitchFamily="49" charset="0"/>
                          <a:cs typeface="Courier New" pitchFamily="49" charset="0"/>
                          <a:sym typeface="Symbol" pitchFamily="18" charset="2"/>
                        </a:rPr>
                        <a:t></a:t>
                      </a: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600" b="0" i="0" u="sng" strike="noStrike" cap="none" normalizeH="0" baseline="0" dirty="0" smtClean="0">
                          <a:ln>
                            <a:noFill/>
                          </a:ln>
                          <a:solidFill>
                            <a:schemeClr val="tx1"/>
                          </a:solidFill>
                          <a:effectLst/>
                          <a:latin typeface="Courier New" pitchFamily="49" charset="0"/>
                          <a:cs typeface="Courier New" pitchFamily="49" charset="0"/>
                        </a:rPr>
                        <a:t>true</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600" b="0" i="0" u="sng" strike="noStrike" cap="none" normalizeH="0" baseline="0" dirty="0" smtClean="0">
                          <a:ln>
                            <a:noFill/>
                          </a:ln>
                          <a:solidFill>
                            <a:schemeClr val="tx1"/>
                          </a:solidFill>
                          <a:effectLst/>
                          <a:latin typeface="Courier New" pitchFamily="49" charset="0"/>
                          <a:cs typeface="Courier New" pitchFamily="49" charset="0"/>
                        </a:rPr>
                        <a:t>for</a:t>
                      </a: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 w </a:t>
                      </a:r>
                      <a:r>
                        <a:rPr kumimoji="0" lang="en-US" sz="1600" b="0" i="0" u="none" strike="noStrike" cap="none" normalizeH="0" baseline="0" dirty="0" smtClean="0">
                          <a:ln>
                            <a:noFill/>
                          </a:ln>
                          <a:solidFill>
                            <a:schemeClr val="tx1"/>
                          </a:solidFill>
                          <a:effectLst/>
                          <a:latin typeface="Courier New" pitchFamily="49" charset="0"/>
                          <a:cs typeface="Courier New" pitchFamily="49" charset="0"/>
                          <a:sym typeface="Symbol" pitchFamily="18" charset="2"/>
                        </a:rPr>
                        <a:t></a:t>
                      </a: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 1 </a:t>
                      </a:r>
                      <a:r>
                        <a:rPr kumimoji="0" lang="en-US" sz="1600" b="0" i="0" u="sng" strike="noStrike" cap="none" normalizeH="0" baseline="0" dirty="0" smtClean="0">
                          <a:ln>
                            <a:noFill/>
                          </a:ln>
                          <a:solidFill>
                            <a:schemeClr val="tx1"/>
                          </a:solidFill>
                          <a:effectLst/>
                          <a:latin typeface="Courier New" pitchFamily="49" charset="0"/>
                          <a:cs typeface="Courier New" pitchFamily="49" charset="0"/>
                        </a:rPr>
                        <a:t>to</a:t>
                      </a: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 N </a:t>
                      </a:r>
                      <a:r>
                        <a:rPr kumimoji="0" lang="en-US" sz="1600" b="0" i="0" u="sng" strike="noStrike" cap="none" normalizeH="0" baseline="0" dirty="0" smtClean="0">
                          <a:ln>
                            <a:noFill/>
                          </a:ln>
                          <a:solidFill>
                            <a:schemeClr val="tx1"/>
                          </a:solidFill>
                          <a:effectLst/>
                          <a:latin typeface="Courier New" pitchFamily="49" charset="0"/>
                          <a:cs typeface="Courier New" pitchFamily="49" charset="0"/>
                        </a:rPr>
                        <a:t>do</a:t>
                      </a: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 </a:t>
                      </a:r>
                      <a:endParaRPr kumimoji="0" lang="en-US" sz="1600" b="0" i="0" u="sng"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       if (A[</a:t>
                      </a:r>
                      <a:r>
                        <a:rPr kumimoji="0" lang="en-US" sz="1600" b="0" i="0" u="none" strike="noStrike" cap="none" normalizeH="0" baseline="0" dirty="0" err="1" smtClean="0">
                          <a:ln>
                            <a:noFill/>
                          </a:ln>
                          <a:solidFill>
                            <a:schemeClr val="tx1"/>
                          </a:solidFill>
                          <a:effectLst/>
                          <a:latin typeface="Courier New" pitchFamily="49" charset="0"/>
                          <a:cs typeface="Courier New" pitchFamily="49" charset="0"/>
                        </a:rPr>
                        <a:t>v,w</a:t>
                      </a: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]=1) </a:t>
                      </a:r>
                      <a:r>
                        <a:rPr kumimoji="0" lang="en-US" sz="1600" b="0" i="0" u="sng" strike="noStrike" cap="none" normalizeH="0" baseline="0" dirty="0" smtClean="0">
                          <a:ln>
                            <a:noFill/>
                          </a:ln>
                          <a:solidFill>
                            <a:schemeClr val="tx1"/>
                          </a:solidFill>
                          <a:effectLst/>
                          <a:latin typeface="Courier New" pitchFamily="49" charset="0"/>
                          <a:cs typeface="Courier New" pitchFamily="49" charset="0"/>
                        </a:rPr>
                        <a:t>and</a:t>
                      </a: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600" b="0" i="0" u="sng" strike="noStrike" cap="none" normalizeH="0" baseline="0" dirty="0" smtClean="0">
                          <a:ln>
                            <a:noFill/>
                          </a:ln>
                          <a:solidFill>
                            <a:schemeClr val="tx1"/>
                          </a:solidFill>
                          <a:effectLst/>
                          <a:latin typeface="Courier New" pitchFamily="49" charset="0"/>
                          <a:cs typeface="Courier New" pitchFamily="49" charset="0"/>
                        </a:rPr>
                        <a:t>not</a:t>
                      </a: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 Visited[w]) </a:t>
                      </a:r>
                      <a:r>
                        <a:rPr kumimoji="0" lang="en-US" sz="1600" b="0" i="0" u="sng" strike="noStrike" cap="none" normalizeH="0" baseline="0" dirty="0" smtClean="0">
                          <a:ln>
                            <a:noFill/>
                          </a:ln>
                          <a:solidFill>
                            <a:schemeClr val="tx1"/>
                          </a:solidFill>
                          <a:effectLst/>
                          <a:latin typeface="Courier New" pitchFamily="49" charset="0"/>
                          <a:cs typeface="Courier New" pitchFamily="49" charset="0"/>
                        </a:rPr>
                        <a:t>then</a:t>
                      </a:r>
                      <a:endParaRPr kumimoji="0" lang="en-US" sz="1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           DFS(w)</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16</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6" name="Text Placeholder 5"/>
          <p:cNvSpPr>
            <a:spLocks noGrp="1"/>
          </p:cNvSpPr>
          <p:nvPr>
            <p:ph type="body" sz="quarter" idx="17"/>
          </p:nvPr>
        </p:nvSpPr>
        <p:spPr/>
        <p:txBody>
          <a:bodyPr/>
          <a:lstStyle/>
          <a:p>
            <a:endParaRPr lang="id-ID"/>
          </a:p>
        </p:txBody>
      </p:sp>
      <p:graphicFrame>
        <p:nvGraphicFramePr>
          <p:cNvPr id="8" name="Group 18"/>
          <p:cNvGraphicFramePr>
            <a:graphicFrameLocks noGrp="1"/>
          </p:cNvGraphicFramePr>
          <p:nvPr>
            <p:ph sz="half" idx="4294967295"/>
          </p:nvPr>
        </p:nvGraphicFramePr>
        <p:xfrm>
          <a:off x="407503" y="2148364"/>
          <a:ext cx="7848600" cy="1713960"/>
        </p:xfrm>
        <a:graphic>
          <a:graphicData uri="http://schemas.openxmlformats.org/drawingml/2006/table">
            <a:tbl>
              <a:tblPr/>
              <a:tblGrid>
                <a:gridCol w="7848600"/>
              </a:tblGrid>
              <a:tr h="171396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sng" strike="noStrike" cap="none" normalizeH="0" baseline="0" dirty="0" smtClean="0">
                          <a:ln>
                            <a:noFill/>
                          </a:ln>
                          <a:solidFill>
                            <a:schemeClr val="tx1"/>
                          </a:solidFill>
                          <a:effectLst/>
                          <a:latin typeface="Verdana" pitchFamily="34" charset="0"/>
                        </a:rPr>
                        <a:t>Procedure</a:t>
                      </a:r>
                      <a:r>
                        <a:rPr kumimoji="0" lang="en-US" sz="1800" b="1" i="0" u="none" strike="noStrike" cap="none" normalizeH="0" baseline="0" dirty="0" smtClean="0">
                          <a:ln>
                            <a:noFill/>
                          </a:ln>
                          <a:solidFill>
                            <a:schemeClr val="tx1"/>
                          </a:solidFill>
                          <a:effectLst/>
                          <a:latin typeface="Verdana" pitchFamily="34" charset="0"/>
                        </a:rPr>
                        <a:t> BFS (</a:t>
                      </a:r>
                      <a:r>
                        <a:rPr kumimoji="0" lang="en-US" sz="1800" b="1" i="0" u="sng" strike="noStrike" cap="none" normalizeH="0" baseline="0" dirty="0" smtClean="0">
                          <a:ln>
                            <a:noFill/>
                          </a:ln>
                          <a:solidFill>
                            <a:schemeClr val="tx1"/>
                          </a:solidFill>
                          <a:effectLst/>
                          <a:latin typeface="Verdana" pitchFamily="34" charset="0"/>
                        </a:rPr>
                        <a:t>input</a:t>
                      </a:r>
                      <a:r>
                        <a:rPr kumimoji="0" lang="en-US" sz="1800" b="1" i="0" u="none" strike="noStrike" cap="none" normalizeH="0" baseline="0" dirty="0" smtClean="0">
                          <a:ln>
                            <a:noFill/>
                          </a:ln>
                          <a:solidFill>
                            <a:schemeClr val="tx1"/>
                          </a:solidFill>
                          <a:effectLst/>
                          <a:latin typeface="Verdana" pitchFamily="34" charset="0"/>
                        </a:rPr>
                        <a:t> v : </a:t>
                      </a:r>
                      <a:r>
                        <a:rPr kumimoji="0" lang="en-US" sz="1800" b="1" i="0" u="sng" strike="noStrike" cap="none" normalizeH="0" baseline="0" dirty="0" smtClean="0">
                          <a:ln>
                            <a:noFill/>
                          </a:ln>
                          <a:solidFill>
                            <a:schemeClr val="tx1"/>
                          </a:solidFill>
                          <a:effectLst/>
                          <a:latin typeface="Verdana" pitchFamily="34" charset="0"/>
                        </a:rPr>
                        <a:t>integer</a:t>
                      </a:r>
                      <a:r>
                        <a:rPr kumimoji="0" lang="en-US" sz="1800" b="1" i="0" u="none" strike="noStrike" cap="none" normalizeH="0" baseline="0" dirty="0" smtClean="0">
                          <a:ln>
                            <a:noFill/>
                          </a:ln>
                          <a:solidFill>
                            <a:schemeClr val="tx1"/>
                          </a:solidFill>
                          <a:effectLst/>
                          <a:latin typeface="Verdana" pitchFamily="34" charset="0"/>
                        </a:rPr>
                        <a:t>)</a:t>
                      </a:r>
                      <a:endParaRPr kumimoji="0" lang="en-US" sz="1800" b="1" i="0" u="sng" strike="noStrike" cap="none" normalizeH="0" baseline="0" dirty="0" smtClean="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Verdana" pitchFamily="34" charset="0"/>
                        </a:rPr>
                        <a:t>{I.S. </a:t>
                      </a:r>
                      <a:r>
                        <a:rPr kumimoji="0" lang="en-US" sz="1800" b="0" i="0" u="none" strike="noStrike" cap="none" normalizeH="0" baseline="0" dirty="0" err="1" smtClean="0">
                          <a:ln>
                            <a:noFill/>
                          </a:ln>
                          <a:solidFill>
                            <a:schemeClr val="tx1"/>
                          </a:solidFill>
                          <a:effectLst/>
                          <a:latin typeface="Verdana" pitchFamily="34" charset="0"/>
                        </a:rPr>
                        <a:t>Terdefinisi</a:t>
                      </a:r>
                      <a:r>
                        <a:rPr kumimoji="0" lang="en-US" sz="1800" b="0" i="0" u="none" strike="noStrike" cap="none" normalizeH="0" baseline="0" dirty="0" smtClean="0">
                          <a:ln>
                            <a:noFill/>
                          </a:ln>
                          <a:solidFill>
                            <a:schemeClr val="tx1"/>
                          </a:solidFill>
                          <a:effectLst/>
                          <a:latin typeface="Verdana" pitchFamily="34" charset="0"/>
                        </a:rPr>
                        <a:t> A </a:t>
                      </a:r>
                      <a:r>
                        <a:rPr kumimoji="0" lang="en-US" sz="1800" b="0" i="0" u="none" strike="noStrike" cap="none" normalizeH="0" baseline="0" dirty="0" err="1" smtClean="0">
                          <a:ln>
                            <a:noFill/>
                          </a:ln>
                          <a:solidFill>
                            <a:schemeClr val="tx1"/>
                          </a:solidFill>
                          <a:effectLst/>
                          <a:latin typeface="Verdana" pitchFamily="34" charset="0"/>
                        </a:rPr>
                        <a:t>yaitu</a:t>
                      </a:r>
                      <a:r>
                        <a:rPr kumimoji="0" lang="en-US" sz="1800" b="0" i="0" u="none" strike="noStrike" cap="none" normalizeH="0" baseline="0" dirty="0" smtClean="0">
                          <a:ln>
                            <a:noFill/>
                          </a:ln>
                          <a:solidFill>
                            <a:schemeClr val="tx1"/>
                          </a:solidFill>
                          <a:effectLst/>
                          <a:latin typeface="Verdana" pitchFamily="34" charset="0"/>
                        </a:rPr>
                        <a:t> </a:t>
                      </a:r>
                      <a:r>
                        <a:rPr kumimoji="0" lang="en-US" sz="1800" b="0" i="0" u="none" strike="noStrike" cap="none" normalizeH="0" baseline="0" dirty="0" err="1" smtClean="0">
                          <a:ln>
                            <a:noFill/>
                          </a:ln>
                          <a:solidFill>
                            <a:schemeClr val="tx1"/>
                          </a:solidFill>
                          <a:effectLst/>
                          <a:latin typeface="Verdana" pitchFamily="34" charset="0"/>
                        </a:rPr>
                        <a:t>matriks</a:t>
                      </a:r>
                      <a:r>
                        <a:rPr kumimoji="0" lang="en-US" sz="1800" b="0" i="0" u="none" strike="noStrike" cap="none" normalizeH="0" baseline="0" dirty="0" smtClean="0">
                          <a:ln>
                            <a:noFill/>
                          </a:ln>
                          <a:solidFill>
                            <a:schemeClr val="tx1"/>
                          </a:solidFill>
                          <a:effectLst/>
                          <a:latin typeface="Verdana" pitchFamily="34" charset="0"/>
                        </a:rPr>
                        <a:t> </a:t>
                      </a:r>
                      <a:r>
                        <a:rPr kumimoji="0" lang="en-US" sz="1800" b="0" i="0" u="none" strike="noStrike" cap="none" normalizeH="0" baseline="0" dirty="0" err="1" smtClean="0">
                          <a:ln>
                            <a:noFill/>
                          </a:ln>
                          <a:solidFill>
                            <a:schemeClr val="tx1"/>
                          </a:solidFill>
                          <a:effectLst/>
                          <a:latin typeface="Verdana" pitchFamily="34" charset="0"/>
                        </a:rPr>
                        <a:t>ketetanggaan</a:t>
                      </a:r>
                      <a:r>
                        <a:rPr kumimoji="0" lang="en-US" sz="1800" b="0" i="0" u="none" strike="noStrike" cap="none" normalizeH="0" baseline="0" dirty="0" smtClean="0">
                          <a:ln>
                            <a:noFill/>
                          </a:ln>
                          <a:solidFill>
                            <a:schemeClr val="tx1"/>
                          </a:solidFill>
                          <a:effectLst/>
                          <a:latin typeface="Verdana" pitchFamily="34" charset="0"/>
                        </a:rPr>
                        <a:t> </a:t>
                      </a:r>
                      <a:r>
                        <a:rPr kumimoji="0" lang="en-US" sz="1800" b="0" i="0" u="none" strike="noStrike" cap="none" normalizeH="0" baseline="0" dirty="0" err="1" smtClean="0">
                          <a:ln>
                            <a:noFill/>
                          </a:ln>
                          <a:solidFill>
                            <a:schemeClr val="tx1"/>
                          </a:solidFill>
                          <a:effectLst/>
                          <a:latin typeface="Verdana" pitchFamily="34" charset="0"/>
                        </a:rPr>
                        <a:t>representasi</a:t>
                      </a:r>
                      <a:r>
                        <a:rPr kumimoji="0" lang="en-US" sz="1800" b="0" i="0" u="none" strike="noStrike" cap="none" normalizeH="0" baseline="0" dirty="0" smtClean="0">
                          <a:ln>
                            <a:noFill/>
                          </a:ln>
                          <a:solidFill>
                            <a:schemeClr val="tx1"/>
                          </a:solidFill>
                          <a:effectLst/>
                          <a:latin typeface="Verdana" pitchFamily="34" charset="0"/>
                        </a:rPr>
                        <a:t> </a:t>
                      </a:r>
                      <a:r>
                        <a:rPr kumimoji="0" lang="en-US" sz="1800" b="0" i="0" u="none" strike="noStrike" cap="none" normalizeH="0" baseline="0" dirty="0" err="1" smtClean="0">
                          <a:ln>
                            <a:noFill/>
                          </a:ln>
                          <a:solidFill>
                            <a:schemeClr val="tx1"/>
                          </a:solidFill>
                          <a:effectLst/>
                          <a:latin typeface="Verdana" pitchFamily="34" charset="0"/>
                        </a:rPr>
                        <a:t>sebuah</a:t>
                      </a:r>
                      <a:r>
                        <a:rPr kumimoji="0" lang="en-US" sz="1800" b="0" i="0" u="none" strike="noStrike" cap="none" normalizeH="0" baseline="0" dirty="0" smtClean="0">
                          <a:ln>
                            <a:noFill/>
                          </a:ln>
                          <a:solidFill>
                            <a:schemeClr val="tx1"/>
                          </a:solidFill>
                          <a:effectLst/>
                          <a:latin typeface="Verdana" pitchFamily="34" charset="0"/>
                        </a:rPr>
                        <a:t> </a:t>
                      </a:r>
                      <a:r>
                        <a:rPr kumimoji="0" lang="en-US" sz="1800" b="0" i="0" u="none" strike="noStrike" cap="none" normalizeH="0" baseline="0" dirty="0" err="1" smtClean="0">
                          <a:ln>
                            <a:noFill/>
                          </a:ln>
                          <a:solidFill>
                            <a:schemeClr val="tx1"/>
                          </a:solidFill>
                          <a:effectLst/>
                          <a:latin typeface="Verdana" pitchFamily="34" charset="0"/>
                        </a:rPr>
                        <a:t>graf</a:t>
                      </a:r>
                      <a:r>
                        <a:rPr kumimoji="0" lang="en-US" sz="1800" b="0" i="0" u="none" strike="noStrike" cap="none" normalizeH="0" baseline="0" dirty="0" smtClean="0">
                          <a:ln>
                            <a:noFill/>
                          </a:ln>
                          <a:solidFill>
                            <a:schemeClr val="tx1"/>
                          </a:solidFill>
                          <a:effectLst/>
                          <a:latin typeface="Verdana" pitchFamily="34" charset="0"/>
                        </a:rPr>
                        <a:t>,</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Verdana" pitchFamily="34" charset="0"/>
                        </a:rPr>
                        <a:t>      v </a:t>
                      </a:r>
                      <a:r>
                        <a:rPr kumimoji="0" lang="en-US" sz="1800" b="0" i="0" u="none" strike="noStrike" cap="none" normalizeH="0" baseline="0" dirty="0" err="1" smtClean="0">
                          <a:ln>
                            <a:noFill/>
                          </a:ln>
                          <a:solidFill>
                            <a:schemeClr val="tx1"/>
                          </a:solidFill>
                          <a:effectLst/>
                          <a:latin typeface="Verdana" pitchFamily="34" charset="0"/>
                        </a:rPr>
                        <a:t>adalah</a:t>
                      </a:r>
                      <a:r>
                        <a:rPr kumimoji="0" lang="en-US" sz="1800" b="0" i="0" u="none" strike="noStrike" cap="none" normalizeH="0" baseline="0" dirty="0" smtClean="0">
                          <a:ln>
                            <a:noFill/>
                          </a:ln>
                          <a:solidFill>
                            <a:schemeClr val="tx1"/>
                          </a:solidFill>
                          <a:effectLst/>
                          <a:latin typeface="Verdana" pitchFamily="34" charset="0"/>
                        </a:rPr>
                        <a:t> </a:t>
                      </a:r>
                      <a:r>
                        <a:rPr kumimoji="0" lang="en-US" sz="1800" b="0" i="0" u="none" strike="noStrike" cap="none" normalizeH="0" baseline="0" dirty="0" err="1" smtClean="0">
                          <a:ln>
                            <a:noFill/>
                          </a:ln>
                          <a:solidFill>
                            <a:schemeClr val="tx1"/>
                          </a:solidFill>
                          <a:effectLst/>
                          <a:latin typeface="Verdana" pitchFamily="34" charset="0"/>
                        </a:rPr>
                        <a:t>nomor</a:t>
                      </a:r>
                      <a:r>
                        <a:rPr kumimoji="0" lang="en-US" sz="1800" b="0" i="0" u="none" strike="noStrike" cap="none" normalizeH="0" baseline="0" dirty="0" smtClean="0">
                          <a:ln>
                            <a:noFill/>
                          </a:ln>
                          <a:solidFill>
                            <a:schemeClr val="tx1"/>
                          </a:solidFill>
                          <a:effectLst/>
                          <a:latin typeface="Verdana" pitchFamily="34" charset="0"/>
                        </a:rPr>
                        <a:t> </a:t>
                      </a:r>
                      <a:r>
                        <a:rPr kumimoji="0" lang="en-US" sz="1800" b="0" i="0" u="none" strike="noStrike" cap="none" normalizeH="0" baseline="0" dirty="0" err="1" smtClean="0">
                          <a:ln>
                            <a:noFill/>
                          </a:ln>
                          <a:solidFill>
                            <a:schemeClr val="tx1"/>
                          </a:solidFill>
                          <a:effectLst/>
                          <a:latin typeface="Verdana" pitchFamily="34" charset="0"/>
                        </a:rPr>
                        <a:t>dari</a:t>
                      </a:r>
                      <a:r>
                        <a:rPr kumimoji="0" lang="en-US" sz="1800" b="0" i="0" u="none" strike="noStrike" cap="none" normalizeH="0" baseline="0" dirty="0" smtClean="0">
                          <a:ln>
                            <a:noFill/>
                          </a:ln>
                          <a:solidFill>
                            <a:schemeClr val="tx1"/>
                          </a:solidFill>
                          <a:effectLst/>
                          <a:latin typeface="Verdana" pitchFamily="34" charset="0"/>
                        </a:rPr>
                        <a:t> </a:t>
                      </a:r>
                      <a:r>
                        <a:rPr kumimoji="0" lang="en-US" sz="1800" b="0" i="0" u="none" strike="noStrike" cap="none" normalizeH="0" baseline="0" dirty="0" err="1" smtClean="0">
                          <a:ln>
                            <a:noFill/>
                          </a:ln>
                          <a:solidFill>
                            <a:schemeClr val="tx1"/>
                          </a:solidFill>
                          <a:effectLst/>
                          <a:latin typeface="Verdana" pitchFamily="34" charset="0"/>
                        </a:rPr>
                        <a:t>simpul</a:t>
                      </a:r>
                      <a:r>
                        <a:rPr kumimoji="0" lang="en-US" sz="1800" b="0" i="0" u="none" strike="noStrike" cap="none" normalizeH="0" baseline="0" dirty="0" smtClean="0">
                          <a:ln>
                            <a:noFill/>
                          </a:ln>
                          <a:solidFill>
                            <a:schemeClr val="tx1"/>
                          </a:solidFill>
                          <a:effectLst/>
                          <a:latin typeface="Verdana" pitchFamily="34" charset="0"/>
                        </a:rPr>
                        <a:t> yang </a:t>
                      </a:r>
                      <a:r>
                        <a:rPr kumimoji="0" lang="en-US" sz="1800" b="0" i="0" u="none" strike="noStrike" cap="none" normalizeH="0" baseline="0" dirty="0" err="1" smtClean="0">
                          <a:ln>
                            <a:noFill/>
                          </a:ln>
                          <a:solidFill>
                            <a:schemeClr val="tx1"/>
                          </a:solidFill>
                          <a:effectLst/>
                          <a:latin typeface="Verdana" pitchFamily="34" charset="0"/>
                        </a:rPr>
                        <a:t>akan</a:t>
                      </a:r>
                      <a:r>
                        <a:rPr kumimoji="0" lang="en-US" sz="1800" b="0" i="0" u="none" strike="noStrike" cap="none" normalizeH="0" baseline="0" dirty="0" smtClean="0">
                          <a:ln>
                            <a:noFill/>
                          </a:ln>
                          <a:solidFill>
                            <a:schemeClr val="tx1"/>
                          </a:solidFill>
                          <a:effectLst/>
                          <a:latin typeface="Verdana" pitchFamily="34" charset="0"/>
                        </a:rPr>
                        <a:t> </a:t>
                      </a:r>
                      <a:r>
                        <a:rPr kumimoji="0" lang="en-US" sz="1800" b="0" i="0" u="none" strike="noStrike" cap="none" normalizeH="0" baseline="0" dirty="0" err="1" smtClean="0">
                          <a:ln>
                            <a:noFill/>
                          </a:ln>
                          <a:solidFill>
                            <a:schemeClr val="tx1"/>
                          </a:solidFill>
                          <a:effectLst/>
                          <a:latin typeface="Verdana" pitchFamily="34" charset="0"/>
                        </a:rPr>
                        <a:t>diproses</a:t>
                      </a:r>
                      <a:endParaRPr kumimoji="0" lang="en-US" sz="1800" b="0" i="0" u="none" strike="noStrike" cap="none" normalizeH="0" baseline="0" dirty="0" smtClean="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Verdana" pitchFamily="34" charset="0"/>
                        </a:rPr>
                        <a:t> F.S. v </a:t>
                      </a:r>
                      <a:r>
                        <a:rPr kumimoji="0" lang="en-US" sz="1800" b="0" i="0" u="none" strike="noStrike" cap="none" normalizeH="0" baseline="0" dirty="0" err="1" smtClean="0">
                          <a:ln>
                            <a:noFill/>
                          </a:ln>
                          <a:solidFill>
                            <a:schemeClr val="tx1"/>
                          </a:solidFill>
                          <a:effectLst/>
                          <a:latin typeface="Verdana" pitchFamily="34" charset="0"/>
                        </a:rPr>
                        <a:t>telah</a:t>
                      </a:r>
                      <a:r>
                        <a:rPr kumimoji="0" lang="en-US" sz="1800" b="0" i="0" u="none" strike="noStrike" cap="none" normalizeH="0" baseline="0" dirty="0" smtClean="0">
                          <a:ln>
                            <a:noFill/>
                          </a:ln>
                          <a:solidFill>
                            <a:schemeClr val="tx1"/>
                          </a:solidFill>
                          <a:effectLst/>
                          <a:latin typeface="Verdana" pitchFamily="34" charset="0"/>
                        </a:rPr>
                        <a:t> </a:t>
                      </a:r>
                      <a:r>
                        <a:rPr kumimoji="0" lang="en-US" sz="1800" b="0" i="0" u="none" strike="noStrike" cap="none" normalizeH="0" baseline="0" dirty="0" err="1" smtClean="0">
                          <a:ln>
                            <a:noFill/>
                          </a:ln>
                          <a:solidFill>
                            <a:schemeClr val="tx1"/>
                          </a:solidFill>
                          <a:effectLst/>
                          <a:latin typeface="Verdana" pitchFamily="34" charset="0"/>
                        </a:rPr>
                        <a:t>diproses</a:t>
                      </a:r>
                      <a:r>
                        <a:rPr kumimoji="0" lang="en-US" sz="1800" b="0" i="0" u="none" strike="noStrike" cap="none" normalizeH="0" baseline="0" dirty="0" smtClean="0">
                          <a:ln>
                            <a:noFill/>
                          </a:ln>
                          <a:solidFill>
                            <a:schemeClr val="tx1"/>
                          </a:solidFill>
                          <a:effectLst/>
                          <a:latin typeface="Verdana" pitchFamily="34"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Title 4"/>
          <p:cNvSpPr>
            <a:spLocks noGrp="1"/>
          </p:cNvSpPr>
          <p:nvPr>
            <p:ph type="title"/>
          </p:nvPr>
        </p:nvSpPr>
        <p:spPr>
          <a:xfrm>
            <a:off x="407503" y="1261461"/>
            <a:ext cx="8326438" cy="641239"/>
          </a:xfrm>
        </p:spPr>
        <p:txBody>
          <a:bodyPr/>
          <a:lstStyle/>
          <a:p>
            <a:r>
              <a:rPr lang="id-ID" dirty="0" smtClean="0"/>
              <a:t>Traversal DFS</a:t>
            </a:r>
            <a:endParaRPr lang="id-ID" dirty="0"/>
          </a:p>
        </p:txBody>
      </p:sp>
      <p:sp>
        <p:nvSpPr>
          <p:cNvPr id="11" name="Rectangle 10"/>
          <p:cNvSpPr/>
          <p:nvPr/>
        </p:nvSpPr>
        <p:spPr>
          <a:xfrm>
            <a:off x="389907" y="3875402"/>
            <a:ext cx="7866195" cy="1034129"/>
          </a:xfrm>
          <a:prstGeom prst="rect">
            <a:avLst/>
          </a:prstGeom>
          <a:ln w="28575">
            <a:solidFill>
              <a:schemeClr val="tx1"/>
            </a:solidFill>
          </a:ln>
        </p:spPr>
        <p:txBody>
          <a:bodyPr wrap="square">
            <a:spAutoFit/>
          </a:bodyPr>
          <a:lstStyle/>
          <a:p>
            <a:pPr lvl="0" defTabSz="914400">
              <a:spcBef>
                <a:spcPct val="20000"/>
              </a:spcBef>
              <a:buClr>
                <a:schemeClr val="hlink"/>
              </a:buClr>
            </a:pPr>
            <a:r>
              <a:rPr lang="id-ID" dirty="0" smtClean="0">
                <a:latin typeface="Verdana" pitchFamily="34" charset="0"/>
              </a:rPr>
              <a:t>Kamus :</a:t>
            </a:r>
            <a:r>
              <a:rPr lang="en-US" dirty="0" smtClean="0">
                <a:latin typeface="Verdana" pitchFamily="34" charset="0"/>
              </a:rPr>
              <a:t> </a:t>
            </a:r>
            <a:endParaRPr lang="id-ID" dirty="0" smtClean="0">
              <a:latin typeface="Verdana" pitchFamily="34" charset="0"/>
            </a:endParaRPr>
          </a:p>
          <a:p>
            <a:pPr lvl="0" defTabSz="914400">
              <a:spcBef>
                <a:spcPct val="20000"/>
              </a:spcBef>
              <a:buClr>
                <a:schemeClr val="hlink"/>
              </a:buClr>
            </a:pPr>
            <a:r>
              <a:rPr lang="id-ID" dirty="0" smtClean="0">
                <a:latin typeface="Verdana" pitchFamily="34" charset="0"/>
              </a:rPr>
              <a:t>  </a:t>
            </a:r>
            <a:r>
              <a:rPr lang="en-US" dirty="0" smtClean="0">
                <a:latin typeface="Verdana" pitchFamily="34" charset="0"/>
              </a:rPr>
              <a:t>w</a:t>
            </a:r>
            <a:r>
              <a:rPr lang="en-US" dirty="0" smtClean="0">
                <a:latin typeface="Verdana" pitchFamily="34" charset="0"/>
              </a:rPr>
              <a:t>: </a:t>
            </a:r>
            <a:r>
              <a:rPr lang="en-US" u="sng" dirty="0" smtClean="0">
                <a:latin typeface="Verdana" pitchFamily="34" charset="0"/>
              </a:rPr>
              <a:t>integer</a:t>
            </a:r>
            <a:endParaRPr lang="en-US" dirty="0" smtClean="0">
              <a:latin typeface="Verdana" pitchFamily="34" charset="0"/>
            </a:endParaRPr>
          </a:p>
          <a:p>
            <a:pPr lvl="0" defTabSz="914400">
              <a:spcBef>
                <a:spcPct val="20000"/>
              </a:spcBef>
              <a:buClr>
                <a:schemeClr val="hlink"/>
              </a:buClr>
            </a:pPr>
            <a:r>
              <a:rPr lang="en-US" dirty="0" smtClean="0">
                <a:latin typeface="Verdana" pitchFamily="34" charset="0"/>
              </a:rPr>
              <a:t>  Q: Queue</a:t>
            </a:r>
            <a:endParaRPr lang="id-ID"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17</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endParaRPr lang="id-ID"/>
          </a:p>
        </p:txBody>
      </p:sp>
      <p:sp>
        <p:nvSpPr>
          <p:cNvPr id="6" name="Text Placeholder 5"/>
          <p:cNvSpPr>
            <a:spLocks noGrp="1"/>
          </p:cNvSpPr>
          <p:nvPr>
            <p:ph type="body" sz="quarter" idx="17"/>
          </p:nvPr>
        </p:nvSpPr>
        <p:spPr/>
        <p:txBody>
          <a:bodyPr/>
          <a:lstStyle/>
          <a:p>
            <a:endParaRPr lang="id-ID"/>
          </a:p>
        </p:txBody>
      </p:sp>
      <p:graphicFrame>
        <p:nvGraphicFramePr>
          <p:cNvPr id="7" name="Group 14"/>
          <p:cNvGraphicFramePr>
            <a:graphicFrameLocks noGrp="1"/>
          </p:cNvGraphicFramePr>
          <p:nvPr>
            <p:ph idx="4294967295"/>
          </p:nvPr>
        </p:nvGraphicFramePr>
        <p:xfrm>
          <a:off x="365125" y="1977656"/>
          <a:ext cx="8001000" cy="4473944"/>
        </p:xfrm>
        <a:graphic>
          <a:graphicData uri="http://schemas.openxmlformats.org/drawingml/2006/table">
            <a:tbl>
              <a:tblPr/>
              <a:tblGrid>
                <a:gridCol w="8001000"/>
              </a:tblGrid>
              <a:tr h="4473944">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dirty="0" err="1" smtClean="0">
                          <a:ln>
                            <a:noFill/>
                          </a:ln>
                          <a:solidFill>
                            <a:schemeClr val="tx1"/>
                          </a:solidFill>
                          <a:effectLst/>
                          <a:latin typeface="Courier New" pitchFamily="49" charset="0"/>
                          <a:cs typeface="Courier New" pitchFamily="49" charset="0"/>
                        </a:rPr>
                        <a:t>Algoritma</a:t>
                      </a:r>
                      <a:endParaRPr kumimoji="0" lang="en-US" sz="1800"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Process(v)</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Visited[v] </a:t>
                      </a:r>
                      <a:r>
                        <a:rPr kumimoji="0" lang="en-US" sz="1800" b="0" i="0" u="none" strike="noStrike" cap="none" normalizeH="0" baseline="0" dirty="0" smtClean="0">
                          <a:ln>
                            <a:noFill/>
                          </a:ln>
                          <a:solidFill>
                            <a:schemeClr val="tx1"/>
                          </a:solidFill>
                          <a:effectLst/>
                          <a:latin typeface="Courier New" pitchFamily="49" charset="0"/>
                          <a:cs typeface="Courier New" pitchFamily="49" charset="0"/>
                          <a:sym typeface="Symbol" pitchFamily="18" charset="2"/>
                        </a:rPr>
                        <a:t></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800" b="0" i="0" u="sng" strike="noStrike" cap="none" normalizeH="0" baseline="0" dirty="0" smtClean="0">
                          <a:ln>
                            <a:noFill/>
                          </a:ln>
                          <a:solidFill>
                            <a:schemeClr val="tx1"/>
                          </a:solidFill>
                          <a:effectLst/>
                          <a:latin typeface="Courier New" pitchFamily="49" charset="0"/>
                          <a:cs typeface="Courier New" pitchFamily="49" charset="0"/>
                        </a:rPr>
                        <a:t>true</a:t>
                      </a:r>
                      <a:endParaRPr kumimoji="0" lang="en-US" sz="18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800" b="0" i="0" u="none" strike="noStrike" cap="none" normalizeH="0" baseline="0" dirty="0" err="1" smtClean="0">
                          <a:ln>
                            <a:noFill/>
                          </a:ln>
                          <a:solidFill>
                            <a:schemeClr val="tx1"/>
                          </a:solidFill>
                          <a:effectLst/>
                          <a:latin typeface="Courier New" pitchFamily="49" charset="0"/>
                          <a:cs typeface="Courier New" pitchFamily="49" charset="0"/>
                        </a:rPr>
                        <a:t>CreateQueue</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(Q)</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800" b="0" i="0" u="none" strike="noStrike" cap="none" normalizeH="0" baseline="0" dirty="0" err="1" smtClean="0">
                          <a:ln>
                            <a:noFill/>
                          </a:ln>
                          <a:solidFill>
                            <a:schemeClr val="tx1"/>
                          </a:solidFill>
                          <a:effectLst/>
                          <a:latin typeface="Courier New" pitchFamily="49" charset="0"/>
                          <a:cs typeface="Courier New" pitchFamily="49" charset="0"/>
                        </a:rPr>
                        <a:t>InsertQueue</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a:t>
                      </a:r>
                      <a:r>
                        <a:rPr kumimoji="0" lang="en-US" sz="1800" b="0" i="0" u="none" strike="noStrike" cap="none" normalizeH="0" baseline="0" dirty="0" err="1" smtClean="0">
                          <a:ln>
                            <a:noFill/>
                          </a:ln>
                          <a:solidFill>
                            <a:schemeClr val="tx1"/>
                          </a:solidFill>
                          <a:effectLst/>
                          <a:latin typeface="Courier New" pitchFamily="49" charset="0"/>
                          <a:cs typeface="Courier New" pitchFamily="49" charset="0"/>
                        </a:rPr>
                        <a:t>Q,v</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a:t>
                      </a:r>
                      <a:endParaRPr kumimoji="0" lang="en-US" sz="1800" b="0" i="0" u="sng"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800" b="0" i="0" u="sng" strike="noStrike" cap="none" normalizeH="0" baseline="0" dirty="0" smtClean="0">
                          <a:ln>
                            <a:noFill/>
                          </a:ln>
                          <a:solidFill>
                            <a:schemeClr val="tx1"/>
                          </a:solidFill>
                          <a:effectLst/>
                          <a:latin typeface="Courier New" pitchFamily="49" charset="0"/>
                          <a:cs typeface="Courier New" pitchFamily="49" charset="0"/>
                        </a:rPr>
                        <a:t>while</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800" b="0" i="0" u="sng" strike="noStrike" cap="none" normalizeH="0" baseline="0" dirty="0" smtClean="0">
                          <a:ln>
                            <a:noFill/>
                          </a:ln>
                          <a:solidFill>
                            <a:schemeClr val="tx1"/>
                          </a:solidFill>
                          <a:effectLst/>
                          <a:latin typeface="Courier New" pitchFamily="49" charset="0"/>
                          <a:cs typeface="Courier New" pitchFamily="49" charset="0"/>
                        </a:rPr>
                        <a:t>not</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800" b="0" i="0" u="none" strike="noStrike" cap="none" normalizeH="0" baseline="0" dirty="0" err="1" smtClean="0">
                          <a:ln>
                            <a:noFill/>
                          </a:ln>
                          <a:solidFill>
                            <a:schemeClr val="tx1"/>
                          </a:solidFill>
                          <a:effectLst/>
                          <a:latin typeface="Courier New" pitchFamily="49" charset="0"/>
                          <a:cs typeface="Courier New" pitchFamily="49" charset="0"/>
                        </a:rPr>
                        <a:t>IsEmptyQueue</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(Q) </a:t>
                      </a:r>
                      <a:r>
                        <a:rPr kumimoji="0" lang="en-US" sz="1800" b="0" i="0" u="sng" strike="noStrike" cap="none" normalizeH="0" baseline="0" dirty="0" smtClean="0">
                          <a:ln>
                            <a:noFill/>
                          </a:ln>
                          <a:solidFill>
                            <a:schemeClr val="tx1"/>
                          </a:solidFill>
                          <a:effectLst/>
                          <a:latin typeface="Courier New" pitchFamily="49" charset="0"/>
                          <a:cs typeface="Courier New" pitchFamily="49" charset="0"/>
                        </a:rPr>
                        <a:t>do</a:t>
                      </a:r>
                      <a:endParaRPr kumimoji="0" lang="en-US" sz="18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800" b="0" i="0" u="none" strike="noStrike" cap="none" normalizeH="0" baseline="0" dirty="0" err="1" smtClean="0">
                          <a:ln>
                            <a:noFill/>
                          </a:ln>
                          <a:solidFill>
                            <a:schemeClr val="tx1"/>
                          </a:solidFill>
                          <a:effectLst/>
                          <a:latin typeface="Courier New" pitchFamily="49" charset="0"/>
                          <a:cs typeface="Courier New" pitchFamily="49" charset="0"/>
                        </a:rPr>
                        <a:t>DeleteQueue</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a:t>
                      </a:r>
                      <a:r>
                        <a:rPr kumimoji="0" lang="en-US" sz="1800" b="0" i="0" u="none" strike="noStrike" cap="none" normalizeH="0" baseline="0" dirty="0" err="1" smtClean="0">
                          <a:ln>
                            <a:noFill/>
                          </a:ln>
                          <a:solidFill>
                            <a:schemeClr val="tx1"/>
                          </a:solidFill>
                          <a:effectLst/>
                          <a:latin typeface="Courier New" pitchFamily="49" charset="0"/>
                          <a:cs typeface="Courier New" pitchFamily="49" charset="0"/>
                        </a:rPr>
                        <a:t>Q,v</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a:t>
                      </a:r>
                      <a:endParaRPr kumimoji="0" lang="en-US" sz="1800" b="0" i="0" u="sng"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800" b="0" i="0" u="sng" strike="noStrike" cap="none" normalizeH="0" baseline="0" dirty="0" smtClean="0">
                          <a:ln>
                            <a:noFill/>
                          </a:ln>
                          <a:solidFill>
                            <a:schemeClr val="tx1"/>
                          </a:solidFill>
                          <a:effectLst/>
                          <a:latin typeface="Courier New" pitchFamily="49" charset="0"/>
                          <a:cs typeface="Courier New" pitchFamily="49" charset="0"/>
                        </a:rPr>
                        <a:t>for</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w </a:t>
                      </a:r>
                      <a:r>
                        <a:rPr kumimoji="0" lang="en-US" sz="1800" b="0" i="0" u="none" strike="noStrike" cap="none" normalizeH="0" baseline="0" dirty="0" smtClean="0">
                          <a:ln>
                            <a:noFill/>
                          </a:ln>
                          <a:solidFill>
                            <a:schemeClr val="tx1"/>
                          </a:solidFill>
                          <a:effectLst/>
                          <a:latin typeface="Courier New" pitchFamily="49" charset="0"/>
                          <a:cs typeface="Courier New" pitchFamily="49" charset="0"/>
                          <a:sym typeface="Symbol" pitchFamily="18" charset="2"/>
                        </a:rPr>
                        <a:t></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1 </a:t>
                      </a:r>
                      <a:r>
                        <a:rPr kumimoji="0" lang="en-US" sz="1800" b="0" i="0" u="sng" strike="noStrike" cap="none" normalizeH="0" baseline="0" dirty="0" smtClean="0">
                          <a:ln>
                            <a:noFill/>
                          </a:ln>
                          <a:solidFill>
                            <a:schemeClr val="tx1"/>
                          </a:solidFill>
                          <a:effectLst/>
                          <a:latin typeface="Courier New" pitchFamily="49" charset="0"/>
                          <a:cs typeface="Courier New" pitchFamily="49" charset="0"/>
                        </a:rPr>
                        <a:t>to</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N </a:t>
                      </a:r>
                      <a:r>
                        <a:rPr kumimoji="0" lang="en-US" sz="1800" b="0" i="0" u="sng" strike="noStrike" cap="none" normalizeH="0" baseline="0" dirty="0" smtClean="0">
                          <a:ln>
                            <a:noFill/>
                          </a:ln>
                          <a:solidFill>
                            <a:schemeClr val="tx1"/>
                          </a:solidFill>
                          <a:effectLst/>
                          <a:latin typeface="Courier New" pitchFamily="49" charset="0"/>
                          <a:cs typeface="Courier New" pitchFamily="49" charset="0"/>
                        </a:rPr>
                        <a:t>do</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800" b="0" i="0" u="sng" strike="noStrike" cap="none" normalizeH="0" baseline="0" dirty="0" smtClean="0">
                          <a:ln>
                            <a:noFill/>
                          </a:ln>
                          <a:solidFill>
                            <a:schemeClr val="tx1"/>
                          </a:solidFill>
                          <a:effectLst/>
                          <a:latin typeface="Courier New" pitchFamily="49" charset="0"/>
                          <a:cs typeface="Courier New" pitchFamily="49" charset="0"/>
                        </a:rPr>
                        <a:t>if</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(A[</a:t>
                      </a:r>
                      <a:r>
                        <a:rPr kumimoji="0" lang="en-US" sz="1800" b="0" i="0" u="none" strike="noStrike" cap="none" normalizeH="0" baseline="0" dirty="0" err="1" smtClean="0">
                          <a:ln>
                            <a:noFill/>
                          </a:ln>
                          <a:solidFill>
                            <a:schemeClr val="tx1"/>
                          </a:solidFill>
                          <a:effectLst/>
                          <a:latin typeface="Courier New" pitchFamily="49" charset="0"/>
                          <a:cs typeface="Courier New" pitchFamily="49" charset="0"/>
                        </a:rPr>
                        <a:t>v,w</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]=1) </a:t>
                      </a:r>
                      <a:r>
                        <a:rPr kumimoji="0" lang="en-US" sz="1800" b="0" i="0" u="sng" strike="noStrike" cap="none" normalizeH="0" baseline="0" dirty="0" smtClean="0">
                          <a:ln>
                            <a:noFill/>
                          </a:ln>
                          <a:solidFill>
                            <a:schemeClr val="tx1"/>
                          </a:solidFill>
                          <a:effectLst/>
                          <a:latin typeface="Courier New" pitchFamily="49" charset="0"/>
                          <a:cs typeface="Courier New" pitchFamily="49" charset="0"/>
                        </a:rPr>
                        <a:t>and</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800" b="0" i="0" u="sng" strike="noStrike" cap="none" normalizeH="0" baseline="0" dirty="0" smtClean="0">
                          <a:ln>
                            <a:noFill/>
                          </a:ln>
                          <a:solidFill>
                            <a:schemeClr val="tx1"/>
                          </a:solidFill>
                          <a:effectLst/>
                          <a:latin typeface="Courier New" pitchFamily="49" charset="0"/>
                          <a:cs typeface="Courier New" pitchFamily="49" charset="0"/>
                        </a:rPr>
                        <a:t>not</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Visited[w]) </a:t>
                      </a:r>
                      <a:r>
                        <a:rPr kumimoji="0" lang="en-US" sz="1800" b="0" i="0" u="sng" strike="noStrike" cap="none" normalizeH="0" baseline="0" dirty="0" smtClean="0">
                          <a:ln>
                            <a:noFill/>
                          </a:ln>
                          <a:solidFill>
                            <a:schemeClr val="tx1"/>
                          </a:solidFill>
                          <a:effectLst/>
                          <a:latin typeface="Courier New" pitchFamily="49" charset="0"/>
                          <a:cs typeface="Courier New" pitchFamily="49" charset="0"/>
                        </a:rPr>
                        <a:t>then</a:t>
                      </a:r>
                      <a:endParaRPr kumimoji="0" lang="en-US" sz="18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Process(w)</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800" b="0" i="0" u="none" strike="noStrike" cap="none" normalizeH="0" baseline="0" dirty="0" err="1" smtClean="0">
                          <a:ln>
                            <a:noFill/>
                          </a:ln>
                          <a:solidFill>
                            <a:schemeClr val="tx1"/>
                          </a:solidFill>
                          <a:effectLst/>
                          <a:latin typeface="Courier New" pitchFamily="49" charset="0"/>
                          <a:cs typeface="Courier New" pitchFamily="49" charset="0"/>
                        </a:rPr>
                        <a:t>InsertQueue</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a:t>
                      </a:r>
                      <a:r>
                        <a:rPr kumimoji="0" lang="en-US" sz="1800" b="0" i="0" u="none" strike="noStrike" cap="none" normalizeH="0" baseline="0" dirty="0" err="1" smtClean="0">
                          <a:ln>
                            <a:noFill/>
                          </a:ln>
                          <a:solidFill>
                            <a:schemeClr val="tx1"/>
                          </a:solidFill>
                          <a:effectLst/>
                          <a:latin typeface="Courier New" pitchFamily="49" charset="0"/>
                          <a:cs typeface="Courier New" pitchFamily="49" charset="0"/>
                        </a:rPr>
                        <a:t>Q,w</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Visited[w] </a:t>
                      </a:r>
                      <a:r>
                        <a:rPr kumimoji="0" lang="en-US" sz="1800" b="0" i="0" u="none" strike="noStrike" cap="none" normalizeH="0" baseline="0" dirty="0" smtClean="0">
                          <a:ln>
                            <a:noFill/>
                          </a:ln>
                          <a:solidFill>
                            <a:schemeClr val="tx1"/>
                          </a:solidFill>
                          <a:effectLst/>
                          <a:latin typeface="Courier New" pitchFamily="49" charset="0"/>
                          <a:cs typeface="Courier New" pitchFamily="49" charset="0"/>
                          <a:sym typeface="Symbol" pitchFamily="18" charset="2"/>
                        </a:rPr>
                        <a:t></a:t>
                      </a:r>
                      <a:r>
                        <a:rPr kumimoji="0" lang="en-US" sz="18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800" b="0" i="0" u="sng" strike="noStrike" cap="none" normalizeH="0" baseline="0" dirty="0" smtClean="0">
                          <a:ln>
                            <a:noFill/>
                          </a:ln>
                          <a:solidFill>
                            <a:schemeClr val="tx1"/>
                          </a:solidFill>
                          <a:effectLst/>
                          <a:latin typeface="Courier New" pitchFamily="49" charset="0"/>
                          <a:cs typeface="Courier New" pitchFamily="49" charset="0"/>
                        </a:rPr>
                        <a:t>true</a:t>
                      </a:r>
                      <a:endParaRPr kumimoji="0" lang="en-US" sz="1800" b="0" i="1"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1" u="none" strike="noStrike" cap="none" normalizeH="0" baseline="0" dirty="0" smtClean="0">
                          <a:ln>
                            <a:noFill/>
                          </a:ln>
                          <a:solidFill>
                            <a:schemeClr val="tx1"/>
                          </a:solidFill>
                          <a:effectLst/>
                          <a:latin typeface="Courier New" pitchFamily="49" charset="0"/>
                          <a:cs typeface="Courier New" pitchFamily="49" charset="0"/>
                        </a:rPr>
                        <a:t>    {</a:t>
                      </a:r>
                      <a:r>
                        <a:rPr kumimoji="0" lang="en-US" sz="1800" b="0" i="1" u="none" strike="noStrike" cap="none" normalizeH="0" baseline="0" dirty="0" err="1" smtClean="0">
                          <a:ln>
                            <a:noFill/>
                          </a:ln>
                          <a:solidFill>
                            <a:schemeClr val="tx1"/>
                          </a:solidFill>
                          <a:effectLst/>
                          <a:latin typeface="Courier New" pitchFamily="49" charset="0"/>
                          <a:cs typeface="Courier New" pitchFamily="49" charset="0"/>
                        </a:rPr>
                        <a:t>IsEmptyQueue</a:t>
                      </a:r>
                      <a:r>
                        <a:rPr kumimoji="0" lang="en-US" sz="1800" b="0" i="1" u="none" strike="noStrike" cap="none" normalizeH="0" baseline="0" dirty="0" smtClean="0">
                          <a:ln>
                            <a:noFill/>
                          </a:ln>
                          <a:solidFill>
                            <a:schemeClr val="tx1"/>
                          </a:solidFill>
                          <a:effectLst/>
                          <a:latin typeface="Courier New" pitchFamily="49" charset="0"/>
                          <a:cs typeface="Courier New" pitchFamily="49" charset="0"/>
                        </a:rPr>
                        <a:t>(Q)}</a:t>
                      </a:r>
                      <a:r>
                        <a:rPr kumimoji="0" lang="en-US" sz="2600" b="0" i="0" u="none" strike="noStrike" cap="none" normalizeH="0" baseline="0" dirty="0" smtClean="0">
                          <a:ln>
                            <a:noFill/>
                          </a:ln>
                          <a:solidFill>
                            <a:schemeClr val="tx1"/>
                          </a:solidFill>
                          <a:effectLst/>
                          <a:latin typeface="Courier New" pitchFamily="49" charset="0"/>
                          <a:cs typeface="Courier New" pitchFamily="49"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18</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id-ID" dirty="0" smtClean="0"/>
              <a:t>Topological Sort</a:t>
            </a:r>
            <a:endParaRPr lang="id-ID" dirty="0"/>
          </a:p>
        </p:txBody>
      </p:sp>
      <p:sp>
        <p:nvSpPr>
          <p:cNvPr id="6" name="Text Placeholder 5"/>
          <p:cNvSpPr>
            <a:spLocks noGrp="1"/>
          </p:cNvSpPr>
          <p:nvPr>
            <p:ph type="body" sz="quarter" idx="17"/>
          </p:nvPr>
        </p:nvSpPr>
        <p:spPr/>
        <p:txBody>
          <a:bodyPr/>
          <a:lstStyle/>
          <a:p>
            <a:endParaRPr lang="id-ID"/>
          </a:p>
        </p:txBody>
      </p:sp>
      <p:sp>
        <p:nvSpPr>
          <p:cNvPr id="7" name="Rectangle 3"/>
          <p:cNvSpPr txBox="1">
            <a:spLocks noChangeArrowheads="1"/>
          </p:cNvSpPr>
          <p:nvPr/>
        </p:nvSpPr>
        <p:spPr>
          <a:xfrm>
            <a:off x="566738" y="2032248"/>
            <a:ext cx="8001000" cy="3290248"/>
          </a:xfrm>
          <a:prstGeom prst="rect">
            <a:avLst/>
          </a:prstGeom>
        </p:spPr>
        <p:txBody>
          <a:bodyPr/>
          <a:lstStyle/>
          <a:p>
            <a:pPr marL="346075" marR="0" lvl="0" indent="-346075" algn="l" defTabSz="457200" rtl="0" eaLnBrk="1" fontAlgn="base" latinLnBrk="0" hangingPunct="1">
              <a:lnSpc>
                <a:spcPct val="100000"/>
              </a:lnSpc>
              <a:spcBef>
                <a:spcPts val="1800"/>
              </a:spcBef>
              <a:spcAft>
                <a:spcPct val="0"/>
              </a:spcAft>
              <a:buClrTx/>
              <a:buSzPct val="135000"/>
              <a:buFontTx/>
              <a:buBlip>
                <a:blip r:embed="rId2"/>
              </a:buBlip>
              <a:tabLst/>
              <a:defRPr/>
            </a:pPr>
            <a:r>
              <a:rPr kumimoji="0" lang="en-US" sz="2400" b="0" i="0" u="none" strike="noStrike" kern="1200" cap="none" spc="0" normalizeH="0" baseline="0" noProof="0" smtClean="0">
                <a:ln>
                  <a:noFill/>
                </a:ln>
                <a:solidFill>
                  <a:schemeClr val="tx1"/>
                </a:solidFill>
                <a:effectLst/>
                <a:uLnTx/>
                <a:uFillTx/>
                <a:latin typeface="+mn-lt"/>
                <a:ea typeface="ＭＳ Ｐゴシック" charset="0"/>
                <a:cs typeface="ＭＳ Ｐゴシック" charset="0"/>
              </a:rPr>
              <a:t>Topological Sort adalah pengurutan vertex dalam directed acyclic graph (graph berarah tanpa siklus), sedemikian hingga ada lintasan dari vi hingga vj secara berurutan </a:t>
            </a:r>
          </a:p>
          <a:p>
            <a:pPr marL="346075" marR="0" lvl="0" indent="-346075" algn="l" defTabSz="457200" rtl="0" eaLnBrk="1" fontAlgn="base" latinLnBrk="0" hangingPunct="1">
              <a:lnSpc>
                <a:spcPct val="100000"/>
              </a:lnSpc>
              <a:spcBef>
                <a:spcPts val="1800"/>
              </a:spcBef>
              <a:spcAft>
                <a:spcPct val="0"/>
              </a:spcAft>
              <a:buClrTx/>
              <a:buSzPct val="135000"/>
              <a:buFontTx/>
              <a:buBlip>
                <a:blip r:embed="rId2"/>
              </a:buBlip>
              <a:tabLst/>
              <a:defRPr/>
            </a:pPr>
            <a:r>
              <a:rPr kumimoji="0" lang="en-US" sz="2400" b="0" i="0" u="none" strike="noStrike" kern="1200" cap="none" spc="0" normalizeH="0" baseline="0" noProof="0" smtClean="0">
                <a:ln>
                  <a:noFill/>
                </a:ln>
                <a:solidFill>
                  <a:schemeClr val="tx1"/>
                </a:solidFill>
                <a:effectLst/>
                <a:uLnTx/>
                <a:uFillTx/>
                <a:latin typeface="+mn-lt"/>
                <a:ea typeface="ＭＳ Ｐゴシック" charset="0"/>
                <a:cs typeface="ＭＳ Ｐゴシック" charset="0"/>
              </a:rPr>
              <a:t>Diberikan urutan partial dari elemen suatu himpunan, dikehendaki agar elemen yang terurut partial tersebut mempunyai keterurutan linier </a:t>
            </a:r>
            <a:endParaRPr kumimoji="0" lang="en-US" sz="2400" b="0" i="0" u="none" strike="noStrike" kern="1200" cap="none" spc="0" normalizeH="0" baseline="0" noProof="0">
              <a:ln>
                <a:noFill/>
              </a:ln>
              <a:solidFill>
                <a:schemeClr val="tx1"/>
              </a:solidFill>
              <a:effectLst/>
              <a:uLnTx/>
              <a:uFillTx/>
              <a:latin typeface="+mn-lt"/>
              <a:ea typeface="ＭＳ Ｐゴシック" charset="0"/>
              <a:cs typeface="ＭＳ Ｐゴシック"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19</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id-ID" dirty="0" smtClean="0"/>
              <a:t>Topological Sort</a:t>
            </a:r>
            <a:endParaRPr lang="id-ID" dirty="0"/>
          </a:p>
        </p:txBody>
      </p:sp>
      <p:sp>
        <p:nvSpPr>
          <p:cNvPr id="6" name="Text Placeholder 5"/>
          <p:cNvSpPr>
            <a:spLocks noGrp="1"/>
          </p:cNvSpPr>
          <p:nvPr>
            <p:ph type="body" sz="quarter" idx="17"/>
          </p:nvPr>
        </p:nvSpPr>
        <p:spPr/>
        <p:txBody>
          <a:bodyPr/>
          <a:lstStyle/>
          <a:p>
            <a:endParaRPr lang="id-ID"/>
          </a:p>
        </p:txBody>
      </p:sp>
      <p:sp>
        <p:nvSpPr>
          <p:cNvPr id="7" name="Rectangle 3"/>
          <p:cNvSpPr>
            <a:spLocks noGrp="1" noChangeArrowheads="1"/>
          </p:cNvSpPr>
          <p:nvPr>
            <p:ph sz="quarter" idx="14"/>
          </p:nvPr>
        </p:nvSpPr>
        <p:spPr/>
        <p:txBody>
          <a:bodyPr/>
          <a:lstStyle/>
          <a:p>
            <a:pPr>
              <a:lnSpc>
                <a:spcPct val="90000"/>
              </a:lnSpc>
              <a:buFont typeface="Wingdings" pitchFamily="2" charset="2"/>
              <a:buNone/>
            </a:pPr>
            <a:r>
              <a:rPr lang="en-US" b="1"/>
              <a:t>Contoh</a:t>
            </a:r>
            <a:r>
              <a:rPr lang="en-US"/>
              <a:t> </a:t>
            </a:r>
          </a:p>
          <a:p>
            <a:pPr>
              <a:lnSpc>
                <a:spcPct val="90000"/>
              </a:lnSpc>
            </a:pPr>
            <a:r>
              <a:rPr lang="en-US"/>
              <a:t>Dalam suatu kurikulum, suatu mata pelajaran mempunyai prerequisit mata pelajaran lain. Urutan linier adalah urutan untuk seluruh mata pelajaran dalam kurikulum</a:t>
            </a:r>
          </a:p>
          <a:p>
            <a:pPr>
              <a:lnSpc>
                <a:spcPct val="90000"/>
              </a:lnSpc>
            </a:pPr>
            <a:r>
              <a:rPr lang="en-US"/>
              <a:t>Dalam suatu proyek, suatu pekerjaan harus dikerjakan lebih dulu dari pekerjaan lain (misalnya membuat fondasi harus sebelum dinding, membuat dinding harus sebelum pintu. Namun pintu dapat dikerjakan bersamaan dengan jendela. dsb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id-ID" sz="2000" dirty="0" smtClean="0"/>
              <a:t>Dalam bab ini kita akan membahas struktur data graf</a:t>
            </a:r>
          </a:p>
          <a:p>
            <a:r>
              <a:rPr lang="id-ID" sz="2000" dirty="0" smtClean="0"/>
              <a:t>Struktur data graf banyak digunakan sebagai sebuah pemodelan banyak kasus dalam dunia nyata</a:t>
            </a:r>
          </a:p>
          <a:p>
            <a:pPr lvl="1"/>
            <a:r>
              <a:rPr lang="id-ID" dirty="0" smtClean="0"/>
              <a:t>Jaringan Komputer</a:t>
            </a:r>
          </a:p>
          <a:p>
            <a:pPr lvl="1"/>
            <a:r>
              <a:rPr lang="id-ID" dirty="0" smtClean="0"/>
              <a:t>Web</a:t>
            </a:r>
          </a:p>
          <a:p>
            <a:pPr lvl="1"/>
            <a:r>
              <a:rPr lang="id-ID" dirty="0" smtClean="0"/>
              <a:t>Scheduling, dsb</a:t>
            </a:r>
          </a:p>
          <a:p>
            <a:r>
              <a:rPr lang="id-ID" sz="2000" dirty="0" smtClean="0"/>
              <a:t>Dalam bab ini diasumsikan mahasiswa telah memahami definisi graf secara lebih detil dalam Matematika Diskrit</a:t>
            </a:r>
            <a:endParaRPr lang="id-ID" sz="2000" dirty="0"/>
          </a:p>
        </p:txBody>
      </p:sp>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2</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7/19/2014</a:t>
            </a:fld>
            <a:endParaRPr lang="en-US" dirty="0"/>
          </a:p>
        </p:txBody>
      </p:sp>
      <p:sp>
        <p:nvSpPr>
          <p:cNvPr id="5" name="Title 4"/>
          <p:cNvSpPr>
            <a:spLocks noGrp="1"/>
          </p:cNvSpPr>
          <p:nvPr>
            <p:ph type="title"/>
          </p:nvPr>
        </p:nvSpPr>
        <p:spPr/>
        <p:txBody>
          <a:bodyPr/>
          <a:lstStyle/>
          <a:p>
            <a:r>
              <a:rPr lang="id-ID" dirty="0" smtClean="0"/>
              <a:t>P</a:t>
            </a:r>
            <a:r>
              <a:rPr lang="id-ID" dirty="0" smtClean="0"/>
              <a:t>endahuluan</a:t>
            </a:r>
            <a:endParaRPr lang="id-ID" dirty="0"/>
          </a:p>
        </p:txBody>
      </p:sp>
      <p:sp>
        <p:nvSpPr>
          <p:cNvPr id="6" name="Text Placeholder 5"/>
          <p:cNvSpPr>
            <a:spLocks noGrp="1"/>
          </p:cNvSpPr>
          <p:nvPr>
            <p:ph type="body" sz="quarter" idx="17"/>
          </p:nvPr>
        </p:nvSpPr>
        <p:spPr/>
        <p:txBody>
          <a:bodyPr/>
          <a:lstStyle/>
          <a:p>
            <a:r>
              <a:rPr lang="id-ID" dirty="0" smtClean="0"/>
              <a:t>IKG2A3/Pemrograman Terstruktur 2</a:t>
            </a:r>
            <a:endParaRPr lang="id-ID"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20</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6" name="Text Placeholder 5"/>
          <p:cNvSpPr>
            <a:spLocks noGrp="1"/>
          </p:cNvSpPr>
          <p:nvPr>
            <p:ph type="body" sz="quarter" idx="17"/>
          </p:nvPr>
        </p:nvSpPr>
        <p:spPr/>
        <p:txBody>
          <a:bodyPr/>
          <a:lstStyle/>
          <a:p>
            <a:endParaRPr lang="id-ID"/>
          </a:p>
        </p:txBody>
      </p:sp>
      <p:graphicFrame>
        <p:nvGraphicFramePr>
          <p:cNvPr id="7" name="Object 4"/>
          <p:cNvGraphicFramePr>
            <a:graphicFrameLocks noChangeAspect="1"/>
          </p:cNvGraphicFramePr>
          <p:nvPr/>
        </p:nvGraphicFramePr>
        <p:xfrm>
          <a:off x="1600200" y="2171144"/>
          <a:ext cx="4800600" cy="3068638"/>
        </p:xfrm>
        <a:graphic>
          <a:graphicData uri="http://schemas.openxmlformats.org/presentationml/2006/ole">
            <p:oleObj spid="_x0000_s55298" name="Visio" r:id="rId3" imgW="3222955" imgH="2061667" progId="Visio.Drawing.6">
              <p:embed/>
            </p:oleObj>
          </a:graphicData>
        </a:graphic>
      </p:graphicFrame>
      <p:sp>
        <p:nvSpPr>
          <p:cNvPr id="8" name="Rectangle 6"/>
          <p:cNvSpPr>
            <a:spLocks noChangeArrowheads="1"/>
          </p:cNvSpPr>
          <p:nvPr/>
        </p:nvSpPr>
        <p:spPr bwMode="auto">
          <a:xfrm>
            <a:off x="762000" y="5493782"/>
            <a:ext cx="7383463" cy="701675"/>
          </a:xfrm>
          <a:prstGeom prst="rect">
            <a:avLst/>
          </a:prstGeom>
          <a:noFill/>
          <a:ln w="9525">
            <a:noFill/>
            <a:miter lim="800000"/>
            <a:headEnd/>
            <a:tailEnd/>
          </a:ln>
          <a:effectLst/>
        </p:spPr>
        <p:txBody>
          <a:bodyPr wrap="none" anchor="ctr">
            <a:spAutoFit/>
          </a:bodyPr>
          <a:lstStyle/>
          <a:p>
            <a:r>
              <a:rPr lang="en-US" sz="2000"/>
              <a:t>Hasil Topological sort untuk graf di atas :</a:t>
            </a:r>
          </a:p>
          <a:p>
            <a:r>
              <a:rPr lang="en-US" sz="2000"/>
              <a:t>v1, v2, v5, v4, v3, v7, v6 dan v1, v2, v5, v4, v7, v3, v6</a:t>
            </a:r>
          </a:p>
        </p:txBody>
      </p:sp>
      <p:sp>
        <p:nvSpPr>
          <p:cNvPr id="9" name="Title 4"/>
          <p:cNvSpPr>
            <a:spLocks noGrp="1"/>
          </p:cNvSpPr>
          <p:nvPr>
            <p:ph type="title"/>
          </p:nvPr>
        </p:nvSpPr>
        <p:spPr>
          <a:xfrm>
            <a:off x="365125" y="1336417"/>
            <a:ext cx="8326438" cy="641239"/>
          </a:xfrm>
        </p:spPr>
        <p:txBody>
          <a:bodyPr/>
          <a:lstStyle/>
          <a:p>
            <a:r>
              <a:rPr lang="id-ID" dirty="0" smtClean="0"/>
              <a:t>Topological Sort</a:t>
            </a:r>
            <a:endParaRPr lang="id-ID"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21</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id-ID" dirty="0" smtClean="0"/>
              <a:t>Topological Sort</a:t>
            </a:r>
            <a:endParaRPr lang="id-ID" dirty="0"/>
          </a:p>
        </p:txBody>
      </p:sp>
      <p:sp>
        <p:nvSpPr>
          <p:cNvPr id="6" name="Text Placeholder 5"/>
          <p:cNvSpPr>
            <a:spLocks noGrp="1"/>
          </p:cNvSpPr>
          <p:nvPr>
            <p:ph type="body" sz="quarter" idx="17"/>
          </p:nvPr>
        </p:nvSpPr>
        <p:spPr/>
        <p:txBody>
          <a:bodyPr/>
          <a:lstStyle/>
          <a:p>
            <a:endParaRPr lang="id-ID"/>
          </a:p>
        </p:txBody>
      </p:sp>
      <p:sp>
        <p:nvSpPr>
          <p:cNvPr id="7" name="Rectangle 3"/>
          <p:cNvSpPr>
            <a:spLocks noGrp="1" noChangeArrowheads="1"/>
          </p:cNvSpPr>
          <p:nvPr>
            <p:ph sz="quarter" idx="14"/>
          </p:nvPr>
        </p:nvSpPr>
        <p:spPr/>
        <p:txBody>
          <a:bodyPr/>
          <a:lstStyle/>
          <a:p>
            <a:pPr>
              <a:buFont typeface="Wingdings" pitchFamily="2" charset="2"/>
              <a:buNone/>
            </a:pPr>
            <a:r>
              <a:rPr lang="en-US" sz="2800" dirty="0" err="1"/>
              <a:t>Pada</a:t>
            </a:r>
            <a:r>
              <a:rPr lang="en-US" sz="2800" dirty="0"/>
              <a:t> </a:t>
            </a:r>
            <a:r>
              <a:rPr lang="en-US" sz="2800" dirty="0" err="1"/>
              <a:t>dasarnya</a:t>
            </a:r>
            <a:r>
              <a:rPr lang="en-US" sz="2800" dirty="0"/>
              <a:t>, </a:t>
            </a:r>
            <a:r>
              <a:rPr lang="en-US" sz="2800" dirty="0" err="1"/>
              <a:t>langkah</a:t>
            </a:r>
            <a:r>
              <a:rPr lang="en-US" sz="2800" dirty="0"/>
              <a:t> </a:t>
            </a:r>
            <a:r>
              <a:rPr lang="en-US" sz="2800" dirty="0" err="1"/>
              <a:t>dalam</a:t>
            </a:r>
            <a:r>
              <a:rPr lang="en-US" sz="2800" dirty="0"/>
              <a:t> </a:t>
            </a:r>
            <a:r>
              <a:rPr lang="en-US" sz="2800" dirty="0" smtClean="0"/>
              <a:t>topological </a:t>
            </a:r>
            <a:r>
              <a:rPr lang="en-US" sz="2800" dirty="0"/>
              <a:t>sort :</a:t>
            </a:r>
          </a:p>
          <a:p>
            <a:r>
              <a:rPr lang="en-US" sz="2800" dirty="0" err="1"/>
              <a:t>Temukan</a:t>
            </a:r>
            <a:r>
              <a:rPr lang="en-US" sz="2800" dirty="0"/>
              <a:t> vertex </a:t>
            </a:r>
            <a:r>
              <a:rPr lang="en-US" sz="2800" dirty="0" err="1"/>
              <a:t>dengan</a:t>
            </a:r>
            <a:r>
              <a:rPr lang="en-US" sz="2800" dirty="0"/>
              <a:t> </a:t>
            </a:r>
            <a:r>
              <a:rPr lang="en-US" sz="2800" dirty="0" err="1"/>
              <a:t>InDegree</a:t>
            </a:r>
            <a:r>
              <a:rPr lang="en-US" sz="2800" dirty="0"/>
              <a:t> = 0</a:t>
            </a:r>
          </a:p>
          <a:p>
            <a:r>
              <a:rPr lang="en-US" sz="2800" dirty="0"/>
              <a:t>Print vertex</a:t>
            </a:r>
          </a:p>
          <a:p>
            <a:r>
              <a:rPr lang="en-US" sz="2800" dirty="0" err="1"/>
              <a:t>Hapus</a:t>
            </a:r>
            <a:r>
              <a:rPr lang="en-US" sz="2800" dirty="0"/>
              <a:t> vertex </a:t>
            </a:r>
            <a:r>
              <a:rPr lang="en-US" sz="2800" dirty="0" err="1"/>
              <a:t>tersebut</a:t>
            </a:r>
            <a:r>
              <a:rPr lang="en-US" sz="2800" dirty="0"/>
              <a:t> </a:t>
            </a:r>
            <a:r>
              <a:rPr lang="en-US" sz="2800" dirty="0" err="1"/>
              <a:t>serta</a:t>
            </a:r>
            <a:r>
              <a:rPr lang="en-US" sz="2800" dirty="0"/>
              <a:t> </a:t>
            </a:r>
            <a:r>
              <a:rPr lang="en-US" sz="2800" dirty="0" err="1"/>
              <a:t>busur-busurnya</a:t>
            </a:r>
            <a:r>
              <a:rPr lang="en-US" sz="2800" dirty="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22</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6" name="Text Placeholder 5"/>
          <p:cNvSpPr>
            <a:spLocks noGrp="1"/>
          </p:cNvSpPr>
          <p:nvPr>
            <p:ph type="body" sz="quarter" idx="17"/>
          </p:nvPr>
        </p:nvSpPr>
        <p:spPr/>
        <p:txBody>
          <a:bodyPr/>
          <a:lstStyle/>
          <a:p>
            <a:endParaRPr lang="id-ID"/>
          </a:p>
        </p:txBody>
      </p:sp>
      <p:graphicFrame>
        <p:nvGraphicFramePr>
          <p:cNvPr id="7" name="Group 34"/>
          <p:cNvGraphicFramePr>
            <a:graphicFrameLocks noGrp="1"/>
          </p:cNvGraphicFramePr>
          <p:nvPr>
            <p:ph idx="4294967295"/>
          </p:nvPr>
        </p:nvGraphicFramePr>
        <p:xfrm>
          <a:off x="566738" y="1472824"/>
          <a:ext cx="8001000" cy="4681728"/>
        </p:xfrm>
        <a:graphic>
          <a:graphicData uri="http://schemas.openxmlformats.org/drawingml/2006/table">
            <a:tbl>
              <a:tblPr/>
              <a:tblGrid>
                <a:gridCol w="8001000"/>
              </a:tblGrid>
              <a:tr h="9874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Procedure topsort</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{IS : terdefinisi matriks ketetanggaan graf G</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rPr>
                        <a:t>  FS : Top_num menyimpan hasil topological sorting}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45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err="1" smtClean="0">
                          <a:ln>
                            <a:noFill/>
                          </a:ln>
                          <a:solidFill>
                            <a:schemeClr val="tx1"/>
                          </a:solidFill>
                          <a:effectLst/>
                          <a:latin typeface="Verdana" pitchFamily="34" charset="0"/>
                        </a:rPr>
                        <a:t>Kamus</a:t>
                      </a:r>
                      <a:r>
                        <a:rPr kumimoji="0" lang="en-US" sz="1800" b="0" i="0" u="none" strike="noStrike" cap="none" normalizeH="0" baseline="0" dirty="0" smtClean="0">
                          <a:ln>
                            <a:noFill/>
                          </a:ln>
                          <a:solidFill>
                            <a:schemeClr val="tx1"/>
                          </a:solidFill>
                          <a:effectLst/>
                          <a:latin typeface="Verdana" pitchFamily="34" charset="0"/>
                        </a:rPr>
                        <a:t> :</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Verdana" pitchFamily="34" charset="0"/>
                        </a:rPr>
                        <a:t>counter, </a:t>
                      </a:r>
                      <a:r>
                        <a:rPr kumimoji="0" lang="en-US" sz="1800" b="0" i="0" u="none" strike="noStrike" cap="none" normalizeH="0" baseline="0" dirty="0" err="1" smtClean="0">
                          <a:ln>
                            <a:noFill/>
                          </a:ln>
                          <a:solidFill>
                            <a:schemeClr val="tx1"/>
                          </a:solidFill>
                          <a:effectLst/>
                          <a:latin typeface="Verdana" pitchFamily="34" charset="0"/>
                        </a:rPr>
                        <a:t>jum_vertex</a:t>
                      </a:r>
                      <a:r>
                        <a:rPr kumimoji="0" lang="en-US" sz="1800" b="0" i="0" u="none" strike="noStrike" cap="none" normalizeH="0" baseline="0" dirty="0" smtClean="0">
                          <a:ln>
                            <a:noFill/>
                          </a:ln>
                          <a:solidFill>
                            <a:schemeClr val="tx1"/>
                          </a:solidFill>
                          <a:effectLst/>
                          <a:latin typeface="Verdana" pitchFamily="34" charset="0"/>
                        </a:rPr>
                        <a:t> : integer</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Verdana" pitchFamily="34" charset="0"/>
                        </a:rPr>
                        <a:t>v1,v2, w  : vertex {</a:t>
                      </a:r>
                      <a:r>
                        <a:rPr kumimoji="0" lang="en-US" sz="1800" b="0" i="0" u="none" strike="noStrike" cap="none" normalizeH="0" baseline="0" dirty="0" err="1" smtClean="0">
                          <a:ln>
                            <a:noFill/>
                          </a:ln>
                          <a:solidFill>
                            <a:schemeClr val="tx1"/>
                          </a:solidFill>
                          <a:effectLst/>
                          <a:latin typeface="Verdana" pitchFamily="34" charset="0"/>
                        </a:rPr>
                        <a:t>didefinisikan</a:t>
                      </a:r>
                      <a:r>
                        <a:rPr kumimoji="0" lang="en-US" sz="1800" b="0" i="0" u="none" strike="noStrike" cap="none" normalizeH="0" baseline="0" dirty="0" smtClean="0">
                          <a:ln>
                            <a:noFill/>
                          </a:ln>
                          <a:solidFill>
                            <a:schemeClr val="tx1"/>
                          </a:solidFill>
                          <a:effectLst/>
                          <a:latin typeface="Verdana" pitchFamily="34" charset="0"/>
                        </a:rPr>
                        <a:t> </a:t>
                      </a:r>
                      <a:r>
                        <a:rPr kumimoji="0" lang="en-US" sz="1800" b="1" i="0" u="none" strike="noStrike" cap="none" normalizeH="0" baseline="0" dirty="0" smtClean="0">
                          <a:ln>
                            <a:noFill/>
                          </a:ln>
                          <a:solidFill>
                            <a:schemeClr val="tx1"/>
                          </a:solidFill>
                          <a:effectLst/>
                          <a:latin typeface="Courier New" pitchFamily="49" charset="0"/>
                        </a:rPr>
                        <a:t>type vertex : integer</a:t>
                      </a:r>
                      <a:r>
                        <a:rPr kumimoji="0" lang="en-US" sz="1800" b="0" i="0" u="none" strike="noStrike" cap="none" normalizeH="0" baseline="0" dirty="0" smtClean="0">
                          <a:ln>
                            <a:noFill/>
                          </a:ln>
                          <a:solidFill>
                            <a:schemeClr val="tx1"/>
                          </a:solidFill>
                          <a:effectLst/>
                          <a:latin typeface="Verdana" pitchFamily="34" charset="0"/>
                        </a:rPr>
                        <a:t>}</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Verdana" pitchFamily="34" charset="0"/>
                        </a:rPr>
                        <a:t>Q     : queue {list} </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ja-JP" sz="1800" b="0" i="0" u="none" strike="noStrike" cap="none" normalizeH="0" baseline="0" dirty="0" smtClean="0">
                          <a:ln>
                            <a:noFill/>
                          </a:ln>
                          <a:solidFill>
                            <a:schemeClr val="tx1"/>
                          </a:solidFill>
                          <a:effectLst/>
                          <a:latin typeface="Verdana" pitchFamily="34" charset="0"/>
                          <a:ea typeface="MS PGothic" pitchFamily="34" charset="-128"/>
                        </a:rPr>
                        <a:t>function F</a:t>
                      </a:r>
                      <a:r>
                        <a:rPr kumimoji="0" lang="id-ID" altLang="ja-JP" sz="1800" b="0" i="0" u="none" strike="noStrike" cap="none" normalizeH="0" baseline="0" dirty="0" smtClean="0">
                          <a:ln>
                            <a:noFill/>
                          </a:ln>
                          <a:solidFill>
                            <a:schemeClr val="tx1"/>
                          </a:solidFill>
                          <a:effectLst/>
                          <a:latin typeface="Verdana" pitchFamily="34" charset="0"/>
                        </a:rPr>
                        <a:t>ind</a:t>
                      </a:r>
                      <a:r>
                        <a:rPr kumimoji="0" lang="en-US" altLang="ja-JP" sz="1800" b="0" i="0" u="none" strike="noStrike" cap="none" normalizeH="0" baseline="0" dirty="0" smtClean="0">
                          <a:ln>
                            <a:noFill/>
                          </a:ln>
                          <a:solidFill>
                            <a:schemeClr val="tx1"/>
                          </a:solidFill>
                          <a:effectLst/>
                          <a:latin typeface="Verdana" pitchFamily="34" charset="0"/>
                          <a:ea typeface="MS PGothic" pitchFamily="34" charset="-128"/>
                        </a:rPr>
                        <a:t>N</a:t>
                      </a:r>
                      <a:r>
                        <a:rPr kumimoji="0" lang="id-ID" altLang="ja-JP" sz="1800" b="0" i="0" u="none" strike="noStrike" cap="none" normalizeH="0" baseline="0" dirty="0" smtClean="0">
                          <a:ln>
                            <a:noFill/>
                          </a:ln>
                          <a:solidFill>
                            <a:schemeClr val="tx1"/>
                          </a:solidFill>
                          <a:effectLst/>
                          <a:latin typeface="Verdana" pitchFamily="34" charset="0"/>
                        </a:rPr>
                        <a:t>ew</a:t>
                      </a:r>
                      <a:r>
                        <a:rPr kumimoji="0" lang="en-US" altLang="ja-JP" sz="1800" b="0" i="0" u="none" strike="noStrike" cap="none" normalizeH="0" baseline="0" dirty="0" smtClean="0">
                          <a:ln>
                            <a:noFill/>
                          </a:ln>
                          <a:solidFill>
                            <a:schemeClr val="tx1"/>
                          </a:solidFill>
                          <a:effectLst/>
                          <a:latin typeface="Verdana" pitchFamily="34" charset="0"/>
                          <a:ea typeface="MS PGothic" pitchFamily="34" charset="-128"/>
                        </a:rPr>
                        <a:t>V</a:t>
                      </a:r>
                      <a:r>
                        <a:rPr kumimoji="0" lang="id-ID" altLang="ja-JP" sz="1800" b="0" i="0" u="none" strike="noStrike" cap="none" normalizeH="0" baseline="0" dirty="0" smtClean="0">
                          <a:ln>
                            <a:noFill/>
                          </a:ln>
                          <a:solidFill>
                            <a:schemeClr val="tx1"/>
                          </a:solidFill>
                          <a:effectLst/>
                          <a:latin typeface="Verdana" pitchFamily="34" charset="0"/>
                        </a:rPr>
                        <a:t>ertex</a:t>
                      </a:r>
                      <a:r>
                        <a:rPr kumimoji="0" lang="en-US" altLang="ja-JP" sz="1800" b="0" i="0" u="none" strike="noStrike" cap="none" normalizeH="0" baseline="0" dirty="0" smtClean="0">
                          <a:ln>
                            <a:noFill/>
                          </a:ln>
                          <a:solidFill>
                            <a:schemeClr val="tx1"/>
                          </a:solidFill>
                          <a:effectLst/>
                          <a:latin typeface="Verdana" pitchFamily="34" charset="0"/>
                          <a:ea typeface="MS PGothic" pitchFamily="34" charset="-128"/>
                        </a:rPr>
                        <a:t>O</a:t>
                      </a:r>
                      <a:r>
                        <a:rPr kumimoji="0" lang="id-ID" altLang="ja-JP" sz="1800" b="0" i="0" u="none" strike="noStrike" cap="none" normalizeH="0" baseline="0" dirty="0" smtClean="0">
                          <a:ln>
                            <a:noFill/>
                          </a:ln>
                          <a:solidFill>
                            <a:schemeClr val="tx1"/>
                          </a:solidFill>
                          <a:effectLst/>
                          <a:latin typeface="Verdana" pitchFamily="34" charset="0"/>
                        </a:rPr>
                        <a:t>f</a:t>
                      </a:r>
                      <a:r>
                        <a:rPr kumimoji="0" lang="en-US" altLang="ja-JP" sz="1800" b="0" i="0" u="none" strike="noStrike" cap="none" normalizeH="0" baseline="0" dirty="0" smtClean="0">
                          <a:ln>
                            <a:noFill/>
                          </a:ln>
                          <a:solidFill>
                            <a:schemeClr val="tx1"/>
                          </a:solidFill>
                          <a:effectLst/>
                          <a:latin typeface="Verdana" pitchFamily="34" charset="0"/>
                          <a:ea typeface="MS PGothic" pitchFamily="34" charset="-128"/>
                        </a:rPr>
                        <a:t>I</a:t>
                      </a:r>
                      <a:r>
                        <a:rPr kumimoji="0" lang="id-ID" altLang="ja-JP" sz="1800" b="0" i="0" u="none" strike="noStrike" cap="none" normalizeH="0" baseline="0" dirty="0" smtClean="0">
                          <a:ln>
                            <a:noFill/>
                          </a:ln>
                          <a:solidFill>
                            <a:schemeClr val="tx1"/>
                          </a:solidFill>
                          <a:effectLst/>
                          <a:latin typeface="Verdana" pitchFamily="34" charset="0"/>
                        </a:rPr>
                        <a:t>ndegree</a:t>
                      </a:r>
                      <a:r>
                        <a:rPr kumimoji="0" lang="en-US" altLang="ja-JP" sz="1800" b="0" i="0" u="none" strike="noStrike" cap="none" normalizeH="0" baseline="0" dirty="0" smtClean="0">
                          <a:ln>
                            <a:noFill/>
                          </a:ln>
                          <a:solidFill>
                            <a:schemeClr val="tx1"/>
                          </a:solidFill>
                          <a:effectLst/>
                          <a:latin typeface="Verdana" pitchFamily="34" charset="0"/>
                          <a:ea typeface="MS PGothic" pitchFamily="34" charset="-128"/>
                        </a:rPr>
                        <a:t>Z</a:t>
                      </a:r>
                      <a:r>
                        <a:rPr kumimoji="0" lang="id-ID" altLang="ja-JP" sz="1800" b="0" i="0" u="none" strike="noStrike" cap="none" normalizeH="0" baseline="0" dirty="0" smtClean="0">
                          <a:ln>
                            <a:noFill/>
                          </a:ln>
                          <a:solidFill>
                            <a:schemeClr val="tx1"/>
                          </a:solidFill>
                          <a:effectLst/>
                          <a:latin typeface="Verdana" pitchFamily="34" charset="0"/>
                        </a:rPr>
                        <a:t>ero</a:t>
                      </a:r>
                      <a:r>
                        <a:rPr kumimoji="0" lang="en-US" altLang="ja-JP" sz="1800" b="0" i="0" u="none" strike="noStrike" cap="none" normalizeH="0" baseline="0" dirty="0" smtClean="0">
                          <a:ln>
                            <a:noFill/>
                          </a:ln>
                          <a:solidFill>
                            <a:schemeClr val="tx1"/>
                          </a:solidFill>
                          <a:effectLst/>
                          <a:latin typeface="Verdana" pitchFamily="34" charset="0"/>
                          <a:ea typeface="MS PGothic" pitchFamily="34" charset="-128"/>
                        </a:rPr>
                        <a:t>(</a:t>
                      </a:r>
                      <a:r>
                        <a:rPr kumimoji="0" lang="en-US" altLang="ja-JP" sz="1800" b="0" i="0" u="none" strike="noStrike" cap="none" normalizeH="0" baseline="0" dirty="0" err="1" smtClean="0">
                          <a:ln>
                            <a:noFill/>
                          </a:ln>
                          <a:solidFill>
                            <a:schemeClr val="tx1"/>
                          </a:solidFill>
                          <a:effectLst/>
                          <a:latin typeface="Verdana" pitchFamily="34" charset="0"/>
                          <a:ea typeface="MS PGothic" pitchFamily="34" charset="-128"/>
                        </a:rPr>
                        <a:t>Indegree:array</a:t>
                      </a:r>
                      <a:r>
                        <a:rPr kumimoji="0" lang="en-US" altLang="ja-JP" sz="1800" b="0" i="0" u="none" strike="noStrike" cap="none" normalizeH="0" baseline="0" dirty="0" smtClean="0">
                          <a:ln>
                            <a:noFill/>
                          </a:ln>
                          <a:solidFill>
                            <a:schemeClr val="tx1"/>
                          </a:solidFill>
                          <a:effectLst/>
                          <a:latin typeface="Verdana" pitchFamily="34" charset="0"/>
                          <a:ea typeface="MS PGothic" pitchFamily="34" charset="-128"/>
                        </a:rPr>
                        <a:t> of vertex) </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ja-JP" sz="1800" b="0" i="0" u="none" strike="noStrike" cap="none" normalizeH="0" baseline="0" dirty="0" smtClean="0">
                          <a:ln>
                            <a:noFill/>
                          </a:ln>
                          <a:solidFill>
                            <a:schemeClr val="tx1"/>
                          </a:solidFill>
                          <a:effectLst/>
                          <a:latin typeface="Verdana" pitchFamily="34" charset="0"/>
                          <a:ea typeface="MS PGothic" pitchFamily="34" charset="-128"/>
                        </a:rPr>
                        <a:t>                                                                         </a:t>
                      </a:r>
                      <a:r>
                        <a:rPr kumimoji="0" lang="en-US" altLang="ja-JP" sz="1800" b="0" i="0" u="none" strike="noStrike" cap="none" normalizeH="0" baseline="0" dirty="0" smtClean="0">
                          <a:ln>
                            <a:noFill/>
                          </a:ln>
                          <a:solidFill>
                            <a:schemeClr val="tx1"/>
                          </a:solidFill>
                          <a:effectLst/>
                          <a:latin typeface="Verdana" pitchFamily="34" charset="0"/>
                          <a:ea typeface="MS PGothic" pitchFamily="34" charset="-128"/>
                          <a:sym typeface="Symbol" pitchFamily="18" charset="2"/>
                        </a:rPr>
                        <a:t> vertex</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ja-JP" sz="1800" b="0" i="0" u="none" strike="noStrike" cap="none" normalizeH="0" baseline="0" dirty="0" smtClean="0">
                          <a:ln>
                            <a:noFill/>
                          </a:ln>
                          <a:solidFill>
                            <a:schemeClr val="tx1"/>
                          </a:solidFill>
                          <a:effectLst/>
                          <a:latin typeface="Verdana" pitchFamily="34" charset="0"/>
                          <a:ea typeface="MS PGothic" pitchFamily="34" charset="-128"/>
                          <a:sym typeface="Symbol" pitchFamily="18" charset="2"/>
                        </a:rPr>
                        <a:t>{</a:t>
                      </a:r>
                      <a:r>
                        <a:rPr kumimoji="0" lang="en-US" altLang="ja-JP" sz="1800" b="0" i="0" u="none" strike="noStrike" cap="none" normalizeH="0" baseline="0" dirty="0" err="1" smtClean="0">
                          <a:ln>
                            <a:noFill/>
                          </a:ln>
                          <a:solidFill>
                            <a:schemeClr val="tx1"/>
                          </a:solidFill>
                          <a:effectLst/>
                          <a:latin typeface="Verdana" pitchFamily="34" charset="0"/>
                          <a:ea typeface="MS PGothic" pitchFamily="34" charset="-128"/>
                          <a:sym typeface="Symbol" pitchFamily="18" charset="2"/>
                        </a:rPr>
                        <a:t>melakukan</a:t>
                      </a:r>
                      <a:r>
                        <a:rPr kumimoji="0" lang="en-US" altLang="ja-JP" sz="1800" b="0" i="0" u="none" strike="noStrike" cap="none" normalizeH="0" baseline="0" dirty="0" smtClean="0">
                          <a:ln>
                            <a:noFill/>
                          </a:ln>
                          <a:solidFill>
                            <a:schemeClr val="tx1"/>
                          </a:solidFill>
                          <a:effectLst/>
                          <a:latin typeface="Verdana" pitchFamily="34" charset="0"/>
                          <a:ea typeface="MS PGothic" pitchFamily="34" charset="-128"/>
                          <a:sym typeface="Symbol" pitchFamily="18" charset="2"/>
                        </a:rPr>
                        <a:t> </a:t>
                      </a:r>
                      <a:r>
                        <a:rPr kumimoji="0" lang="en-US" altLang="ja-JP" sz="1800" b="0" i="0" u="none" strike="noStrike" cap="none" normalizeH="0" baseline="0" dirty="0" err="1" smtClean="0">
                          <a:ln>
                            <a:noFill/>
                          </a:ln>
                          <a:solidFill>
                            <a:schemeClr val="tx1"/>
                          </a:solidFill>
                          <a:effectLst/>
                          <a:latin typeface="Verdana" pitchFamily="34" charset="0"/>
                          <a:ea typeface="MS PGothic" pitchFamily="34" charset="-128"/>
                          <a:sym typeface="Symbol" pitchFamily="18" charset="2"/>
                        </a:rPr>
                        <a:t>pencarian</a:t>
                      </a:r>
                      <a:r>
                        <a:rPr kumimoji="0" lang="en-US" altLang="ja-JP" sz="1800" b="0" i="0" u="none" strike="noStrike" cap="none" normalizeH="0" baseline="0" dirty="0" smtClean="0">
                          <a:ln>
                            <a:noFill/>
                          </a:ln>
                          <a:solidFill>
                            <a:schemeClr val="tx1"/>
                          </a:solidFill>
                          <a:effectLst/>
                          <a:latin typeface="Verdana" pitchFamily="34" charset="0"/>
                          <a:ea typeface="MS PGothic" pitchFamily="34" charset="-128"/>
                          <a:sym typeface="Symbol" pitchFamily="18" charset="2"/>
                        </a:rPr>
                        <a:t> </a:t>
                      </a:r>
                      <a:r>
                        <a:rPr kumimoji="0" lang="en-US" altLang="ja-JP" sz="1800" b="0" i="0" u="none" strike="noStrike" cap="none" normalizeH="0" baseline="0" dirty="0" err="1" smtClean="0">
                          <a:ln>
                            <a:noFill/>
                          </a:ln>
                          <a:solidFill>
                            <a:schemeClr val="tx1"/>
                          </a:solidFill>
                          <a:effectLst/>
                          <a:latin typeface="Verdana" pitchFamily="34" charset="0"/>
                          <a:ea typeface="MS PGothic" pitchFamily="34" charset="-128"/>
                          <a:sym typeface="Symbol" pitchFamily="18" charset="2"/>
                        </a:rPr>
                        <a:t>pada</a:t>
                      </a:r>
                      <a:r>
                        <a:rPr kumimoji="0" lang="en-US" altLang="ja-JP" sz="1800" b="0" i="0" u="none" strike="noStrike" cap="none" normalizeH="0" baseline="0" dirty="0" smtClean="0">
                          <a:ln>
                            <a:noFill/>
                          </a:ln>
                          <a:solidFill>
                            <a:schemeClr val="tx1"/>
                          </a:solidFill>
                          <a:effectLst/>
                          <a:latin typeface="Verdana" pitchFamily="34" charset="0"/>
                          <a:ea typeface="MS PGothic" pitchFamily="34" charset="-128"/>
                          <a:sym typeface="Symbol" pitchFamily="18" charset="2"/>
                        </a:rPr>
                        <a:t> array </a:t>
                      </a:r>
                      <a:r>
                        <a:rPr kumimoji="0" lang="en-US" altLang="ja-JP" sz="1800" b="0" i="0" u="none" strike="noStrike" cap="none" normalizeH="0" baseline="0" dirty="0" err="1" smtClean="0">
                          <a:ln>
                            <a:noFill/>
                          </a:ln>
                          <a:solidFill>
                            <a:schemeClr val="tx1"/>
                          </a:solidFill>
                          <a:effectLst/>
                          <a:latin typeface="Verdana" pitchFamily="34" charset="0"/>
                          <a:ea typeface="MS PGothic" pitchFamily="34" charset="-128"/>
                          <a:sym typeface="Symbol" pitchFamily="18" charset="2"/>
                        </a:rPr>
                        <a:t>indegree</a:t>
                      </a:r>
                      <a:r>
                        <a:rPr kumimoji="0" lang="en-US" altLang="ja-JP" sz="1800" b="0" i="0" u="none" strike="noStrike" cap="none" normalizeH="0" baseline="0" dirty="0" smtClean="0">
                          <a:ln>
                            <a:noFill/>
                          </a:ln>
                          <a:solidFill>
                            <a:schemeClr val="tx1"/>
                          </a:solidFill>
                          <a:effectLst/>
                          <a:latin typeface="Verdana" pitchFamily="34" charset="0"/>
                          <a:ea typeface="MS PGothic" pitchFamily="34" charset="-128"/>
                          <a:sym typeface="Symbol" pitchFamily="18" charset="2"/>
                        </a:rPr>
                        <a:t>, yang </a:t>
                      </a:r>
                      <a:r>
                        <a:rPr kumimoji="0" lang="en-US" altLang="ja-JP" sz="1800" b="0" i="0" u="none" strike="noStrike" cap="none" normalizeH="0" baseline="0" dirty="0" err="1" smtClean="0">
                          <a:ln>
                            <a:noFill/>
                          </a:ln>
                          <a:solidFill>
                            <a:schemeClr val="tx1"/>
                          </a:solidFill>
                          <a:effectLst/>
                          <a:latin typeface="Verdana" pitchFamily="34" charset="0"/>
                          <a:ea typeface="MS PGothic" pitchFamily="34" charset="-128"/>
                          <a:sym typeface="Symbol" pitchFamily="18" charset="2"/>
                        </a:rPr>
                        <a:t>nilainya</a:t>
                      </a:r>
                      <a:r>
                        <a:rPr kumimoji="0" lang="en-US" altLang="ja-JP" sz="1800" b="0" i="0" u="none" strike="noStrike" cap="none" normalizeH="0" baseline="0" dirty="0" smtClean="0">
                          <a:ln>
                            <a:noFill/>
                          </a:ln>
                          <a:solidFill>
                            <a:schemeClr val="tx1"/>
                          </a:solidFill>
                          <a:effectLst/>
                          <a:latin typeface="Verdana" pitchFamily="34" charset="0"/>
                          <a:ea typeface="MS PGothic" pitchFamily="34" charset="-128"/>
                          <a:sym typeface="Symbol" pitchFamily="18" charset="2"/>
                        </a:rPr>
                        <a:t> = 0} </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ja-JP" sz="1800" b="0" i="0" u="none" strike="noStrike" cap="none" normalizeH="0" baseline="0" dirty="0" smtClean="0">
                          <a:ln>
                            <a:noFill/>
                          </a:ln>
                          <a:solidFill>
                            <a:schemeClr val="tx1"/>
                          </a:solidFill>
                          <a:effectLst/>
                          <a:latin typeface="Verdana" pitchFamily="34" charset="0"/>
                          <a:ea typeface="MS PGothic" pitchFamily="34" charset="-128"/>
                        </a:rPr>
                        <a:t>function Is</a:t>
                      </a:r>
                      <a:r>
                        <a:rPr kumimoji="0" lang="id-ID" altLang="ja-JP" sz="1800" b="0" i="0" u="none" strike="noStrike" cap="none" normalizeH="0" baseline="0" dirty="0" smtClean="0">
                          <a:ln>
                            <a:noFill/>
                          </a:ln>
                          <a:solidFill>
                            <a:schemeClr val="tx1"/>
                          </a:solidFill>
                          <a:effectLst/>
                          <a:latin typeface="Verdana" pitchFamily="34" charset="0"/>
                        </a:rPr>
                        <a:t>Empty</a:t>
                      </a:r>
                      <a:r>
                        <a:rPr kumimoji="0" lang="en-US" altLang="ja-JP" sz="1800" b="0" i="0" u="none" strike="noStrike" cap="none" normalizeH="0" baseline="0" dirty="0" smtClean="0">
                          <a:ln>
                            <a:noFill/>
                          </a:ln>
                          <a:solidFill>
                            <a:schemeClr val="tx1"/>
                          </a:solidFill>
                          <a:effectLst/>
                          <a:latin typeface="Verdana" pitchFamily="34" charset="0"/>
                          <a:ea typeface="MS PGothic" pitchFamily="34" charset="-128"/>
                        </a:rPr>
                        <a:t>Queue(Q:Queue) </a:t>
                      </a:r>
                      <a:r>
                        <a:rPr kumimoji="0" lang="en-US" altLang="ja-JP" sz="1800" b="0" i="0" u="none" strike="noStrike" cap="none" normalizeH="0" baseline="0" dirty="0" smtClean="0">
                          <a:ln>
                            <a:noFill/>
                          </a:ln>
                          <a:solidFill>
                            <a:schemeClr val="tx1"/>
                          </a:solidFill>
                          <a:effectLst/>
                          <a:latin typeface="Verdana" pitchFamily="34" charset="0"/>
                          <a:ea typeface="MS PGothic" pitchFamily="34" charset="-128"/>
                          <a:sym typeface="Symbol" pitchFamily="18" charset="2"/>
                        </a:rPr>
                        <a:t> </a:t>
                      </a:r>
                      <a:r>
                        <a:rPr kumimoji="0" lang="en-US" altLang="ja-JP" sz="1800" b="0" i="0" u="none" strike="noStrike" cap="none" normalizeH="0" baseline="0" dirty="0" err="1" smtClean="0">
                          <a:ln>
                            <a:noFill/>
                          </a:ln>
                          <a:solidFill>
                            <a:schemeClr val="tx1"/>
                          </a:solidFill>
                          <a:effectLst/>
                          <a:latin typeface="Verdana" pitchFamily="34" charset="0"/>
                          <a:ea typeface="MS PGothic" pitchFamily="34" charset="-128"/>
                          <a:sym typeface="Symbol" pitchFamily="18" charset="2"/>
                        </a:rPr>
                        <a:t>boolean</a:t>
                      </a:r>
                      <a:endParaRPr kumimoji="0" lang="en-US" altLang="ja-JP" sz="1800" b="0" i="0" u="none" strike="noStrike" cap="none" normalizeH="0" baseline="0" dirty="0" smtClean="0">
                        <a:ln>
                          <a:noFill/>
                        </a:ln>
                        <a:solidFill>
                          <a:schemeClr val="tx1"/>
                        </a:solidFill>
                        <a:effectLst/>
                        <a:latin typeface="Verdana" pitchFamily="34" charset="0"/>
                        <a:ea typeface="MS PGothic" pitchFamily="34" charset="-128"/>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ja-JP" sz="1800" b="0" i="0" u="none" strike="noStrike" cap="none" normalizeH="0" baseline="0" dirty="0" smtClean="0">
                          <a:ln>
                            <a:noFill/>
                          </a:ln>
                          <a:solidFill>
                            <a:schemeClr val="tx1"/>
                          </a:solidFill>
                          <a:effectLst/>
                          <a:latin typeface="Verdana" pitchFamily="34" charset="0"/>
                          <a:ea typeface="MS PGothic" pitchFamily="34" charset="-128"/>
                        </a:rPr>
                        <a:t>Procedure </a:t>
                      </a:r>
                      <a:r>
                        <a:rPr kumimoji="0" lang="en-US" altLang="ja-JP" sz="1800" b="0" i="0" u="none" strike="noStrike" cap="none" normalizeH="0" baseline="0" dirty="0" err="1" smtClean="0">
                          <a:ln>
                            <a:noFill/>
                          </a:ln>
                          <a:solidFill>
                            <a:schemeClr val="tx1"/>
                          </a:solidFill>
                          <a:effectLst/>
                          <a:latin typeface="Verdana" pitchFamily="34" charset="0"/>
                          <a:ea typeface="MS PGothic" pitchFamily="34" charset="-128"/>
                        </a:rPr>
                        <a:t>PushQueue</a:t>
                      </a:r>
                      <a:r>
                        <a:rPr kumimoji="0" lang="en-US" altLang="ja-JP" sz="1800" b="0" i="0" u="none" strike="noStrike" cap="none" normalizeH="0" baseline="0" dirty="0" smtClean="0">
                          <a:ln>
                            <a:noFill/>
                          </a:ln>
                          <a:solidFill>
                            <a:schemeClr val="tx1"/>
                          </a:solidFill>
                          <a:effectLst/>
                          <a:latin typeface="Verdana" pitchFamily="34" charset="0"/>
                          <a:ea typeface="MS PGothic" pitchFamily="34" charset="-128"/>
                        </a:rPr>
                        <a:t>(input/output Q:Queue ; input v1:vertex)</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ja-JP" sz="1800" b="0" i="0" u="none" strike="noStrike" cap="none" normalizeH="0" baseline="0" dirty="0" smtClean="0">
                          <a:ln>
                            <a:noFill/>
                          </a:ln>
                          <a:solidFill>
                            <a:schemeClr val="tx1"/>
                          </a:solidFill>
                          <a:effectLst/>
                          <a:latin typeface="Verdana" pitchFamily="34" charset="0"/>
                          <a:ea typeface="MS PGothic" pitchFamily="34" charset="-128"/>
                        </a:rPr>
                        <a:t>Procedure </a:t>
                      </a:r>
                      <a:r>
                        <a:rPr kumimoji="0" lang="en-US" altLang="ja-JP" sz="1800" b="0" i="0" u="none" strike="noStrike" cap="none" normalizeH="0" baseline="0" dirty="0" err="1" smtClean="0">
                          <a:ln>
                            <a:noFill/>
                          </a:ln>
                          <a:solidFill>
                            <a:schemeClr val="tx1"/>
                          </a:solidFill>
                          <a:effectLst/>
                          <a:latin typeface="Verdana" pitchFamily="34" charset="0"/>
                          <a:ea typeface="MS PGothic" pitchFamily="34" charset="-128"/>
                        </a:rPr>
                        <a:t>PopQueue</a:t>
                      </a:r>
                      <a:r>
                        <a:rPr kumimoji="0" lang="en-US" altLang="ja-JP" sz="1800" b="0" i="0" u="none" strike="noStrike" cap="none" normalizeH="0" baseline="0" dirty="0" smtClean="0">
                          <a:ln>
                            <a:noFill/>
                          </a:ln>
                          <a:solidFill>
                            <a:schemeClr val="tx1"/>
                          </a:solidFill>
                          <a:effectLst/>
                          <a:latin typeface="Verdana" pitchFamily="34" charset="0"/>
                          <a:ea typeface="MS PGothic" pitchFamily="34" charset="-128"/>
                        </a:rPr>
                        <a:t>(input/output Q:Queue ; output v2:vertex)</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23</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6" name="Text Placeholder 5"/>
          <p:cNvSpPr>
            <a:spLocks noGrp="1"/>
          </p:cNvSpPr>
          <p:nvPr>
            <p:ph type="body" sz="quarter" idx="17"/>
          </p:nvPr>
        </p:nvSpPr>
        <p:spPr/>
        <p:txBody>
          <a:bodyPr/>
          <a:lstStyle/>
          <a:p>
            <a:endParaRPr lang="id-ID"/>
          </a:p>
        </p:txBody>
      </p:sp>
      <p:graphicFrame>
        <p:nvGraphicFramePr>
          <p:cNvPr id="7" name="Group 16"/>
          <p:cNvGraphicFramePr>
            <a:graphicFrameLocks noGrp="1"/>
          </p:cNvGraphicFramePr>
          <p:nvPr>
            <p:ph idx="4294967295"/>
          </p:nvPr>
        </p:nvGraphicFramePr>
        <p:xfrm>
          <a:off x="566738" y="1486472"/>
          <a:ext cx="8001000" cy="4785360"/>
        </p:xfrm>
        <a:graphic>
          <a:graphicData uri="http://schemas.openxmlformats.org/drawingml/2006/table">
            <a:tbl>
              <a:tblPr/>
              <a:tblGrid>
                <a:gridCol w="8001000"/>
              </a:tblGrid>
              <a:tr h="4724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id-ID" sz="2000" b="1" i="0" u="none" strike="noStrike" cap="none" normalizeH="0" baseline="0" dirty="0" smtClean="0">
                          <a:ln>
                            <a:noFill/>
                          </a:ln>
                          <a:solidFill>
                            <a:schemeClr val="tx1"/>
                          </a:solidFill>
                          <a:effectLst/>
                          <a:latin typeface="Verdana" pitchFamily="34" charset="0"/>
                        </a:rPr>
                        <a:t>Algoritma</a:t>
                      </a:r>
                      <a:r>
                        <a:rPr kumimoji="0" lang="id-ID" sz="2000" b="0" i="0" u="none" strike="noStrike" cap="none" normalizeH="0" baseline="0" dirty="0" smtClean="0">
                          <a:ln>
                            <a:noFill/>
                          </a:ln>
                          <a:solidFill>
                            <a:schemeClr val="tx1"/>
                          </a:solidFill>
                          <a:effectLst/>
                          <a:latin typeface="Verdana" pitchFamily="34" charset="0"/>
                        </a:rPr>
                        <a:t> :</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id-ID" sz="2000" b="0" i="0" u="none" strike="noStrike" cap="none" normalizeH="0" baseline="0" dirty="0" smtClean="0">
                          <a:ln>
                            <a:noFill/>
                          </a:ln>
                          <a:solidFill>
                            <a:schemeClr val="tx1"/>
                          </a:solidFill>
                          <a:effectLst/>
                          <a:latin typeface="Verdana" pitchFamily="34" charset="0"/>
                        </a:rPr>
                        <a:t>For counter </a:t>
                      </a:r>
                      <a:r>
                        <a:rPr kumimoji="0" lang="id-ID" altLang="ja-JP" sz="2000" b="0" i="0" u="none" strike="noStrike" cap="none" normalizeH="0" baseline="0" dirty="0" smtClean="0">
                          <a:ln>
                            <a:noFill/>
                          </a:ln>
                          <a:solidFill>
                            <a:schemeClr val="tx1"/>
                          </a:solidFill>
                          <a:effectLst/>
                          <a:latin typeface="Verdana" pitchFamily="34" charset="0"/>
                        </a:rPr>
                        <a:t>← 1 to jum_vertex do</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id-ID" altLang="ja-JP" sz="2000" b="0" i="0" u="none" strike="noStrike" cap="none" normalizeH="0" baseline="0" dirty="0" smtClean="0">
                          <a:ln>
                            <a:noFill/>
                          </a:ln>
                          <a:solidFill>
                            <a:schemeClr val="tx1"/>
                          </a:solidFill>
                          <a:effectLst/>
                          <a:latin typeface="Verdana" pitchFamily="34" charset="0"/>
                        </a:rPr>
                        <a:t>  </a:t>
                      </a:r>
                      <a:r>
                        <a:rPr kumimoji="0" lang="en-US" altLang="ja-JP" sz="2000" b="0" i="0" u="none" strike="noStrike" cap="none" normalizeH="0" baseline="0" dirty="0" smtClean="0">
                          <a:ln>
                            <a:noFill/>
                          </a:ln>
                          <a:solidFill>
                            <a:schemeClr val="tx1"/>
                          </a:solidFill>
                          <a:effectLst/>
                          <a:latin typeface="Verdana" pitchFamily="34" charset="0"/>
                          <a:ea typeface="MS PGothic" pitchFamily="34" charset="-128"/>
                        </a:rPr>
                        <a:t> v1</a:t>
                      </a:r>
                      <a:r>
                        <a:rPr kumimoji="0" lang="id-ID" altLang="ja-JP" sz="2000" b="0" i="0" u="none" strike="noStrike" cap="none" normalizeH="0" baseline="0" dirty="0" smtClean="0">
                          <a:ln>
                            <a:noFill/>
                          </a:ln>
                          <a:solidFill>
                            <a:schemeClr val="tx1"/>
                          </a:solidFill>
                          <a:effectLst/>
                          <a:latin typeface="Verdana" pitchFamily="34" charset="0"/>
                        </a:rPr>
                        <a:t> ← </a:t>
                      </a:r>
                      <a:r>
                        <a:rPr kumimoji="0" lang="en-US" altLang="ja-JP" sz="2000" b="0" i="0" u="none" strike="noStrike" cap="none" normalizeH="0" baseline="0" dirty="0" smtClean="0">
                          <a:ln>
                            <a:noFill/>
                          </a:ln>
                          <a:solidFill>
                            <a:schemeClr val="tx1"/>
                          </a:solidFill>
                          <a:effectLst/>
                          <a:latin typeface="Verdana" pitchFamily="34" charset="0"/>
                          <a:ea typeface="MS PGothic" pitchFamily="34" charset="-128"/>
                        </a:rPr>
                        <a:t>F</a:t>
                      </a:r>
                      <a:r>
                        <a:rPr kumimoji="0" lang="id-ID" altLang="ja-JP" sz="2000" b="0" i="0" u="none" strike="noStrike" cap="none" normalizeH="0" baseline="0" dirty="0" smtClean="0">
                          <a:ln>
                            <a:noFill/>
                          </a:ln>
                          <a:solidFill>
                            <a:schemeClr val="tx1"/>
                          </a:solidFill>
                          <a:effectLst/>
                          <a:latin typeface="Verdana" pitchFamily="34" charset="0"/>
                        </a:rPr>
                        <a:t>ind</a:t>
                      </a:r>
                      <a:r>
                        <a:rPr kumimoji="0" lang="en-US" altLang="ja-JP" sz="2000" b="0" i="0" u="none" strike="noStrike" cap="none" normalizeH="0" baseline="0" dirty="0" smtClean="0">
                          <a:ln>
                            <a:noFill/>
                          </a:ln>
                          <a:solidFill>
                            <a:schemeClr val="tx1"/>
                          </a:solidFill>
                          <a:effectLst/>
                          <a:latin typeface="Verdana" pitchFamily="34" charset="0"/>
                          <a:ea typeface="MS PGothic" pitchFamily="34" charset="-128"/>
                        </a:rPr>
                        <a:t>N</a:t>
                      </a:r>
                      <a:r>
                        <a:rPr kumimoji="0" lang="id-ID" altLang="ja-JP" sz="2000" b="0" i="0" u="none" strike="noStrike" cap="none" normalizeH="0" baseline="0" dirty="0" smtClean="0">
                          <a:ln>
                            <a:noFill/>
                          </a:ln>
                          <a:solidFill>
                            <a:schemeClr val="tx1"/>
                          </a:solidFill>
                          <a:effectLst/>
                          <a:latin typeface="Verdana" pitchFamily="34" charset="0"/>
                        </a:rPr>
                        <a:t>ew</a:t>
                      </a:r>
                      <a:r>
                        <a:rPr kumimoji="0" lang="en-US" altLang="ja-JP" sz="2000" b="0" i="0" u="none" strike="noStrike" cap="none" normalizeH="0" baseline="0" dirty="0" smtClean="0">
                          <a:ln>
                            <a:noFill/>
                          </a:ln>
                          <a:solidFill>
                            <a:schemeClr val="tx1"/>
                          </a:solidFill>
                          <a:effectLst/>
                          <a:latin typeface="Verdana" pitchFamily="34" charset="0"/>
                          <a:ea typeface="MS PGothic" pitchFamily="34" charset="-128"/>
                        </a:rPr>
                        <a:t>V</a:t>
                      </a:r>
                      <a:r>
                        <a:rPr kumimoji="0" lang="id-ID" altLang="ja-JP" sz="2000" b="0" i="0" u="none" strike="noStrike" cap="none" normalizeH="0" baseline="0" dirty="0" smtClean="0">
                          <a:ln>
                            <a:noFill/>
                          </a:ln>
                          <a:solidFill>
                            <a:schemeClr val="tx1"/>
                          </a:solidFill>
                          <a:effectLst/>
                          <a:latin typeface="Verdana" pitchFamily="34" charset="0"/>
                        </a:rPr>
                        <a:t>ertex</a:t>
                      </a:r>
                      <a:r>
                        <a:rPr kumimoji="0" lang="en-US" altLang="ja-JP" sz="2000" b="0" i="0" u="none" strike="noStrike" cap="none" normalizeH="0" baseline="0" dirty="0" smtClean="0">
                          <a:ln>
                            <a:noFill/>
                          </a:ln>
                          <a:solidFill>
                            <a:schemeClr val="tx1"/>
                          </a:solidFill>
                          <a:effectLst/>
                          <a:latin typeface="Verdana" pitchFamily="34" charset="0"/>
                          <a:ea typeface="MS PGothic" pitchFamily="34" charset="-128"/>
                        </a:rPr>
                        <a:t>O</a:t>
                      </a:r>
                      <a:r>
                        <a:rPr kumimoji="0" lang="id-ID" altLang="ja-JP" sz="2000" b="0" i="0" u="none" strike="noStrike" cap="none" normalizeH="0" baseline="0" dirty="0" smtClean="0">
                          <a:ln>
                            <a:noFill/>
                          </a:ln>
                          <a:solidFill>
                            <a:schemeClr val="tx1"/>
                          </a:solidFill>
                          <a:effectLst/>
                          <a:latin typeface="Verdana" pitchFamily="34" charset="0"/>
                        </a:rPr>
                        <a:t>f</a:t>
                      </a:r>
                      <a:r>
                        <a:rPr kumimoji="0" lang="en-US" altLang="ja-JP" sz="2000" b="0" i="0" u="none" strike="noStrike" cap="none" normalizeH="0" baseline="0" dirty="0" smtClean="0">
                          <a:ln>
                            <a:noFill/>
                          </a:ln>
                          <a:solidFill>
                            <a:schemeClr val="tx1"/>
                          </a:solidFill>
                          <a:effectLst/>
                          <a:latin typeface="Verdana" pitchFamily="34" charset="0"/>
                          <a:ea typeface="MS PGothic" pitchFamily="34" charset="-128"/>
                        </a:rPr>
                        <a:t>I</a:t>
                      </a:r>
                      <a:r>
                        <a:rPr kumimoji="0" lang="id-ID" altLang="ja-JP" sz="2000" b="0" i="0" u="none" strike="noStrike" cap="none" normalizeH="0" baseline="0" dirty="0" smtClean="0">
                          <a:ln>
                            <a:noFill/>
                          </a:ln>
                          <a:solidFill>
                            <a:schemeClr val="tx1"/>
                          </a:solidFill>
                          <a:effectLst/>
                          <a:latin typeface="Verdana" pitchFamily="34" charset="0"/>
                        </a:rPr>
                        <a:t>ndegree</a:t>
                      </a:r>
                      <a:r>
                        <a:rPr kumimoji="0" lang="en-US" altLang="ja-JP" sz="2000" b="0" i="0" u="none" strike="noStrike" cap="none" normalizeH="0" baseline="0" dirty="0" smtClean="0">
                          <a:ln>
                            <a:noFill/>
                          </a:ln>
                          <a:solidFill>
                            <a:schemeClr val="tx1"/>
                          </a:solidFill>
                          <a:effectLst/>
                          <a:latin typeface="Verdana" pitchFamily="34" charset="0"/>
                          <a:ea typeface="MS PGothic" pitchFamily="34" charset="-128"/>
                        </a:rPr>
                        <a:t>Z</a:t>
                      </a:r>
                      <a:r>
                        <a:rPr kumimoji="0" lang="id-ID" altLang="ja-JP" sz="2000" b="0" i="0" u="none" strike="noStrike" cap="none" normalizeH="0" baseline="0" dirty="0" smtClean="0">
                          <a:ln>
                            <a:noFill/>
                          </a:ln>
                          <a:solidFill>
                            <a:schemeClr val="tx1"/>
                          </a:solidFill>
                          <a:effectLst/>
                          <a:latin typeface="Verdana" pitchFamily="34" charset="0"/>
                        </a:rPr>
                        <a:t>ero</a:t>
                      </a:r>
                      <a:r>
                        <a:rPr kumimoji="0" lang="en-US" altLang="ja-JP" sz="2000" b="0" i="0" u="none" strike="noStrike" cap="none" normalizeH="0" baseline="0" dirty="0" smtClean="0">
                          <a:ln>
                            <a:noFill/>
                          </a:ln>
                          <a:solidFill>
                            <a:schemeClr val="tx1"/>
                          </a:solidFill>
                          <a:effectLst/>
                          <a:latin typeface="Verdana" pitchFamily="34" charset="0"/>
                          <a:ea typeface="MS PGothic" pitchFamily="34" charset="-128"/>
                        </a:rPr>
                        <a:t>(</a:t>
                      </a:r>
                      <a:r>
                        <a:rPr kumimoji="0" lang="en-US" altLang="ja-JP" sz="2000" b="0" i="0" u="none" strike="noStrike" cap="none" normalizeH="0" baseline="0" dirty="0" err="1" smtClean="0">
                          <a:ln>
                            <a:noFill/>
                          </a:ln>
                          <a:solidFill>
                            <a:schemeClr val="tx1"/>
                          </a:solidFill>
                          <a:effectLst/>
                          <a:latin typeface="Verdana" pitchFamily="34" charset="0"/>
                          <a:ea typeface="MS PGothic" pitchFamily="34" charset="-128"/>
                        </a:rPr>
                        <a:t>Indegree</a:t>
                      </a:r>
                      <a:r>
                        <a:rPr kumimoji="0" lang="en-US" altLang="ja-JP" sz="2000" b="0" i="0" u="none" strike="noStrike" cap="none" normalizeH="0" baseline="0" dirty="0" smtClean="0">
                          <a:ln>
                            <a:noFill/>
                          </a:ln>
                          <a:solidFill>
                            <a:schemeClr val="tx1"/>
                          </a:solidFill>
                          <a:effectLst/>
                          <a:latin typeface="Verdana" pitchFamily="34" charset="0"/>
                          <a:ea typeface="MS PGothic" pitchFamily="34" charset="-128"/>
                        </a:rPr>
                        <a:t>)</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ja-JP" sz="2000" b="0" i="0" u="none" strike="noStrike" cap="none" normalizeH="0" baseline="0" dirty="0" smtClean="0">
                          <a:ln>
                            <a:noFill/>
                          </a:ln>
                          <a:solidFill>
                            <a:schemeClr val="tx1"/>
                          </a:solidFill>
                          <a:effectLst/>
                          <a:latin typeface="Verdana" pitchFamily="34" charset="0"/>
                          <a:ea typeface="MS PGothic" pitchFamily="34" charset="-128"/>
                        </a:rPr>
                        <a:t>   </a:t>
                      </a:r>
                      <a:r>
                        <a:rPr kumimoji="0" lang="en-US" altLang="ja-JP" sz="2000" b="0" i="0" u="none" strike="noStrike" cap="none" normalizeH="0" baseline="0" dirty="0" err="1" smtClean="0">
                          <a:ln>
                            <a:noFill/>
                          </a:ln>
                          <a:solidFill>
                            <a:schemeClr val="tx1"/>
                          </a:solidFill>
                          <a:effectLst/>
                          <a:latin typeface="Verdana" pitchFamily="34" charset="0"/>
                          <a:ea typeface="MS PGothic" pitchFamily="34" charset="-128"/>
                        </a:rPr>
                        <a:t>PushQueue</a:t>
                      </a:r>
                      <a:r>
                        <a:rPr kumimoji="0" lang="en-US" altLang="ja-JP" sz="2000" b="0" i="0" u="none" strike="noStrike" cap="none" normalizeH="0" baseline="0" dirty="0" smtClean="0">
                          <a:ln>
                            <a:noFill/>
                          </a:ln>
                          <a:solidFill>
                            <a:schemeClr val="tx1"/>
                          </a:solidFill>
                          <a:effectLst/>
                          <a:latin typeface="Verdana" pitchFamily="34" charset="0"/>
                          <a:ea typeface="MS PGothic" pitchFamily="34" charset="-128"/>
                        </a:rPr>
                        <a:t>(Q,v1)</a:t>
                      </a:r>
                      <a:endParaRPr kumimoji="0" lang="id-ID" altLang="ja-JP" sz="2000" b="0" i="0" u="none" strike="noStrike" cap="none" normalizeH="0" baseline="0" dirty="0" smtClean="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id-ID" altLang="ja-JP" sz="2000" b="0" i="0" u="none" strike="noStrike" cap="none" normalizeH="0" baseline="0" dirty="0" smtClean="0">
                          <a:ln>
                            <a:noFill/>
                          </a:ln>
                          <a:solidFill>
                            <a:schemeClr val="tx1"/>
                          </a:solidFill>
                          <a:effectLst/>
                          <a:latin typeface="Verdana" pitchFamily="34" charset="0"/>
                        </a:rPr>
                        <a:t>  </a:t>
                      </a:r>
                      <a:r>
                        <a:rPr kumimoji="0" lang="en-US" altLang="ja-JP" sz="2000" b="0" i="0" u="none" strike="noStrike" cap="none" normalizeH="0" baseline="0" dirty="0" smtClean="0">
                          <a:ln>
                            <a:noFill/>
                          </a:ln>
                          <a:solidFill>
                            <a:schemeClr val="tx1"/>
                          </a:solidFill>
                          <a:effectLst/>
                          <a:latin typeface="Verdana" pitchFamily="34" charset="0"/>
                          <a:ea typeface="MS PGothic" pitchFamily="34" charset="-128"/>
                        </a:rPr>
                        <a:t> </a:t>
                      </a:r>
                      <a:r>
                        <a:rPr kumimoji="0" lang="id-ID" altLang="ja-JP" sz="2000" b="0" i="0" u="none" strike="noStrike" cap="none" normalizeH="0" baseline="0" dirty="0" smtClean="0">
                          <a:ln>
                            <a:noFill/>
                          </a:ln>
                          <a:solidFill>
                            <a:schemeClr val="tx1"/>
                          </a:solidFill>
                          <a:effectLst/>
                          <a:latin typeface="Verdana" pitchFamily="34" charset="0"/>
                        </a:rPr>
                        <a:t>If  IsEmpty</a:t>
                      </a:r>
                      <a:r>
                        <a:rPr kumimoji="0" lang="en-US" altLang="ja-JP" sz="2000" b="0" i="0" u="none" strike="noStrike" cap="none" normalizeH="0" baseline="0" dirty="0" smtClean="0">
                          <a:ln>
                            <a:noFill/>
                          </a:ln>
                          <a:solidFill>
                            <a:schemeClr val="tx1"/>
                          </a:solidFill>
                          <a:effectLst/>
                          <a:latin typeface="Verdana" pitchFamily="34" charset="0"/>
                          <a:ea typeface="MS PGothic" pitchFamily="34" charset="-128"/>
                        </a:rPr>
                        <a:t>Queue</a:t>
                      </a:r>
                      <a:r>
                        <a:rPr kumimoji="0" lang="id-ID" altLang="ja-JP" sz="2000" b="0" i="0" u="none" strike="noStrike" cap="none" normalizeH="0" baseline="0" dirty="0" smtClean="0">
                          <a:ln>
                            <a:noFill/>
                          </a:ln>
                          <a:solidFill>
                            <a:schemeClr val="tx1"/>
                          </a:solidFill>
                          <a:effectLst/>
                          <a:latin typeface="Verdana" pitchFamily="34" charset="0"/>
                        </a:rPr>
                        <a:t>(Q) then</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id-ID" altLang="ja-JP" sz="2000" b="0" i="0" u="none" strike="noStrike" cap="none" normalizeH="0" baseline="0" dirty="0" smtClean="0">
                          <a:ln>
                            <a:noFill/>
                          </a:ln>
                          <a:solidFill>
                            <a:schemeClr val="tx1"/>
                          </a:solidFill>
                          <a:effectLst/>
                          <a:latin typeface="Verdana" pitchFamily="34" charset="0"/>
                        </a:rPr>
                        <a:t>    </a:t>
                      </a:r>
                      <a:r>
                        <a:rPr kumimoji="0" lang="en-US" altLang="ja-JP" sz="2000" b="0" i="0" u="none" strike="noStrike" cap="none" normalizeH="0" baseline="0" dirty="0" smtClean="0">
                          <a:ln>
                            <a:noFill/>
                          </a:ln>
                          <a:solidFill>
                            <a:schemeClr val="tx1"/>
                          </a:solidFill>
                          <a:effectLst/>
                          <a:latin typeface="Verdana" pitchFamily="34" charset="0"/>
                          <a:ea typeface="MS PGothic" pitchFamily="34" charset="-128"/>
                        </a:rPr>
                        <a:t> </a:t>
                      </a:r>
                      <a:r>
                        <a:rPr kumimoji="0" lang="id-ID" altLang="ja-JP" sz="2000" b="0" i="0" u="none" strike="noStrike" cap="none" normalizeH="0" baseline="0" dirty="0" smtClean="0">
                          <a:ln>
                            <a:noFill/>
                          </a:ln>
                          <a:solidFill>
                            <a:schemeClr val="tx1"/>
                          </a:solidFill>
                          <a:effectLst/>
                          <a:latin typeface="Verdana" pitchFamily="34" charset="0"/>
                        </a:rPr>
                        <a:t> Output (‘graph has a cycle’)</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id-ID" altLang="ja-JP" sz="2000" b="0" i="0" u="none" strike="noStrike" cap="none" normalizeH="0" baseline="0" dirty="0" smtClean="0">
                          <a:ln>
                            <a:noFill/>
                          </a:ln>
                          <a:solidFill>
                            <a:schemeClr val="tx1"/>
                          </a:solidFill>
                          <a:effectLst/>
                          <a:latin typeface="Verdana" pitchFamily="34" charset="0"/>
                        </a:rPr>
                        <a:t>  </a:t>
                      </a:r>
                      <a:r>
                        <a:rPr kumimoji="0" lang="en-US" altLang="ja-JP" sz="2000" b="0" i="0" u="none" strike="noStrike" cap="none" normalizeH="0" baseline="0" dirty="0" smtClean="0">
                          <a:ln>
                            <a:noFill/>
                          </a:ln>
                          <a:solidFill>
                            <a:schemeClr val="tx1"/>
                          </a:solidFill>
                          <a:effectLst/>
                          <a:latin typeface="Verdana" pitchFamily="34" charset="0"/>
                          <a:ea typeface="MS PGothic" pitchFamily="34" charset="-128"/>
                        </a:rPr>
                        <a:t> </a:t>
                      </a:r>
                      <a:r>
                        <a:rPr kumimoji="0" lang="id-ID" altLang="ja-JP" sz="2000" b="0" i="0" u="none" strike="noStrike" cap="none" normalizeH="0" baseline="0" dirty="0" smtClean="0">
                          <a:ln>
                            <a:noFill/>
                          </a:ln>
                          <a:solidFill>
                            <a:schemeClr val="tx1"/>
                          </a:solidFill>
                          <a:effectLst/>
                          <a:latin typeface="Verdana" pitchFamily="34" charset="0"/>
                        </a:rPr>
                        <a:t>Else</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id-ID" altLang="ja-JP" sz="2000" b="0" i="0" u="none" strike="noStrike" cap="none" normalizeH="0" baseline="0" dirty="0" smtClean="0">
                          <a:ln>
                            <a:noFill/>
                          </a:ln>
                          <a:solidFill>
                            <a:schemeClr val="tx1"/>
                          </a:solidFill>
                          <a:effectLst/>
                          <a:latin typeface="Verdana" pitchFamily="34" charset="0"/>
                        </a:rPr>
                        <a:t>     </a:t>
                      </a:r>
                      <a:r>
                        <a:rPr kumimoji="0" lang="en-US" altLang="ja-JP" sz="2000" b="0" i="0" u="none" strike="noStrike" cap="none" normalizeH="0" baseline="0" dirty="0" smtClean="0">
                          <a:ln>
                            <a:noFill/>
                          </a:ln>
                          <a:solidFill>
                            <a:schemeClr val="tx1"/>
                          </a:solidFill>
                          <a:effectLst/>
                          <a:latin typeface="Verdana" pitchFamily="34" charset="0"/>
                          <a:ea typeface="MS PGothic" pitchFamily="34" charset="-128"/>
                        </a:rPr>
                        <a:t> </a:t>
                      </a:r>
                      <a:r>
                        <a:rPr kumimoji="0" lang="id-ID" altLang="ja-JP" sz="2000" b="0" i="0" u="none" strike="noStrike" cap="none" normalizeH="0" baseline="0" dirty="0" smtClean="0">
                          <a:ln>
                            <a:noFill/>
                          </a:ln>
                          <a:solidFill>
                            <a:schemeClr val="tx1"/>
                          </a:solidFill>
                          <a:effectLst/>
                          <a:latin typeface="Verdana" pitchFamily="34" charset="0"/>
                        </a:rPr>
                        <a:t>While not </a:t>
                      </a:r>
                      <a:r>
                        <a:rPr kumimoji="0" lang="en-US" altLang="ja-JP" sz="2000" b="0" i="0" u="none" strike="noStrike" cap="none" normalizeH="0" baseline="0" dirty="0" smtClean="0">
                          <a:ln>
                            <a:noFill/>
                          </a:ln>
                          <a:solidFill>
                            <a:schemeClr val="tx1"/>
                          </a:solidFill>
                          <a:effectLst/>
                          <a:latin typeface="Verdana" pitchFamily="34" charset="0"/>
                          <a:ea typeface="MS PGothic" pitchFamily="34" charset="-128"/>
                        </a:rPr>
                        <a:t>(Is</a:t>
                      </a:r>
                      <a:r>
                        <a:rPr kumimoji="0" lang="id-ID" altLang="ja-JP" sz="2000" b="0" i="0" u="none" strike="noStrike" cap="none" normalizeH="0" baseline="0" dirty="0" smtClean="0">
                          <a:ln>
                            <a:noFill/>
                          </a:ln>
                          <a:solidFill>
                            <a:schemeClr val="tx1"/>
                          </a:solidFill>
                          <a:effectLst/>
                          <a:latin typeface="Verdana" pitchFamily="34" charset="0"/>
                        </a:rPr>
                        <a:t>Empty</a:t>
                      </a:r>
                      <a:r>
                        <a:rPr kumimoji="0" lang="en-US" altLang="ja-JP" sz="2000" b="0" i="0" u="none" strike="noStrike" cap="none" normalizeH="0" baseline="0" dirty="0" smtClean="0">
                          <a:ln>
                            <a:noFill/>
                          </a:ln>
                          <a:solidFill>
                            <a:schemeClr val="tx1"/>
                          </a:solidFill>
                          <a:effectLst/>
                          <a:latin typeface="Verdana" pitchFamily="34" charset="0"/>
                          <a:ea typeface="MS PGothic" pitchFamily="34" charset="-128"/>
                        </a:rPr>
                        <a:t>Queue(Q))</a:t>
                      </a:r>
                      <a:r>
                        <a:rPr kumimoji="0" lang="id-ID" altLang="ja-JP" sz="2000" b="0" i="0" u="none" strike="noStrike" cap="none" normalizeH="0" baseline="0" dirty="0" smtClean="0">
                          <a:ln>
                            <a:noFill/>
                          </a:ln>
                          <a:solidFill>
                            <a:schemeClr val="tx1"/>
                          </a:solidFill>
                          <a:effectLst/>
                          <a:latin typeface="Verdana" pitchFamily="34" charset="0"/>
                        </a:rPr>
                        <a:t> do </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id-ID" altLang="ja-JP" sz="2000" b="0" i="0" u="none" strike="noStrike" cap="none" normalizeH="0" baseline="0" dirty="0" smtClean="0">
                          <a:ln>
                            <a:noFill/>
                          </a:ln>
                          <a:solidFill>
                            <a:schemeClr val="tx1"/>
                          </a:solidFill>
                          <a:effectLst/>
                          <a:latin typeface="Verdana" pitchFamily="34" charset="0"/>
                        </a:rPr>
                        <a:t>        </a:t>
                      </a:r>
                      <a:r>
                        <a:rPr kumimoji="0" lang="en-US" altLang="ja-JP" sz="2000" b="0" i="0" u="none" strike="noStrike" cap="none" normalizeH="0" baseline="0" dirty="0" smtClean="0">
                          <a:ln>
                            <a:noFill/>
                          </a:ln>
                          <a:solidFill>
                            <a:schemeClr val="tx1"/>
                          </a:solidFill>
                          <a:effectLst/>
                          <a:latin typeface="Verdana" pitchFamily="34" charset="0"/>
                          <a:ea typeface="MS PGothic" pitchFamily="34" charset="-128"/>
                        </a:rPr>
                        <a:t> Pop</a:t>
                      </a:r>
                      <a:r>
                        <a:rPr kumimoji="0" lang="id-ID" altLang="ja-JP" sz="2000" b="0" i="0" u="none" strike="noStrike" cap="none" normalizeH="0" baseline="0" dirty="0" smtClean="0">
                          <a:ln>
                            <a:noFill/>
                          </a:ln>
                          <a:solidFill>
                            <a:schemeClr val="tx1"/>
                          </a:solidFill>
                          <a:effectLst/>
                          <a:latin typeface="Verdana" pitchFamily="34" charset="0"/>
                        </a:rPr>
                        <a:t>Queue(Q,v)                          </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id-ID" altLang="ja-JP" sz="2000" b="0" i="0" u="none" strike="noStrike" cap="none" normalizeH="0" baseline="0" dirty="0" smtClean="0">
                          <a:ln>
                            <a:noFill/>
                          </a:ln>
                          <a:solidFill>
                            <a:schemeClr val="tx1"/>
                          </a:solidFill>
                          <a:effectLst/>
                          <a:latin typeface="Verdana" pitchFamily="34" charset="0"/>
                        </a:rPr>
                        <a:t>        </a:t>
                      </a:r>
                      <a:r>
                        <a:rPr kumimoji="0" lang="en-US" altLang="ja-JP" sz="2000" b="0" i="0" u="none" strike="noStrike" cap="none" normalizeH="0" baseline="0" dirty="0" smtClean="0">
                          <a:ln>
                            <a:noFill/>
                          </a:ln>
                          <a:solidFill>
                            <a:schemeClr val="tx1"/>
                          </a:solidFill>
                          <a:effectLst/>
                          <a:latin typeface="Verdana" pitchFamily="34" charset="0"/>
                          <a:ea typeface="MS PGothic" pitchFamily="34" charset="-128"/>
                        </a:rPr>
                        <a:t> </a:t>
                      </a:r>
                      <a:r>
                        <a:rPr kumimoji="0" lang="id-ID" altLang="ja-JP" sz="2000" b="0" i="0" u="none" strike="noStrike" cap="none" normalizeH="0" baseline="0" dirty="0" smtClean="0">
                          <a:ln>
                            <a:noFill/>
                          </a:ln>
                          <a:solidFill>
                            <a:schemeClr val="tx1"/>
                          </a:solidFill>
                          <a:effectLst/>
                          <a:latin typeface="Verdana" pitchFamily="34" charset="0"/>
                        </a:rPr>
                        <a:t>Top_num[counter] ← v;</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id-ID" altLang="ja-JP" sz="2000" b="0" i="0" u="none" strike="noStrike" cap="none" normalizeH="0" baseline="0" dirty="0" smtClean="0">
                          <a:ln>
                            <a:noFill/>
                          </a:ln>
                          <a:solidFill>
                            <a:schemeClr val="tx1"/>
                          </a:solidFill>
                          <a:effectLst/>
                          <a:latin typeface="Verdana" pitchFamily="34" charset="0"/>
                        </a:rPr>
                        <a:t>        </a:t>
                      </a:r>
                      <a:r>
                        <a:rPr kumimoji="0" lang="en-US" altLang="ja-JP" sz="2000" b="0" i="0" u="none" strike="noStrike" cap="none" normalizeH="0" baseline="0" dirty="0" smtClean="0">
                          <a:ln>
                            <a:noFill/>
                          </a:ln>
                          <a:solidFill>
                            <a:schemeClr val="tx1"/>
                          </a:solidFill>
                          <a:effectLst/>
                          <a:latin typeface="Verdana" pitchFamily="34" charset="0"/>
                          <a:ea typeface="MS PGothic" pitchFamily="34" charset="-128"/>
                        </a:rPr>
                        <a:t> </a:t>
                      </a:r>
                      <a:r>
                        <a:rPr kumimoji="0" lang="id-ID" altLang="ja-JP" sz="2000" b="0" i="0" u="none" strike="noStrike" cap="none" normalizeH="0" baseline="0" dirty="0" smtClean="0">
                          <a:ln>
                            <a:noFill/>
                          </a:ln>
                          <a:solidFill>
                            <a:schemeClr val="tx1"/>
                          </a:solidFill>
                          <a:effectLst/>
                          <a:latin typeface="Verdana" pitchFamily="34" charset="0"/>
                        </a:rPr>
                        <a:t>For (each w adjacent to v) do</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id-ID" altLang="ja-JP" sz="2000" b="0" i="0" u="none" strike="noStrike" cap="none" normalizeH="0" baseline="0" dirty="0" smtClean="0">
                          <a:ln>
                            <a:noFill/>
                          </a:ln>
                          <a:solidFill>
                            <a:schemeClr val="tx1"/>
                          </a:solidFill>
                          <a:effectLst/>
                          <a:latin typeface="Verdana" pitchFamily="34" charset="0"/>
                        </a:rPr>
                        <a:t>          </a:t>
                      </a:r>
                      <a:r>
                        <a:rPr kumimoji="0" lang="en-US" altLang="ja-JP" sz="2000" b="0" i="0" u="none" strike="noStrike" cap="none" normalizeH="0" baseline="0" dirty="0" smtClean="0">
                          <a:ln>
                            <a:noFill/>
                          </a:ln>
                          <a:solidFill>
                            <a:schemeClr val="tx1"/>
                          </a:solidFill>
                          <a:effectLst/>
                          <a:latin typeface="Verdana" pitchFamily="34" charset="0"/>
                          <a:ea typeface="MS PGothic" pitchFamily="34" charset="-128"/>
                        </a:rPr>
                        <a:t>   </a:t>
                      </a:r>
                      <a:r>
                        <a:rPr kumimoji="0" lang="id-ID" altLang="ja-JP" sz="2000" b="0" i="0" u="none" strike="noStrike" cap="none" normalizeH="0" baseline="0" dirty="0" smtClean="0">
                          <a:ln>
                            <a:noFill/>
                          </a:ln>
                          <a:solidFill>
                            <a:schemeClr val="tx1"/>
                          </a:solidFill>
                          <a:effectLst/>
                          <a:latin typeface="Verdana" pitchFamily="34" charset="0"/>
                        </a:rPr>
                        <a:t>Indegree[w] ← indegree[w] – 1</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id-ID" altLang="ja-JP" sz="2000" b="0" i="0" u="none" strike="noStrike" cap="none" normalizeH="0" baseline="0" dirty="0" smtClean="0">
                          <a:ln>
                            <a:noFill/>
                          </a:ln>
                          <a:solidFill>
                            <a:schemeClr val="tx1"/>
                          </a:solidFill>
                          <a:effectLst/>
                          <a:latin typeface="Verdana" pitchFamily="34" charset="0"/>
                        </a:rPr>
                        <a:t>     {Q empty} </a:t>
                      </a:r>
                      <a:endParaRPr kumimoji="0" lang="id-ID" sz="2000" b="0" i="0" u="none" strike="noStrike" cap="none" normalizeH="0" baseline="0" dirty="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24</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id-ID" dirty="0" smtClean="0"/>
              <a:t>Topological Sort</a:t>
            </a:r>
            <a:endParaRPr lang="id-ID" dirty="0"/>
          </a:p>
        </p:txBody>
      </p:sp>
      <p:sp>
        <p:nvSpPr>
          <p:cNvPr id="6" name="Text Placeholder 5"/>
          <p:cNvSpPr>
            <a:spLocks noGrp="1"/>
          </p:cNvSpPr>
          <p:nvPr>
            <p:ph type="body" sz="quarter" idx="17"/>
          </p:nvPr>
        </p:nvSpPr>
        <p:spPr/>
        <p:txBody>
          <a:bodyPr/>
          <a:lstStyle/>
          <a:p>
            <a:endParaRPr lang="id-ID"/>
          </a:p>
        </p:txBody>
      </p:sp>
      <p:sp>
        <p:nvSpPr>
          <p:cNvPr id="7" name="Rectangle 3"/>
          <p:cNvSpPr>
            <a:spLocks noGrp="1" noChangeArrowheads="1"/>
          </p:cNvSpPr>
          <p:nvPr>
            <p:ph sz="quarter" idx="14"/>
          </p:nvPr>
        </p:nvSpPr>
        <p:spPr/>
        <p:txBody>
          <a:bodyPr/>
          <a:lstStyle/>
          <a:p>
            <a:r>
              <a:rPr lang="en-US" b="1" dirty="0" err="1"/>
              <a:t>Indegree</a:t>
            </a:r>
            <a:r>
              <a:rPr lang="en-US" b="1" dirty="0"/>
              <a:t>[  ]</a:t>
            </a:r>
            <a:r>
              <a:rPr lang="en-US" dirty="0"/>
              <a:t> </a:t>
            </a:r>
            <a:r>
              <a:rPr lang="en-US" dirty="0" err="1"/>
              <a:t>adalah</a:t>
            </a:r>
            <a:r>
              <a:rPr lang="en-US" dirty="0"/>
              <a:t> array yang </a:t>
            </a:r>
            <a:r>
              <a:rPr lang="en-US" dirty="0" err="1"/>
              <a:t>menyimpan</a:t>
            </a:r>
            <a:r>
              <a:rPr lang="en-US" dirty="0"/>
              <a:t> </a:t>
            </a:r>
            <a:r>
              <a:rPr lang="en-US" dirty="0" err="1"/>
              <a:t>indegree</a:t>
            </a:r>
            <a:r>
              <a:rPr lang="en-US" dirty="0"/>
              <a:t> </a:t>
            </a:r>
            <a:r>
              <a:rPr lang="en-US" dirty="0" err="1"/>
              <a:t>dari</a:t>
            </a:r>
            <a:r>
              <a:rPr lang="en-US" dirty="0"/>
              <a:t> </a:t>
            </a:r>
            <a:r>
              <a:rPr lang="en-US" dirty="0" err="1"/>
              <a:t>tiap</a:t>
            </a:r>
            <a:r>
              <a:rPr lang="en-US" dirty="0"/>
              <a:t> vertex.</a:t>
            </a:r>
          </a:p>
          <a:p>
            <a:r>
              <a:rPr lang="en-US" b="1" dirty="0" err="1"/>
              <a:t>Top_num</a:t>
            </a:r>
            <a:r>
              <a:rPr lang="en-US" b="1" dirty="0"/>
              <a:t>[ ]</a:t>
            </a:r>
            <a:r>
              <a:rPr lang="en-US" dirty="0"/>
              <a:t> </a:t>
            </a:r>
            <a:r>
              <a:rPr lang="en-US" dirty="0" err="1"/>
              <a:t>adalah</a:t>
            </a:r>
            <a:r>
              <a:rPr lang="en-US" dirty="0"/>
              <a:t> array yang </a:t>
            </a:r>
            <a:r>
              <a:rPr lang="en-US" dirty="0" err="1"/>
              <a:t>menyimpan</a:t>
            </a:r>
            <a:r>
              <a:rPr lang="en-US" dirty="0"/>
              <a:t> </a:t>
            </a:r>
            <a:r>
              <a:rPr lang="en-US" dirty="0" err="1"/>
              <a:t>hasil</a:t>
            </a:r>
            <a:r>
              <a:rPr lang="en-US" dirty="0"/>
              <a:t> topological sorting.</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25</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id-ID" dirty="0" smtClean="0"/>
              <a:t>Topological Sort</a:t>
            </a:r>
            <a:endParaRPr lang="id-ID" dirty="0"/>
          </a:p>
        </p:txBody>
      </p:sp>
      <p:sp>
        <p:nvSpPr>
          <p:cNvPr id="6" name="Text Placeholder 5"/>
          <p:cNvSpPr>
            <a:spLocks noGrp="1"/>
          </p:cNvSpPr>
          <p:nvPr>
            <p:ph type="body" sz="quarter" idx="17"/>
          </p:nvPr>
        </p:nvSpPr>
        <p:spPr/>
        <p:txBody>
          <a:bodyPr/>
          <a:lstStyle/>
          <a:p>
            <a:endParaRPr lang="id-ID"/>
          </a:p>
        </p:txBody>
      </p:sp>
      <p:sp>
        <p:nvSpPr>
          <p:cNvPr id="7" name="Rectangle 3"/>
          <p:cNvSpPr txBox="1">
            <a:spLocks noChangeArrowheads="1"/>
          </p:cNvSpPr>
          <p:nvPr/>
        </p:nvSpPr>
        <p:spPr>
          <a:xfrm>
            <a:off x="566738" y="1991448"/>
            <a:ext cx="8001000" cy="4327469"/>
          </a:xfrm>
          <a:prstGeom prst="rect">
            <a:avLst/>
          </a:prstGeom>
        </p:spPr>
        <p:txBody>
          <a:bodyPr/>
          <a:lstStyle/>
          <a:p>
            <a:pPr marL="346075" marR="0" lvl="0" indent="-346075" algn="l" defTabSz="457200" rtl="0" eaLnBrk="1" fontAlgn="base" latinLnBrk="0" hangingPunct="1">
              <a:lnSpc>
                <a:spcPct val="100000"/>
              </a:lnSpc>
              <a:spcBef>
                <a:spcPts val="500"/>
              </a:spcBef>
              <a:spcAft>
                <a:spcPct val="0"/>
              </a:spcAft>
              <a:buClrTx/>
              <a:buSzPct val="135000"/>
              <a:buFont typeface="Wingdings" pitchFamily="2" charset="2"/>
              <a:buNone/>
              <a:tabLst/>
              <a:defRPr/>
            </a:pPr>
            <a:r>
              <a:rPr kumimoji="0" lang="en-US" sz="2400" b="0" i="0" u="none" strike="noStrike" kern="1200" cap="none" spc="0" normalizeH="0" baseline="0" noProof="0" smtClean="0">
                <a:ln>
                  <a:noFill/>
                </a:ln>
                <a:solidFill>
                  <a:schemeClr val="tx1"/>
                </a:solidFill>
                <a:effectLst/>
                <a:uLnTx/>
                <a:uFillTx/>
                <a:latin typeface="+mn-lt"/>
                <a:ea typeface="ＭＳ Ｐゴシック" charset="0"/>
                <a:cs typeface="ＭＳ Ｐゴシック" charset="0"/>
              </a:rPr>
              <a:t>Proses secara umum :</a:t>
            </a:r>
          </a:p>
          <a:p>
            <a:pPr marL="346075" marR="0" lvl="0" indent="-346075" algn="l" defTabSz="457200" rtl="0" eaLnBrk="1" fontAlgn="base" latinLnBrk="0" hangingPunct="1">
              <a:lnSpc>
                <a:spcPct val="100000"/>
              </a:lnSpc>
              <a:spcBef>
                <a:spcPts val="500"/>
              </a:spcBef>
              <a:spcAft>
                <a:spcPct val="0"/>
              </a:spcAft>
              <a:buClrTx/>
              <a:buSzPct val="135000"/>
              <a:buFontTx/>
              <a:buBlip>
                <a:blip r:embed="rId2"/>
              </a:buBlip>
              <a:tabLst/>
              <a:defRPr/>
            </a:pPr>
            <a:r>
              <a:rPr kumimoji="0" lang="en-US" sz="2400" b="0" i="0" u="none" strike="noStrike" kern="1200" cap="none" spc="0" normalizeH="0" baseline="0" noProof="0" smtClean="0">
                <a:ln>
                  <a:noFill/>
                </a:ln>
                <a:solidFill>
                  <a:schemeClr val="tx1"/>
                </a:solidFill>
                <a:effectLst/>
                <a:uLnTx/>
                <a:uFillTx/>
                <a:latin typeface="+mn-lt"/>
                <a:ea typeface="ＭＳ Ｐゴシック" charset="0"/>
                <a:cs typeface="ＭＳ Ｐゴシック" charset="0"/>
              </a:rPr>
              <a:t>Array indegree diisi dengan nilai indegree tiap vertex</a:t>
            </a:r>
          </a:p>
          <a:p>
            <a:pPr marL="346075" marR="0" lvl="0" indent="-346075" algn="l" defTabSz="457200" rtl="0" eaLnBrk="1" fontAlgn="base" latinLnBrk="0" hangingPunct="1">
              <a:lnSpc>
                <a:spcPct val="100000"/>
              </a:lnSpc>
              <a:spcBef>
                <a:spcPts val="500"/>
              </a:spcBef>
              <a:spcAft>
                <a:spcPct val="0"/>
              </a:spcAft>
              <a:buClrTx/>
              <a:buSzPct val="135000"/>
              <a:buFontTx/>
              <a:buBlip>
                <a:blip r:embed="rId2"/>
              </a:buBlip>
              <a:tabLst/>
              <a:defRPr/>
            </a:pPr>
            <a:r>
              <a:rPr kumimoji="0" lang="en-US" sz="2400" b="0" i="0" u="none" strike="noStrike" kern="1200" cap="none" spc="0" normalizeH="0" baseline="0" noProof="0" smtClean="0">
                <a:ln>
                  <a:noFill/>
                </a:ln>
                <a:solidFill>
                  <a:schemeClr val="tx1"/>
                </a:solidFill>
                <a:effectLst/>
                <a:uLnTx/>
                <a:uFillTx/>
                <a:latin typeface="+mn-lt"/>
                <a:ea typeface="ＭＳ Ｐゴシック" charset="0"/>
                <a:cs typeface="ＭＳ Ｐゴシック" charset="0"/>
              </a:rPr>
              <a:t>Untuk vertex-vertex dengan indegree = 0, masukkan ke queue</a:t>
            </a:r>
          </a:p>
          <a:p>
            <a:pPr marL="346075" marR="0" lvl="0" indent="-346075" algn="l" defTabSz="457200" rtl="0" eaLnBrk="1" fontAlgn="base" latinLnBrk="0" hangingPunct="1">
              <a:lnSpc>
                <a:spcPct val="100000"/>
              </a:lnSpc>
              <a:spcBef>
                <a:spcPts val="500"/>
              </a:spcBef>
              <a:spcAft>
                <a:spcPct val="0"/>
              </a:spcAft>
              <a:buClrTx/>
              <a:buSzPct val="135000"/>
              <a:buFontTx/>
              <a:buBlip>
                <a:blip r:embed="rId2"/>
              </a:buBlip>
              <a:tabLst/>
              <a:defRPr/>
            </a:pPr>
            <a:r>
              <a:rPr kumimoji="0" lang="en-US" sz="2400" b="0" i="0" u="none" strike="noStrike" kern="1200" cap="none" spc="0" normalizeH="0" baseline="0" noProof="0" smtClean="0">
                <a:ln>
                  <a:noFill/>
                </a:ln>
                <a:solidFill>
                  <a:schemeClr val="tx1"/>
                </a:solidFill>
                <a:effectLst/>
                <a:uLnTx/>
                <a:uFillTx/>
                <a:latin typeface="+mn-lt"/>
                <a:ea typeface="ＭＳ Ｐゴシック" charset="0"/>
                <a:cs typeface="ＭＳ Ｐゴシック" charset="0"/>
              </a:rPr>
              <a:t>While queue is not empty, sebuah vertex v dihapus dari queue dan semua busur-busur yang adjacent (berisisan) dengan vertex v diturunkan satu nilainya (Indegree(w) = Indegree – 1, dengan w adalah vertex yang berhubungan dengan vertex v)</a:t>
            </a:r>
            <a:endParaRPr kumimoji="0" lang="en-US" sz="2400" b="0" i="0" u="none" strike="noStrike" kern="1200" cap="none" spc="0" normalizeH="0" baseline="0" noProof="0" dirty="0">
              <a:ln>
                <a:noFill/>
              </a:ln>
              <a:solidFill>
                <a:schemeClr val="tx1"/>
              </a:solidFill>
              <a:effectLst/>
              <a:uLnTx/>
              <a:uFillTx/>
              <a:latin typeface="+mn-lt"/>
              <a:ea typeface="ＭＳ Ｐゴシック" charset="0"/>
              <a:cs typeface="ＭＳ Ｐゴシック"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26</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id-ID" dirty="0" smtClean="0"/>
              <a:t>Topological Sort</a:t>
            </a:r>
            <a:endParaRPr lang="id-ID" dirty="0"/>
          </a:p>
        </p:txBody>
      </p:sp>
      <p:sp>
        <p:nvSpPr>
          <p:cNvPr id="6" name="Text Placeholder 5"/>
          <p:cNvSpPr>
            <a:spLocks noGrp="1"/>
          </p:cNvSpPr>
          <p:nvPr>
            <p:ph type="body" sz="quarter" idx="17"/>
          </p:nvPr>
        </p:nvSpPr>
        <p:spPr/>
        <p:txBody>
          <a:bodyPr/>
          <a:lstStyle/>
          <a:p>
            <a:endParaRPr lang="id-ID"/>
          </a:p>
        </p:txBody>
      </p:sp>
      <p:pic>
        <p:nvPicPr>
          <p:cNvPr id="7" name="Picture 4"/>
          <p:cNvPicPr>
            <a:picLocks noChangeAspect="1" noChangeArrowheads="1"/>
          </p:cNvPicPr>
          <p:nvPr/>
        </p:nvPicPr>
        <p:blipFill>
          <a:blip r:embed="rId2">
            <a:grayscl/>
            <a:biLevel thresh="50000"/>
          </a:blip>
          <a:srcRect/>
          <a:stretch>
            <a:fillRect/>
          </a:stretch>
        </p:blipFill>
        <p:spPr>
          <a:xfrm>
            <a:off x="873450" y="1978144"/>
            <a:ext cx="7265158" cy="3912008"/>
          </a:xfrm>
          <a:prstGeom prst="rect">
            <a:avLst/>
          </a:prstGeom>
          <a:noFill/>
          <a:ln/>
        </p:spPr>
      </p:pic>
      <p:sp>
        <p:nvSpPr>
          <p:cNvPr id="8" name="Rectangle 5"/>
          <p:cNvSpPr>
            <a:spLocks noChangeArrowheads="1"/>
          </p:cNvSpPr>
          <p:nvPr/>
        </p:nvSpPr>
        <p:spPr bwMode="auto">
          <a:xfrm>
            <a:off x="1213611" y="5937284"/>
            <a:ext cx="6652452" cy="369332"/>
          </a:xfrm>
          <a:prstGeom prst="rect">
            <a:avLst/>
          </a:prstGeom>
          <a:noFill/>
          <a:ln w="9525">
            <a:noFill/>
            <a:miter lim="800000"/>
            <a:headEnd/>
            <a:tailEnd/>
          </a:ln>
          <a:effectLst/>
        </p:spPr>
        <p:txBody>
          <a:bodyPr wrap="square" anchor="ctr">
            <a:spAutoFit/>
          </a:bodyPr>
          <a:lstStyle/>
          <a:p>
            <a:pPr eaLnBrk="1" hangingPunct="1"/>
            <a:r>
              <a:rPr lang="en-US" dirty="0" err="1"/>
              <a:t>Urutan</a:t>
            </a:r>
            <a:r>
              <a:rPr lang="en-US" dirty="0"/>
              <a:t> yang </a:t>
            </a:r>
            <a:r>
              <a:rPr lang="en-US" dirty="0" err="1"/>
              <a:t>dihasilkan</a:t>
            </a:r>
            <a:r>
              <a:rPr lang="en-US" dirty="0"/>
              <a:t> : v1, v2, v5, v4, v3, v7, </a:t>
            </a:r>
            <a:r>
              <a:rPr lang="en-US" dirty="0" err="1"/>
              <a:t>dan</a:t>
            </a:r>
            <a:r>
              <a:rPr lang="en-US" dirty="0"/>
              <a:t> v6</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id-ID" dirty="0" smtClean="0"/>
              <a:t>Buatlah fungsi-fungsi untuk menguji apakah suatu graf sederhana merupakan :</a:t>
            </a:r>
          </a:p>
          <a:p>
            <a:pPr lvl="1"/>
            <a:r>
              <a:rPr lang="id-ID" dirty="0" smtClean="0"/>
              <a:t>Graf Kosong</a:t>
            </a:r>
          </a:p>
          <a:p>
            <a:pPr lvl="1"/>
            <a:r>
              <a:rPr lang="id-ID" dirty="0" smtClean="0"/>
              <a:t>Graf Lengkap</a:t>
            </a:r>
            <a:endParaRPr lang="id-ID" dirty="0" smtClean="0"/>
          </a:p>
          <a:p>
            <a:pPr lvl="1"/>
            <a:r>
              <a:rPr lang="id-ID" dirty="0" smtClean="0"/>
              <a:t>Graf Teratur</a:t>
            </a:r>
            <a:endParaRPr lang="id-ID" dirty="0" smtClean="0"/>
          </a:p>
          <a:p>
            <a:pPr lvl="1"/>
            <a:r>
              <a:rPr lang="id-ID" dirty="0" smtClean="0"/>
              <a:t>Graf Lingkaran</a:t>
            </a:r>
            <a:endParaRPr lang="id-ID" dirty="0"/>
          </a:p>
        </p:txBody>
      </p:sp>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27</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id-ID" dirty="0" smtClean="0"/>
              <a:t>Latihan</a:t>
            </a:r>
            <a:endParaRPr lang="id-ID" dirty="0"/>
          </a:p>
        </p:txBody>
      </p:sp>
      <p:sp>
        <p:nvSpPr>
          <p:cNvPr id="6" name="Text Placeholder 5"/>
          <p:cNvSpPr>
            <a:spLocks noGrp="1"/>
          </p:cNvSpPr>
          <p:nvPr>
            <p:ph type="body" sz="quarter" idx="17"/>
          </p:nvPr>
        </p:nvSpPr>
        <p:spPr/>
        <p:txBody>
          <a:bodyPr/>
          <a:lstStyle/>
          <a:p>
            <a:endParaRPr lang="id-ID"/>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28</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id-ID" dirty="0" smtClean="0"/>
              <a:t>Latihan</a:t>
            </a:r>
            <a:endParaRPr lang="id-ID" dirty="0"/>
          </a:p>
        </p:txBody>
      </p:sp>
      <p:sp>
        <p:nvSpPr>
          <p:cNvPr id="6" name="Text Placeholder 5"/>
          <p:cNvSpPr>
            <a:spLocks noGrp="1"/>
          </p:cNvSpPr>
          <p:nvPr>
            <p:ph type="body" sz="quarter" idx="17"/>
          </p:nvPr>
        </p:nvSpPr>
        <p:spPr/>
        <p:txBody>
          <a:bodyPr/>
          <a:lstStyle/>
          <a:p>
            <a:endParaRPr lang="id-ID"/>
          </a:p>
        </p:txBody>
      </p:sp>
      <p:sp>
        <p:nvSpPr>
          <p:cNvPr id="56348" name="Rectangle 28"/>
          <p:cNvSpPr>
            <a:spLocks noChangeArrowheads="1"/>
          </p:cNvSpPr>
          <p:nvPr/>
        </p:nvSpPr>
        <p:spPr bwMode="auto">
          <a:xfrm>
            <a:off x="365125" y="2044651"/>
            <a:ext cx="3121025"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Diberikan</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sebuah</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graf</a:t>
            </a:r>
            <a:endParaRPr kumimoji="0" lang="id-ID"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sz="20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56321" name="Group 1"/>
          <p:cNvGrpSpPr>
            <a:grpSpLocks/>
          </p:cNvGrpSpPr>
          <p:nvPr/>
        </p:nvGrpSpPr>
        <p:grpSpPr bwMode="auto">
          <a:xfrm>
            <a:off x="2171700" y="2684297"/>
            <a:ext cx="4106270" cy="2310782"/>
            <a:chOff x="1800" y="7635"/>
            <a:chExt cx="5220" cy="2805"/>
          </a:xfrm>
        </p:grpSpPr>
        <p:sp>
          <p:nvSpPr>
            <p:cNvPr id="56347" name="Line 27"/>
            <p:cNvSpPr>
              <a:spLocks noChangeShapeType="1"/>
            </p:cNvSpPr>
            <p:nvPr/>
          </p:nvSpPr>
          <p:spPr bwMode="auto">
            <a:xfrm flipH="1">
              <a:off x="2160" y="8100"/>
              <a:ext cx="720" cy="900"/>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id-ID" sz="2000"/>
            </a:p>
          </p:txBody>
        </p:sp>
        <p:sp>
          <p:nvSpPr>
            <p:cNvPr id="56346" name="Line 26"/>
            <p:cNvSpPr>
              <a:spLocks noChangeShapeType="1"/>
            </p:cNvSpPr>
            <p:nvPr/>
          </p:nvSpPr>
          <p:spPr bwMode="auto">
            <a:xfrm>
              <a:off x="2880" y="8100"/>
              <a:ext cx="1260" cy="0"/>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id-ID" sz="2000"/>
            </a:p>
          </p:txBody>
        </p:sp>
        <p:sp>
          <p:nvSpPr>
            <p:cNvPr id="56345" name="Line 25"/>
            <p:cNvSpPr>
              <a:spLocks noChangeShapeType="1"/>
            </p:cNvSpPr>
            <p:nvPr/>
          </p:nvSpPr>
          <p:spPr bwMode="auto">
            <a:xfrm flipH="1">
              <a:off x="3420" y="8100"/>
              <a:ext cx="720" cy="900"/>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id-ID" sz="2000"/>
            </a:p>
          </p:txBody>
        </p:sp>
        <p:sp>
          <p:nvSpPr>
            <p:cNvPr id="56344" name="Line 24"/>
            <p:cNvSpPr>
              <a:spLocks noChangeShapeType="1"/>
            </p:cNvSpPr>
            <p:nvPr/>
          </p:nvSpPr>
          <p:spPr bwMode="auto">
            <a:xfrm>
              <a:off x="2880" y="8100"/>
              <a:ext cx="540" cy="9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id-ID" sz="2000"/>
            </a:p>
          </p:txBody>
        </p:sp>
        <p:sp>
          <p:nvSpPr>
            <p:cNvPr id="56343" name="Line 23"/>
            <p:cNvSpPr>
              <a:spLocks noChangeShapeType="1"/>
            </p:cNvSpPr>
            <p:nvPr/>
          </p:nvSpPr>
          <p:spPr bwMode="auto">
            <a:xfrm>
              <a:off x="2160" y="9000"/>
              <a:ext cx="1260" cy="0"/>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id-ID" sz="2000"/>
            </a:p>
          </p:txBody>
        </p:sp>
        <p:sp>
          <p:nvSpPr>
            <p:cNvPr id="56342" name="Line 22"/>
            <p:cNvSpPr>
              <a:spLocks noChangeShapeType="1"/>
            </p:cNvSpPr>
            <p:nvPr/>
          </p:nvSpPr>
          <p:spPr bwMode="auto">
            <a:xfrm>
              <a:off x="4140" y="8100"/>
              <a:ext cx="540" cy="900"/>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id-ID" sz="2000"/>
            </a:p>
          </p:txBody>
        </p:sp>
        <p:sp>
          <p:nvSpPr>
            <p:cNvPr id="56341" name="Line 21"/>
            <p:cNvSpPr>
              <a:spLocks noChangeShapeType="1"/>
            </p:cNvSpPr>
            <p:nvPr/>
          </p:nvSpPr>
          <p:spPr bwMode="auto">
            <a:xfrm>
              <a:off x="4140" y="8100"/>
              <a:ext cx="1440" cy="0"/>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id-ID" sz="2000"/>
            </a:p>
          </p:txBody>
        </p:sp>
        <p:sp>
          <p:nvSpPr>
            <p:cNvPr id="56340" name="Line 20"/>
            <p:cNvSpPr>
              <a:spLocks noChangeShapeType="1"/>
            </p:cNvSpPr>
            <p:nvPr/>
          </p:nvSpPr>
          <p:spPr bwMode="auto">
            <a:xfrm flipH="1">
              <a:off x="3420" y="9000"/>
              <a:ext cx="1260" cy="0"/>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id-ID" sz="2000"/>
            </a:p>
          </p:txBody>
        </p:sp>
        <p:sp>
          <p:nvSpPr>
            <p:cNvPr id="56339" name="Line 19"/>
            <p:cNvSpPr>
              <a:spLocks noChangeShapeType="1"/>
            </p:cNvSpPr>
            <p:nvPr/>
          </p:nvSpPr>
          <p:spPr bwMode="auto">
            <a:xfrm flipH="1">
              <a:off x="4680" y="8100"/>
              <a:ext cx="900" cy="900"/>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id-ID" sz="2000"/>
            </a:p>
          </p:txBody>
        </p:sp>
        <p:sp>
          <p:nvSpPr>
            <p:cNvPr id="56338" name="Line 18"/>
            <p:cNvSpPr>
              <a:spLocks noChangeShapeType="1"/>
            </p:cNvSpPr>
            <p:nvPr/>
          </p:nvSpPr>
          <p:spPr bwMode="auto">
            <a:xfrm flipH="1">
              <a:off x="5580" y="8100"/>
              <a:ext cx="0" cy="1800"/>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id-ID" sz="2000"/>
            </a:p>
          </p:txBody>
        </p:sp>
        <p:sp>
          <p:nvSpPr>
            <p:cNvPr id="56337" name="Line 17"/>
            <p:cNvSpPr>
              <a:spLocks noChangeShapeType="1"/>
            </p:cNvSpPr>
            <p:nvPr/>
          </p:nvSpPr>
          <p:spPr bwMode="auto">
            <a:xfrm>
              <a:off x="4680" y="9000"/>
              <a:ext cx="900" cy="900"/>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id-ID" sz="2000"/>
            </a:p>
          </p:txBody>
        </p:sp>
        <p:sp>
          <p:nvSpPr>
            <p:cNvPr id="56336" name="Line 16"/>
            <p:cNvSpPr>
              <a:spLocks noChangeShapeType="1"/>
            </p:cNvSpPr>
            <p:nvPr/>
          </p:nvSpPr>
          <p:spPr bwMode="auto">
            <a:xfrm>
              <a:off x="2160" y="9000"/>
              <a:ext cx="720" cy="1080"/>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id-ID" sz="2000"/>
            </a:p>
          </p:txBody>
        </p:sp>
        <p:sp>
          <p:nvSpPr>
            <p:cNvPr id="56335" name="Line 15"/>
            <p:cNvSpPr>
              <a:spLocks noChangeShapeType="1"/>
            </p:cNvSpPr>
            <p:nvPr/>
          </p:nvSpPr>
          <p:spPr bwMode="auto">
            <a:xfrm flipH="1">
              <a:off x="2880" y="9000"/>
              <a:ext cx="540" cy="1080"/>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id-ID" sz="2000"/>
            </a:p>
          </p:txBody>
        </p:sp>
        <p:sp>
          <p:nvSpPr>
            <p:cNvPr id="56334" name="Line 14"/>
            <p:cNvSpPr>
              <a:spLocks noChangeShapeType="1"/>
            </p:cNvSpPr>
            <p:nvPr/>
          </p:nvSpPr>
          <p:spPr bwMode="auto">
            <a:xfrm flipH="1">
              <a:off x="2880" y="9000"/>
              <a:ext cx="1800" cy="1080"/>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id-ID" sz="2000"/>
            </a:p>
          </p:txBody>
        </p:sp>
        <p:sp>
          <p:nvSpPr>
            <p:cNvPr id="56333" name="Line 13"/>
            <p:cNvSpPr>
              <a:spLocks noChangeShapeType="1"/>
            </p:cNvSpPr>
            <p:nvPr/>
          </p:nvSpPr>
          <p:spPr bwMode="auto">
            <a:xfrm flipH="1">
              <a:off x="2880" y="9900"/>
              <a:ext cx="2700" cy="180"/>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id-ID" sz="2000"/>
            </a:p>
          </p:txBody>
        </p:sp>
        <p:sp>
          <p:nvSpPr>
            <p:cNvPr id="56332" name="Line 12"/>
            <p:cNvSpPr>
              <a:spLocks noChangeShapeType="1"/>
            </p:cNvSpPr>
            <p:nvPr/>
          </p:nvSpPr>
          <p:spPr bwMode="auto">
            <a:xfrm>
              <a:off x="5580" y="8100"/>
              <a:ext cx="900" cy="900"/>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id-ID" sz="2000"/>
            </a:p>
          </p:txBody>
        </p:sp>
        <p:sp>
          <p:nvSpPr>
            <p:cNvPr id="56331" name="Line 11"/>
            <p:cNvSpPr>
              <a:spLocks noChangeShapeType="1"/>
            </p:cNvSpPr>
            <p:nvPr/>
          </p:nvSpPr>
          <p:spPr bwMode="auto">
            <a:xfrm flipH="1">
              <a:off x="5580" y="9000"/>
              <a:ext cx="900" cy="900"/>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id-ID" sz="2000"/>
            </a:p>
          </p:txBody>
        </p:sp>
        <p:sp>
          <p:nvSpPr>
            <p:cNvPr id="56330" name="Text Box 10"/>
            <p:cNvSpPr txBox="1">
              <a:spLocks noChangeArrowheads="1"/>
            </p:cNvSpPr>
            <p:nvPr/>
          </p:nvSpPr>
          <p:spPr bwMode="auto">
            <a:xfrm>
              <a:off x="2700" y="7665"/>
              <a:ext cx="540" cy="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a</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56329" name="Text Box 9"/>
            <p:cNvSpPr txBox="1">
              <a:spLocks noChangeArrowheads="1"/>
            </p:cNvSpPr>
            <p:nvPr/>
          </p:nvSpPr>
          <p:spPr bwMode="auto">
            <a:xfrm>
              <a:off x="3960" y="7635"/>
              <a:ext cx="540" cy="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56328" name="Text Box 8"/>
            <p:cNvSpPr txBox="1">
              <a:spLocks noChangeArrowheads="1"/>
            </p:cNvSpPr>
            <p:nvPr/>
          </p:nvSpPr>
          <p:spPr bwMode="auto">
            <a:xfrm>
              <a:off x="5400" y="7680"/>
              <a:ext cx="540" cy="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c</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56327" name="Text Box 7"/>
            <p:cNvSpPr txBox="1">
              <a:spLocks noChangeArrowheads="1"/>
            </p:cNvSpPr>
            <p:nvPr/>
          </p:nvSpPr>
          <p:spPr bwMode="auto">
            <a:xfrm>
              <a:off x="1800" y="8640"/>
              <a:ext cx="540" cy="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d</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56326" name="Text Box 6"/>
            <p:cNvSpPr txBox="1">
              <a:spLocks noChangeArrowheads="1"/>
            </p:cNvSpPr>
            <p:nvPr/>
          </p:nvSpPr>
          <p:spPr bwMode="auto">
            <a:xfrm>
              <a:off x="2610" y="10080"/>
              <a:ext cx="540" cy="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e</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56325" name="Text Box 5"/>
            <p:cNvSpPr txBox="1">
              <a:spLocks noChangeArrowheads="1"/>
            </p:cNvSpPr>
            <p:nvPr/>
          </p:nvSpPr>
          <p:spPr bwMode="auto">
            <a:xfrm>
              <a:off x="3285" y="9000"/>
              <a:ext cx="540" cy="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f</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56324" name="Text Box 4"/>
            <p:cNvSpPr txBox="1">
              <a:spLocks noChangeArrowheads="1"/>
            </p:cNvSpPr>
            <p:nvPr/>
          </p:nvSpPr>
          <p:spPr bwMode="auto">
            <a:xfrm>
              <a:off x="4410" y="9000"/>
              <a:ext cx="54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g</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56323" name="Text Box 3"/>
            <p:cNvSpPr txBox="1">
              <a:spLocks noChangeArrowheads="1"/>
            </p:cNvSpPr>
            <p:nvPr/>
          </p:nvSpPr>
          <p:spPr bwMode="auto">
            <a:xfrm>
              <a:off x="5400" y="9900"/>
              <a:ext cx="540" cy="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h</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56322" name="Text Box 2"/>
            <p:cNvSpPr txBox="1">
              <a:spLocks noChangeArrowheads="1"/>
            </p:cNvSpPr>
            <p:nvPr/>
          </p:nvSpPr>
          <p:spPr bwMode="auto">
            <a:xfrm>
              <a:off x="6480" y="8820"/>
              <a:ext cx="540" cy="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i</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grpSp>
      <p:sp>
        <p:nvSpPr>
          <p:cNvPr id="56358" name="Rectangle 38"/>
          <p:cNvSpPr>
            <a:spLocks noChangeArrowheads="1"/>
          </p:cNvSpPr>
          <p:nvPr/>
        </p:nvSpPr>
        <p:spPr bwMode="auto">
          <a:xfrm>
            <a:off x="365125" y="5169230"/>
            <a:ext cx="8250925"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Hasil</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pengunjungan</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(traversal) BFS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terhadap</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graf</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tersebut</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dengan</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dimulai</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dari</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simpul</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adalah</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asumsi</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penamaan</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simpul</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lebih</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kecil</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lebih</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didahulukan</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Contoh</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lebih</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lebih</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dulu</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dari</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dsb</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id-ID"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err="1" smtClean="0"/>
              <a:t>Liem</a:t>
            </a:r>
            <a:r>
              <a:rPr lang="id-ID" dirty="0" smtClean="0"/>
              <a:t>, </a:t>
            </a:r>
            <a:r>
              <a:rPr lang="en-US" dirty="0" err="1" smtClean="0"/>
              <a:t>Inggriani</a:t>
            </a:r>
            <a:r>
              <a:rPr lang="id-ID" dirty="0" smtClean="0"/>
              <a:t>., </a:t>
            </a:r>
            <a:r>
              <a:rPr lang="en-US" dirty="0" smtClean="0"/>
              <a:t>Diktat </a:t>
            </a:r>
            <a:r>
              <a:rPr lang="en-US" dirty="0" err="1" smtClean="0"/>
              <a:t>Kuliah</a:t>
            </a:r>
            <a:r>
              <a:rPr lang="en-US" dirty="0" smtClean="0"/>
              <a:t> IF2181 </a:t>
            </a:r>
            <a:r>
              <a:rPr lang="en-US" dirty="0" err="1" smtClean="0"/>
              <a:t>Struktur</a:t>
            </a:r>
            <a:r>
              <a:rPr lang="en-US" dirty="0" smtClean="0"/>
              <a:t> Data, ITB, 2003. </a:t>
            </a:r>
            <a:endParaRPr lang="id-ID" dirty="0" smtClean="0"/>
          </a:p>
          <a:p>
            <a:r>
              <a:rPr lang="en-US" dirty="0" err="1" smtClean="0"/>
              <a:t>Munir</a:t>
            </a:r>
            <a:r>
              <a:rPr lang="en-US" dirty="0" smtClean="0"/>
              <a:t>, </a:t>
            </a:r>
            <a:r>
              <a:rPr lang="en-US" dirty="0" err="1" smtClean="0"/>
              <a:t>Rinaldi</a:t>
            </a:r>
            <a:r>
              <a:rPr lang="en-US" dirty="0" smtClean="0"/>
              <a:t>., </a:t>
            </a:r>
            <a:r>
              <a:rPr lang="en-US" i="1" dirty="0" err="1" smtClean="0"/>
              <a:t>Matematika</a:t>
            </a:r>
            <a:r>
              <a:rPr lang="en-US" i="1" dirty="0" smtClean="0"/>
              <a:t> </a:t>
            </a:r>
            <a:r>
              <a:rPr lang="en-US" i="1" dirty="0" err="1" smtClean="0"/>
              <a:t>Diskrit</a:t>
            </a:r>
            <a:r>
              <a:rPr lang="en-US" dirty="0" smtClean="0"/>
              <a:t>, </a:t>
            </a:r>
            <a:r>
              <a:rPr lang="en-US" dirty="0" err="1" smtClean="0"/>
              <a:t>Edisi</a:t>
            </a:r>
            <a:r>
              <a:rPr lang="en-US" dirty="0" smtClean="0"/>
              <a:t> </a:t>
            </a:r>
            <a:r>
              <a:rPr lang="en-US" dirty="0" err="1" smtClean="0"/>
              <a:t>Kedua</a:t>
            </a:r>
            <a:r>
              <a:rPr lang="en-US" dirty="0" smtClean="0"/>
              <a:t>, </a:t>
            </a:r>
            <a:r>
              <a:rPr lang="en-US" dirty="0" err="1" smtClean="0"/>
              <a:t>Penerbit</a:t>
            </a:r>
            <a:r>
              <a:rPr lang="en-US" dirty="0" smtClean="0"/>
              <a:t> </a:t>
            </a:r>
            <a:r>
              <a:rPr lang="en-US" dirty="0" err="1" smtClean="0"/>
              <a:t>Informatika</a:t>
            </a:r>
            <a:r>
              <a:rPr lang="en-US" dirty="0" smtClean="0"/>
              <a:t> Bandung, Bandung, 2003</a:t>
            </a:r>
            <a:endParaRPr lang="id-ID" dirty="0" smtClean="0"/>
          </a:p>
          <a:p>
            <a:endParaRPr lang="id-ID" dirty="0"/>
          </a:p>
        </p:txBody>
      </p:sp>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29</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id-ID" dirty="0" smtClean="0"/>
              <a:t>Referensi</a:t>
            </a:r>
            <a:endParaRPr lang="id-ID" dirty="0"/>
          </a:p>
        </p:txBody>
      </p:sp>
      <p:sp>
        <p:nvSpPr>
          <p:cNvPr id="6" name="Text Placeholder 5"/>
          <p:cNvSpPr>
            <a:spLocks noGrp="1"/>
          </p:cNvSpPr>
          <p:nvPr>
            <p:ph type="body" sz="quarter" idx="17"/>
          </p:nvPr>
        </p:nvSpPr>
        <p:spPr/>
        <p:txBody>
          <a:bodyPr/>
          <a:lstStyle/>
          <a:p>
            <a:endParaRPr lang="id-ID"/>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id-ID" dirty="0" smtClean="0"/>
              <a:t>Graf terdiri dari simpul (vertex) dan edge</a:t>
            </a:r>
          </a:p>
          <a:p>
            <a:r>
              <a:rPr lang="id-ID" dirty="0" smtClean="0"/>
              <a:t>Informasi berada dalam nodes, dan edge merepresentasikan hubungan antar nodes</a:t>
            </a:r>
          </a:p>
          <a:p>
            <a:r>
              <a:rPr lang="id-ID" dirty="0" smtClean="0"/>
              <a:t>Graf merupakan salah satu struktur data non linier</a:t>
            </a:r>
            <a:endParaRPr lang="id-ID" dirty="0"/>
          </a:p>
        </p:txBody>
      </p:sp>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3</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7/19/2014</a:t>
            </a:fld>
            <a:endParaRPr lang="en-US" dirty="0"/>
          </a:p>
        </p:txBody>
      </p:sp>
      <p:sp>
        <p:nvSpPr>
          <p:cNvPr id="5" name="Title 4"/>
          <p:cNvSpPr>
            <a:spLocks noGrp="1"/>
          </p:cNvSpPr>
          <p:nvPr>
            <p:ph type="title"/>
          </p:nvPr>
        </p:nvSpPr>
        <p:spPr/>
        <p:txBody>
          <a:bodyPr/>
          <a:lstStyle/>
          <a:p>
            <a:r>
              <a:rPr lang="id-ID" dirty="0" smtClean="0"/>
              <a:t>Definisi</a:t>
            </a:r>
            <a:endParaRPr lang="id-ID" dirty="0"/>
          </a:p>
        </p:txBody>
      </p:sp>
      <p:sp>
        <p:nvSpPr>
          <p:cNvPr id="6" name="Text Placeholder 5"/>
          <p:cNvSpPr>
            <a:spLocks noGrp="1"/>
          </p:cNvSpPr>
          <p:nvPr>
            <p:ph type="body" sz="quarter" idx="17"/>
          </p:nvPr>
        </p:nvSpPr>
        <p:spPr/>
        <p:txBody>
          <a:bodyPr/>
          <a:lstStyle/>
          <a:p>
            <a:endParaRPr lang="id-ID"/>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0" y="6356350"/>
            <a:ext cx="358775" cy="365125"/>
          </a:xfrm>
        </p:spPr>
        <p:txBody>
          <a:bodyPr/>
          <a:lstStyle/>
          <a:p>
            <a:pPr>
              <a:defRPr/>
            </a:pPr>
            <a:fld id="{1F2884EB-C6E3-684C-A39B-0E652C4E0E60}" type="slidenum">
              <a:rPr lang="en-US" smtClean="0"/>
              <a:pPr>
                <a:defRPr/>
              </a:pPr>
              <a:t>30</a:t>
            </a:fld>
            <a:endParaRPr lang="en-US" dirty="0"/>
          </a:p>
        </p:txBody>
      </p:sp>
      <p:sp>
        <p:nvSpPr>
          <p:cNvPr id="5" name="Date Placeholder 4"/>
          <p:cNvSpPr>
            <a:spLocks noGrp="1"/>
          </p:cNvSpPr>
          <p:nvPr>
            <p:ph type="dt" sz="half" idx="4294967295"/>
          </p:nvPr>
        </p:nvSpPr>
        <p:spPr>
          <a:xfrm>
            <a:off x="0" y="6356350"/>
            <a:ext cx="1643063" cy="365125"/>
          </a:xfrm>
        </p:spPr>
        <p:txBody>
          <a:bodyPr/>
          <a:lstStyle/>
          <a:p>
            <a:pPr>
              <a:defRPr/>
            </a:pPr>
            <a:fld id="{3137D54C-61CE-1041-9449-8583DE2630BB}" type="datetime1">
              <a:rPr lang="en-US" smtClean="0"/>
              <a:pPr>
                <a:defRPr/>
              </a:pPr>
              <a:t>7/19/2014</a:t>
            </a:fld>
            <a:endParaRPr lang="en-US" dirty="0"/>
          </a:p>
        </p:txBody>
      </p:sp>
    </p:spTree>
    <p:extLst>
      <p:ext uri="{BB962C8B-B14F-4D97-AF65-F5344CB8AC3E}">
        <p14:creationId xmlns="" xmlns:p14="http://schemas.microsoft.com/office/powerpoint/2010/main" val="1666288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id-ID" sz="2000" dirty="0" smtClean="0"/>
              <a:t>Untuk keperluan komputasi, graf perlu direpresentasikan dalam bentuk yang dikenali komputer</a:t>
            </a:r>
          </a:p>
          <a:p>
            <a:r>
              <a:rPr lang="id-ID" sz="2000" dirty="0" smtClean="0"/>
              <a:t>Macam-macam representasi graf :</a:t>
            </a:r>
          </a:p>
          <a:p>
            <a:pPr lvl="1"/>
            <a:r>
              <a:rPr lang="id-ID" dirty="0" smtClean="0"/>
              <a:t>Matriks ketetanggan</a:t>
            </a:r>
          </a:p>
          <a:p>
            <a:pPr lvl="1"/>
            <a:r>
              <a:rPr lang="id-ID" dirty="0" smtClean="0"/>
              <a:t>Matriks kebersisian</a:t>
            </a:r>
          </a:p>
          <a:p>
            <a:pPr lvl="1"/>
            <a:r>
              <a:rPr lang="id-ID" dirty="0" smtClean="0"/>
              <a:t>List ketetanggan</a:t>
            </a:r>
          </a:p>
          <a:p>
            <a:r>
              <a:rPr lang="id-ID" sz="2000" dirty="0" smtClean="0"/>
              <a:t>Matriks ketetanggan paling sering digunakan, dan dalam bab ini akan dibahas representasi menggunakan matriks ketetanggaan</a:t>
            </a:r>
            <a:endParaRPr lang="id-ID" sz="2000" dirty="0"/>
          </a:p>
        </p:txBody>
      </p:sp>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4</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7/19/2014</a:t>
            </a:fld>
            <a:endParaRPr lang="en-US" dirty="0"/>
          </a:p>
        </p:txBody>
      </p:sp>
      <p:sp>
        <p:nvSpPr>
          <p:cNvPr id="5" name="Title 4"/>
          <p:cNvSpPr>
            <a:spLocks noGrp="1"/>
          </p:cNvSpPr>
          <p:nvPr>
            <p:ph type="title"/>
          </p:nvPr>
        </p:nvSpPr>
        <p:spPr/>
        <p:txBody>
          <a:bodyPr/>
          <a:lstStyle/>
          <a:p>
            <a:r>
              <a:rPr lang="id-ID" dirty="0" smtClean="0"/>
              <a:t>Representasi Graf</a:t>
            </a:r>
            <a:endParaRPr lang="id-ID" dirty="0"/>
          </a:p>
        </p:txBody>
      </p:sp>
      <p:sp>
        <p:nvSpPr>
          <p:cNvPr id="6" name="Text Placeholder 5"/>
          <p:cNvSpPr>
            <a:spLocks noGrp="1"/>
          </p:cNvSpPr>
          <p:nvPr>
            <p:ph type="body" sz="quarter" idx="17"/>
          </p:nvPr>
        </p:nvSpPr>
        <p:spPr/>
        <p:txBody>
          <a:bodyPr/>
          <a:lstStyle/>
          <a:p>
            <a:endParaRPr lang="id-I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5</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7/19/2014</a:t>
            </a:fld>
            <a:endParaRPr lang="en-US" dirty="0"/>
          </a:p>
        </p:txBody>
      </p:sp>
      <p:sp>
        <p:nvSpPr>
          <p:cNvPr id="5" name="Title 4"/>
          <p:cNvSpPr>
            <a:spLocks noGrp="1"/>
          </p:cNvSpPr>
          <p:nvPr>
            <p:ph type="title"/>
          </p:nvPr>
        </p:nvSpPr>
        <p:spPr/>
        <p:txBody>
          <a:bodyPr/>
          <a:lstStyle/>
          <a:p>
            <a:r>
              <a:rPr lang="id-ID" dirty="0" smtClean="0"/>
              <a:t>Contoh</a:t>
            </a:r>
            <a:endParaRPr lang="id-ID" dirty="0"/>
          </a:p>
        </p:txBody>
      </p:sp>
      <p:sp>
        <p:nvSpPr>
          <p:cNvPr id="6" name="Text Placeholder 5"/>
          <p:cNvSpPr>
            <a:spLocks noGrp="1"/>
          </p:cNvSpPr>
          <p:nvPr>
            <p:ph type="body" sz="quarter" idx="17"/>
          </p:nvPr>
        </p:nvSpPr>
        <p:spPr/>
        <p:txBody>
          <a:bodyPr/>
          <a:lstStyle/>
          <a:p>
            <a:endParaRPr lang="id-ID"/>
          </a:p>
        </p:txBody>
      </p:sp>
      <p:graphicFrame>
        <p:nvGraphicFramePr>
          <p:cNvPr id="7" name="Object 4"/>
          <p:cNvGraphicFramePr>
            <a:graphicFrameLocks noChangeAspect="1"/>
          </p:cNvGraphicFramePr>
          <p:nvPr/>
        </p:nvGraphicFramePr>
        <p:xfrm>
          <a:off x="959888" y="2295104"/>
          <a:ext cx="2636838" cy="2667000"/>
        </p:xfrm>
        <a:graphic>
          <a:graphicData uri="http://schemas.openxmlformats.org/presentationml/2006/ole">
            <p:oleObj spid="_x0000_s47106" name="Visio" r:id="rId3" imgW="1668780" imgH="1687068" progId="Visio.Drawing.6">
              <p:embed/>
            </p:oleObj>
          </a:graphicData>
        </a:graphic>
      </p:graphicFrame>
      <p:graphicFrame>
        <p:nvGraphicFramePr>
          <p:cNvPr id="8" name="Object 6"/>
          <p:cNvGraphicFramePr>
            <a:graphicFrameLocks noChangeAspect="1"/>
          </p:cNvGraphicFramePr>
          <p:nvPr/>
        </p:nvGraphicFramePr>
        <p:xfrm>
          <a:off x="5283952" y="3476776"/>
          <a:ext cx="2133600" cy="1970088"/>
        </p:xfrm>
        <a:graphic>
          <a:graphicData uri="http://schemas.openxmlformats.org/presentationml/2006/ole">
            <p:oleObj spid="_x0000_s47107" name="Equation" r:id="rId4" imgW="990600" imgH="914400" progId="Equation.3">
              <p:embed/>
            </p:oleObj>
          </a:graphicData>
        </a:graphic>
      </p:graphicFrame>
      <p:sp>
        <p:nvSpPr>
          <p:cNvPr id="9" name="Rectangle 8"/>
          <p:cNvSpPr>
            <a:spLocks noChangeArrowheads="1"/>
          </p:cNvSpPr>
          <p:nvPr/>
        </p:nvSpPr>
        <p:spPr bwMode="auto">
          <a:xfrm>
            <a:off x="5512552" y="3095776"/>
            <a:ext cx="1765300" cy="366713"/>
          </a:xfrm>
          <a:prstGeom prst="rect">
            <a:avLst/>
          </a:prstGeom>
          <a:noFill/>
          <a:ln w="9525">
            <a:noFill/>
            <a:miter lim="800000"/>
            <a:headEnd/>
            <a:tailEnd/>
          </a:ln>
          <a:effectLst/>
        </p:spPr>
        <p:txBody>
          <a:bodyPr wrap="none" anchor="ctr">
            <a:spAutoFit/>
          </a:bodyPr>
          <a:lstStyle/>
          <a:p>
            <a:pPr eaLnBrk="1" hangingPunct="1"/>
            <a:r>
              <a:rPr lang="en-US" b="1"/>
              <a:t>1    2    3    4</a:t>
            </a:r>
          </a:p>
        </p:txBody>
      </p:sp>
      <p:sp>
        <p:nvSpPr>
          <p:cNvPr id="10" name="Rectangle 9"/>
          <p:cNvSpPr/>
          <p:nvPr/>
        </p:nvSpPr>
        <p:spPr>
          <a:xfrm>
            <a:off x="4496563" y="2295104"/>
            <a:ext cx="4259179" cy="523220"/>
          </a:xfrm>
          <a:prstGeom prst="rect">
            <a:avLst/>
          </a:prstGeom>
        </p:spPr>
        <p:txBody>
          <a:bodyPr wrap="none">
            <a:spAutoFit/>
          </a:bodyPr>
          <a:lstStyle/>
          <a:p>
            <a:r>
              <a:rPr lang="en-US" sz="2800" dirty="0" err="1" smtClean="0"/>
              <a:t>Matriks</a:t>
            </a:r>
            <a:r>
              <a:rPr lang="en-US" sz="2800" dirty="0" smtClean="0"/>
              <a:t> </a:t>
            </a:r>
            <a:r>
              <a:rPr lang="en-US" sz="2800" dirty="0" err="1" smtClean="0"/>
              <a:t>ketetanggaan</a:t>
            </a:r>
            <a:r>
              <a:rPr lang="en-US" sz="2800" dirty="0" smtClean="0"/>
              <a:t>:</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6</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7/19/2014</a:t>
            </a:fld>
            <a:endParaRPr lang="en-US" dirty="0"/>
          </a:p>
        </p:txBody>
      </p:sp>
      <p:sp>
        <p:nvSpPr>
          <p:cNvPr id="5" name="Title 4"/>
          <p:cNvSpPr>
            <a:spLocks noGrp="1"/>
          </p:cNvSpPr>
          <p:nvPr>
            <p:ph type="title"/>
          </p:nvPr>
        </p:nvSpPr>
        <p:spPr/>
        <p:txBody>
          <a:bodyPr/>
          <a:lstStyle/>
          <a:p>
            <a:r>
              <a:rPr lang="id-ID" dirty="0" smtClean="0"/>
              <a:t>Contoh</a:t>
            </a:r>
            <a:endParaRPr lang="id-ID" dirty="0"/>
          </a:p>
        </p:txBody>
      </p:sp>
      <p:sp>
        <p:nvSpPr>
          <p:cNvPr id="6" name="Text Placeholder 5"/>
          <p:cNvSpPr>
            <a:spLocks noGrp="1"/>
          </p:cNvSpPr>
          <p:nvPr>
            <p:ph type="body" sz="quarter" idx="17"/>
          </p:nvPr>
        </p:nvSpPr>
        <p:spPr/>
        <p:txBody>
          <a:bodyPr/>
          <a:lstStyle/>
          <a:p>
            <a:endParaRPr lang="id-ID"/>
          </a:p>
        </p:txBody>
      </p:sp>
      <p:graphicFrame>
        <p:nvGraphicFramePr>
          <p:cNvPr id="7" name="Object 4"/>
          <p:cNvGraphicFramePr>
            <a:graphicFrameLocks noChangeAspect="1"/>
          </p:cNvGraphicFramePr>
          <p:nvPr/>
        </p:nvGraphicFramePr>
        <p:xfrm>
          <a:off x="685800" y="2839880"/>
          <a:ext cx="3505200" cy="2087563"/>
        </p:xfrm>
        <a:graphic>
          <a:graphicData uri="http://schemas.openxmlformats.org/presentationml/2006/ole">
            <p:oleObj spid="_x0000_s48130" name="Visio" r:id="rId3" imgW="2546604" imgH="1517904" progId="Visio.Drawing.6">
              <p:embed/>
            </p:oleObj>
          </a:graphicData>
        </a:graphic>
      </p:graphicFrame>
      <p:graphicFrame>
        <p:nvGraphicFramePr>
          <p:cNvPr id="8" name="Object 6"/>
          <p:cNvGraphicFramePr>
            <a:graphicFrameLocks noChangeAspect="1"/>
          </p:cNvGraphicFramePr>
          <p:nvPr/>
        </p:nvGraphicFramePr>
        <p:xfrm>
          <a:off x="5562600" y="3449480"/>
          <a:ext cx="1524000" cy="1376363"/>
        </p:xfrm>
        <a:graphic>
          <a:graphicData uri="http://schemas.openxmlformats.org/presentationml/2006/ole">
            <p:oleObj spid="_x0000_s48131" name="Equation" r:id="rId4" imgW="787400" imgH="711200" progId="Equation.3">
              <p:embed/>
            </p:oleObj>
          </a:graphicData>
        </a:graphic>
      </p:graphicFrame>
      <p:sp>
        <p:nvSpPr>
          <p:cNvPr id="9" name="Rectangle 8"/>
          <p:cNvSpPr>
            <a:spLocks noChangeArrowheads="1"/>
          </p:cNvSpPr>
          <p:nvPr/>
        </p:nvSpPr>
        <p:spPr bwMode="auto">
          <a:xfrm>
            <a:off x="4724400" y="3144680"/>
            <a:ext cx="2668588" cy="366713"/>
          </a:xfrm>
          <a:prstGeom prst="rect">
            <a:avLst/>
          </a:prstGeom>
          <a:noFill/>
          <a:ln w="9525">
            <a:noFill/>
            <a:miter lim="800000"/>
            <a:headEnd/>
            <a:tailEnd/>
          </a:ln>
          <a:effectLst/>
        </p:spPr>
        <p:txBody>
          <a:bodyPr wrap="none" anchor="ctr">
            <a:spAutoFit/>
          </a:bodyPr>
          <a:lstStyle/>
          <a:p>
            <a:pPr eaLnBrk="1" hangingPunct="1"/>
            <a:r>
              <a:rPr lang="en-US"/>
              <a:t>             </a:t>
            </a:r>
            <a:r>
              <a:rPr lang="en-US" b="1"/>
              <a:t>1    2    3</a:t>
            </a:r>
            <a:r>
              <a:rPr lang="en-US"/>
              <a:t>    </a:t>
            </a:r>
          </a:p>
        </p:txBody>
      </p:sp>
      <p:sp>
        <p:nvSpPr>
          <p:cNvPr id="10" name="TextBox 9"/>
          <p:cNvSpPr txBox="1"/>
          <p:nvPr/>
        </p:nvSpPr>
        <p:spPr>
          <a:xfrm>
            <a:off x="4435522" y="2238233"/>
            <a:ext cx="4256041" cy="523220"/>
          </a:xfrm>
          <a:prstGeom prst="rect">
            <a:avLst/>
          </a:prstGeom>
          <a:ln>
            <a:noFill/>
          </a:ln>
        </p:spPr>
        <p:txBody>
          <a:bodyPr wrap="square" rtlCol="0">
            <a:spAutoFit/>
          </a:bodyPr>
          <a:lstStyle/>
          <a:p>
            <a:r>
              <a:rPr lang="id-ID" sz="2800" dirty="0" smtClean="0"/>
              <a:t>Matriks Ketetangaan</a:t>
            </a:r>
            <a:endParaRPr lang="id-ID" sz="28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7</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7/19/2014</a:t>
            </a:fld>
            <a:endParaRPr lang="en-US" dirty="0"/>
          </a:p>
        </p:txBody>
      </p:sp>
      <p:sp>
        <p:nvSpPr>
          <p:cNvPr id="5" name="Title 4"/>
          <p:cNvSpPr>
            <a:spLocks noGrp="1"/>
          </p:cNvSpPr>
          <p:nvPr>
            <p:ph type="title"/>
          </p:nvPr>
        </p:nvSpPr>
        <p:spPr/>
        <p:txBody>
          <a:bodyPr/>
          <a:lstStyle/>
          <a:p>
            <a:r>
              <a:rPr lang="id-ID" dirty="0" smtClean="0"/>
              <a:t>Contoh</a:t>
            </a:r>
            <a:endParaRPr lang="id-ID" dirty="0"/>
          </a:p>
        </p:txBody>
      </p:sp>
      <p:sp>
        <p:nvSpPr>
          <p:cNvPr id="6" name="Text Placeholder 5"/>
          <p:cNvSpPr>
            <a:spLocks noGrp="1"/>
          </p:cNvSpPr>
          <p:nvPr>
            <p:ph type="body" sz="quarter" idx="17"/>
          </p:nvPr>
        </p:nvSpPr>
        <p:spPr/>
        <p:txBody>
          <a:bodyPr/>
          <a:lstStyle/>
          <a:p>
            <a:endParaRPr lang="id-ID"/>
          </a:p>
        </p:txBody>
      </p:sp>
      <p:graphicFrame>
        <p:nvGraphicFramePr>
          <p:cNvPr id="7" name="Object 4"/>
          <p:cNvGraphicFramePr>
            <a:graphicFrameLocks noChangeAspect="1"/>
          </p:cNvGraphicFramePr>
          <p:nvPr/>
        </p:nvGraphicFramePr>
        <p:xfrm>
          <a:off x="838200" y="2572608"/>
          <a:ext cx="2667000" cy="2166938"/>
        </p:xfrm>
        <a:graphic>
          <a:graphicData uri="http://schemas.openxmlformats.org/presentationml/2006/ole">
            <p:oleObj spid="_x0000_s49154" name="Visio" r:id="rId3" imgW="1517904" imgH="1243584" progId="Visio.Drawing.6">
              <p:embed/>
            </p:oleObj>
          </a:graphicData>
        </a:graphic>
      </p:graphicFrame>
      <p:graphicFrame>
        <p:nvGraphicFramePr>
          <p:cNvPr id="8" name="Object 6"/>
          <p:cNvGraphicFramePr>
            <a:graphicFrameLocks noChangeAspect="1"/>
          </p:cNvGraphicFramePr>
          <p:nvPr/>
        </p:nvGraphicFramePr>
        <p:xfrm>
          <a:off x="5334000" y="3182208"/>
          <a:ext cx="1981200" cy="1828800"/>
        </p:xfrm>
        <a:graphic>
          <a:graphicData uri="http://schemas.openxmlformats.org/presentationml/2006/ole">
            <p:oleObj spid="_x0000_s49155" name="Equation" r:id="rId4" imgW="990600" imgH="914400" progId="Equation.3">
              <p:embed/>
            </p:oleObj>
          </a:graphicData>
        </a:graphic>
      </p:graphicFrame>
      <p:sp>
        <p:nvSpPr>
          <p:cNvPr id="9" name="Rectangle 8"/>
          <p:cNvSpPr>
            <a:spLocks noChangeArrowheads="1"/>
          </p:cNvSpPr>
          <p:nvPr/>
        </p:nvSpPr>
        <p:spPr bwMode="auto">
          <a:xfrm>
            <a:off x="5562600" y="2801208"/>
            <a:ext cx="1765300" cy="366713"/>
          </a:xfrm>
          <a:prstGeom prst="rect">
            <a:avLst/>
          </a:prstGeom>
          <a:noFill/>
          <a:ln w="9525">
            <a:noFill/>
            <a:miter lim="800000"/>
            <a:headEnd/>
            <a:tailEnd/>
          </a:ln>
          <a:effectLst/>
        </p:spPr>
        <p:txBody>
          <a:bodyPr wrap="none" anchor="ctr">
            <a:spAutoFit/>
          </a:bodyPr>
          <a:lstStyle/>
          <a:p>
            <a:pPr eaLnBrk="1" hangingPunct="1"/>
            <a:r>
              <a:rPr lang="en-US" b="1"/>
              <a:t>1    2    3    4</a:t>
            </a:r>
          </a:p>
        </p:txBody>
      </p:sp>
      <p:sp>
        <p:nvSpPr>
          <p:cNvPr id="10" name="TextBox 9"/>
          <p:cNvSpPr txBox="1"/>
          <p:nvPr/>
        </p:nvSpPr>
        <p:spPr>
          <a:xfrm>
            <a:off x="4435522" y="2238233"/>
            <a:ext cx="4256041" cy="523220"/>
          </a:xfrm>
          <a:prstGeom prst="rect">
            <a:avLst/>
          </a:prstGeom>
          <a:ln>
            <a:noFill/>
          </a:ln>
        </p:spPr>
        <p:txBody>
          <a:bodyPr wrap="square" rtlCol="0">
            <a:spAutoFit/>
          </a:bodyPr>
          <a:lstStyle/>
          <a:p>
            <a:r>
              <a:rPr lang="id-ID" sz="2800" dirty="0" smtClean="0"/>
              <a:t>Matriks Ketetangaan</a:t>
            </a:r>
            <a:endParaRPr lang="id-ID" sz="28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8</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7/19/2014</a:t>
            </a:fld>
            <a:endParaRPr lang="en-US" dirty="0"/>
          </a:p>
        </p:txBody>
      </p:sp>
      <p:sp>
        <p:nvSpPr>
          <p:cNvPr id="5" name="Title 4"/>
          <p:cNvSpPr>
            <a:spLocks noGrp="1"/>
          </p:cNvSpPr>
          <p:nvPr>
            <p:ph type="title"/>
          </p:nvPr>
        </p:nvSpPr>
        <p:spPr/>
        <p:txBody>
          <a:bodyPr/>
          <a:lstStyle/>
          <a:p>
            <a:r>
              <a:rPr lang="id-ID" dirty="0" smtClean="0"/>
              <a:t>Contoh</a:t>
            </a:r>
            <a:endParaRPr lang="id-ID" dirty="0"/>
          </a:p>
        </p:txBody>
      </p:sp>
      <p:sp>
        <p:nvSpPr>
          <p:cNvPr id="6" name="Text Placeholder 5"/>
          <p:cNvSpPr>
            <a:spLocks noGrp="1"/>
          </p:cNvSpPr>
          <p:nvPr>
            <p:ph type="body" sz="quarter" idx="17"/>
          </p:nvPr>
        </p:nvSpPr>
        <p:spPr/>
        <p:txBody>
          <a:bodyPr/>
          <a:lstStyle/>
          <a:p>
            <a:endParaRPr lang="id-ID"/>
          </a:p>
        </p:txBody>
      </p:sp>
      <p:graphicFrame>
        <p:nvGraphicFramePr>
          <p:cNvPr id="7" name="Object 4"/>
          <p:cNvGraphicFramePr>
            <a:graphicFrameLocks noChangeAspect="1"/>
          </p:cNvGraphicFramePr>
          <p:nvPr/>
        </p:nvGraphicFramePr>
        <p:xfrm>
          <a:off x="914400" y="2480488"/>
          <a:ext cx="2566988" cy="3200400"/>
        </p:xfrm>
        <a:graphic>
          <a:graphicData uri="http://schemas.openxmlformats.org/presentationml/2006/ole">
            <p:oleObj spid="_x0000_s50178" name="Visio" r:id="rId3" imgW="1353312" imgH="1687068" progId="Visio.Drawing.6">
              <p:embed/>
            </p:oleObj>
          </a:graphicData>
        </a:graphic>
      </p:graphicFrame>
      <p:graphicFrame>
        <p:nvGraphicFramePr>
          <p:cNvPr id="8" name="Object 6"/>
          <p:cNvGraphicFramePr>
            <a:graphicFrameLocks noChangeAspect="1"/>
          </p:cNvGraphicFramePr>
          <p:nvPr/>
        </p:nvGraphicFramePr>
        <p:xfrm>
          <a:off x="4953000" y="3394888"/>
          <a:ext cx="2133600" cy="1846263"/>
        </p:xfrm>
        <a:graphic>
          <a:graphicData uri="http://schemas.openxmlformats.org/presentationml/2006/ole">
            <p:oleObj spid="_x0000_s50179" name="Equation" r:id="rId4" imgW="1054100" imgH="914400" progId="Equation.3">
              <p:embed/>
            </p:oleObj>
          </a:graphicData>
        </a:graphic>
      </p:graphicFrame>
      <p:sp>
        <p:nvSpPr>
          <p:cNvPr id="9" name="Rectangle 8"/>
          <p:cNvSpPr>
            <a:spLocks noChangeArrowheads="1"/>
          </p:cNvSpPr>
          <p:nvPr/>
        </p:nvSpPr>
        <p:spPr bwMode="auto">
          <a:xfrm>
            <a:off x="5105400" y="2937688"/>
            <a:ext cx="1920875" cy="366713"/>
          </a:xfrm>
          <a:prstGeom prst="rect">
            <a:avLst/>
          </a:prstGeom>
          <a:noFill/>
          <a:ln w="9525">
            <a:noFill/>
            <a:miter lim="800000"/>
            <a:headEnd/>
            <a:tailEnd/>
          </a:ln>
          <a:effectLst/>
        </p:spPr>
        <p:txBody>
          <a:bodyPr wrap="none" anchor="ctr">
            <a:spAutoFit/>
          </a:bodyPr>
          <a:lstStyle/>
          <a:p>
            <a:pPr eaLnBrk="1" hangingPunct="1"/>
            <a:r>
              <a:rPr lang="en-US" b="1"/>
              <a:t>1     2    3     4</a:t>
            </a:r>
          </a:p>
        </p:txBody>
      </p:sp>
      <p:sp>
        <p:nvSpPr>
          <p:cNvPr id="10" name="TextBox 9"/>
          <p:cNvSpPr txBox="1"/>
          <p:nvPr/>
        </p:nvSpPr>
        <p:spPr>
          <a:xfrm>
            <a:off x="4435522" y="2238233"/>
            <a:ext cx="4256041" cy="523220"/>
          </a:xfrm>
          <a:prstGeom prst="rect">
            <a:avLst/>
          </a:prstGeom>
          <a:ln>
            <a:noFill/>
          </a:ln>
        </p:spPr>
        <p:txBody>
          <a:bodyPr wrap="square" rtlCol="0">
            <a:spAutoFit/>
          </a:bodyPr>
          <a:lstStyle/>
          <a:p>
            <a:r>
              <a:rPr lang="id-ID" sz="2800" dirty="0" smtClean="0"/>
              <a:t>Matriks Ketetangaan</a:t>
            </a:r>
            <a:endParaRPr lang="id-ID" sz="2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pPr>
              <a:defRPr/>
            </a:pPr>
            <a:fld id="{1F2884EB-C6E3-684C-A39B-0E652C4E0E60}" type="slidenum">
              <a:rPr lang="en-US" smtClean="0"/>
              <a:pPr>
                <a:defRPr/>
              </a:pPr>
              <a:t>9</a:t>
            </a:fld>
            <a:endParaRPr lang="en-US" dirty="0"/>
          </a:p>
        </p:txBody>
      </p:sp>
      <p:sp>
        <p:nvSpPr>
          <p:cNvPr id="4" name="Date Placeholder 3"/>
          <p:cNvSpPr>
            <a:spLocks noGrp="1"/>
          </p:cNvSpPr>
          <p:nvPr>
            <p:ph type="dt" sz="half" idx="16"/>
          </p:nvPr>
        </p:nvSpPr>
        <p:spPr/>
        <p:txBody>
          <a:bodyPr/>
          <a:lstStyle/>
          <a:p>
            <a:pPr>
              <a:defRPr/>
            </a:pPr>
            <a:fld id="{3137D54C-61CE-1041-9449-8583DE2630BB}" type="datetime1">
              <a:rPr lang="en-US" smtClean="0"/>
              <a:pPr>
                <a:defRPr/>
              </a:pPr>
              <a:t>7/20/2014</a:t>
            </a:fld>
            <a:endParaRPr lang="en-US" dirty="0"/>
          </a:p>
        </p:txBody>
      </p:sp>
      <p:sp>
        <p:nvSpPr>
          <p:cNvPr id="5" name="Title 4"/>
          <p:cNvSpPr>
            <a:spLocks noGrp="1"/>
          </p:cNvSpPr>
          <p:nvPr>
            <p:ph type="title"/>
          </p:nvPr>
        </p:nvSpPr>
        <p:spPr/>
        <p:txBody>
          <a:bodyPr/>
          <a:lstStyle/>
          <a:p>
            <a:r>
              <a:rPr lang="id-ID" dirty="0" smtClean="0"/>
              <a:t>List Ketanggaan </a:t>
            </a:r>
            <a:endParaRPr lang="id-ID" dirty="0"/>
          </a:p>
        </p:txBody>
      </p:sp>
      <p:sp>
        <p:nvSpPr>
          <p:cNvPr id="6" name="Text Placeholder 5"/>
          <p:cNvSpPr>
            <a:spLocks noGrp="1"/>
          </p:cNvSpPr>
          <p:nvPr>
            <p:ph type="body" sz="quarter" idx="17"/>
          </p:nvPr>
        </p:nvSpPr>
        <p:spPr/>
        <p:txBody>
          <a:bodyPr/>
          <a:lstStyle/>
          <a:p>
            <a:endParaRPr lang="id-ID"/>
          </a:p>
        </p:txBody>
      </p:sp>
      <p:graphicFrame>
        <p:nvGraphicFramePr>
          <p:cNvPr id="51202" name="Object 2"/>
          <p:cNvGraphicFramePr>
            <a:graphicFrameLocks noChangeAspect="1"/>
          </p:cNvGraphicFramePr>
          <p:nvPr/>
        </p:nvGraphicFramePr>
        <p:xfrm>
          <a:off x="702074" y="2784160"/>
          <a:ext cx="2862262" cy="2895600"/>
        </p:xfrm>
        <a:graphic>
          <a:graphicData uri="http://schemas.openxmlformats.org/presentationml/2006/ole">
            <p:oleObj spid="_x0000_s51202" name="Visio" r:id="rId3" imgW="1668780" imgH="1687068" progId="Visio.Drawing.6">
              <p:embed/>
            </p:oleObj>
          </a:graphicData>
        </a:graphic>
      </p:graphicFrame>
      <p:graphicFrame>
        <p:nvGraphicFramePr>
          <p:cNvPr id="51203" name="Object 3"/>
          <p:cNvGraphicFramePr>
            <a:graphicFrameLocks noChangeAspect="1"/>
          </p:cNvGraphicFramePr>
          <p:nvPr/>
        </p:nvGraphicFramePr>
        <p:xfrm>
          <a:off x="4631136" y="2936560"/>
          <a:ext cx="3810000" cy="2486025"/>
        </p:xfrm>
        <a:graphic>
          <a:graphicData uri="http://schemas.openxmlformats.org/presentationml/2006/ole">
            <p:oleObj spid="_x0000_s51203" name="Visio" r:id="rId4" imgW="2958084" imgH="1408176" progId="Visio.Drawing.6">
              <p:embed/>
            </p:oleObj>
          </a:graphicData>
        </a:graphic>
      </p:graphicFrame>
    </p:spTree>
  </p:cSld>
  <p:clrMapOvr>
    <a:masterClrMapping/>
  </p:clrMapOvr>
</p:sld>
</file>

<file path=ppt/theme/theme1.xml><?xml version="1.0" encoding="utf-8"?>
<a:theme xmlns:a="http://schemas.openxmlformats.org/drawingml/2006/main" name="template_informatika_slide">
  <a:themeElements>
    <a:clrScheme name="IEEE Corporate">
      <a:dk1>
        <a:sysClr val="windowText" lastClr="000000"/>
      </a:dk1>
      <a:lt1>
        <a:sysClr val="window" lastClr="FFFFFF"/>
      </a:lt1>
      <a:dk2>
        <a:srgbClr val="00678F"/>
      </a:dk2>
      <a:lt2>
        <a:srgbClr val="EEECE1"/>
      </a:lt2>
      <a:accent1>
        <a:srgbClr val="0066A1"/>
      </a:accent1>
      <a:accent2>
        <a:srgbClr val="E37222"/>
      </a:accent2>
      <a:accent3>
        <a:srgbClr val="71953D"/>
      </a:accent3>
      <a:accent4>
        <a:srgbClr val="6B1F7C"/>
      </a:accent4>
      <a:accent5>
        <a:srgbClr val="009FDB"/>
      </a:accent5>
      <a:accent6>
        <a:srgbClr val="810031"/>
      </a:accent6>
      <a:hlink>
        <a:srgbClr val="0066A1"/>
      </a:hlink>
      <a:folHlink>
        <a:srgbClr val="541868"/>
      </a:folHlink>
    </a:clrScheme>
    <a:fontScheme name="Office">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ln>
          <a:noFill/>
        </a:ln>
      </a:spPr>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ieee_presentation_template.pot</Template>
  <TotalTime>2434</TotalTime>
  <Words>1285</Words>
  <Application>Microsoft Office PowerPoint</Application>
  <PresentationFormat>On-screen Show (4:3)</PresentationFormat>
  <Paragraphs>244</Paragraphs>
  <Slides>30</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33" baseType="lpstr">
      <vt:lpstr>template_informatika_slide</vt:lpstr>
      <vt:lpstr>Microsoft Visio Drawing</vt:lpstr>
      <vt:lpstr>Microsoft Equation 3.0</vt:lpstr>
      <vt:lpstr>Kode MK/ Pemrograman Terstruktur 2</vt:lpstr>
      <vt:lpstr>Pendahuluan</vt:lpstr>
      <vt:lpstr>Definisi</vt:lpstr>
      <vt:lpstr>Representasi Graf</vt:lpstr>
      <vt:lpstr>Contoh</vt:lpstr>
      <vt:lpstr>Contoh</vt:lpstr>
      <vt:lpstr>Contoh</vt:lpstr>
      <vt:lpstr>Contoh</vt:lpstr>
      <vt:lpstr>List Ketanggaan </vt:lpstr>
      <vt:lpstr>List Ketetanggaan</vt:lpstr>
      <vt:lpstr>List Ketetanggaan</vt:lpstr>
      <vt:lpstr>Traversal pada Graf</vt:lpstr>
      <vt:lpstr>Traversal DFS dan BFS</vt:lpstr>
      <vt:lpstr>Slide 14</vt:lpstr>
      <vt:lpstr>Traversal DFS</vt:lpstr>
      <vt:lpstr>Traversal DFS</vt:lpstr>
      <vt:lpstr>Slide 17</vt:lpstr>
      <vt:lpstr>Topological Sort</vt:lpstr>
      <vt:lpstr>Topological Sort</vt:lpstr>
      <vt:lpstr>Topological Sort</vt:lpstr>
      <vt:lpstr>Topological Sort</vt:lpstr>
      <vt:lpstr>Slide 22</vt:lpstr>
      <vt:lpstr>Slide 23</vt:lpstr>
      <vt:lpstr>Topological Sort</vt:lpstr>
      <vt:lpstr>Topological Sort</vt:lpstr>
      <vt:lpstr>Topological Sort</vt:lpstr>
      <vt:lpstr>Latihan</vt:lpstr>
      <vt:lpstr>Latihan</vt:lpstr>
      <vt:lpstr>Referensi</vt:lpstr>
      <vt:lpstr>Slide 30</vt:lpstr>
    </vt:vector>
  </TitlesOfParts>
  <Company>IEEE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Engel, Lisa Lisa.</dc:creator>
  <cp:lastModifiedBy>user</cp:lastModifiedBy>
  <cp:revision>155</cp:revision>
  <dcterms:created xsi:type="dcterms:W3CDTF">2012-11-14T18:53:32Z</dcterms:created>
  <dcterms:modified xsi:type="dcterms:W3CDTF">2014-07-20T03:32:24Z</dcterms:modified>
</cp:coreProperties>
</file>