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hyperlink" Target="https://github.com/salman-610/TNSDC.git"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3" name="Text Box 12"/>
          <p:cNvSpPr txBox="1"/>
          <p:nvPr/>
        </p:nvSpPr>
        <p:spPr>
          <a:xfrm>
            <a:off x="2286000" y="1447800"/>
            <a:ext cx="7543165" cy="10312400"/>
          </a:xfrm>
          <a:prstGeom prst="rect">
            <a:avLst/>
          </a:prstGeom>
          <a:noFill/>
        </p:spPr>
        <p:txBody>
          <a:bodyPr wrap="square" rtlCol="0" anchor="t">
            <a:noAutofit/>
          </a:bodyPr>
          <a:p>
            <a:pPr marL="0" lvl="0" indent="0" algn="l" rtl="0">
              <a:lnSpc>
                <a:spcPct val="175000"/>
              </a:lnSpc>
              <a:spcBef>
                <a:spcPts val="0"/>
              </a:spcBef>
              <a:spcAft>
                <a:spcPts val="0"/>
              </a:spcAft>
              <a:buNone/>
            </a:pPr>
            <a:r>
              <a:rPr lang="en-US" sz="2000" b="1">
                <a:solidFill>
                  <a:srgbClr val="00002E"/>
                </a:solidFill>
                <a:latin typeface="Nunito"/>
                <a:ea typeface="Nunito"/>
                <a:cs typeface="Nunito"/>
                <a:sym typeface="Nunito"/>
              </a:rPr>
              <a:t>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Name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 </a:t>
            </a:r>
            <a:r>
              <a:rPr lang="en-GB" altLang="en-US" sz="2000" b="1">
                <a:solidFill>
                  <a:srgbClr val="00002E"/>
                </a:solidFill>
                <a:latin typeface="Nunito"/>
                <a:ea typeface="Nunito"/>
                <a:cs typeface="Nunito"/>
                <a:sym typeface="Nunito"/>
              </a:rPr>
              <a:t>Salman A</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a:solidFill>
                  <a:srgbClr val="00002E"/>
                </a:solidFill>
                <a:latin typeface="Nunito"/>
                <a:ea typeface="Nunito"/>
                <a:cs typeface="Nunito"/>
                <a:sym typeface="Nunito"/>
              </a:rPr>
              <a:t>        NM.ID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 au7303212430</a:t>
            </a:r>
            <a:r>
              <a:rPr lang="en-GB" altLang="en-US" sz="2000" b="1">
                <a:solidFill>
                  <a:srgbClr val="00002E"/>
                </a:solidFill>
                <a:latin typeface="Nunito"/>
                <a:ea typeface="Nunito"/>
                <a:cs typeface="Nunito"/>
                <a:sym typeface="Nunito"/>
              </a:rPr>
              <a:t>22</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a:solidFill>
                  <a:srgbClr val="00002E"/>
                </a:solidFill>
                <a:latin typeface="Nunito"/>
                <a:ea typeface="Nunito"/>
                <a:cs typeface="Nunito"/>
                <a:sym typeface="Nunito"/>
              </a:rPr>
              <a:t>        RegNo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 7303212430</a:t>
            </a:r>
            <a:r>
              <a:rPr lang="en-GB" altLang="en-US" sz="2000" b="1">
                <a:solidFill>
                  <a:srgbClr val="00002E"/>
                </a:solidFill>
                <a:latin typeface="Nunito"/>
                <a:ea typeface="Nunito"/>
                <a:cs typeface="Nunito"/>
                <a:sym typeface="Nunito"/>
              </a:rPr>
              <a:t>22</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a:solidFill>
                  <a:srgbClr val="00002E"/>
                </a:solidFill>
                <a:latin typeface="Nunito"/>
                <a:ea typeface="Nunito"/>
                <a:cs typeface="Nunito"/>
                <a:sym typeface="Nunito"/>
              </a:rPr>
              <a:t>        Dept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 B.Tech AI and DS </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a:solidFill>
                  <a:srgbClr val="00002E"/>
                </a:solidFill>
                <a:latin typeface="Nunito"/>
                <a:ea typeface="Nunito"/>
                <a:cs typeface="Nunito"/>
                <a:sym typeface="Nunito"/>
              </a:rPr>
              <a:t>        Year       : </a:t>
            </a:r>
            <a:r>
              <a:rPr lang="en-GB" altLang="en-US" sz="2000" b="1">
                <a:solidFill>
                  <a:srgbClr val="00002E"/>
                </a:solidFill>
                <a:latin typeface="Nunito"/>
                <a:ea typeface="Nunito"/>
                <a:cs typeface="Nunito"/>
                <a:sym typeface="Nunito"/>
              </a:rPr>
              <a:t>III-</a:t>
            </a:r>
            <a:r>
              <a:rPr lang="en-US" sz="2000" b="1">
                <a:solidFill>
                  <a:srgbClr val="00002E"/>
                </a:solidFill>
                <a:latin typeface="Nunito"/>
                <a:ea typeface="Nunito"/>
                <a:cs typeface="Nunito"/>
                <a:sym typeface="Nunito"/>
              </a:rPr>
              <a:t>rd</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year</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Clr>
                <a:srgbClr val="00002E"/>
              </a:buClr>
              <a:buSzPts val="5249"/>
              <a:buFont typeface="Nunito"/>
              <a:buNone/>
            </a:pPr>
            <a:r>
              <a:rPr lang="en-US" sz="2000" b="1">
                <a:solidFill>
                  <a:srgbClr val="00002E"/>
                </a:solidFill>
                <a:latin typeface="Nunito"/>
                <a:ea typeface="Nunito"/>
                <a:cs typeface="Nunito"/>
                <a:sym typeface="Nunito"/>
              </a:rPr>
              <a:t>        College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 Builders Engineering College </a:t>
            </a:r>
            <a:endParaRPr lang="en-US" sz="2000" b="1">
              <a:solidFill>
                <a:srgbClr val="00002E"/>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2" name="Text Box 11">
            <a:hlinkClick r:id="rId1" tooltip="" action="ppaction://hlinkfile"/>
          </p:cNvPr>
          <p:cNvSpPr txBox="1"/>
          <p:nvPr/>
        </p:nvSpPr>
        <p:spPr>
          <a:xfrm>
            <a:off x="609600" y="6296660"/>
            <a:ext cx="4064000" cy="368300"/>
          </a:xfrm>
          <a:prstGeom prst="rect">
            <a:avLst/>
          </a:prstGeom>
          <a:noFill/>
        </p:spPr>
        <p:txBody>
          <a:bodyPr wrap="square" rtlCol="0">
            <a:spAutoFit/>
          </a:bodyPr>
          <a:p>
            <a:r>
              <a:rPr lang="en-GB" altLang="en-US"/>
              <a:t>Github Link</a:t>
            </a:r>
            <a:endParaRPr lang="en-GB" altLang="en-US"/>
          </a:p>
        </p:txBody>
      </p:sp>
      <p:pic>
        <p:nvPicPr>
          <p:cNvPr id="3" name="Content Placeholder 2" descr="screenshot2"/>
          <p:cNvPicPr>
            <a:picLocks noChangeAspect="1"/>
          </p:cNvPicPr>
          <p:nvPr>
            <p:ph sz="half" idx="2"/>
          </p:nvPr>
        </p:nvPicPr>
        <p:blipFill>
          <a:blip r:embed="rId2"/>
          <a:stretch>
            <a:fillRect/>
          </a:stretch>
        </p:blipFill>
        <p:spPr>
          <a:xfrm>
            <a:off x="304800" y="1219200"/>
            <a:ext cx="3930650" cy="2207260"/>
          </a:xfrm>
          <a:prstGeom prst="rect">
            <a:avLst/>
          </a:prstGeom>
        </p:spPr>
      </p:pic>
      <p:pic>
        <p:nvPicPr>
          <p:cNvPr id="8" name="Content Placeholder 7" descr="screenshot3"/>
          <p:cNvPicPr>
            <a:picLocks noChangeAspect="1"/>
          </p:cNvPicPr>
          <p:nvPr>
            <p:ph sz="half" idx="3"/>
          </p:nvPr>
        </p:nvPicPr>
        <p:blipFill>
          <a:blip r:embed="rId3"/>
          <a:stretch>
            <a:fillRect/>
          </a:stretch>
        </p:blipFill>
        <p:spPr>
          <a:xfrm>
            <a:off x="4572000" y="1243965"/>
            <a:ext cx="4009390" cy="2251075"/>
          </a:xfrm>
          <a:prstGeom prst="rect">
            <a:avLst/>
          </a:prstGeom>
        </p:spPr>
      </p:pic>
      <p:pic>
        <p:nvPicPr>
          <p:cNvPr id="11" name="Picture 10" descr="screenshot1"/>
          <p:cNvPicPr>
            <a:picLocks noChangeAspect="1"/>
          </p:cNvPicPr>
          <p:nvPr/>
        </p:nvPicPr>
        <p:blipFill>
          <a:blip r:embed="rId4"/>
          <a:stretch>
            <a:fillRect/>
          </a:stretch>
        </p:blipFill>
        <p:spPr>
          <a:xfrm>
            <a:off x="2667000" y="3733800"/>
            <a:ext cx="3333750" cy="18719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558165" y="385444"/>
            <a:ext cx="9764395" cy="1113790"/>
          </a:xfrm>
          <a:prstGeom prst="rect">
            <a:avLst/>
          </a:prstGeom>
        </p:spPr>
        <p:txBody>
          <a:bodyPr vert="horz" wrap="square" lIns="0" tIns="460692" rIns="0" bIns="0" rtlCol="0">
            <a:spAutoFit/>
          </a:bodyPr>
          <a:lstStyle/>
          <a:p>
            <a:pPr marL="193675">
              <a:lnSpc>
                <a:spcPct val="100000"/>
              </a:lnSpc>
              <a:spcBef>
                <a:spcPts val="130"/>
              </a:spcBef>
            </a:pPr>
            <a:r>
              <a:rPr lang="en-GB" sz="4250" spc="-10" dirty="0"/>
              <a:t>Image Generation using GAN</a:t>
            </a:r>
            <a:endParaRPr lang="en-GB" sz="4250"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1232535" y="2511425"/>
            <a:ext cx="7218045" cy="2676525"/>
          </a:xfrm>
          <a:prstGeom prst="rect">
            <a:avLst/>
          </a:prstGeom>
          <a:noFill/>
        </p:spPr>
        <p:txBody>
          <a:bodyPr wrap="square" rtlCol="0">
            <a:noAutofit/>
          </a:bodyPr>
          <a:p>
            <a:pPr algn="just"/>
            <a:r>
              <a:rPr lang="en-GB" altLang="en-US" sz="2900"/>
              <a:t>Generative Adversarial Networks (GANs) have emerged as a powerful framework for generating realistic data samples across various domains, from images and text to music and video.  This project aims to explore and harness the capabilities of GANs for various creative and practical applications.</a:t>
            </a:r>
            <a:endParaRPr lang="en-GB" altLang="en-US" sz="2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3200400" y="1341755"/>
            <a:ext cx="6558915" cy="4829810"/>
          </a:xfrm>
          <a:prstGeom prst="rect">
            <a:avLst/>
          </a:prstGeom>
          <a:noFill/>
        </p:spPr>
        <p:txBody>
          <a:bodyPr wrap="square" rtlCol="0">
            <a:spAutoFit/>
          </a:bodyPr>
          <a:p>
            <a:pPr marL="285750" indent="-285750">
              <a:lnSpc>
                <a:spcPct val="110000"/>
              </a:lnSpc>
              <a:buFont typeface="Arial" panose="020B0604020202020204" pitchFamily="34" charset="0"/>
              <a:buChar char="•"/>
            </a:pPr>
            <a:r>
              <a:rPr lang="en-US" sz="2800"/>
              <a:t>Introduction and Overview</a:t>
            </a:r>
            <a:endParaRPr lang="en-US" sz="2800"/>
          </a:p>
          <a:p>
            <a:pPr marL="285750" indent="-285750">
              <a:lnSpc>
                <a:spcPct val="110000"/>
              </a:lnSpc>
              <a:buFont typeface="Arial" panose="020B0604020202020204" pitchFamily="34" charset="0"/>
              <a:buChar char="•"/>
            </a:pPr>
            <a:r>
              <a:rPr sz="2800"/>
              <a:t>Background Research</a:t>
            </a:r>
            <a:endParaRPr sz="2800"/>
          </a:p>
          <a:p>
            <a:pPr marL="285750" indent="-285750">
              <a:lnSpc>
                <a:spcPct val="110000"/>
              </a:lnSpc>
              <a:buFont typeface="Arial" panose="020B0604020202020204" pitchFamily="34" charset="0"/>
              <a:buChar char="•"/>
            </a:pPr>
            <a:r>
              <a:rPr lang="en-GB" altLang="en-US" sz="2800"/>
              <a:t>Theory and Fundamentals</a:t>
            </a:r>
            <a:endParaRPr lang="en-GB" altLang="en-US" sz="2800"/>
          </a:p>
          <a:p>
            <a:pPr marL="285750" indent="-285750">
              <a:lnSpc>
                <a:spcPct val="110000"/>
              </a:lnSpc>
              <a:buFont typeface="Arial" panose="020B0604020202020204" pitchFamily="34" charset="0"/>
              <a:buChar char="•"/>
            </a:pPr>
            <a:r>
              <a:rPr lang="en-GB" altLang="en-US" sz="2800"/>
              <a:t>Implementation and Experimentation</a:t>
            </a:r>
            <a:endParaRPr lang="en-GB" altLang="en-US" sz="2800"/>
          </a:p>
          <a:p>
            <a:pPr marL="285750" indent="-285750">
              <a:lnSpc>
                <a:spcPct val="110000"/>
              </a:lnSpc>
              <a:buFont typeface="Arial" panose="020B0604020202020204" pitchFamily="34" charset="0"/>
              <a:buChar char="•"/>
            </a:pPr>
            <a:r>
              <a:rPr lang="en-GB" altLang="en-US" sz="2800"/>
              <a:t>Evaluation and Validation</a:t>
            </a:r>
            <a:endParaRPr lang="en-GB" altLang="en-US" sz="2800"/>
          </a:p>
          <a:p>
            <a:pPr marL="285750" indent="-285750">
              <a:lnSpc>
                <a:spcPct val="110000"/>
              </a:lnSpc>
              <a:buFont typeface="Arial" panose="020B0604020202020204" pitchFamily="34" charset="0"/>
              <a:buChar char="•"/>
            </a:pPr>
            <a:r>
              <a:rPr lang="en-GB" altLang="en-US" sz="2800"/>
              <a:t>Applications and Use Cases</a:t>
            </a:r>
            <a:endParaRPr lang="en-GB" altLang="en-US" sz="2800"/>
          </a:p>
          <a:p>
            <a:pPr marL="285750" indent="-285750">
              <a:lnSpc>
                <a:spcPct val="110000"/>
              </a:lnSpc>
              <a:buFont typeface="Arial" panose="020B0604020202020204" pitchFamily="34" charset="0"/>
              <a:buChar char="•"/>
            </a:pPr>
            <a:r>
              <a:rPr lang="en-GB" altLang="en-US" sz="2800"/>
              <a:t>Optimization and Performance Tuning</a:t>
            </a:r>
            <a:endParaRPr lang="en-GB" altLang="en-US" sz="2800"/>
          </a:p>
          <a:p>
            <a:pPr marL="285750" indent="-285750">
              <a:lnSpc>
                <a:spcPct val="110000"/>
              </a:lnSpc>
              <a:buFont typeface="Arial" panose="020B0604020202020204" pitchFamily="34" charset="0"/>
              <a:buChar char="•"/>
            </a:pPr>
            <a:r>
              <a:rPr lang="en-GB" altLang="en-US" sz="2800"/>
              <a:t>Documentation and Reporting</a:t>
            </a:r>
            <a:endParaRPr lang="en-GB" altLang="en-US" sz="2800"/>
          </a:p>
          <a:p>
            <a:pPr marL="285750" indent="-285750">
              <a:lnSpc>
                <a:spcPct val="110000"/>
              </a:lnSpc>
              <a:buFont typeface="Arial" panose="020B0604020202020204" pitchFamily="34" charset="0"/>
              <a:buChar char="•"/>
            </a:pPr>
            <a:r>
              <a:rPr lang="en-GB" altLang="en-US" sz="2800"/>
              <a:t>Future Directions and Collaboration</a:t>
            </a:r>
            <a:endParaRPr lang="en-GB" altLang="en-US" sz="2800"/>
          </a:p>
          <a:p>
            <a:pPr marL="285750" indent="-285750">
              <a:lnSpc>
                <a:spcPct val="110000"/>
              </a:lnSpc>
              <a:buFont typeface="Arial" panose="020B0604020202020204" pitchFamily="34" charset="0"/>
              <a:buChar char="•"/>
            </a:pPr>
            <a:r>
              <a:rPr lang="en-GB" altLang="en-US" sz="2800"/>
              <a:t>Conclusion</a:t>
            </a:r>
            <a:endParaRPr lang="en-GB"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859155" y="1509395"/>
            <a:ext cx="7748905" cy="4120515"/>
          </a:xfrm>
          <a:prstGeom prst="rect">
            <a:avLst/>
          </a:prstGeom>
          <a:noFill/>
        </p:spPr>
        <p:txBody>
          <a:bodyPr wrap="square" rtlCol="0">
            <a:spAutoFit/>
          </a:bodyPr>
          <a:p>
            <a:r>
              <a:rPr lang="en-US"/>
              <a:t>The objective of this project is to address key challenges and limitations in the development and application of Generative Adversarial Networks (GANs), focusing on improving training stability, enhancing data generation quality, and exploring practical applications across different domains.</a:t>
            </a:r>
            <a:endParaRPr lang="en-US"/>
          </a:p>
          <a:p>
            <a:r>
              <a:rPr lang="en-GB" altLang="en-US" sz="2800" b="1"/>
              <a:t>Key Challenges</a:t>
            </a:r>
            <a:endParaRPr lang="en-GB" altLang="en-US" sz="2800" b="1"/>
          </a:p>
          <a:p>
            <a:endParaRPr lang="en-GB" altLang="en-US"/>
          </a:p>
          <a:p>
            <a:pPr marL="285750" indent="-285750">
              <a:lnSpc>
                <a:spcPct val="140000"/>
              </a:lnSpc>
              <a:buFont typeface="Arial" panose="020B0604020202020204" pitchFamily="34" charset="0"/>
              <a:buChar char="•"/>
            </a:pPr>
            <a:r>
              <a:rPr lang="en-GB" altLang="en-US"/>
              <a:t>Training Stability</a:t>
            </a:r>
            <a:endParaRPr lang="en-GB" altLang="en-US"/>
          </a:p>
          <a:p>
            <a:pPr marL="285750" indent="-285750">
              <a:lnSpc>
                <a:spcPct val="140000"/>
              </a:lnSpc>
              <a:buFont typeface="Arial" panose="020B0604020202020204" pitchFamily="34" charset="0"/>
              <a:buChar char="•"/>
            </a:pPr>
            <a:r>
              <a:rPr lang="en-GB" altLang="en-US"/>
              <a:t>Data Generation Quality</a:t>
            </a:r>
            <a:endParaRPr lang="en-GB" altLang="en-US"/>
          </a:p>
          <a:p>
            <a:pPr marL="285750" indent="-285750">
              <a:lnSpc>
                <a:spcPct val="140000"/>
              </a:lnSpc>
              <a:buFont typeface="Arial" panose="020B0604020202020204" pitchFamily="34" charset="0"/>
              <a:buChar char="•"/>
            </a:pPr>
            <a:r>
              <a:rPr lang="en-GB" altLang="en-US"/>
              <a:t>Mode Collapse</a:t>
            </a:r>
            <a:endParaRPr lang="en-GB" altLang="en-US"/>
          </a:p>
          <a:p>
            <a:pPr marL="285750" indent="-285750">
              <a:lnSpc>
                <a:spcPct val="140000"/>
              </a:lnSpc>
              <a:buFont typeface="Arial" panose="020B0604020202020204" pitchFamily="34" charset="0"/>
              <a:buChar char="•"/>
            </a:pPr>
            <a:r>
              <a:rPr lang="en-GB" altLang="en-US"/>
              <a:t>Evaluation Metrics</a:t>
            </a:r>
            <a:endParaRPr lang="en-GB" altLang="en-US"/>
          </a:p>
          <a:p>
            <a:pPr marL="285750" indent="-285750">
              <a:lnSpc>
                <a:spcPct val="140000"/>
              </a:lnSpc>
              <a:buFont typeface="Arial" panose="020B0604020202020204" pitchFamily="34" charset="0"/>
              <a:buChar char="•"/>
            </a:pPr>
            <a:r>
              <a:rPr lang="en-GB" altLang="en-US"/>
              <a:t>Ethical Considerations</a:t>
            </a: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711200" y="1800860"/>
            <a:ext cx="8204200" cy="4954270"/>
          </a:xfrm>
          <a:prstGeom prst="rect">
            <a:avLst/>
          </a:prstGeom>
          <a:noFill/>
        </p:spPr>
        <p:txBody>
          <a:bodyPr wrap="square" rtlCol="0">
            <a:spAutoFit/>
          </a:bodyPr>
          <a:p>
            <a:r>
              <a:rPr lang="en-US"/>
              <a:t>The GAN (Generative Adversarial Networks) project aims to explore and harness the capabilities of GANs in generating synthetic data samples across various domains. GANs have revolutionized the field of artificial intelligence by enabling the creation of data that closely resembles real data distributions. This project seeks to delve into the theoretical foundations, practical implementations, and real-world applications of GANs to address key challenges and unlock their potential for creative expression, data augmentation, and anomaly detection</a:t>
            </a:r>
            <a:r>
              <a:rPr lang="en-GB" altLang="en-US"/>
              <a:t>.</a:t>
            </a:r>
            <a:endParaRPr lang="en-US"/>
          </a:p>
          <a:p>
            <a:endParaRPr lang="en-US"/>
          </a:p>
          <a:p>
            <a:r>
              <a:rPr lang="en-US" sz="2800" b="1"/>
              <a:t> Objectives:</a:t>
            </a:r>
            <a:endParaRPr lang="en-US" sz="2800" b="1"/>
          </a:p>
          <a:p>
            <a:endParaRPr lang="en-US"/>
          </a:p>
          <a:p>
            <a:pPr marL="342900" indent="-342900">
              <a:buAutoNum type="arabicPeriod"/>
            </a:pPr>
            <a:r>
              <a:rPr lang="en-US"/>
              <a:t>Understanding GAN Fundamentals</a:t>
            </a:r>
            <a:endParaRPr lang="en-US"/>
          </a:p>
          <a:p>
            <a:pPr marL="342900" indent="-342900">
              <a:buAutoNum type="arabicPeriod"/>
            </a:pPr>
            <a:r>
              <a:rPr lang="en-US"/>
              <a:t>Implementation and Experimentation</a:t>
            </a:r>
            <a:endParaRPr lang="en-US"/>
          </a:p>
          <a:p>
            <a:pPr marL="342900" indent="-342900">
              <a:buAutoNum type="arabicPeriod"/>
            </a:pPr>
            <a:r>
              <a:rPr lang="en-US"/>
              <a:t>Evaluation and Validation</a:t>
            </a:r>
            <a:endParaRPr lang="en-US"/>
          </a:p>
          <a:p>
            <a:pPr marL="342900" indent="-342900">
              <a:buAutoNum type="arabicPeriod"/>
            </a:pPr>
            <a:r>
              <a:rPr lang="en-US"/>
              <a:t>Applications and Use Cases</a:t>
            </a:r>
            <a:endParaRPr lang="en-US"/>
          </a:p>
          <a:p>
            <a:pPr marL="342900" indent="-342900">
              <a:buAutoNum type="arabicPeriod"/>
            </a:pPr>
            <a:r>
              <a:rPr lang="en-US"/>
              <a:t>Optimization and Performance Tuning</a:t>
            </a:r>
            <a:endParaRPr lang="en-US"/>
          </a:p>
          <a:p>
            <a:pPr marL="342900" indent="-342900">
              <a:buAutoNum type="arabicPeriod"/>
            </a:pPr>
            <a:r>
              <a:rPr lang="en-US"/>
              <a:t>Documentation and Reporting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 Box 8"/>
          <p:cNvSpPr txBox="1"/>
          <p:nvPr/>
        </p:nvSpPr>
        <p:spPr>
          <a:xfrm>
            <a:off x="1034415" y="1643380"/>
            <a:ext cx="7343140" cy="4316095"/>
          </a:xfrm>
          <a:prstGeom prst="rect">
            <a:avLst/>
          </a:prstGeom>
          <a:noFill/>
        </p:spPr>
        <p:txBody>
          <a:bodyPr wrap="square" rtlCol="0">
            <a:noAutofit/>
          </a:bodyPr>
          <a:p>
            <a:r>
              <a:rPr lang="en-US" sz="2200"/>
              <a:t>The end users of the GAN (Generative Adversarial Networks) project can vary depending on the specific applications and use cases explored within the project. Here are some potential end users for different aspects of the GAN project:</a:t>
            </a:r>
            <a:endParaRPr lang="en-US" sz="2200"/>
          </a:p>
          <a:p>
            <a:endParaRPr lang="en-US" sz="2400"/>
          </a:p>
          <a:p>
            <a:pPr marL="285750" indent="-285750">
              <a:lnSpc>
                <a:spcPct val="130000"/>
              </a:lnSpc>
              <a:buFont typeface="Arial" panose="020B0604020202020204" pitchFamily="34" charset="0"/>
              <a:buChar char="•"/>
            </a:pPr>
            <a:r>
              <a:rPr lang="en-GB" altLang="en-US" sz="2400"/>
              <a:t>Researchers and Academics</a:t>
            </a:r>
            <a:endParaRPr lang="en-GB" altLang="en-US" sz="2400"/>
          </a:p>
          <a:p>
            <a:pPr marL="285750" indent="-285750">
              <a:lnSpc>
                <a:spcPct val="130000"/>
              </a:lnSpc>
              <a:buFont typeface="Arial" panose="020B0604020202020204" pitchFamily="34" charset="0"/>
              <a:buChar char="•"/>
            </a:pPr>
            <a:r>
              <a:rPr lang="en-GB" altLang="en-US" sz="2400"/>
              <a:t>Data Scientists and Machine Learning Engineers</a:t>
            </a:r>
            <a:endParaRPr lang="en-GB" altLang="en-US" sz="2400"/>
          </a:p>
          <a:p>
            <a:pPr marL="285750" indent="-285750">
              <a:lnSpc>
                <a:spcPct val="130000"/>
              </a:lnSpc>
              <a:buFont typeface="Arial" panose="020B0604020202020204" pitchFamily="34" charset="0"/>
              <a:buChar char="•"/>
            </a:pPr>
            <a:r>
              <a:rPr lang="en-GB" altLang="en-US" sz="2400"/>
              <a:t>Creative Professionals</a:t>
            </a:r>
            <a:endParaRPr lang="en-GB" altLang="en-US" sz="2400"/>
          </a:p>
          <a:p>
            <a:pPr marL="285750" indent="-285750">
              <a:lnSpc>
                <a:spcPct val="130000"/>
              </a:lnSpc>
              <a:buFont typeface="Arial" panose="020B0604020202020204" pitchFamily="34" charset="0"/>
              <a:buChar char="•"/>
            </a:pPr>
            <a:r>
              <a:rPr lang="en-GB" altLang="en-US" sz="2400"/>
              <a:t>Developers and Technologists</a:t>
            </a:r>
            <a:endParaRPr lang="en-GB" altLang="en-US" sz="2400"/>
          </a:p>
          <a:p>
            <a:pPr marL="285750" indent="-285750">
              <a:lnSpc>
                <a:spcPct val="130000"/>
              </a:lnSpc>
              <a:buFont typeface="Arial" panose="020B0604020202020204" pitchFamily="34" charset="0"/>
              <a:buChar char="•"/>
            </a:pPr>
            <a:r>
              <a:rPr lang="en-GB" altLang="en-US" sz="2400"/>
              <a:t>Regulatory Bodies and Policy Makers</a:t>
            </a:r>
            <a:endParaRPr lang="en-GB"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385444"/>
            <a:ext cx="9764395" cy="1039495"/>
          </a:xfrm>
          <a:prstGeom prst="rect">
            <a:avLst/>
          </a:prstGeom>
        </p:spPr>
        <p:txBody>
          <a:bodyPr vert="horz" wrap="square" lIns="0" tIns="485775" rIns="0" bIns="0" rtlCol="0">
            <a:spAutoFit/>
          </a:bodyPr>
          <a:lstStyle/>
          <a:p>
            <a:pPr marL="12700">
              <a:lnSpc>
                <a:spcPct val="100000"/>
              </a:lnSpc>
              <a:spcBef>
                <a:spcPts val="105"/>
              </a:spcBef>
            </a:pP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2971800" y="1371600"/>
            <a:ext cx="6674485" cy="5323205"/>
          </a:xfrm>
          <a:prstGeom prst="rect">
            <a:avLst/>
          </a:prstGeom>
          <a:noFill/>
        </p:spPr>
        <p:txBody>
          <a:bodyPr wrap="square" rtlCol="0">
            <a:noAutofit/>
          </a:bodyPr>
          <a:p>
            <a:pPr algn="just"/>
            <a:r>
              <a:t>The GAN (Generative Adversarial Networks) project aims to develop advanced generative models capable of creating realistic and diverse data samples across various domains, including images, text, and music. Leveraging state-of-the-art deep learning techniques, the project will explore novel GAN architectures, optimization strategies, and practical applications to address key challenges and unlock the full potential of generative modeling technology.</a:t>
            </a:r>
          </a:p>
          <a:p>
            <a:pPr>
              <a:lnSpc>
                <a:spcPct val="90000"/>
              </a:lnSpc>
            </a:pPr>
            <a:r>
              <a:rPr lang="en-GB" altLang="en-US" sz="2400" b="1"/>
              <a:t>Some key components:</a:t>
            </a:r>
            <a:endParaRPr lang="en-GB" altLang="en-US" sz="2000"/>
          </a:p>
          <a:p>
            <a:pPr>
              <a:lnSpc>
                <a:spcPct val="90000"/>
              </a:lnSpc>
            </a:pPr>
            <a:r>
              <a:rPr lang="en-GB" altLang="en-US" sz="2000"/>
              <a:t>   1.Model Architecture Design</a:t>
            </a:r>
            <a:endParaRPr lang="en-GB" altLang="en-US" sz="2000"/>
          </a:p>
          <a:p>
            <a:pPr>
              <a:lnSpc>
                <a:spcPct val="90000"/>
              </a:lnSpc>
            </a:pPr>
            <a:r>
              <a:rPr lang="en-GB" altLang="en-US" sz="2000"/>
              <a:t>   2.Model Interpretability and Visualization</a:t>
            </a:r>
            <a:endParaRPr lang="en-GB" altLang="en-US" sz="2000"/>
          </a:p>
          <a:p>
            <a:pPr>
              <a:lnSpc>
                <a:spcPct val="90000"/>
              </a:lnSpc>
            </a:pPr>
            <a:r>
              <a:rPr lang="en-GB" altLang="en-US" sz="2000"/>
              <a:t>   3.Deployment and Integration</a:t>
            </a:r>
            <a:endParaRPr lang="en-GB" altLang="en-US" sz="2000"/>
          </a:p>
          <a:p>
            <a:pPr>
              <a:lnSpc>
                <a:spcPct val="90000"/>
              </a:lnSpc>
            </a:pPr>
            <a:endParaRPr lang="en-GB" altLang="en-US"/>
          </a:p>
          <a:p>
            <a:pPr marL="0" indent="0" algn="l">
              <a:lnSpc>
                <a:spcPct val="90000"/>
              </a:lnSpc>
              <a:buFont typeface="Arial" panose="020B0604020202020204" pitchFamily="34" charset="0"/>
              <a:buNone/>
            </a:pPr>
            <a:r>
              <a:rPr lang="en-GB" altLang="en-US" sz="2400" b="1"/>
              <a:t>Value Proposition:</a:t>
            </a:r>
            <a:endParaRPr lang="en-GB" altLang="en-US" sz="2000"/>
          </a:p>
          <a:p>
            <a:pPr marL="342900" indent="-342900" algn="l">
              <a:lnSpc>
                <a:spcPct val="90000"/>
              </a:lnSpc>
              <a:buFont typeface="Arial" panose="020B0604020202020204" pitchFamily="34" charset="0"/>
              <a:buChar char="•"/>
            </a:pPr>
            <a:r>
              <a:rPr lang="en-GB" altLang="en-US" sz="2000"/>
              <a:t>Data Augmentation and Synthesis</a:t>
            </a:r>
            <a:endParaRPr lang="en-GB" altLang="en-US" sz="2000"/>
          </a:p>
          <a:p>
            <a:pPr marL="342900" indent="-342900" algn="l">
              <a:lnSpc>
                <a:spcPct val="90000"/>
              </a:lnSpc>
              <a:buFont typeface="Arial" panose="020B0604020202020204" pitchFamily="34" charset="0"/>
              <a:buChar char="•"/>
            </a:pPr>
            <a:r>
              <a:rPr lang="en-GB" altLang="en-US" sz="2000"/>
              <a:t>Practical Applications in Industry</a:t>
            </a:r>
            <a:endParaRPr lang="en-GB" altLang="en-US" sz="2000"/>
          </a:p>
          <a:p>
            <a:pPr marL="342900" indent="-342900" algn="l">
              <a:lnSpc>
                <a:spcPct val="90000"/>
              </a:lnSpc>
              <a:buFont typeface="Arial" panose="020B0604020202020204" pitchFamily="34" charset="0"/>
              <a:buChar char="•"/>
            </a:pPr>
            <a:r>
              <a:rPr lang="en-GB" altLang="en-US" sz="2000"/>
              <a:t>User Experience Enhancement</a:t>
            </a:r>
            <a:endParaRPr lang="en-GB" altLang="en-US" sz="2000"/>
          </a:p>
          <a:p>
            <a:pPr marL="342900" indent="-342900" algn="l">
              <a:lnSpc>
                <a:spcPct val="90000"/>
              </a:lnSpc>
              <a:buFont typeface="Arial" panose="020B0604020202020204" pitchFamily="34" charset="0"/>
              <a:buChar char="•"/>
            </a:pPr>
            <a:r>
              <a:rPr lang="en-GB" altLang="en-US" sz="2000"/>
              <a:t>Ethical and Responsible Use</a:t>
            </a:r>
            <a:endParaRPr lang="en-GB"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0" y="4267200"/>
            <a:ext cx="1351915" cy="2438400"/>
          </a:xfrm>
          <a:prstGeom prst="rect">
            <a:avLst/>
          </a:prstGeom>
        </p:spPr>
      </p:pic>
      <p:sp>
        <p:nvSpPr>
          <p:cNvPr id="7" name="object 7"/>
          <p:cNvSpPr txBox="1">
            <a:spLocks noGrp="1"/>
          </p:cNvSpPr>
          <p:nvPr>
            <p:ph type="title"/>
          </p:nvPr>
        </p:nvSpPr>
        <p:spPr>
          <a:xfrm>
            <a:off x="558165" y="385444"/>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lang="en-GB" sz="4250" spc="90" dirty="0"/>
              <a:t>FACTORS:</a:t>
            </a:r>
            <a:endParaRPr lang="en-GB" sz="4250" spc="9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 Box 8"/>
          <p:cNvSpPr txBox="1"/>
          <p:nvPr/>
        </p:nvSpPr>
        <p:spPr>
          <a:xfrm>
            <a:off x="1600200" y="1524000"/>
            <a:ext cx="8400415" cy="4552950"/>
          </a:xfrm>
          <a:prstGeom prst="rect">
            <a:avLst/>
          </a:prstGeom>
          <a:noFill/>
        </p:spPr>
        <p:txBody>
          <a:bodyPr wrap="square" rtlCol="0" anchor="t">
            <a:noAutofit/>
          </a:bodyPr>
          <a:p>
            <a:r>
              <a:rPr lang="en-US" sz="1800"/>
              <a:t>Generative Adversarial Networks (GANs) are influenced by several factors that impact their performance, training stability, and effectiveness in generating realistic data samples.</a:t>
            </a:r>
            <a:endParaRPr lang="en-US" sz="1800"/>
          </a:p>
          <a:p>
            <a:pPr marL="285750" indent="-285750">
              <a:lnSpc>
                <a:spcPct val="140000"/>
              </a:lnSpc>
              <a:buFont typeface="Arial" panose="020B0604020202020204" pitchFamily="34" charset="0"/>
              <a:buChar char="•"/>
            </a:pPr>
            <a:r>
              <a:rPr lang="en-US" sz="2200"/>
              <a:t>Architecture</a:t>
            </a:r>
            <a:endParaRPr lang="en-US" sz="2200"/>
          </a:p>
          <a:p>
            <a:pPr marL="285750" indent="-285750">
              <a:lnSpc>
                <a:spcPct val="140000"/>
              </a:lnSpc>
              <a:buFont typeface="Arial" panose="020B0604020202020204" pitchFamily="34" charset="0"/>
              <a:buChar char="•"/>
            </a:pPr>
            <a:r>
              <a:rPr lang="en-US" sz="2200"/>
              <a:t>Loss Function</a:t>
            </a:r>
            <a:endParaRPr lang="en-US" sz="2200"/>
          </a:p>
          <a:p>
            <a:pPr marL="285750" indent="-285750">
              <a:lnSpc>
                <a:spcPct val="140000"/>
              </a:lnSpc>
              <a:buFont typeface="Arial" panose="020B0604020202020204" pitchFamily="34" charset="0"/>
              <a:buChar char="•"/>
            </a:pPr>
            <a:r>
              <a:rPr lang="en-US" sz="2200"/>
              <a:t>Hyperparameters</a:t>
            </a:r>
            <a:endParaRPr lang="en-US" sz="2200"/>
          </a:p>
          <a:p>
            <a:pPr marL="285750" indent="-285750">
              <a:lnSpc>
                <a:spcPct val="140000"/>
              </a:lnSpc>
              <a:buFont typeface="Arial" panose="020B0604020202020204" pitchFamily="34" charset="0"/>
              <a:buChar char="•"/>
            </a:pPr>
            <a:r>
              <a:rPr lang="en-US" sz="2200"/>
              <a:t>Training Strategies</a:t>
            </a:r>
            <a:endParaRPr lang="en-US" sz="2200"/>
          </a:p>
          <a:p>
            <a:pPr marL="285750" indent="-285750">
              <a:lnSpc>
                <a:spcPct val="140000"/>
              </a:lnSpc>
              <a:buFont typeface="Arial" panose="020B0604020202020204" pitchFamily="34" charset="0"/>
              <a:buChar char="•"/>
            </a:pPr>
            <a:r>
              <a:rPr lang="en-US" sz="2200"/>
              <a:t>Dataset Quality and Size</a:t>
            </a:r>
            <a:endParaRPr lang="en-US" sz="2200"/>
          </a:p>
          <a:p>
            <a:pPr marL="285750" indent="-285750">
              <a:lnSpc>
                <a:spcPct val="140000"/>
              </a:lnSpc>
              <a:buFont typeface="Arial" panose="020B0604020202020204" pitchFamily="34" charset="0"/>
              <a:buChar char="•"/>
            </a:pPr>
            <a:r>
              <a:rPr lang="en-US" sz="2200"/>
              <a:t>Regularization Techniques</a:t>
            </a:r>
            <a:endParaRPr lang="en-US" sz="2200"/>
          </a:p>
          <a:p>
            <a:pPr marL="285750" indent="-285750">
              <a:lnSpc>
                <a:spcPct val="140000"/>
              </a:lnSpc>
              <a:buFont typeface="Arial" panose="020B0604020202020204" pitchFamily="34" charset="0"/>
              <a:buChar char="•"/>
            </a:pPr>
            <a:r>
              <a:rPr lang="en-US" sz="2200"/>
              <a:t>Initialization and Optimization</a:t>
            </a:r>
            <a:endParaRPr lang="en-US" sz="2200"/>
          </a:p>
          <a:p>
            <a:pPr marL="285750" indent="-285750">
              <a:lnSpc>
                <a:spcPct val="140000"/>
              </a:lnSpc>
              <a:buFont typeface="Arial" panose="020B0604020202020204" pitchFamily="34" charset="0"/>
              <a:buChar char="•"/>
            </a:pPr>
            <a:r>
              <a:rPr lang="en-US" sz="2200"/>
              <a:t>Evaluation Metrics</a:t>
            </a:r>
            <a:endParaRPr lang="en-US" sz="2200"/>
          </a:p>
          <a:p>
            <a:pPr marL="285750" indent="-285750">
              <a:buFont typeface="Arial" panose="020B0604020202020204" pitchFamily="34" charset="0"/>
              <a:buChar char="•"/>
            </a:pPr>
            <a:endParaRPr 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
        <p:nvSpPr>
          <p:cNvPr id="10" name="Text Box 9"/>
          <p:cNvSpPr txBox="1"/>
          <p:nvPr/>
        </p:nvSpPr>
        <p:spPr>
          <a:xfrm>
            <a:off x="1140460" y="1197610"/>
            <a:ext cx="8003540" cy="5046980"/>
          </a:xfrm>
          <a:prstGeom prst="rect">
            <a:avLst/>
          </a:prstGeom>
          <a:noFill/>
        </p:spPr>
        <p:txBody>
          <a:bodyPr wrap="square" rtlCol="0" anchor="t">
            <a:noAutofit/>
          </a:bodyPr>
          <a:p>
            <a:r>
              <a:rPr lang="en-US" b="1"/>
              <a:t>Generator:</a:t>
            </a:r>
            <a:r>
              <a:rPr lang="en-US" b="0"/>
              <a:t> Creates new data (like images or text) from scratch.</a:t>
            </a:r>
            <a:endParaRPr lang="en-US" b="0"/>
          </a:p>
          <a:p>
            <a:r>
              <a:rPr lang="en-US" b="1"/>
              <a:t>Discriminator:</a:t>
            </a:r>
            <a:r>
              <a:rPr lang="en-US" b="0"/>
              <a:t> Acts like a critic, trying to determine if data is real or generated</a:t>
            </a:r>
            <a:r>
              <a:rPr lang="en-GB" altLang="en-US" b="0"/>
              <a:t>.</a:t>
            </a:r>
            <a:endParaRPr lang="en-GB" altLang="en-US" b="0"/>
          </a:p>
          <a:p>
            <a:endParaRPr lang="en-US" b="0"/>
          </a:p>
          <a:p>
            <a:r>
              <a:rPr lang="en-US" b="1"/>
              <a:t>The Adversarial Process:</a:t>
            </a:r>
            <a:endParaRPr lang="en-US" b="0"/>
          </a:p>
          <a:p>
            <a:r>
              <a:rPr lang="en-US" b="0"/>
              <a:t>In an iterative training process, the generator and discriminator play an adversarial game:</a:t>
            </a:r>
            <a:endParaRPr lang="en-US" b="0"/>
          </a:p>
          <a:p>
            <a:r>
              <a:rPr lang="en-US" b="0"/>
              <a:t>The generator continuously improves its ability to create realistic forgeries.</a:t>
            </a:r>
            <a:endParaRPr lang="en-US" b="0"/>
          </a:p>
          <a:p>
            <a:r>
              <a:rPr lang="en-US" b="0"/>
              <a:t>The discriminator hones its skills to effectively distinguish real data from generated data.</a:t>
            </a:r>
            <a:endParaRPr lang="en-US" b="0"/>
          </a:p>
          <a:p>
            <a:r>
              <a:rPr lang="en-US" b="1"/>
              <a:t>Training Loop:</a:t>
            </a:r>
            <a:endParaRPr lang="en-US" b="0"/>
          </a:p>
          <a:p>
            <a:r>
              <a:rPr lang="en-US" b="0"/>
              <a:t>The generator creates new data instances.</a:t>
            </a:r>
            <a:endParaRPr lang="en-US" b="0"/>
          </a:p>
          <a:p>
            <a:r>
              <a:rPr lang="en-US" b="0"/>
              <a:t>The discriminator receives both real data (from the training set) and the generated data.</a:t>
            </a:r>
            <a:endParaRPr lang="en-US" b="0"/>
          </a:p>
          <a:p>
            <a:r>
              <a:rPr lang="en-US" b="0"/>
              <a:t>The discriminator tries to classify each data instance as real or fake.</a:t>
            </a:r>
            <a:endParaRPr lang="en-US" b="0"/>
          </a:p>
          <a:p>
            <a:r>
              <a:rPr lang="en-US" b="0"/>
              <a:t>Based on the discriminator's feedback, the generator is fine-tuned to improve the realism of its creations.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4307</Words>
  <Application>WPS Presentation</Application>
  <PresentationFormat>On-screen Show (4:3)</PresentationFormat>
  <Paragraphs>128</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Trebuchet MS</vt:lpstr>
      <vt:lpstr>Nunito</vt:lpstr>
      <vt:lpstr>Segoe Print</vt:lpstr>
      <vt:lpstr>Wingdings</vt:lpstr>
      <vt:lpstr>Microsoft YaHei</vt:lpstr>
      <vt:lpstr>Arial Unicode MS</vt:lpstr>
      <vt:lpstr>Calibri</vt:lpstr>
      <vt:lpstr>Office Theme</vt:lpstr>
      <vt:lpstr>PowerPoint 演示文稿</vt:lpstr>
      <vt:lpstr>NEXT WORD PREDICTOR</vt:lpstr>
      <vt:lpstr>AGENDA</vt:lpstr>
      <vt:lpstr>PROBLEM	STATEMENT</vt:lpstr>
      <vt:lpstr>PROJECT	OVERVIEW</vt:lpstr>
      <vt:lpstr>WHO ARE THE END USERS?</vt:lpstr>
      <vt:lpstr>SOLUTION AND ITS VALUE PROPOSITION</vt:lpstr>
      <vt:lpstr>THE WOW FACTORS:</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BIO</cp:lastModifiedBy>
  <cp:revision>13</cp:revision>
  <dcterms:created xsi:type="dcterms:W3CDTF">2024-04-03T07:55:00Z</dcterms:created>
  <dcterms:modified xsi:type="dcterms:W3CDTF">2024-04-03T10:17:34Z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2024-04-03T16:30:00Z</vt:filetime>
  </property>
  <property fmtid="{D5CDD505-2E9C-101B-9397-08002B2CF9AE}" pid="4" name="ICV">
    <vt:lpwstr>359026C744E34B95BE6E34B94348C8D7_13</vt:lpwstr>
  </property>
  <property fmtid="{D5CDD505-2E9C-101B-9397-08002B2CF9AE}" pid="5" name="KSOProductBuildVer">
    <vt:lpwstr>1033-12.2.0.13472</vt:lpwstr>
  </property>
</Properties>
</file>