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4" r:id="rId5"/>
    <p:sldId id="260" r:id="rId6"/>
    <p:sldId id="271" r:id="rId7"/>
    <p:sldId id="261" r:id="rId8"/>
    <p:sldId id="272" r:id="rId9"/>
    <p:sldId id="263" r:id="rId10"/>
    <p:sldId id="264" r:id="rId11"/>
    <p:sldId id="269" r:id="rId12"/>
    <p:sldId id="265" r:id="rId13"/>
    <p:sldId id="27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E"/>
    <a:srgbClr val="004B49"/>
    <a:srgbClr val="8C3492"/>
    <a:srgbClr val="244161"/>
    <a:srgbClr val="AAA103"/>
    <a:srgbClr val="AB4C1D"/>
    <a:srgbClr val="71D1FD"/>
    <a:srgbClr val="316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B4DF2-7C97-4669-965B-B49DD60892B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BE14B-D65A-4835-9D92-33FCDE0C8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BE14B-D65A-4835-9D92-33FCDE0C88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9810-91D2-2726-7999-A2992F829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4340C-35BF-1ADB-C10C-442954B32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2616-35D3-AB34-BBCA-65C930D7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3E7-FFAC-4863-97B2-A609E812D02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34561-9B1F-FAE6-77FF-8643D7F2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247E-1277-C31A-4E14-D32F3489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477-3E90-4BEA-9474-BD32053B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8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185C-ACAA-1289-D055-CBE8FAF1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67BAE-A7F3-7915-9978-1DB5E5AFD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6BC18-8EF0-F0A4-D896-5C2C0C4E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3E7-FFAC-4863-97B2-A609E812D02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2240-5D18-D771-CD1A-AA589AC9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27D03-C4F9-515D-CBE2-AE529064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477-3E90-4BEA-9474-BD32053B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6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AD528-D3FB-E697-C0DE-8EF25FF77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3C13A-22DE-4655-AD60-A6BCB0D12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1928-EF1B-DA97-679A-2B6BA550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3E7-FFAC-4863-97B2-A609E812D02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9613F-1D73-85DD-286C-52239BDA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C2AFC-0BA2-DAC5-5BF2-3FEB485E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477-3E90-4BEA-9474-BD32053B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6F14-AE78-AB18-8AA9-B4B79ACB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AD81-6C4A-8132-C332-5A287494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323F-FE7C-F820-D1E1-780F0E9C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3E7-FFAC-4863-97B2-A609E812D02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101E-7582-8C54-AE82-09A4BA75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BEAB-DD6E-AA40-5257-D1D8C6D6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477-3E90-4BEA-9474-BD32053B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B2D3-870D-312A-A15D-4155EC98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AFB1E-8B26-1813-B9C6-B95ED0BCB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AE540-131B-6A5E-7D93-979D0997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3E7-FFAC-4863-97B2-A609E812D02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49D9F-3D12-A31B-8541-DC239F6A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79B8-DDFC-AD0C-2170-08FF3AD9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477-3E90-4BEA-9474-BD32053B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4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DB6D-825F-AB42-B3CC-12AE1505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565A-FCDE-0D2D-2735-D8575305E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3568F-C678-AFCF-7B57-C899BA42E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9D6F2-DF90-FFC9-F314-7AEFA356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3E7-FFAC-4863-97B2-A609E812D02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83D65-3C11-44C8-DB86-473045F4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B4D75-22BD-9B66-7435-3A6C5E4E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477-3E90-4BEA-9474-BD32053B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0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990D-D440-2F03-0280-0F040948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0C47-F793-93CC-EE16-1771A689C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40B1A-957E-D109-B56B-B77E4B799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D8B18-1559-3C63-3D9D-55079F36B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8ECF7-9BB2-2094-F774-70D50A884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B4E5D-2497-A34A-CDD7-F09AF84D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3E7-FFAC-4863-97B2-A609E812D02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9A28A-7CEB-70FB-905D-EEA472E6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F7FE5-853C-96BF-9EF0-9C0B38EE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477-3E90-4BEA-9474-BD32053B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0202-5C0C-611C-4307-C3C608D2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5A5CB-AB88-912D-F4F4-0389EF19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3E7-FFAC-4863-97B2-A609E812D02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9122F-5FD4-4CAD-8CEC-1BCDFABD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32D02-4CDB-2F15-D000-9FB42512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477-3E90-4BEA-9474-BD32053B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1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2FEC2-38D1-ACB1-1B24-CF06CEAA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3E7-FFAC-4863-97B2-A609E812D02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48BED-CDD9-86D0-5244-721B2657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C9155-226D-9168-FCC2-A3C85F49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477-3E90-4BEA-9474-BD32053B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5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47AD-F8C3-5B17-F937-48A31896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5C56-E23E-3883-4244-9360DFA0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3D4CA-F9FD-68C0-9FC7-BA2E9E6D5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B2172-F070-52C6-9125-C0954754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3E7-FFAC-4863-97B2-A609E812D02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90534-5030-8317-2F6E-EF124095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A2881-CEB7-E59F-41AC-FD5319BE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477-3E90-4BEA-9474-BD32053B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A983-43E7-CA16-0A06-69B62718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85737-B7D3-D20A-28D8-5BE2BE603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AC6CE-3D22-5B6A-F518-61F82BB86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0999E-206F-6848-BFBB-1E76C891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23E7-FFAC-4863-97B2-A609E812D02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B6832-B0D1-EF62-4A99-6A82CC62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D2A16-A3E2-A5AF-3C46-0B325503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6477-3E90-4BEA-9474-BD32053B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4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7FE5C-8C5F-E68C-EEA8-57206C8A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6F16D-D1BA-8CD0-A66B-F6441DAD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124F-A82D-3467-6910-C1ADC4BF0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223E7-FFAC-4863-97B2-A609E812D02A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F10D-5FB7-AF09-A09D-A519D385B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F0D9A-15A3-BE9A-B3B6-9C00DB4B2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6477-3E90-4BEA-9474-BD32053B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salmanmohosheu@iut-dhaka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894FE-848E-E0D5-B211-9BBE9A47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93" y="85994"/>
            <a:ext cx="3164019" cy="755374"/>
          </a:xfrm>
          <a:prstGeom prst="rect">
            <a:avLst/>
          </a:prstGeom>
        </p:spPr>
      </p:pic>
      <p:pic>
        <p:nvPicPr>
          <p:cNvPr id="1026" name="Picture 2" descr="Universiti Teknologi MARA Official Website">
            <a:extLst>
              <a:ext uri="{FF2B5EF4-FFF2-40B4-BE49-F238E27FC236}">
                <a16:creationId xmlns:a16="http://schemas.microsoft.com/office/drawing/2014/main" id="{23AD0600-0009-B0A9-3907-07B3EF7D0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5" y="6327913"/>
            <a:ext cx="19621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 - Advancing Technology for Humanity">
            <a:extLst>
              <a:ext uri="{FF2B5EF4-FFF2-40B4-BE49-F238E27FC236}">
                <a16:creationId xmlns:a16="http://schemas.microsoft.com/office/drawing/2014/main" id="{107FC59D-25AE-5A60-F84F-5180E8EB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4" y="85994"/>
            <a:ext cx="6286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217A9-02C9-C7EC-4331-D90193AD9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339" y="6212364"/>
            <a:ext cx="6475317" cy="5536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1F42B2-B467-F3B9-F571-E8EAD9DE1FBB}"/>
              </a:ext>
            </a:extLst>
          </p:cNvPr>
          <p:cNvSpPr txBox="1"/>
          <p:nvPr/>
        </p:nvSpPr>
        <p:spPr>
          <a:xfrm>
            <a:off x="3032753" y="875132"/>
            <a:ext cx="57646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316594"/>
                </a:solidFill>
                <a:effectLst/>
                <a:latin typeface="Garamond" panose="02020404030301010803" pitchFamily="18" charset="0"/>
              </a:rPr>
              <a:t>2023 IEEE 8th International Conference on Recent Advances and Innovations in Engineering (ICRAIE)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DCFA0-01B6-084F-2F15-1482FE2E9FE5}"/>
              </a:ext>
            </a:extLst>
          </p:cNvPr>
          <p:cNvSpPr txBox="1"/>
          <p:nvPr/>
        </p:nvSpPr>
        <p:spPr>
          <a:xfrm>
            <a:off x="282650" y="4546387"/>
            <a:ext cx="1206285" cy="307777"/>
          </a:xfrm>
          <a:prstGeom prst="rect">
            <a:avLst/>
          </a:prstGeom>
          <a:noFill/>
          <a:ln>
            <a:solidFill>
              <a:srgbClr val="8C349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B4C1D"/>
                </a:solidFill>
                <a:latin typeface="Garamond" panose="02020404030301010803" pitchFamily="18" charset="0"/>
              </a:rPr>
              <a:t>Organized by,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34B0A5-7054-5DB9-563C-BA25F0B77902}"/>
              </a:ext>
            </a:extLst>
          </p:cNvPr>
          <p:cNvSpPr txBox="1"/>
          <p:nvPr/>
        </p:nvSpPr>
        <p:spPr>
          <a:xfrm>
            <a:off x="282650" y="4909667"/>
            <a:ext cx="3252674" cy="338554"/>
          </a:xfrm>
          <a:prstGeom prst="rect">
            <a:avLst/>
          </a:prstGeom>
          <a:noFill/>
          <a:ln>
            <a:solidFill>
              <a:srgbClr val="8C349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0" i="0" kern="1200" dirty="0">
                <a:solidFill>
                  <a:srgbClr val="244161"/>
                </a:solidFill>
                <a:effectLst/>
                <a:latin typeface="Garamond" panose="02020404030301010803" pitchFamily="18" charset="0"/>
              </a:rPr>
              <a:t>UNIVERSITI TEKNOLOGI MARA</a:t>
            </a:r>
            <a:endParaRPr lang="en-US" sz="1600" dirty="0">
              <a:solidFill>
                <a:srgbClr val="244161"/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B27E3-937A-B662-E1F9-5046F7180CF3}"/>
              </a:ext>
            </a:extLst>
          </p:cNvPr>
          <p:cNvSpPr txBox="1"/>
          <p:nvPr/>
        </p:nvSpPr>
        <p:spPr>
          <a:xfrm>
            <a:off x="2466114" y="2048044"/>
            <a:ext cx="7046844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4B49"/>
                </a:solidFill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ROC based performance evaluation of machine learning classifiers for multiclass imbalanced intrusion detection dataset.</a:t>
            </a:r>
          </a:p>
          <a:p>
            <a:pPr algn="ctr"/>
            <a:r>
              <a:rPr lang="en-US" sz="2400" b="1" dirty="0">
                <a:solidFill>
                  <a:srgbClr val="004B49"/>
                </a:solidFill>
                <a:latin typeface="Times New Roman" panose="02020603050405020304" pitchFamily="18" charset="0"/>
                <a:ea typeface="MS Mincho" panose="020B0400000000000000" pitchFamily="49" charset="-128"/>
              </a:rPr>
              <a:t>Paper ID: 1570944500</a:t>
            </a:r>
            <a:endParaRPr lang="en-US" sz="2400" dirty="0">
              <a:solidFill>
                <a:srgbClr val="004B49"/>
              </a:solidFill>
              <a:effectLst/>
              <a:latin typeface="Times New Roman" panose="02020603050405020304" pitchFamily="18" charset="0"/>
              <a:ea typeface="MS Mincho" panose="020B0400000000000000" pitchFamily="49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AE1290-4CC8-F2A7-9A7C-B2C51507611B}"/>
              </a:ext>
            </a:extLst>
          </p:cNvPr>
          <p:cNvSpPr txBox="1"/>
          <p:nvPr/>
        </p:nvSpPr>
        <p:spPr>
          <a:xfrm>
            <a:off x="4353784" y="4771167"/>
            <a:ext cx="4084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Garamond" panose="02020404030301010803" pitchFamily="18" charset="0"/>
              </a:rPr>
              <a:t>Department of Electrical and Electronic Engineering</a:t>
            </a:r>
            <a:r>
              <a:rPr lang="en-US" sz="1400" dirty="0">
                <a:latin typeface="Garamond" panose="02020404030301010803" pitchFamily="18" charset="0"/>
              </a:rPr>
              <a:t>,</a:t>
            </a:r>
          </a:p>
          <a:p>
            <a:r>
              <a:rPr lang="en-US" sz="1400" dirty="0">
                <a:solidFill>
                  <a:srgbClr val="004B49"/>
                </a:solidFill>
                <a:latin typeface="Garamond" panose="02020404030301010803" pitchFamily="18" charset="0"/>
              </a:rPr>
              <a:t>Islamic University of Technology (IUT)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Boardbazar , Gazipur-1704,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Bangladesh.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9F071-24DB-3423-3187-45074883333A}"/>
              </a:ext>
            </a:extLst>
          </p:cNvPr>
          <p:cNvSpPr/>
          <p:nvPr/>
        </p:nvSpPr>
        <p:spPr>
          <a:xfrm>
            <a:off x="11909350" y="0"/>
            <a:ext cx="272100" cy="6858000"/>
          </a:xfrm>
          <a:prstGeom prst="rect">
            <a:avLst/>
          </a:prstGeom>
          <a:solidFill>
            <a:srgbClr val="004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371B97-9904-94AD-0585-CA73E4CB9456}"/>
              </a:ext>
            </a:extLst>
          </p:cNvPr>
          <p:cNvSpPr/>
          <p:nvPr/>
        </p:nvSpPr>
        <p:spPr>
          <a:xfrm>
            <a:off x="11267675" y="0"/>
            <a:ext cx="272100" cy="6858000"/>
          </a:xfrm>
          <a:prstGeom prst="rect">
            <a:avLst/>
          </a:prstGeom>
          <a:pattFill prst="dkVert">
            <a:fgClr>
              <a:srgbClr val="004B4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12F44F-C6C5-6E46-A1EB-101AE635C426}"/>
              </a:ext>
            </a:extLst>
          </p:cNvPr>
          <p:cNvSpPr/>
          <p:nvPr/>
        </p:nvSpPr>
        <p:spPr>
          <a:xfrm>
            <a:off x="11620301" y="0"/>
            <a:ext cx="272100" cy="6858000"/>
          </a:xfrm>
          <a:prstGeom prst="rect">
            <a:avLst/>
          </a:prstGeom>
          <a:solidFill>
            <a:srgbClr val="004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08CD8A-A012-06F7-F6E4-381900077D70}"/>
              </a:ext>
            </a:extLst>
          </p:cNvPr>
          <p:cNvSpPr/>
          <p:nvPr/>
        </p:nvSpPr>
        <p:spPr>
          <a:xfrm>
            <a:off x="10958748" y="0"/>
            <a:ext cx="272100" cy="6858000"/>
          </a:xfrm>
          <a:prstGeom prst="rect">
            <a:avLst/>
          </a:prstGeom>
          <a:pattFill prst="dkVert">
            <a:fgClr>
              <a:srgbClr val="004B4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990707-EB44-2CE0-4CBD-A3318400230C}"/>
              </a:ext>
            </a:extLst>
          </p:cNvPr>
          <p:cNvSpPr/>
          <p:nvPr/>
        </p:nvSpPr>
        <p:spPr>
          <a:xfrm>
            <a:off x="11338262" y="0"/>
            <a:ext cx="272100" cy="6858000"/>
          </a:xfrm>
          <a:prstGeom prst="rect">
            <a:avLst/>
          </a:prstGeom>
          <a:solidFill>
            <a:srgbClr val="004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98F65-E751-01D6-2A6B-2AF6EEDB99EB}"/>
              </a:ext>
            </a:extLst>
          </p:cNvPr>
          <p:cNvSpPr txBox="1"/>
          <p:nvPr/>
        </p:nvSpPr>
        <p:spPr>
          <a:xfrm>
            <a:off x="7076263" y="3993011"/>
            <a:ext cx="31911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latin typeface="Garamond" panose="02020404030301010803" pitchFamily="18" charset="0"/>
              </a:rPr>
              <a:t>Presenter</a:t>
            </a:r>
            <a:r>
              <a:rPr lang="en-US" dirty="0">
                <a:solidFill>
                  <a:srgbClr val="0070C0"/>
                </a:solidFill>
                <a:latin typeface="Garamond" panose="02020404030301010803" pitchFamily="18" charset="0"/>
              </a:rPr>
              <a:t>: Md. Salman Mohosheu</a:t>
            </a:r>
          </a:p>
        </p:txBody>
      </p:sp>
    </p:spTree>
    <p:extLst>
      <p:ext uri="{BB962C8B-B14F-4D97-AF65-F5344CB8AC3E}">
        <p14:creationId xmlns:p14="http://schemas.microsoft.com/office/powerpoint/2010/main" val="350612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5CB4DA-A096-7E81-CEAC-4AF150349670}"/>
              </a:ext>
            </a:extLst>
          </p:cNvPr>
          <p:cNvSpPr/>
          <p:nvPr/>
        </p:nvSpPr>
        <p:spPr>
          <a:xfrm>
            <a:off x="0" y="168965"/>
            <a:ext cx="2474843" cy="407505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Result</a:t>
            </a:r>
            <a:r>
              <a:rPr lang="en-US" sz="2000" dirty="0">
                <a:latin typeface="Garamond" panose="02020404030301010803" pitchFamily="18" charset="0"/>
              </a:rPr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0EB23-8C62-FAF1-310B-6C6A417CC52C}"/>
              </a:ext>
            </a:extLst>
          </p:cNvPr>
          <p:cNvSpPr txBox="1"/>
          <p:nvPr/>
        </p:nvSpPr>
        <p:spPr>
          <a:xfrm>
            <a:off x="4459699" y="389757"/>
            <a:ext cx="316602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Evaluation Matrices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99D908-A1CD-303D-5118-695089F59213}"/>
                  </a:ext>
                </a:extLst>
              </p:cNvPr>
              <p:cNvSpPr txBox="1"/>
              <p:nvPr/>
            </p:nvSpPr>
            <p:spPr>
              <a:xfrm>
                <a:off x="1243959" y="2491061"/>
                <a:ext cx="9704081" cy="19868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Garamond" panose="02020404030301010803" pitchFamily="18" charset="0"/>
                  </a:rPr>
                  <a:t>ROC one vs all: ROC is used to find the tradeoff between the true positive rate (TPR) and the 	          false positive rate (FPR)</a:t>
                </a:r>
              </a:p>
              <a:p>
                <a:pPr algn="ctr"/>
                <a:endParaRPr lang="en-US" dirty="0">
                  <a:latin typeface="Garamond" panose="02020404030301010803" pitchFamily="18" charset="0"/>
                </a:endParaRPr>
              </a:p>
              <a:p>
                <a:pPr algn="ctr"/>
                <a:r>
                  <a:rPr lang="en-US" dirty="0">
                    <a:latin typeface="Garamond" panose="02020404030301010803" pitchFamily="18" charset="0"/>
                  </a:rPr>
                  <a:t>	True Positive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pPr algn="ctr"/>
                <a:endParaRPr lang="en-US" dirty="0">
                  <a:latin typeface="Garamond" panose="02020404030301010803" pitchFamily="18" charset="0"/>
                </a:endParaRPr>
              </a:p>
              <a:p>
                <a:pPr algn="ctr"/>
                <a:r>
                  <a:rPr lang="en-US" dirty="0">
                    <a:latin typeface="Garamond" panose="02020404030301010803" pitchFamily="18" charset="0"/>
                  </a:rPr>
                  <a:t>	False Positive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99D908-A1CD-303D-5118-695089F59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59" y="2491061"/>
                <a:ext cx="9704081" cy="1986826"/>
              </a:xfrm>
              <a:prstGeom prst="rect">
                <a:avLst/>
              </a:prstGeom>
              <a:blipFill>
                <a:blip r:embed="rId2"/>
                <a:stretch>
                  <a:fillRect t="-1524" b="-1220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4F76AC4-C609-36DA-32DA-5334EBF25313}"/>
              </a:ext>
            </a:extLst>
          </p:cNvPr>
          <p:cNvSpPr txBox="1"/>
          <p:nvPr/>
        </p:nvSpPr>
        <p:spPr>
          <a:xfrm>
            <a:off x="1426762" y="4852969"/>
            <a:ext cx="2701101" cy="3721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Weighted Average F1-score: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510CD4-A207-17CC-393A-0262416E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020" y="4884880"/>
            <a:ext cx="4801616" cy="1598212"/>
          </a:xfrm>
          <a:prstGeom prst="rect">
            <a:avLst/>
          </a:prstGeom>
          <a:ln>
            <a:solidFill>
              <a:srgbClr val="00B05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B811E5-3D4B-AA41-FC61-ACF981FCE3C7}"/>
                  </a:ext>
                </a:extLst>
              </p:cNvPr>
              <p:cNvSpPr txBox="1"/>
              <p:nvPr/>
            </p:nvSpPr>
            <p:spPr>
              <a:xfrm>
                <a:off x="4628951" y="1106250"/>
                <a:ext cx="2898783" cy="52931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Garamond" panose="02020404030301010803" pitchFamily="18" charset="0"/>
                  </a:rPr>
                  <a:t>Accuracy 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sz="20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B811E5-3D4B-AA41-FC61-ACF981FCE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51" y="1106250"/>
                <a:ext cx="2898783" cy="529312"/>
              </a:xfrm>
              <a:prstGeom prst="rect">
                <a:avLst/>
              </a:prstGeom>
              <a:blipFill>
                <a:blip r:embed="rId4"/>
                <a:stretch>
                  <a:fillRect l="-1883" b="-7865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2590D2-D65B-FE4A-C52F-05AB4B083140}"/>
                  </a:ext>
                </a:extLst>
              </p:cNvPr>
              <p:cNvSpPr txBox="1"/>
              <p:nvPr/>
            </p:nvSpPr>
            <p:spPr>
              <a:xfrm>
                <a:off x="4628951" y="1706921"/>
                <a:ext cx="2970049" cy="48558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Garamond" panose="02020404030301010803" pitchFamily="18" charset="0"/>
                  </a:rPr>
                  <a:t>False Alarm Rate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2590D2-D65B-FE4A-C52F-05AB4B083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51" y="1706921"/>
                <a:ext cx="2970049" cy="485582"/>
              </a:xfrm>
              <a:prstGeom prst="rect">
                <a:avLst/>
              </a:prstGeom>
              <a:blipFill>
                <a:blip r:embed="rId5"/>
                <a:stretch>
                  <a:fillRect l="-1429" b="-731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90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8D286C-E3EC-DE08-4CA7-84A296AE135B}"/>
              </a:ext>
            </a:extLst>
          </p:cNvPr>
          <p:cNvSpPr/>
          <p:nvPr/>
        </p:nvSpPr>
        <p:spPr>
          <a:xfrm>
            <a:off x="0" y="168965"/>
            <a:ext cx="2474843" cy="407505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Result</a:t>
            </a:r>
            <a:r>
              <a:rPr lang="en-US" sz="2000" dirty="0">
                <a:latin typeface="Garamond" panose="02020404030301010803" pitchFamily="18" charset="0"/>
              </a:rPr>
              <a:t>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52591-FD76-000B-AA3B-21183699CB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26" y="432779"/>
            <a:ext cx="5605548" cy="33162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B7F193-1F5E-77B2-9525-D57FEFA22AD8}"/>
              </a:ext>
            </a:extLst>
          </p:cNvPr>
          <p:cNvSpPr txBox="1"/>
          <p:nvPr/>
        </p:nvSpPr>
        <p:spPr>
          <a:xfrm>
            <a:off x="1237421" y="4116897"/>
            <a:ext cx="9453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514350" indent="-514350" algn="ctr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600"/>
              <a:buFont typeface="+mj-lt"/>
              <a:buAutoNum type="romanLcPeriod"/>
            </a:pPr>
            <a:r>
              <a:rPr lang="en-US" sz="2400" dirty="0">
                <a:latin typeface="Garamond" panose="02020404030301010803" pitchFamily="18" charset="0"/>
              </a:rPr>
              <a:t>The XGBoost classifier demonstrated the best performance in terms of the multiclass ROC-AUC score of 0.9695</a:t>
            </a:r>
          </a:p>
          <a:p>
            <a:pPr marL="514350" indent="-514350" algn="ctr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600"/>
              <a:buFont typeface="+mj-lt"/>
              <a:buAutoNum type="romanLcPeriod"/>
            </a:pPr>
            <a:r>
              <a:rPr lang="en-US" sz="2400" dirty="0">
                <a:latin typeface="Garamond" panose="02020404030301010803" pitchFamily="18" charset="0"/>
              </a:rPr>
              <a:t>The Random Forest and Decision Tree models had similar scores of 0.9618 and 0.9569</a:t>
            </a:r>
          </a:p>
          <a:p>
            <a:pPr marL="514350" indent="-514350" algn="ctr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600"/>
              <a:buFont typeface="+mj-lt"/>
              <a:buAutoNum type="romanLcPeriod"/>
            </a:pPr>
            <a:r>
              <a:rPr lang="en-US" sz="2400" dirty="0">
                <a:latin typeface="Garamond" panose="02020404030301010803" pitchFamily="18" charset="0"/>
              </a:rPr>
              <a:t>The K-nearest neighbors (KNN) method exhibited the lowest performance score of 0.8376</a:t>
            </a:r>
          </a:p>
        </p:txBody>
      </p:sp>
    </p:spTree>
    <p:extLst>
      <p:ext uri="{BB962C8B-B14F-4D97-AF65-F5344CB8AC3E}">
        <p14:creationId xmlns:p14="http://schemas.microsoft.com/office/powerpoint/2010/main" val="9495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8D286C-E3EC-DE08-4CA7-84A296AE135B}"/>
              </a:ext>
            </a:extLst>
          </p:cNvPr>
          <p:cNvSpPr/>
          <p:nvPr/>
        </p:nvSpPr>
        <p:spPr>
          <a:xfrm>
            <a:off x="0" y="168965"/>
            <a:ext cx="2474843" cy="407505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Result</a:t>
            </a:r>
            <a:r>
              <a:rPr lang="en-US" sz="2000" dirty="0">
                <a:latin typeface="Garamond" panose="02020404030301010803" pitchFamily="18" charset="0"/>
              </a:rPr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5FDF6-1A0B-EEC4-8990-AA6595044B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" t="1287" r="1714"/>
          <a:stretch/>
        </p:blipFill>
        <p:spPr bwMode="auto">
          <a:xfrm>
            <a:off x="6096000" y="896634"/>
            <a:ext cx="5061920" cy="3613341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92E57F-2B2E-251D-8863-C78B02EF10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896634"/>
            <a:ext cx="5486399" cy="3613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6024E8-3508-3B8A-B4C6-7D8FE941F850}"/>
              </a:ext>
            </a:extLst>
          </p:cNvPr>
          <p:cNvSpPr txBox="1"/>
          <p:nvPr/>
        </p:nvSpPr>
        <p:spPr>
          <a:xfrm>
            <a:off x="1142946" y="4830139"/>
            <a:ext cx="9453823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600"/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The Random Forest algorithm obtained the highest F1 score of 0.81</a:t>
            </a:r>
            <a:r>
              <a:rPr lang="en-US" sz="2200" dirty="0">
                <a:latin typeface="Garamond" panose="02020404030301010803" pitchFamily="18" charset="0"/>
              </a:rPr>
              <a:t>.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600"/>
              <a:buFont typeface="Wingdings" panose="05000000000000000000" pitchFamily="2" charset="2"/>
              <a:buChar char="Ø"/>
            </a:pPr>
            <a:r>
              <a:rPr lang="en-US" sz="2400" dirty="0">
                <a:latin typeface="Garamond" panose="02020404030301010803" pitchFamily="18" charset="0"/>
              </a:rPr>
              <a:t>The XGBoost model exhibited comparable performance, with an F1 score of 0.80</a:t>
            </a:r>
            <a:endParaRPr lang="en-US" sz="2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3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8D286C-E3EC-DE08-4CA7-84A296AE135B}"/>
              </a:ext>
            </a:extLst>
          </p:cNvPr>
          <p:cNvSpPr/>
          <p:nvPr/>
        </p:nvSpPr>
        <p:spPr>
          <a:xfrm>
            <a:off x="0" y="168965"/>
            <a:ext cx="4011561" cy="407505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Conclusion and Future works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242C7-D9B6-4701-FBB3-D63A7A608B9C}"/>
              </a:ext>
            </a:extLst>
          </p:cNvPr>
          <p:cNvSpPr txBox="1"/>
          <p:nvPr/>
        </p:nvSpPr>
        <p:spPr>
          <a:xfrm>
            <a:off x="502920" y="1372301"/>
            <a:ext cx="1100327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algn="just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600"/>
              <a:buFont typeface="Courier New" panose="02070309020205020404" pitchFamily="49" charset="0"/>
              <a:buChar char="o"/>
            </a:pPr>
            <a:r>
              <a:rPr lang="en-US" sz="2800" dirty="0">
                <a:latin typeface="Garamond" panose="02020404030301010803" pitchFamily="18" charset="0"/>
              </a:rPr>
              <a:t>ROC ovr and weighted F1 score are the most appropriate evaluation metrices for this kind of dataset</a:t>
            </a:r>
          </a:p>
          <a:p>
            <a:pPr marL="457200" indent="-457200" algn="just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600"/>
              <a:buFont typeface="Courier New" panose="02070309020205020404" pitchFamily="49" charset="0"/>
              <a:buChar char="o"/>
            </a:pPr>
            <a:r>
              <a:rPr lang="en-US" sz="2800" dirty="0">
                <a:latin typeface="Garamond" panose="02020404030301010803" pitchFamily="18" charset="0"/>
              </a:rPr>
              <a:t>XGBoost showed the best performance for UNSW NB-15 dataset</a:t>
            </a:r>
          </a:p>
          <a:p>
            <a:pPr marL="457200" indent="-457200" algn="just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600"/>
              <a:buFont typeface="Courier New" panose="02070309020205020404" pitchFamily="49" charset="0"/>
              <a:buChar char="o"/>
            </a:pPr>
            <a:r>
              <a:rPr lang="en-US" sz="2800" dirty="0">
                <a:latin typeface="Garamond" panose="02020404030301010803" pitchFamily="18" charset="0"/>
              </a:rPr>
              <a:t>All sorts of malicious attacks can be stopped while accepting 30% of FPR</a:t>
            </a:r>
          </a:p>
          <a:p>
            <a:pPr marL="457200" indent="-457200" algn="just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600"/>
              <a:buFont typeface="Courier New" panose="02070309020205020404" pitchFamily="49" charset="0"/>
              <a:buChar char="o"/>
            </a:pPr>
            <a:r>
              <a:rPr lang="en-US" sz="2800" dirty="0">
                <a:latin typeface="Garamond" panose="02020404030301010803" pitchFamily="18" charset="0"/>
              </a:rPr>
              <a:t>Deep neural networks can be implemented for building IDS</a:t>
            </a:r>
          </a:p>
          <a:p>
            <a:pPr marL="457200" indent="-457200" algn="just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600"/>
              <a:buFont typeface="Courier New" panose="02070309020205020404" pitchFamily="49" charset="0"/>
              <a:buChar char="o"/>
            </a:pPr>
            <a:r>
              <a:rPr lang="en-US" sz="2800" dirty="0">
                <a:latin typeface="Garamond" panose="02020404030301010803" pitchFamily="18" charset="0"/>
              </a:rPr>
              <a:t>Advanced feature selection techniques for 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216215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56C9-7341-EF3C-54FC-0B2A29F9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116"/>
            <a:ext cx="10515600" cy="52437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accent1"/>
                </a:solidFill>
                <a:latin typeface="Garamond" panose="02020404030301010803" pitchFamily="18" charset="0"/>
              </a:rPr>
              <a:t>Thank you </a:t>
            </a:r>
          </a:p>
          <a:p>
            <a:pPr marL="0" indent="0" algn="ctr">
              <a:buNone/>
            </a:pPr>
            <a:endParaRPr lang="en-US" sz="5000" dirty="0">
              <a:solidFill>
                <a:schemeClr val="accent1"/>
              </a:solidFill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accent1"/>
                </a:solidFill>
                <a:latin typeface="Garamond" panose="02020404030301010803" pitchFamily="18" charset="0"/>
              </a:rPr>
              <a:t>Any Question?</a:t>
            </a:r>
          </a:p>
          <a:p>
            <a:pPr marL="0" indent="0" algn="ctr">
              <a:buNone/>
            </a:pPr>
            <a:endParaRPr lang="en-US" sz="4000" dirty="0">
              <a:solidFill>
                <a:schemeClr val="accent1"/>
              </a:solidFill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sz="2500" dirty="0">
                <a:solidFill>
                  <a:schemeClr val="accent1"/>
                </a:solidFill>
                <a:latin typeface="Garamond" panose="02020404030301010803" pitchFamily="18" charset="0"/>
              </a:rPr>
              <a:t>Contact: </a:t>
            </a:r>
            <a:r>
              <a:rPr lang="en-US" sz="2000" dirty="0">
                <a:latin typeface="Garamond" panose="020204040303010108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salmanmohosheu@iut-dhaka.edu</a:t>
            </a:r>
            <a:r>
              <a:rPr lang="en-US" sz="2000" dirty="0">
                <a:latin typeface="Garamond" panose="02020404030301010803" pitchFamily="18" charset="0"/>
              </a:rPr>
              <a:t>, </a:t>
            </a:r>
          </a:p>
          <a:p>
            <a:pPr marL="0" indent="0" algn="ctr">
              <a:buNone/>
            </a:pPr>
            <a:r>
              <a:rPr lang="en-US" sz="2000" dirty="0">
                <a:latin typeface="Garamond" panose="02020404030301010803" pitchFamily="18" charset="0"/>
              </a:rPr>
              <a:t>	    abrarshams@iut-dhaka.edu</a:t>
            </a:r>
          </a:p>
        </p:txBody>
      </p:sp>
    </p:spTree>
    <p:extLst>
      <p:ext uri="{BB962C8B-B14F-4D97-AF65-F5344CB8AC3E}">
        <p14:creationId xmlns:p14="http://schemas.microsoft.com/office/powerpoint/2010/main" val="392318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F4BCDD-5A50-1622-3438-4AD2CE002414}"/>
              </a:ext>
            </a:extLst>
          </p:cNvPr>
          <p:cNvSpPr/>
          <p:nvPr/>
        </p:nvSpPr>
        <p:spPr>
          <a:xfrm>
            <a:off x="0" y="168965"/>
            <a:ext cx="2474843" cy="407505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79CCE-2F61-573A-C45D-5FE8E7E4BD43}"/>
              </a:ext>
            </a:extLst>
          </p:cNvPr>
          <p:cNvSpPr/>
          <p:nvPr/>
        </p:nvSpPr>
        <p:spPr>
          <a:xfrm>
            <a:off x="11919900" y="0"/>
            <a:ext cx="272100" cy="6858000"/>
          </a:xfrm>
          <a:prstGeom prst="rect">
            <a:avLst/>
          </a:prstGeom>
          <a:solidFill>
            <a:srgbClr val="004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43000-3B86-7E50-4EBE-77CFB488C886}"/>
              </a:ext>
            </a:extLst>
          </p:cNvPr>
          <p:cNvSpPr/>
          <p:nvPr/>
        </p:nvSpPr>
        <p:spPr>
          <a:xfrm>
            <a:off x="11647800" y="0"/>
            <a:ext cx="272100" cy="6858000"/>
          </a:xfrm>
          <a:prstGeom prst="rect">
            <a:avLst/>
          </a:prstGeom>
          <a:solidFill>
            <a:srgbClr val="004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275CA-7897-3633-35C4-869292B5937A}"/>
              </a:ext>
            </a:extLst>
          </p:cNvPr>
          <p:cNvSpPr/>
          <p:nvPr/>
        </p:nvSpPr>
        <p:spPr>
          <a:xfrm>
            <a:off x="11438218" y="0"/>
            <a:ext cx="272100" cy="6858000"/>
          </a:xfrm>
          <a:prstGeom prst="rect">
            <a:avLst/>
          </a:prstGeom>
          <a:solidFill>
            <a:srgbClr val="004B4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F45D0A-1D09-C55C-A889-3945DF2F9F3B}"/>
              </a:ext>
            </a:extLst>
          </p:cNvPr>
          <p:cNvSpPr/>
          <p:nvPr/>
        </p:nvSpPr>
        <p:spPr>
          <a:xfrm>
            <a:off x="11157528" y="0"/>
            <a:ext cx="272100" cy="6858000"/>
          </a:xfrm>
          <a:prstGeom prst="rect">
            <a:avLst/>
          </a:prstGeom>
          <a:pattFill prst="dkVert">
            <a:fgClr>
              <a:srgbClr val="004B4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DA385-A156-486F-F4F0-C93F0FF5EAA6}"/>
              </a:ext>
            </a:extLst>
          </p:cNvPr>
          <p:cNvSpPr txBox="1"/>
          <p:nvPr/>
        </p:nvSpPr>
        <p:spPr>
          <a:xfrm>
            <a:off x="762372" y="188843"/>
            <a:ext cx="161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Content</a:t>
            </a:r>
            <a:r>
              <a:rPr lang="en-US" dirty="0">
                <a:solidFill>
                  <a:schemeClr val="bg1"/>
                </a:solidFill>
              </a:rPr>
              <a:t> 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126F96-71D1-0C19-9DF7-688BED93A1C6}"/>
              </a:ext>
            </a:extLst>
          </p:cNvPr>
          <p:cNvGrpSpPr/>
          <p:nvPr/>
        </p:nvGrpSpPr>
        <p:grpSpPr>
          <a:xfrm>
            <a:off x="3429075" y="1123289"/>
            <a:ext cx="4988193" cy="2593946"/>
            <a:chOff x="1520762" y="1063654"/>
            <a:chExt cx="3269823" cy="178870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E6197A2-6EBC-9774-AEB9-C208E7C07839}"/>
                </a:ext>
              </a:extLst>
            </p:cNvPr>
            <p:cNvSpPr/>
            <p:nvPr/>
          </p:nvSpPr>
          <p:spPr>
            <a:xfrm rot="21600000">
              <a:off x="1770034" y="1063654"/>
              <a:ext cx="3020551" cy="498544"/>
            </a:xfrm>
            <a:custGeom>
              <a:avLst/>
              <a:gdLst>
                <a:gd name="connsiteX0" fmla="*/ 0 w 3020551"/>
                <a:gd name="connsiteY0" fmla="*/ 0 h 498542"/>
                <a:gd name="connsiteX1" fmla="*/ 2771280 w 3020551"/>
                <a:gd name="connsiteY1" fmla="*/ 0 h 498542"/>
                <a:gd name="connsiteX2" fmla="*/ 3020551 w 3020551"/>
                <a:gd name="connsiteY2" fmla="*/ 249271 h 498542"/>
                <a:gd name="connsiteX3" fmla="*/ 2771280 w 3020551"/>
                <a:gd name="connsiteY3" fmla="*/ 498542 h 498542"/>
                <a:gd name="connsiteX4" fmla="*/ 0 w 3020551"/>
                <a:gd name="connsiteY4" fmla="*/ 498542 h 498542"/>
                <a:gd name="connsiteX5" fmla="*/ 0 w 3020551"/>
                <a:gd name="connsiteY5" fmla="*/ 0 h 49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0551" h="498542">
                  <a:moveTo>
                    <a:pt x="3020551" y="498541"/>
                  </a:moveTo>
                  <a:lnTo>
                    <a:pt x="249271" y="498541"/>
                  </a:lnTo>
                  <a:lnTo>
                    <a:pt x="0" y="249271"/>
                  </a:lnTo>
                  <a:lnTo>
                    <a:pt x="249271" y="1"/>
                  </a:lnTo>
                  <a:lnTo>
                    <a:pt x="3020551" y="1"/>
                  </a:lnTo>
                  <a:lnTo>
                    <a:pt x="3020551" y="498541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4478" tIns="91441" rIns="170688" bIns="91441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Motivation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B088DD6-C076-3FF0-6773-D83C583394E3}"/>
                </a:ext>
              </a:extLst>
            </p:cNvPr>
            <p:cNvSpPr/>
            <p:nvPr/>
          </p:nvSpPr>
          <p:spPr>
            <a:xfrm rot="21600000">
              <a:off x="1757287" y="1708736"/>
              <a:ext cx="3020551" cy="498543"/>
            </a:xfrm>
            <a:custGeom>
              <a:avLst/>
              <a:gdLst>
                <a:gd name="connsiteX0" fmla="*/ 0 w 3020551"/>
                <a:gd name="connsiteY0" fmla="*/ 0 h 498542"/>
                <a:gd name="connsiteX1" fmla="*/ 2771280 w 3020551"/>
                <a:gd name="connsiteY1" fmla="*/ 0 h 498542"/>
                <a:gd name="connsiteX2" fmla="*/ 3020551 w 3020551"/>
                <a:gd name="connsiteY2" fmla="*/ 249271 h 498542"/>
                <a:gd name="connsiteX3" fmla="*/ 2771280 w 3020551"/>
                <a:gd name="connsiteY3" fmla="*/ 498542 h 498542"/>
                <a:gd name="connsiteX4" fmla="*/ 0 w 3020551"/>
                <a:gd name="connsiteY4" fmla="*/ 498542 h 498542"/>
                <a:gd name="connsiteX5" fmla="*/ 0 w 3020551"/>
                <a:gd name="connsiteY5" fmla="*/ 0 h 49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0551" h="498542">
                  <a:moveTo>
                    <a:pt x="3020551" y="498541"/>
                  </a:moveTo>
                  <a:lnTo>
                    <a:pt x="249271" y="498541"/>
                  </a:lnTo>
                  <a:lnTo>
                    <a:pt x="0" y="249271"/>
                  </a:lnTo>
                  <a:lnTo>
                    <a:pt x="249271" y="1"/>
                  </a:lnTo>
                  <a:lnTo>
                    <a:pt x="3020551" y="1"/>
                  </a:lnTo>
                  <a:lnTo>
                    <a:pt x="3020551" y="498541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4478" tIns="91440" rIns="170688" bIns="91441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SzPts val="1000"/>
                <a:buFont typeface="Times New Roman" panose="02020603050405020304" pitchFamily="18" charset="0"/>
                <a:buNone/>
              </a:pPr>
              <a:r>
                <a:rPr lang="en-US" sz="2400" b="1" u="none" kern="1200" dirty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Introduction</a:t>
              </a:r>
              <a:endParaRPr lang="en-US" sz="2400" b="1" kern="12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8AA25B-531A-33C3-5107-C15CA5A4A26B}"/>
                </a:ext>
              </a:extLst>
            </p:cNvPr>
            <p:cNvSpPr/>
            <p:nvPr/>
          </p:nvSpPr>
          <p:spPr>
            <a:xfrm>
              <a:off x="1585294" y="1064036"/>
              <a:ext cx="498542" cy="498542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AA459DB-889C-06BF-C25F-3B72EA6DD0C7}"/>
                </a:ext>
              </a:extLst>
            </p:cNvPr>
            <p:cNvSpPr/>
            <p:nvPr/>
          </p:nvSpPr>
          <p:spPr>
            <a:xfrm rot="21600000">
              <a:off x="1770034" y="2353816"/>
              <a:ext cx="3020551" cy="498543"/>
            </a:xfrm>
            <a:custGeom>
              <a:avLst/>
              <a:gdLst>
                <a:gd name="connsiteX0" fmla="*/ 0 w 3020551"/>
                <a:gd name="connsiteY0" fmla="*/ 0 h 498542"/>
                <a:gd name="connsiteX1" fmla="*/ 2771280 w 3020551"/>
                <a:gd name="connsiteY1" fmla="*/ 0 h 498542"/>
                <a:gd name="connsiteX2" fmla="*/ 3020551 w 3020551"/>
                <a:gd name="connsiteY2" fmla="*/ 249271 h 498542"/>
                <a:gd name="connsiteX3" fmla="*/ 2771280 w 3020551"/>
                <a:gd name="connsiteY3" fmla="*/ 498542 h 498542"/>
                <a:gd name="connsiteX4" fmla="*/ 0 w 3020551"/>
                <a:gd name="connsiteY4" fmla="*/ 498542 h 498542"/>
                <a:gd name="connsiteX5" fmla="*/ 0 w 3020551"/>
                <a:gd name="connsiteY5" fmla="*/ 0 h 49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0551" h="498542">
                  <a:moveTo>
                    <a:pt x="3020551" y="498541"/>
                  </a:moveTo>
                  <a:lnTo>
                    <a:pt x="249271" y="498541"/>
                  </a:lnTo>
                  <a:lnTo>
                    <a:pt x="0" y="249271"/>
                  </a:lnTo>
                  <a:lnTo>
                    <a:pt x="249271" y="1"/>
                  </a:lnTo>
                  <a:lnTo>
                    <a:pt x="3020551" y="1"/>
                  </a:lnTo>
                  <a:lnTo>
                    <a:pt x="3020551" y="498541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4478" tIns="91441" rIns="170688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SzPts val="1000"/>
                <a:buFont typeface="Times New Roman" panose="02020603050405020304" pitchFamily="18" charset="0"/>
                <a:buNone/>
              </a:pPr>
              <a:r>
                <a:rPr lang="en-US" sz="2400" b="1" u="none" kern="1200" dirty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Methodology</a:t>
              </a:r>
              <a:endParaRPr lang="en-US" sz="2400" kern="12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E13820-A1D9-9C04-FDA7-566A6111E7A2}"/>
                </a:ext>
              </a:extLst>
            </p:cNvPr>
            <p:cNvSpPr/>
            <p:nvPr/>
          </p:nvSpPr>
          <p:spPr>
            <a:xfrm>
              <a:off x="1520762" y="2353817"/>
              <a:ext cx="498542" cy="498542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4000" b="-34000"/>
              </a:stretch>
            </a:blipFill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D29C57-CA81-DF40-A396-84A6870E889E}"/>
                </a:ext>
              </a:extLst>
            </p:cNvPr>
            <p:cNvSpPr/>
            <p:nvPr/>
          </p:nvSpPr>
          <p:spPr>
            <a:xfrm>
              <a:off x="1585289" y="1714890"/>
              <a:ext cx="498542" cy="498542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B5B162-3887-2840-35C1-C855386E964D}"/>
              </a:ext>
            </a:extLst>
          </p:cNvPr>
          <p:cNvGrpSpPr/>
          <p:nvPr/>
        </p:nvGrpSpPr>
        <p:grpSpPr>
          <a:xfrm>
            <a:off x="3429075" y="3938115"/>
            <a:ext cx="4999435" cy="1727190"/>
            <a:chOff x="1478931" y="3726633"/>
            <a:chExt cx="5035664" cy="17005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CF9C30-E965-4720-2C83-61B7BEE8100D}"/>
                </a:ext>
              </a:extLst>
            </p:cNvPr>
            <p:cNvSpPr/>
            <p:nvPr/>
          </p:nvSpPr>
          <p:spPr>
            <a:xfrm rot="21600000">
              <a:off x="1897542" y="3754400"/>
              <a:ext cx="4593666" cy="755808"/>
            </a:xfrm>
            <a:custGeom>
              <a:avLst/>
              <a:gdLst>
                <a:gd name="connsiteX0" fmla="*/ 0 w 4593666"/>
                <a:gd name="connsiteY0" fmla="*/ 0 h 755806"/>
                <a:gd name="connsiteX1" fmla="*/ 4215763 w 4593666"/>
                <a:gd name="connsiteY1" fmla="*/ 0 h 755806"/>
                <a:gd name="connsiteX2" fmla="*/ 4593666 w 4593666"/>
                <a:gd name="connsiteY2" fmla="*/ 377903 h 755806"/>
                <a:gd name="connsiteX3" fmla="*/ 4215763 w 4593666"/>
                <a:gd name="connsiteY3" fmla="*/ 755806 h 755806"/>
                <a:gd name="connsiteX4" fmla="*/ 0 w 4593666"/>
                <a:gd name="connsiteY4" fmla="*/ 755806 h 755806"/>
                <a:gd name="connsiteX5" fmla="*/ 0 w 4593666"/>
                <a:gd name="connsiteY5" fmla="*/ 0 h 75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93666" h="755806">
                  <a:moveTo>
                    <a:pt x="4593666" y="755805"/>
                  </a:moveTo>
                  <a:lnTo>
                    <a:pt x="377903" y="755805"/>
                  </a:lnTo>
                  <a:lnTo>
                    <a:pt x="0" y="377903"/>
                  </a:lnTo>
                  <a:lnTo>
                    <a:pt x="377903" y="1"/>
                  </a:lnTo>
                  <a:lnTo>
                    <a:pt x="4593666" y="1"/>
                  </a:lnTo>
                  <a:lnTo>
                    <a:pt x="4593666" y="755805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2240" tIns="91441" rIns="170688" bIns="91441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SzPts val="1000"/>
                <a:buFont typeface="Times New Roman" panose="02020603050405020304" pitchFamily="18" charset="0"/>
                <a:buNone/>
              </a:pPr>
              <a:r>
                <a:rPr lang="en-US" sz="2400" b="1" u="none" kern="1200" dirty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Result</a:t>
              </a:r>
              <a:endParaRPr lang="en-US" sz="2400" kern="12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0E9732-C401-02A7-23BA-FA30DBBA5108}"/>
                </a:ext>
              </a:extLst>
            </p:cNvPr>
            <p:cNvSpPr/>
            <p:nvPr/>
          </p:nvSpPr>
          <p:spPr>
            <a:xfrm>
              <a:off x="1490631" y="3726633"/>
              <a:ext cx="755806" cy="755806"/>
            </a:xfrm>
            <a:prstGeom prst="ellipse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7D24E55-DA26-E38E-7710-B449B34CBE4B}"/>
                </a:ext>
              </a:extLst>
            </p:cNvPr>
            <p:cNvSpPr/>
            <p:nvPr/>
          </p:nvSpPr>
          <p:spPr>
            <a:xfrm rot="21600000">
              <a:off x="1874132" y="4671390"/>
              <a:ext cx="4640463" cy="755808"/>
            </a:xfrm>
            <a:custGeom>
              <a:avLst/>
              <a:gdLst>
                <a:gd name="connsiteX0" fmla="*/ 0 w 4640463"/>
                <a:gd name="connsiteY0" fmla="*/ 0 h 755806"/>
                <a:gd name="connsiteX1" fmla="*/ 4262560 w 4640463"/>
                <a:gd name="connsiteY1" fmla="*/ 0 h 755806"/>
                <a:gd name="connsiteX2" fmla="*/ 4640463 w 4640463"/>
                <a:gd name="connsiteY2" fmla="*/ 377903 h 755806"/>
                <a:gd name="connsiteX3" fmla="*/ 4262560 w 4640463"/>
                <a:gd name="connsiteY3" fmla="*/ 755806 h 755806"/>
                <a:gd name="connsiteX4" fmla="*/ 0 w 4640463"/>
                <a:gd name="connsiteY4" fmla="*/ 755806 h 755806"/>
                <a:gd name="connsiteX5" fmla="*/ 0 w 4640463"/>
                <a:gd name="connsiteY5" fmla="*/ 0 h 75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40463" h="755806">
                  <a:moveTo>
                    <a:pt x="4640463" y="755805"/>
                  </a:moveTo>
                  <a:lnTo>
                    <a:pt x="377903" y="755805"/>
                  </a:lnTo>
                  <a:lnTo>
                    <a:pt x="0" y="377903"/>
                  </a:lnTo>
                  <a:lnTo>
                    <a:pt x="377903" y="1"/>
                  </a:lnTo>
                  <a:lnTo>
                    <a:pt x="4640463" y="1"/>
                  </a:lnTo>
                  <a:lnTo>
                    <a:pt x="4640463" y="755805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2240" tIns="76201" rIns="142240" bIns="76201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SzPts val="1000"/>
                <a:buFont typeface="Times New Roman" panose="02020603050405020304" pitchFamily="18" charset="0"/>
                <a:buNone/>
              </a:pPr>
              <a:r>
                <a:rPr lang="en-US" sz="2000" b="1" u="none" kern="1200" dirty="0">
                  <a:solidFill>
                    <a:schemeClr val="accent6">
                      <a:lumMod val="75000"/>
                    </a:schemeClr>
                  </a:solidFill>
                  <a:latin typeface="Garamond" panose="02020404030301010803" pitchFamily="18" charset="0"/>
                </a:rPr>
                <a:t>Conclusion and Future Scopes</a:t>
              </a:r>
              <a:endParaRPr lang="en-US" sz="2000" kern="12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04E3659-3239-E369-4C81-FFE95B61BE48}"/>
                </a:ext>
              </a:extLst>
            </p:cNvPr>
            <p:cNvSpPr/>
            <p:nvPr/>
          </p:nvSpPr>
          <p:spPr>
            <a:xfrm>
              <a:off x="1478931" y="4671391"/>
              <a:ext cx="755806" cy="755806"/>
            </a:xfrm>
            <a:prstGeom prst="ellipse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9000" r="-49000"/>
              </a:stretch>
            </a:blipFill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72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5E18E3-97DE-524B-AD51-3EF7A5B94452}"/>
              </a:ext>
            </a:extLst>
          </p:cNvPr>
          <p:cNvSpPr/>
          <p:nvPr/>
        </p:nvSpPr>
        <p:spPr>
          <a:xfrm>
            <a:off x="0" y="168965"/>
            <a:ext cx="2474843" cy="407505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Motivation 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9E9D53-24FF-77C1-BAF8-8131D0E62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29822"/>
              </p:ext>
            </p:extLst>
          </p:nvPr>
        </p:nvGraphicFramePr>
        <p:xfrm>
          <a:off x="1237421" y="1028700"/>
          <a:ext cx="10058400" cy="513853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280442658"/>
                    </a:ext>
                  </a:extLst>
                </a:gridCol>
              </a:tblGrid>
              <a:tr h="1284633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Internet and Wireless Communication Growth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Over the past decade, there has been a significant increase in internet and wireless communication usage, leading to heightened security concerns</a:t>
                      </a:r>
                      <a:endParaRPr lang="en-US" b="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116460"/>
                  </a:ext>
                </a:extLst>
              </a:tr>
              <a:tr h="1284633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Rapid Expansion of Internet Usage and Data Production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Global internet statistics from 2000 to 2019 reveal a remarkable 111.4% expansion in internet usage</a:t>
                      </a:r>
                      <a:endParaRPr lang="en-US" b="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02358"/>
                  </a:ext>
                </a:extLst>
              </a:tr>
              <a:tr h="1284633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Challenges in Data Security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Safeguarding it from hostile infiltrations, attacks, and exploitation of network vulnerabilities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77537"/>
                  </a:ext>
                </a:extLst>
              </a:tr>
              <a:tr h="1284633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Role of Intrusion Detection Systems (IDS) and Machine Learning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Motivated by the need to enhance cybersecurity infrastructure, the integration of machine learning</a:t>
                      </a:r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84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0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5E18E3-97DE-524B-AD51-3EF7A5B94452}"/>
              </a:ext>
            </a:extLst>
          </p:cNvPr>
          <p:cNvSpPr/>
          <p:nvPr/>
        </p:nvSpPr>
        <p:spPr>
          <a:xfrm>
            <a:off x="0" y="168965"/>
            <a:ext cx="2474843" cy="407505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Motivation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94529-E4EF-7461-B24E-5FBFAB6D5E07}"/>
              </a:ext>
            </a:extLst>
          </p:cNvPr>
          <p:cNvSpPr txBox="1"/>
          <p:nvPr/>
        </p:nvSpPr>
        <p:spPr>
          <a:xfrm>
            <a:off x="79514" y="1157621"/>
            <a:ext cx="601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Garamond" panose="02020404030301010803" pitchFamily="18" charset="0"/>
              </a:rPr>
              <a:t>Brief overview of the contemporary era of information technology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D2175-AF49-8607-C0FC-5B147E3F6C76}"/>
              </a:ext>
            </a:extLst>
          </p:cNvPr>
          <p:cNvSpPr txBox="1"/>
          <p:nvPr/>
        </p:nvSpPr>
        <p:spPr>
          <a:xfrm>
            <a:off x="6460812" y="1225340"/>
            <a:ext cx="565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Garamond" panose="02020404030301010803" pitchFamily="18" charset="0"/>
              </a:rPr>
              <a:t>Importance of network security in the digital landscape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B4131-9D48-1C63-3861-4E76061464B3}"/>
              </a:ext>
            </a:extLst>
          </p:cNvPr>
          <p:cNvSpPr txBox="1"/>
          <p:nvPr/>
        </p:nvSpPr>
        <p:spPr>
          <a:xfrm>
            <a:off x="4890905" y="3883330"/>
            <a:ext cx="339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Garamond" panose="02020404030301010803" pitchFamily="18" charset="0"/>
              </a:rPr>
              <a:t>The need to distinguish between harmful and non-malicious traffic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AAFD2F-8B5F-C292-B644-F375969DCB0D}"/>
              </a:ext>
            </a:extLst>
          </p:cNvPr>
          <p:cNvSpPr/>
          <p:nvPr/>
        </p:nvSpPr>
        <p:spPr>
          <a:xfrm>
            <a:off x="215348" y="1800618"/>
            <a:ext cx="1837084" cy="1330547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dirty="0">
                <a:effectLst/>
                <a:latin typeface="Garamond" panose="02020404030301010803" pitchFamily="18" charset="0"/>
              </a:rPr>
              <a:t>Signature-based Detection </a:t>
            </a:r>
          </a:p>
          <a:p>
            <a:pPr algn="ctr"/>
            <a:r>
              <a:rPr lang="en-US" i="0" dirty="0">
                <a:effectLst/>
                <a:latin typeface="Garamond" panose="02020404030301010803" pitchFamily="18" charset="0"/>
              </a:rPr>
              <a:t>(Pre-2000s)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003D81-6BCA-AEE3-226F-8DD28C394E49}"/>
              </a:ext>
            </a:extLst>
          </p:cNvPr>
          <p:cNvSpPr/>
          <p:nvPr/>
        </p:nvSpPr>
        <p:spPr>
          <a:xfrm>
            <a:off x="2236304" y="1803952"/>
            <a:ext cx="1898374" cy="1330548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dirty="0">
                <a:effectLst/>
                <a:latin typeface="Garamond" panose="02020404030301010803" pitchFamily="18" charset="0"/>
              </a:rPr>
              <a:t>Machine Learning and AI-based Detection (Present)</a:t>
            </a:r>
            <a:endParaRPr lang="en-US" dirty="0">
              <a:latin typeface="Garamond" panose="02020404030301010803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3A336B-D4B9-6483-01BA-252B9D927D6F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052432" y="2465892"/>
            <a:ext cx="183872" cy="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BA70C-AA07-0BCB-6FF8-EB24ED500772}"/>
              </a:ext>
            </a:extLst>
          </p:cNvPr>
          <p:cNvSpPr/>
          <p:nvPr/>
        </p:nvSpPr>
        <p:spPr>
          <a:xfrm>
            <a:off x="2236304" y="3411251"/>
            <a:ext cx="1898374" cy="1093305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dirty="0">
                <a:effectLst/>
                <a:latin typeface="Garamond" panose="02020404030301010803" pitchFamily="18" charset="0"/>
              </a:rPr>
              <a:t>UEBA , Zero Trust Architecture etc.</a:t>
            </a:r>
            <a:endParaRPr lang="en-US" dirty="0">
              <a:latin typeface="Garamond" panose="02020404030301010803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ACD5B-0320-0942-5A37-3B0C3496E5EE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3185491" y="3134500"/>
            <a:ext cx="0" cy="27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B2A5ED3-8673-0C2A-4FE0-09BE65927439}"/>
              </a:ext>
            </a:extLst>
          </p:cNvPr>
          <p:cNvSpPr/>
          <p:nvPr/>
        </p:nvSpPr>
        <p:spPr>
          <a:xfrm>
            <a:off x="8854687" y="2615867"/>
            <a:ext cx="1727436" cy="1271920"/>
          </a:xfrm>
          <a:prstGeom prst="ellipse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Network security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4E1103-ED87-1837-7681-AD49DBD961AC}"/>
              </a:ext>
            </a:extLst>
          </p:cNvPr>
          <p:cNvSpPr/>
          <p:nvPr/>
        </p:nvSpPr>
        <p:spPr>
          <a:xfrm>
            <a:off x="7419201" y="1944975"/>
            <a:ext cx="1696336" cy="1093305"/>
          </a:xfrm>
          <a:prstGeom prst="ellipse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Data Integrity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6E8345-DFAB-311F-0E0F-6EC15DB282FA}"/>
              </a:ext>
            </a:extLst>
          </p:cNvPr>
          <p:cNvSpPr/>
          <p:nvPr/>
        </p:nvSpPr>
        <p:spPr>
          <a:xfrm>
            <a:off x="10249216" y="1915261"/>
            <a:ext cx="1727436" cy="1093305"/>
          </a:xfrm>
          <a:prstGeom prst="ellipse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dirty="0">
                <a:effectLst/>
                <a:latin typeface="Garamond" panose="02020404030301010803" pitchFamily="18" charset="0"/>
              </a:rPr>
              <a:t>Data Protection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46AF98-C4E7-C404-5B24-EE02D3B55A1E}"/>
              </a:ext>
            </a:extLst>
          </p:cNvPr>
          <p:cNvSpPr/>
          <p:nvPr/>
        </p:nvSpPr>
        <p:spPr>
          <a:xfrm>
            <a:off x="8988108" y="3957903"/>
            <a:ext cx="1580322" cy="1093305"/>
          </a:xfrm>
          <a:prstGeom prst="ellipse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F</a:t>
            </a:r>
            <a:r>
              <a:rPr lang="en-US" b="0" i="0" dirty="0"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irewalls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C12A47-E7A3-BF81-134F-6E0D1DB4FB4A}"/>
              </a:ext>
            </a:extLst>
          </p:cNvPr>
          <p:cNvSpPr/>
          <p:nvPr/>
        </p:nvSpPr>
        <p:spPr>
          <a:xfrm>
            <a:off x="5800336" y="4834668"/>
            <a:ext cx="1580322" cy="839709"/>
          </a:xfrm>
          <a:prstGeom prst="round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Network Traffic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DD049E-4B4D-C940-D1A1-2BD0AFA1787C}"/>
              </a:ext>
            </a:extLst>
          </p:cNvPr>
          <p:cNvSpPr/>
          <p:nvPr/>
        </p:nvSpPr>
        <p:spPr>
          <a:xfrm>
            <a:off x="4364132" y="5922856"/>
            <a:ext cx="1948069" cy="745434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Malicious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77C3A3-27A5-784E-E46E-ADE2BB36CC58}"/>
              </a:ext>
            </a:extLst>
          </p:cNvPr>
          <p:cNvSpPr/>
          <p:nvPr/>
        </p:nvSpPr>
        <p:spPr>
          <a:xfrm>
            <a:off x="6769402" y="5922856"/>
            <a:ext cx="1948069" cy="745434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Non-malicious</a:t>
            </a:r>
          </a:p>
        </p:txBody>
      </p:sp>
    </p:spTree>
    <p:extLst>
      <p:ext uri="{BB962C8B-B14F-4D97-AF65-F5344CB8AC3E}">
        <p14:creationId xmlns:p14="http://schemas.microsoft.com/office/powerpoint/2010/main" val="23881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C998A2-B08A-AB82-45C4-87334FBCFEE5}"/>
              </a:ext>
            </a:extLst>
          </p:cNvPr>
          <p:cNvSpPr/>
          <p:nvPr/>
        </p:nvSpPr>
        <p:spPr>
          <a:xfrm>
            <a:off x="0" y="168965"/>
            <a:ext cx="2474843" cy="407505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A63A8-77CB-CFD5-F0EE-0CA845F2C928}"/>
              </a:ext>
            </a:extLst>
          </p:cNvPr>
          <p:cNvSpPr txBox="1"/>
          <p:nvPr/>
        </p:nvSpPr>
        <p:spPr>
          <a:xfrm>
            <a:off x="665922" y="176360"/>
            <a:ext cx="191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Introduction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F9A885-02B5-E364-C929-12A12408D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60032"/>
              </p:ext>
            </p:extLst>
          </p:nvPr>
        </p:nvGraphicFramePr>
        <p:xfrm>
          <a:off x="1254034" y="1110342"/>
          <a:ext cx="10267406" cy="5212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267406">
                  <a:extLst>
                    <a:ext uri="{9D8B030D-6E8A-4147-A177-3AD203B41FA5}">
                      <a16:colId xmlns:a16="http://schemas.microsoft.com/office/drawing/2014/main" val="267547241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Employing machine learning algorithms in intrusion detection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82936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Validation of accuracy and false alarm rate (FAR) as evaluation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036212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Handling class imbalance in intrusion detection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03123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Selecting appropriate </a:t>
                      </a:r>
                      <a:r>
                        <a:rPr lang="en-US" b="1">
                          <a:latin typeface="Garamond" panose="02020404030301010803" pitchFamily="18" charset="0"/>
                        </a:rPr>
                        <a:t>evaluation matrices</a:t>
                      </a:r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757345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b="1" dirty="0">
                          <a:latin typeface="Garamond" panose="02020404030301010803" pitchFamily="18" charset="0"/>
                        </a:rPr>
                        <a:t>Compare the performance of machine learning classifiers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158929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Challenges and Mitigations in Machine Learning for Intrusion Detection</a:t>
                      </a:r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4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70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8380D-46BC-A93B-1CC7-B92437981496}"/>
              </a:ext>
            </a:extLst>
          </p:cNvPr>
          <p:cNvSpPr/>
          <p:nvPr/>
        </p:nvSpPr>
        <p:spPr>
          <a:xfrm>
            <a:off x="0" y="168965"/>
            <a:ext cx="2474843" cy="407505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Methodology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6FFE8-D00E-1754-2BD3-0BCCFB3E4776}"/>
              </a:ext>
            </a:extLst>
          </p:cNvPr>
          <p:cNvSpPr txBox="1"/>
          <p:nvPr/>
        </p:nvSpPr>
        <p:spPr>
          <a:xfrm>
            <a:off x="4148497" y="333286"/>
            <a:ext cx="3135956" cy="4770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Garamond" panose="02020404030301010803" pitchFamily="18" charset="0"/>
              </a:rPr>
              <a:t>Dataset Description 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150814-BB5B-BFD1-1825-D5A1ECE7BA46}"/>
              </a:ext>
            </a:extLst>
          </p:cNvPr>
          <p:cNvSpPr/>
          <p:nvPr/>
        </p:nvSpPr>
        <p:spPr>
          <a:xfrm>
            <a:off x="2702581" y="1296946"/>
            <a:ext cx="1580322" cy="839709"/>
          </a:xfrm>
          <a:prstGeom prst="round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Garamond" panose="02020404030301010803" pitchFamily="18" charset="0"/>
              </a:rPr>
              <a:t>Dataset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FA63FC4-B352-210B-182E-C1A703072250}"/>
              </a:ext>
            </a:extLst>
          </p:cNvPr>
          <p:cNvSpPr/>
          <p:nvPr/>
        </p:nvSpPr>
        <p:spPr>
          <a:xfrm>
            <a:off x="4634925" y="1513049"/>
            <a:ext cx="1081550" cy="407505"/>
          </a:xfrm>
          <a:prstGeom prst="rightArrow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B4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FA315-8E07-1E0F-6F31-AB2430C43644}"/>
              </a:ext>
            </a:extLst>
          </p:cNvPr>
          <p:cNvSpPr txBox="1"/>
          <p:nvPr/>
        </p:nvSpPr>
        <p:spPr>
          <a:xfrm>
            <a:off x="5999632" y="1478275"/>
            <a:ext cx="3514498" cy="4770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4B49"/>
                </a:solidFill>
                <a:latin typeface="Arial Rounded MT Bold" panose="020F0704030504030204" pitchFamily="34" charset="0"/>
              </a:rPr>
              <a:t>UNSW-NB15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7830-D59E-4976-D19D-57C85ECAF92C}"/>
              </a:ext>
            </a:extLst>
          </p:cNvPr>
          <p:cNvSpPr/>
          <p:nvPr/>
        </p:nvSpPr>
        <p:spPr>
          <a:xfrm>
            <a:off x="3732876" y="5783213"/>
            <a:ext cx="2885645" cy="828170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1200" dirty="0">
                <a:effectLst/>
                <a:latin typeface="Garamond" panose="02020404030301010803" pitchFamily="18" charset="0"/>
              </a:rPr>
              <a:t>49 independent features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9A591-A75B-F5D0-0592-840B675323A0}"/>
              </a:ext>
            </a:extLst>
          </p:cNvPr>
          <p:cNvSpPr/>
          <p:nvPr/>
        </p:nvSpPr>
        <p:spPr>
          <a:xfrm>
            <a:off x="3236372" y="3535644"/>
            <a:ext cx="3814167" cy="806342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1200" dirty="0">
                <a:effectLst/>
                <a:latin typeface="Garamond" panose="02020404030301010803" pitchFamily="18" charset="0"/>
              </a:rPr>
              <a:t>257,673 number of instances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E5222-624F-C759-4498-4E3C83FBA445}"/>
              </a:ext>
            </a:extLst>
          </p:cNvPr>
          <p:cNvSpPr/>
          <p:nvPr/>
        </p:nvSpPr>
        <p:spPr>
          <a:xfrm>
            <a:off x="1237421" y="4557707"/>
            <a:ext cx="3314378" cy="828169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effectLst/>
                <a:latin typeface="Garamond" panose="02020404030301010803" pitchFamily="18" charset="0"/>
              </a:rPr>
              <a:t>training set 175,341 records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6A4D3C-F1AB-D23F-AB81-B632AC45DA01}"/>
              </a:ext>
            </a:extLst>
          </p:cNvPr>
          <p:cNvSpPr/>
          <p:nvPr/>
        </p:nvSpPr>
        <p:spPr>
          <a:xfrm>
            <a:off x="1458944" y="2623261"/>
            <a:ext cx="7280107" cy="696663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effectLst/>
                <a:latin typeface="Garamond" panose="02020404030301010803" pitchFamily="18" charset="0"/>
              </a:rPr>
              <a:t>Curated by Cyber Range Lab of UNSW  Canberra </a:t>
            </a:r>
            <a:endParaRPr lang="en-US" sz="2400" kern="1200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1F6985-BC14-720D-81F0-86A36973B0B3}"/>
              </a:ext>
            </a:extLst>
          </p:cNvPr>
          <p:cNvSpPr/>
          <p:nvPr/>
        </p:nvSpPr>
        <p:spPr>
          <a:xfrm>
            <a:off x="5362028" y="4557706"/>
            <a:ext cx="3377023" cy="828169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effectLst/>
                <a:latin typeface="Garamond" panose="02020404030301010803" pitchFamily="18" charset="0"/>
              </a:rPr>
              <a:t>testing set is 82,332 records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77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8380D-46BC-A93B-1CC7-B92437981496}"/>
              </a:ext>
            </a:extLst>
          </p:cNvPr>
          <p:cNvSpPr/>
          <p:nvPr/>
        </p:nvSpPr>
        <p:spPr>
          <a:xfrm>
            <a:off x="0" y="168965"/>
            <a:ext cx="2474843" cy="407505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Methodology</a:t>
            </a:r>
            <a:r>
              <a:rPr lang="en-US" sz="2000" dirty="0">
                <a:latin typeface="Garamond" panose="02020404030301010803" pitchFamily="18" charset="0"/>
              </a:rPr>
              <a:t> :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68AB64D8-9443-E774-EC39-0D88FAFE0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42" y="2427919"/>
            <a:ext cx="4822255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	</a:t>
            </a:r>
            <a:r>
              <a:rPr kumimoji="0" lang="en-US" altLang="en-US" sz="2600" b="1" i="0" u="sng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Abadi" panose="020F0502020204030204" pitchFamily="34" charset="0"/>
              </a:rPr>
              <a:t>Multiclass dataset</a:t>
            </a:r>
          </a:p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7F0E"/>
                </a:solidFill>
                <a:effectLst/>
              </a:rPr>
              <a:t>Generic 	            58871 </a:t>
            </a:r>
          </a:p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7F0E"/>
                </a:solidFill>
                <a:effectLst/>
              </a:rPr>
              <a:t>Exploits 	            44525 </a:t>
            </a:r>
          </a:p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7F0E"/>
                </a:solidFill>
                <a:effectLst/>
              </a:rPr>
              <a:t>Fuzzers 	            24246 </a:t>
            </a:r>
          </a:p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7F0E"/>
                </a:solidFill>
                <a:effectLst/>
              </a:rPr>
              <a:t>DoS 	            16353 </a:t>
            </a:r>
          </a:p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7F0E"/>
                </a:solidFill>
                <a:effectLst/>
              </a:rPr>
              <a:t>Reconnaissance  	13987 </a:t>
            </a:r>
          </a:p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7F0E"/>
                </a:solidFill>
                <a:effectLst/>
              </a:rPr>
              <a:t>Analysis 	              2677</a:t>
            </a:r>
          </a:p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7F0E"/>
                </a:solidFill>
                <a:effectLst/>
              </a:rPr>
              <a:t>Backdoor 	              2329 </a:t>
            </a:r>
          </a:p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7F0E"/>
                </a:solidFill>
                <a:effectLst/>
              </a:rPr>
              <a:t>Shellcode 	              1511 </a:t>
            </a:r>
          </a:p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7F0E"/>
                </a:solidFill>
                <a:effectLst/>
              </a:rPr>
              <a:t>Worms 	                174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E23071C-376F-9710-16BF-879BE2FA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7919"/>
            <a:ext cx="6062957" cy="4345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207674-BBC4-21D1-FFB2-2A176F4F693B}"/>
              </a:ext>
            </a:extLst>
          </p:cNvPr>
          <p:cNvSpPr txBox="1"/>
          <p:nvPr/>
        </p:nvSpPr>
        <p:spPr>
          <a:xfrm>
            <a:off x="4148497" y="333286"/>
            <a:ext cx="3135956" cy="4770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Garamond" panose="02020404030301010803" pitchFamily="18" charset="0"/>
              </a:rPr>
              <a:t>Dataset Description 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2E047-2774-0A71-AACE-77813E1A355A}"/>
              </a:ext>
            </a:extLst>
          </p:cNvPr>
          <p:cNvSpPr/>
          <p:nvPr/>
        </p:nvSpPr>
        <p:spPr>
          <a:xfrm>
            <a:off x="2702581" y="1296946"/>
            <a:ext cx="1580322" cy="839709"/>
          </a:xfrm>
          <a:prstGeom prst="round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Garamond" panose="02020404030301010803" pitchFamily="18" charset="0"/>
              </a:rPr>
              <a:t>Dataset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2D2464-E794-C14F-4BD3-5846B4360C91}"/>
              </a:ext>
            </a:extLst>
          </p:cNvPr>
          <p:cNvSpPr/>
          <p:nvPr/>
        </p:nvSpPr>
        <p:spPr>
          <a:xfrm>
            <a:off x="4634925" y="1513049"/>
            <a:ext cx="1081550" cy="407505"/>
          </a:xfrm>
          <a:prstGeom prst="rightArrow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B4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8EEEA-D204-87F6-A900-D86E9FBEB33B}"/>
              </a:ext>
            </a:extLst>
          </p:cNvPr>
          <p:cNvSpPr txBox="1"/>
          <p:nvPr/>
        </p:nvSpPr>
        <p:spPr>
          <a:xfrm>
            <a:off x="5999632" y="1478275"/>
            <a:ext cx="3514498" cy="4770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4B49"/>
                </a:solidFill>
                <a:latin typeface="Arial Rounded MT Bold" panose="020F0704030504030204" pitchFamily="34" charset="0"/>
              </a:rPr>
              <a:t>UNSW-NB15 Dataset</a:t>
            </a:r>
          </a:p>
        </p:txBody>
      </p:sp>
    </p:spTree>
    <p:extLst>
      <p:ext uri="{BB962C8B-B14F-4D97-AF65-F5344CB8AC3E}">
        <p14:creationId xmlns:p14="http://schemas.microsoft.com/office/powerpoint/2010/main" val="263143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8380D-46BC-A93B-1CC7-B92437981496}"/>
              </a:ext>
            </a:extLst>
          </p:cNvPr>
          <p:cNvSpPr/>
          <p:nvPr/>
        </p:nvSpPr>
        <p:spPr>
          <a:xfrm>
            <a:off x="0" y="168965"/>
            <a:ext cx="2474843" cy="407505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Methodology</a:t>
            </a:r>
            <a:r>
              <a:rPr lang="en-US" sz="2000" dirty="0">
                <a:latin typeface="Garamond" panose="02020404030301010803" pitchFamily="18" charset="0"/>
              </a:rPr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6FFE8-D00E-1754-2BD3-0BCCFB3E4776}"/>
              </a:ext>
            </a:extLst>
          </p:cNvPr>
          <p:cNvSpPr txBox="1"/>
          <p:nvPr/>
        </p:nvSpPr>
        <p:spPr>
          <a:xfrm>
            <a:off x="2474842" y="1212588"/>
            <a:ext cx="3738798" cy="55399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Garamond" panose="02020404030301010803" pitchFamily="18" charset="0"/>
              </a:rPr>
              <a:t>Data Preprocessing: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CB5AF-CC7D-ACE4-BDCB-DCABF0F3954C}"/>
              </a:ext>
            </a:extLst>
          </p:cNvPr>
          <p:cNvSpPr txBox="1"/>
          <p:nvPr/>
        </p:nvSpPr>
        <p:spPr>
          <a:xfrm>
            <a:off x="496936" y="2089942"/>
            <a:ext cx="6808946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600"/>
              <a:buFont typeface="Wingdings" panose="05000000000000000000" pitchFamily="2" charset="2"/>
              <a:buChar char="q"/>
            </a:pPr>
            <a:r>
              <a:rPr lang="en-US" sz="2800" dirty="0">
                <a:latin typeface="Garamond" panose="02020404030301010803" pitchFamily="18" charset="0"/>
              </a:rPr>
              <a:t>Unnecessary columns were removed</a:t>
            </a: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600"/>
              <a:buFont typeface="Wingdings" panose="05000000000000000000" pitchFamily="2" charset="2"/>
              <a:buChar char="q"/>
            </a:pPr>
            <a:r>
              <a:rPr lang="en-US" sz="2800" kern="1200" dirty="0">
                <a:effectLst/>
                <a:latin typeface="Garamond" panose="02020404030301010803" pitchFamily="18" charset="0"/>
              </a:rPr>
              <a:t>Nominal columns were label encoded</a:t>
            </a:r>
            <a:endParaRPr lang="en-US" sz="2800" dirty="0">
              <a:latin typeface="Garamond" panose="02020404030301010803" pitchFamily="18" charset="0"/>
            </a:endParaRP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600"/>
              <a:buFont typeface="Wingdings" panose="05000000000000000000" pitchFamily="2" charset="2"/>
              <a:buChar char="q"/>
            </a:pPr>
            <a:r>
              <a:rPr lang="en-US" sz="2800" kern="1200" dirty="0">
                <a:effectLst/>
                <a:latin typeface="Garamond" panose="02020404030301010803" pitchFamily="18" charset="0"/>
              </a:rPr>
              <a:t>Mutual Information wa</a:t>
            </a:r>
            <a:r>
              <a:rPr lang="en-US" sz="2800" dirty="0">
                <a:latin typeface="Garamond" panose="02020404030301010803" pitchFamily="18" charset="0"/>
              </a:rPr>
              <a:t>s implemented as       </a:t>
            </a:r>
            <a:r>
              <a:rPr lang="en-US" sz="2800" kern="1200" dirty="0">
                <a:effectLst/>
                <a:latin typeface="Garamond" panose="02020404030301010803" pitchFamily="18" charset="0"/>
              </a:rPr>
              <a:t>Feature Selection method </a:t>
            </a:r>
            <a:endParaRPr lang="en-US" sz="2800" b="0" i="0" dirty="0">
              <a:effectLst/>
              <a:latin typeface="Garamond" panose="02020404030301010803" pitchFamily="18" charset="0"/>
            </a:endParaRP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600"/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Garamond" panose="02020404030301010803" pitchFamily="18" charset="0"/>
              </a:rPr>
              <a:t>Data Scaling by minmaxscaler [0,1]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5E545-B732-D054-4DE8-2B0F8C14C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798" y="5041733"/>
            <a:ext cx="3532403" cy="1417851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129BD3-C416-81C1-C0D9-C36B56A20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937" y="1282841"/>
            <a:ext cx="4393405" cy="370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9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72360D-6FA3-DA5A-3787-B5FA5B622BFF}"/>
              </a:ext>
            </a:extLst>
          </p:cNvPr>
          <p:cNvSpPr/>
          <p:nvPr/>
        </p:nvSpPr>
        <p:spPr>
          <a:xfrm>
            <a:off x="0" y="168965"/>
            <a:ext cx="2474843" cy="407505"/>
          </a:xfrm>
          <a:prstGeom prst="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Methodology</a:t>
            </a:r>
            <a:r>
              <a:rPr lang="en-US" sz="2000" dirty="0">
                <a:latin typeface="Garamond" panose="02020404030301010803" pitchFamily="18" charset="0"/>
              </a:rPr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7B494-8D5A-A8E1-8906-C3D4C15AA840}"/>
              </a:ext>
            </a:extLst>
          </p:cNvPr>
          <p:cNvSpPr txBox="1"/>
          <p:nvPr/>
        </p:nvSpPr>
        <p:spPr>
          <a:xfrm>
            <a:off x="4717111" y="643032"/>
            <a:ext cx="1496612" cy="4616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accent6">
                      <a:lumMod val="75000"/>
                    </a:schemeClr>
                  </a:solidFill>
                </a:ln>
                <a:latin typeface="Garamond" panose="02020404030301010803" pitchFamily="18" charset="0"/>
              </a:rPr>
              <a:t>Work-flow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A459E4-70AB-0649-106B-80459579FD21}"/>
              </a:ext>
            </a:extLst>
          </p:cNvPr>
          <p:cNvSpPr/>
          <p:nvPr/>
        </p:nvSpPr>
        <p:spPr>
          <a:xfrm>
            <a:off x="1117600" y="1788160"/>
            <a:ext cx="1357243" cy="579120"/>
          </a:xfrm>
          <a:prstGeom prst="round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7031E-BF8B-2F82-80B2-C75D0CB3D413}"/>
              </a:ext>
            </a:extLst>
          </p:cNvPr>
          <p:cNvSpPr/>
          <p:nvPr/>
        </p:nvSpPr>
        <p:spPr>
          <a:xfrm>
            <a:off x="4856480" y="1788160"/>
            <a:ext cx="1357243" cy="579120"/>
          </a:xfrm>
          <a:prstGeom prst="round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Feature Selection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B8FB3B-92D0-D2F8-CF56-2EF6D8D942DC}"/>
              </a:ext>
            </a:extLst>
          </p:cNvPr>
          <p:cNvSpPr/>
          <p:nvPr/>
        </p:nvSpPr>
        <p:spPr>
          <a:xfrm>
            <a:off x="6959600" y="1788160"/>
            <a:ext cx="1786835" cy="579120"/>
          </a:xfrm>
          <a:prstGeom prst="round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Min-Max Scaling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2462A0-3F33-B1A4-F691-8F619E88719E}"/>
              </a:ext>
            </a:extLst>
          </p:cNvPr>
          <p:cNvSpPr/>
          <p:nvPr/>
        </p:nvSpPr>
        <p:spPr>
          <a:xfrm>
            <a:off x="4600052" y="3827414"/>
            <a:ext cx="1880260" cy="912190"/>
          </a:xfrm>
          <a:prstGeom prst="round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Hyperparameter optimization 5cv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3EDB0D-36E6-6EE4-E475-99E9401FCF29}"/>
              </a:ext>
            </a:extLst>
          </p:cNvPr>
          <p:cNvSpPr/>
          <p:nvPr/>
        </p:nvSpPr>
        <p:spPr>
          <a:xfrm>
            <a:off x="687128" y="3993949"/>
            <a:ext cx="1357243" cy="579120"/>
          </a:xfrm>
          <a:prstGeom prst="roundRect">
            <a:avLst/>
          </a:prstGeom>
          <a:solidFill>
            <a:srgbClr val="004B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Result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3217E4D-4469-1F22-FB44-F7952382939C}"/>
              </a:ext>
            </a:extLst>
          </p:cNvPr>
          <p:cNvSpPr/>
          <p:nvPr/>
        </p:nvSpPr>
        <p:spPr>
          <a:xfrm>
            <a:off x="2848334" y="1540565"/>
            <a:ext cx="1729409" cy="107431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4B49"/>
                </a:solidFill>
                <a:latin typeface="Garamond" panose="02020404030301010803" pitchFamily="18" charset="0"/>
              </a:rPr>
              <a:t>Label Encoding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507F36A-AA74-D8F9-6A66-85C04E467AD7}"/>
              </a:ext>
            </a:extLst>
          </p:cNvPr>
          <p:cNvSpPr/>
          <p:nvPr/>
        </p:nvSpPr>
        <p:spPr>
          <a:xfrm>
            <a:off x="8358809" y="2663687"/>
            <a:ext cx="1786835" cy="1302468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4B49"/>
                </a:solidFill>
                <a:latin typeface="Garamond" panose="02020404030301010803" pitchFamily="18" charset="0"/>
              </a:rPr>
              <a:t>Train-Test Split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7B8712-ACA4-1380-9090-AC9F00D83E10}"/>
              </a:ext>
            </a:extLst>
          </p:cNvPr>
          <p:cNvSpPr/>
          <p:nvPr/>
        </p:nvSpPr>
        <p:spPr>
          <a:xfrm>
            <a:off x="6959600" y="3908286"/>
            <a:ext cx="1020461" cy="7713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Train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1EC268-FB50-1655-75C7-563486368CA9}"/>
              </a:ext>
            </a:extLst>
          </p:cNvPr>
          <p:cNvSpPr/>
          <p:nvPr/>
        </p:nvSpPr>
        <p:spPr>
          <a:xfrm>
            <a:off x="2954130" y="3783046"/>
            <a:ext cx="1358351" cy="10021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Model Training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FD31C0-4297-AC65-F088-DEBA71FB1981}"/>
              </a:ext>
            </a:extLst>
          </p:cNvPr>
          <p:cNvSpPr/>
          <p:nvPr/>
        </p:nvSpPr>
        <p:spPr>
          <a:xfrm>
            <a:off x="8803108" y="4880554"/>
            <a:ext cx="898235" cy="77138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Test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937138-7EC2-59CA-6857-14CC2D2BD66C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474843" y="2077720"/>
            <a:ext cx="373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ABE42C-1A3C-10EA-8668-002AF01F3F51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4577743" y="2077720"/>
            <a:ext cx="278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56E86-DD33-5031-4E42-FDBBA30B25B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213723" y="2077720"/>
            <a:ext cx="745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5828377-53BC-3F79-4E28-192891D57D13}"/>
              </a:ext>
            </a:extLst>
          </p:cNvPr>
          <p:cNvCxnSpPr>
            <a:stCxn id="8" idx="3"/>
            <a:endCxn id="13" idx="0"/>
          </p:cNvCxnSpPr>
          <p:nvPr/>
        </p:nvCxnSpPr>
        <p:spPr>
          <a:xfrm>
            <a:off x="8746435" y="2077720"/>
            <a:ext cx="505792" cy="585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07B6209-8A10-826B-360B-CB6E23687443}"/>
              </a:ext>
            </a:extLst>
          </p:cNvPr>
          <p:cNvCxnSpPr>
            <a:stCxn id="13" idx="2"/>
            <a:endCxn id="14" idx="6"/>
          </p:cNvCxnSpPr>
          <p:nvPr/>
        </p:nvCxnSpPr>
        <p:spPr>
          <a:xfrm rot="5400000">
            <a:off x="8452232" y="3493984"/>
            <a:ext cx="327825" cy="1272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46A195-AEAF-10F8-5DC5-E18BD078B8BB}"/>
              </a:ext>
            </a:extLst>
          </p:cNvPr>
          <p:cNvCxnSpPr>
            <a:stCxn id="14" idx="2"/>
            <a:endCxn id="9" idx="3"/>
          </p:cNvCxnSpPr>
          <p:nvPr/>
        </p:nvCxnSpPr>
        <p:spPr>
          <a:xfrm flipH="1" flipV="1">
            <a:off x="6480312" y="4283509"/>
            <a:ext cx="479288" cy="1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5311B8-5CFB-FF2B-9FC8-B45F13251617}"/>
              </a:ext>
            </a:extLst>
          </p:cNvPr>
          <p:cNvCxnSpPr>
            <a:stCxn id="9" idx="1"/>
            <a:endCxn id="15" idx="6"/>
          </p:cNvCxnSpPr>
          <p:nvPr/>
        </p:nvCxnSpPr>
        <p:spPr>
          <a:xfrm flipH="1">
            <a:off x="4312481" y="4283509"/>
            <a:ext cx="2875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89FDFB-633B-5CB0-B7EC-EFA2D4CB2E89}"/>
              </a:ext>
            </a:extLst>
          </p:cNvPr>
          <p:cNvCxnSpPr>
            <a:stCxn id="15" idx="2"/>
            <a:endCxn id="10" idx="3"/>
          </p:cNvCxnSpPr>
          <p:nvPr/>
        </p:nvCxnSpPr>
        <p:spPr>
          <a:xfrm flipH="1" flipV="1">
            <a:off x="2044371" y="4283509"/>
            <a:ext cx="909759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11768B-DCE5-B97A-7E0A-A5B8EB0E5AC1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9252226" y="3966155"/>
            <a:ext cx="1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81B8B1D-3ADC-52C3-E3CF-9F5505AA244D}"/>
              </a:ext>
            </a:extLst>
          </p:cNvPr>
          <p:cNvCxnSpPr>
            <a:cxnSpLocks/>
            <a:stCxn id="16" idx="2"/>
          </p:cNvCxnSpPr>
          <p:nvPr/>
        </p:nvCxnSpPr>
        <p:spPr>
          <a:xfrm rot="10800000">
            <a:off x="2287956" y="4296978"/>
            <a:ext cx="6515153" cy="969271"/>
          </a:xfrm>
          <a:prstGeom prst="bentConnector3">
            <a:avLst>
              <a:gd name="adj1" fmla="val 10003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0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623</Words>
  <Application>Microsoft Office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Abadi</vt:lpstr>
      <vt:lpstr>Arial</vt:lpstr>
      <vt:lpstr>Arial Rounded MT Bold</vt:lpstr>
      <vt:lpstr>Calibri</vt:lpstr>
      <vt:lpstr>Calibri Light</vt:lpstr>
      <vt:lpstr>Cambria Math</vt:lpstr>
      <vt:lpstr>Courier New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Noman</dc:creator>
  <cp:lastModifiedBy>Salman Siam</cp:lastModifiedBy>
  <cp:revision>28</cp:revision>
  <dcterms:created xsi:type="dcterms:W3CDTF">2023-11-22T08:52:23Z</dcterms:created>
  <dcterms:modified xsi:type="dcterms:W3CDTF">2024-03-29T16:10:01Z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2023-11-28T08:44:51Z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e79a9598-315c-45df-bbd5-b454d92e36f9</vt:lpwstr>
  </property>
  <property fmtid="{D5CDD505-2E9C-101B-9397-08002B2CF9AE}" pid="7" name="MSIP_Label_defa4170-0d19-0005-0004-bc88714345d2_ActionId">
    <vt:lpwstr>f5421139-986e-4687-bf60-416a54cb1de0</vt:lpwstr>
  </property>
  <property fmtid="{D5CDD505-2E9C-101B-9397-08002B2CF9AE}" pid="8" name="MSIP_Label_defa4170-0d19-0005-0004-bc88714345d2_ContentBits">
    <vt:lpwstr>0</vt:lpwstr>
  </property>
</Properties>
</file>