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382" r:id="rId5"/>
    <p:sldId id="404" r:id="rId6"/>
    <p:sldId id="405" r:id="rId7"/>
    <p:sldId id="407" r:id="rId8"/>
    <p:sldId id="408" r:id="rId9"/>
    <p:sldId id="409" r:id="rId10"/>
    <p:sldId id="410" r:id="rId11"/>
    <p:sldId id="411" r:id="rId12"/>
    <p:sldId id="384" r:id="rId13"/>
    <p:sldId id="261" r:id="rId14"/>
    <p:sldId id="413" r:id="rId15"/>
    <p:sldId id="414" r:id="rId16"/>
    <p:sldId id="419" r:id="rId17"/>
    <p:sldId id="420" r:id="rId18"/>
    <p:sldId id="415" r:id="rId19"/>
    <p:sldId id="416"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49"/>
    <a:srgbClr val="8C3492"/>
    <a:srgbClr val="244161"/>
    <a:srgbClr val="AAA103"/>
    <a:srgbClr val="AB4C1D"/>
    <a:srgbClr val="71D1FD"/>
    <a:srgbClr val="3165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34234-5B98-4A0F-A8BA-B8AF33535CDB}" type="doc">
      <dgm:prSet loTypeId="urn:microsoft.com/office/officeart/2005/8/layout/vList3" loCatId="list" qsTypeId="urn:microsoft.com/office/officeart/2005/8/quickstyle/simple1" qsCatId="simple" csTypeId="urn:microsoft.com/office/officeart/2005/8/colors/accent6_1" csCatId="accent6" phldr="1"/>
      <dgm:spPr/>
    </dgm:pt>
    <dgm:pt modelId="{D1F78849-1312-411E-B906-8B6F30495AC1}">
      <dgm:prSet phldrT="[Text]"/>
      <dgm:spPr/>
      <dgm:t>
        <a:bodyPr/>
        <a:lstStyle/>
        <a:p>
          <a:r>
            <a:rPr lang="en-US" b="1" u="none" dirty="0">
              <a:solidFill>
                <a:schemeClr val="accent6">
                  <a:lumMod val="75000"/>
                </a:schemeClr>
              </a:solidFill>
              <a:latin typeface="Garamond" panose="02020404030301010803" pitchFamily="18" charset="0"/>
            </a:rPr>
            <a:t>Introduction</a:t>
          </a:r>
          <a:endParaRPr lang="en-US" dirty="0">
            <a:solidFill>
              <a:schemeClr val="accent6">
                <a:lumMod val="75000"/>
              </a:schemeClr>
            </a:solidFill>
            <a:latin typeface="Garamond" panose="02020404030301010803" pitchFamily="18" charset="0"/>
          </a:endParaRPr>
        </a:p>
      </dgm:t>
    </dgm:pt>
    <dgm:pt modelId="{E76AD947-C779-4FC7-B5C7-FF604F923F8B}" type="parTrans" cxnId="{F48F4D58-E0C0-4267-8D74-0D89A7159C23}">
      <dgm:prSet/>
      <dgm:spPr/>
      <dgm:t>
        <a:bodyPr/>
        <a:lstStyle/>
        <a:p>
          <a:endParaRPr lang="en-US">
            <a:solidFill>
              <a:schemeClr val="accent6">
                <a:lumMod val="75000"/>
              </a:schemeClr>
            </a:solidFill>
          </a:endParaRPr>
        </a:p>
      </dgm:t>
    </dgm:pt>
    <dgm:pt modelId="{5680D5D8-312B-448A-B509-178D50CE890A}" type="sibTrans" cxnId="{F48F4D58-E0C0-4267-8D74-0D89A7159C23}">
      <dgm:prSet/>
      <dgm:spPr/>
      <dgm:t>
        <a:bodyPr/>
        <a:lstStyle/>
        <a:p>
          <a:endParaRPr lang="en-US">
            <a:solidFill>
              <a:schemeClr val="accent6">
                <a:lumMod val="75000"/>
              </a:schemeClr>
            </a:solidFill>
          </a:endParaRPr>
        </a:p>
      </dgm:t>
    </dgm:pt>
    <dgm:pt modelId="{76164185-3E57-4405-8F44-4FA74E9F5920}">
      <dgm:prSet phldrT="[Text]"/>
      <dgm:spPr/>
      <dgm:t>
        <a:bodyPr/>
        <a:lstStyle/>
        <a:p>
          <a:pPr>
            <a:buSzPts val="1000"/>
            <a:buFont typeface="Times New Roman" panose="02020603050405020304" pitchFamily="18" charset="0"/>
            <a:buAutoNum type="romanUcPeriod"/>
          </a:pPr>
          <a:r>
            <a:rPr lang="en-US" b="1" u="none" dirty="0">
              <a:solidFill>
                <a:schemeClr val="accent6">
                  <a:lumMod val="75000"/>
                </a:schemeClr>
              </a:solidFill>
              <a:latin typeface="Garamond" panose="02020404030301010803" pitchFamily="18" charset="0"/>
            </a:rPr>
            <a:t>Methodology</a:t>
          </a:r>
          <a:endParaRPr lang="en-US" dirty="0">
            <a:solidFill>
              <a:schemeClr val="accent6">
                <a:lumMod val="75000"/>
              </a:schemeClr>
            </a:solidFill>
            <a:latin typeface="Garamond" panose="02020404030301010803" pitchFamily="18" charset="0"/>
          </a:endParaRPr>
        </a:p>
      </dgm:t>
    </dgm:pt>
    <dgm:pt modelId="{9D8BE695-BE94-42D6-87C6-92150E79AB04}" type="parTrans" cxnId="{4BEDB773-9070-406A-A205-01BB4B1F71E5}">
      <dgm:prSet/>
      <dgm:spPr/>
      <dgm:t>
        <a:bodyPr/>
        <a:lstStyle/>
        <a:p>
          <a:endParaRPr lang="en-US">
            <a:solidFill>
              <a:schemeClr val="accent6">
                <a:lumMod val="75000"/>
              </a:schemeClr>
            </a:solidFill>
          </a:endParaRPr>
        </a:p>
      </dgm:t>
    </dgm:pt>
    <dgm:pt modelId="{528A69BF-3B21-4326-A143-B21747A6A142}" type="sibTrans" cxnId="{4BEDB773-9070-406A-A205-01BB4B1F71E5}">
      <dgm:prSet/>
      <dgm:spPr/>
      <dgm:t>
        <a:bodyPr/>
        <a:lstStyle/>
        <a:p>
          <a:endParaRPr lang="en-US">
            <a:solidFill>
              <a:schemeClr val="accent6">
                <a:lumMod val="75000"/>
              </a:schemeClr>
            </a:solidFill>
          </a:endParaRPr>
        </a:p>
      </dgm:t>
    </dgm:pt>
    <dgm:pt modelId="{A85DFBFE-1399-40DB-B8BA-EAC533A2369A}" type="pres">
      <dgm:prSet presAssocID="{00034234-5B98-4A0F-A8BA-B8AF33535CDB}" presName="linearFlow" presStyleCnt="0">
        <dgm:presLayoutVars>
          <dgm:dir/>
          <dgm:resizeHandles val="exact"/>
        </dgm:presLayoutVars>
      </dgm:prSet>
      <dgm:spPr/>
    </dgm:pt>
    <dgm:pt modelId="{D5EA5A86-B18D-46BC-9C61-5AB2733C7B2F}" type="pres">
      <dgm:prSet presAssocID="{D1F78849-1312-411E-B906-8B6F30495AC1}" presName="composite" presStyleCnt="0"/>
      <dgm:spPr/>
    </dgm:pt>
    <dgm:pt modelId="{10DD320C-1074-4F3D-87C5-9D80AEE9CCD9}" type="pres">
      <dgm:prSet presAssocID="{D1F78849-1312-411E-B906-8B6F30495AC1}"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9579A1DA-5EE2-4708-83C8-80A2AC85B507}" type="pres">
      <dgm:prSet presAssocID="{D1F78849-1312-411E-B906-8B6F30495AC1}" presName="txShp" presStyleLbl="node1" presStyleIdx="0" presStyleCnt="2">
        <dgm:presLayoutVars>
          <dgm:bulletEnabled val="1"/>
        </dgm:presLayoutVars>
      </dgm:prSet>
      <dgm:spPr/>
    </dgm:pt>
    <dgm:pt modelId="{EE3246A9-8E76-4E49-ABF1-F9B3D5C6104B}" type="pres">
      <dgm:prSet presAssocID="{5680D5D8-312B-448A-B509-178D50CE890A}" presName="spacing" presStyleCnt="0"/>
      <dgm:spPr/>
    </dgm:pt>
    <dgm:pt modelId="{33A44D55-BD2D-4FD1-90FA-62590B639AF3}" type="pres">
      <dgm:prSet presAssocID="{76164185-3E57-4405-8F44-4FA74E9F5920}" presName="composite" presStyleCnt="0"/>
      <dgm:spPr/>
    </dgm:pt>
    <dgm:pt modelId="{6B2625B7-DB4F-44B2-9D4D-3FCDE926F873}" type="pres">
      <dgm:prSet presAssocID="{76164185-3E57-4405-8F44-4FA74E9F5920}"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34000" b="-34000"/>
          </a:stretch>
        </a:blipFill>
      </dgm:spPr>
    </dgm:pt>
    <dgm:pt modelId="{98FF6B6D-02AC-482E-8636-62685BCBEBE8}" type="pres">
      <dgm:prSet presAssocID="{76164185-3E57-4405-8F44-4FA74E9F5920}" presName="txShp" presStyleLbl="node1" presStyleIdx="1" presStyleCnt="2">
        <dgm:presLayoutVars>
          <dgm:bulletEnabled val="1"/>
        </dgm:presLayoutVars>
      </dgm:prSet>
      <dgm:spPr/>
    </dgm:pt>
  </dgm:ptLst>
  <dgm:cxnLst>
    <dgm:cxn modelId="{63E35502-F83C-4C74-B46D-630BC1FC1354}" type="presOf" srcId="{D1F78849-1312-411E-B906-8B6F30495AC1}" destId="{9579A1DA-5EE2-4708-83C8-80A2AC85B507}" srcOrd="0" destOrd="0" presId="urn:microsoft.com/office/officeart/2005/8/layout/vList3"/>
    <dgm:cxn modelId="{52508712-E2BB-478B-8CBE-F1B15F4FE5B2}" type="presOf" srcId="{00034234-5B98-4A0F-A8BA-B8AF33535CDB}" destId="{A85DFBFE-1399-40DB-B8BA-EAC533A2369A}" srcOrd="0" destOrd="0" presId="urn:microsoft.com/office/officeart/2005/8/layout/vList3"/>
    <dgm:cxn modelId="{4BEDB773-9070-406A-A205-01BB4B1F71E5}" srcId="{00034234-5B98-4A0F-A8BA-B8AF33535CDB}" destId="{76164185-3E57-4405-8F44-4FA74E9F5920}" srcOrd="1" destOrd="0" parTransId="{9D8BE695-BE94-42D6-87C6-92150E79AB04}" sibTransId="{528A69BF-3B21-4326-A143-B21747A6A142}"/>
    <dgm:cxn modelId="{F48F4D58-E0C0-4267-8D74-0D89A7159C23}" srcId="{00034234-5B98-4A0F-A8BA-B8AF33535CDB}" destId="{D1F78849-1312-411E-B906-8B6F30495AC1}" srcOrd="0" destOrd="0" parTransId="{E76AD947-C779-4FC7-B5C7-FF604F923F8B}" sibTransId="{5680D5D8-312B-448A-B509-178D50CE890A}"/>
    <dgm:cxn modelId="{A4ECD8EF-7879-4423-B0F2-9E70B15F92C9}" type="presOf" srcId="{76164185-3E57-4405-8F44-4FA74E9F5920}" destId="{98FF6B6D-02AC-482E-8636-62685BCBEBE8}" srcOrd="0" destOrd="0" presId="urn:microsoft.com/office/officeart/2005/8/layout/vList3"/>
    <dgm:cxn modelId="{1092694A-42A5-4A73-B592-C813B4EE258C}" type="presParOf" srcId="{A85DFBFE-1399-40DB-B8BA-EAC533A2369A}" destId="{D5EA5A86-B18D-46BC-9C61-5AB2733C7B2F}" srcOrd="0" destOrd="0" presId="urn:microsoft.com/office/officeart/2005/8/layout/vList3"/>
    <dgm:cxn modelId="{4DF368A0-82D8-43A5-B0CD-FF390F0818D7}" type="presParOf" srcId="{D5EA5A86-B18D-46BC-9C61-5AB2733C7B2F}" destId="{10DD320C-1074-4F3D-87C5-9D80AEE9CCD9}" srcOrd="0" destOrd="0" presId="urn:microsoft.com/office/officeart/2005/8/layout/vList3"/>
    <dgm:cxn modelId="{6E144E35-0A9A-4C87-B2E0-5DEB43CD80B8}" type="presParOf" srcId="{D5EA5A86-B18D-46BC-9C61-5AB2733C7B2F}" destId="{9579A1DA-5EE2-4708-83C8-80A2AC85B507}" srcOrd="1" destOrd="0" presId="urn:microsoft.com/office/officeart/2005/8/layout/vList3"/>
    <dgm:cxn modelId="{86245F35-2B25-4214-82F0-9FE9D97530E6}" type="presParOf" srcId="{A85DFBFE-1399-40DB-B8BA-EAC533A2369A}" destId="{EE3246A9-8E76-4E49-ABF1-F9B3D5C6104B}" srcOrd="1" destOrd="0" presId="urn:microsoft.com/office/officeart/2005/8/layout/vList3"/>
    <dgm:cxn modelId="{01D9DF1A-6222-45EA-B3BC-06C7471F1C83}" type="presParOf" srcId="{A85DFBFE-1399-40DB-B8BA-EAC533A2369A}" destId="{33A44D55-BD2D-4FD1-90FA-62590B639AF3}" srcOrd="2" destOrd="0" presId="urn:microsoft.com/office/officeart/2005/8/layout/vList3"/>
    <dgm:cxn modelId="{11AD326B-D12D-4426-8A09-4514173ECD66}" type="presParOf" srcId="{33A44D55-BD2D-4FD1-90FA-62590B639AF3}" destId="{6B2625B7-DB4F-44B2-9D4D-3FCDE926F873}" srcOrd="0" destOrd="0" presId="urn:microsoft.com/office/officeart/2005/8/layout/vList3"/>
    <dgm:cxn modelId="{975377C6-3720-4F33-8CE4-6D99664D1428}" type="presParOf" srcId="{33A44D55-BD2D-4FD1-90FA-62590B639AF3}" destId="{98FF6B6D-02AC-482E-8636-62685BCBEBE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034234-5B98-4A0F-A8BA-B8AF33535CDB}" type="doc">
      <dgm:prSet loTypeId="urn:microsoft.com/office/officeart/2005/8/layout/vList3" loCatId="list" qsTypeId="urn:microsoft.com/office/officeart/2005/8/quickstyle/simple1" qsCatId="simple" csTypeId="urn:microsoft.com/office/officeart/2005/8/colors/accent6_1" csCatId="accent6" phldr="1"/>
      <dgm:spPr/>
    </dgm:pt>
    <dgm:pt modelId="{D1F78849-1312-411E-B906-8B6F30495AC1}">
      <dgm:prSet phldrT="[Text]" custT="1"/>
      <dgm:spPr/>
      <dgm:t>
        <a:bodyPr/>
        <a:lstStyle/>
        <a:p>
          <a:pPr>
            <a:buSzPts val="1000"/>
            <a:buFont typeface="Times New Roman" panose="02020603050405020304" pitchFamily="18" charset="0"/>
            <a:buAutoNum type="romanUcPeriod"/>
          </a:pPr>
          <a:r>
            <a:rPr lang="en-US" sz="2400" b="1" u="none" dirty="0">
              <a:solidFill>
                <a:schemeClr val="accent6">
                  <a:lumMod val="75000"/>
                </a:schemeClr>
              </a:solidFill>
              <a:latin typeface="Garamond" panose="02020404030301010803" pitchFamily="18" charset="0"/>
            </a:rPr>
            <a:t>Result</a:t>
          </a:r>
          <a:endParaRPr lang="en-US" sz="2400" dirty="0">
            <a:solidFill>
              <a:schemeClr val="accent6">
                <a:lumMod val="75000"/>
              </a:schemeClr>
            </a:solidFill>
            <a:latin typeface="Garamond" panose="02020404030301010803" pitchFamily="18" charset="0"/>
          </a:endParaRPr>
        </a:p>
      </dgm:t>
    </dgm:pt>
    <dgm:pt modelId="{E76AD947-C779-4FC7-B5C7-FF604F923F8B}" type="parTrans" cxnId="{F48F4D58-E0C0-4267-8D74-0D89A7159C23}">
      <dgm:prSet/>
      <dgm:spPr/>
      <dgm:t>
        <a:bodyPr/>
        <a:lstStyle/>
        <a:p>
          <a:endParaRPr lang="en-US">
            <a:solidFill>
              <a:schemeClr val="accent6">
                <a:lumMod val="75000"/>
              </a:schemeClr>
            </a:solidFill>
          </a:endParaRPr>
        </a:p>
      </dgm:t>
    </dgm:pt>
    <dgm:pt modelId="{5680D5D8-312B-448A-B509-178D50CE890A}" type="sibTrans" cxnId="{F48F4D58-E0C0-4267-8D74-0D89A7159C23}">
      <dgm:prSet/>
      <dgm:spPr/>
      <dgm:t>
        <a:bodyPr/>
        <a:lstStyle/>
        <a:p>
          <a:endParaRPr lang="en-US">
            <a:solidFill>
              <a:schemeClr val="accent6">
                <a:lumMod val="75000"/>
              </a:schemeClr>
            </a:solidFill>
          </a:endParaRPr>
        </a:p>
      </dgm:t>
    </dgm:pt>
    <dgm:pt modelId="{7D5571BF-476A-424A-8A92-F5F6D7E52946}">
      <dgm:prSet phldrT="[Text]" custT="1"/>
      <dgm:spPr/>
      <dgm:t>
        <a:bodyPr/>
        <a:lstStyle/>
        <a:p>
          <a:pPr>
            <a:buSzPts val="1000"/>
            <a:buFont typeface="Times New Roman" panose="02020603050405020304" pitchFamily="18" charset="0"/>
            <a:buAutoNum type="romanUcPeriod"/>
          </a:pPr>
          <a:r>
            <a:rPr lang="en-US" sz="2000" b="1" u="none" dirty="0">
              <a:solidFill>
                <a:schemeClr val="accent6">
                  <a:lumMod val="75000"/>
                </a:schemeClr>
              </a:solidFill>
              <a:latin typeface="Garamond" panose="02020404030301010803" pitchFamily="18" charset="0"/>
            </a:rPr>
            <a:t>Conclusion and Future Work</a:t>
          </a:r>
          <a:endParaRPr lang="en-US" sz="2000" dirty="0">
            <a:solidFill>
              <a:schemeClr val="accent6">
                <a:lumMod val="75000"/>
              </a:schemeClr>
            </a:solidFill>
            <a:latin typeface="Garamond" panose="02020404030301010803" pitchFamily="18" charset="0"/>
          </a:endParaRPr>
        </a:p>
      </dgm:t>
    </dgm:pt>
    <dgm:pt modelId="{F1471B8C-9DB7-4068-A9CC-09571F3A12A0}" type="parTrans" cxnId="{8CD232F5-EF70-40B2-9B85-33566B3B7FBB}">
      <dgm:prSet/>
      <dgm:spPr/>
      <dgm:t>
        <a:bodyPr/>
        <a:lstStyle/>
        <a:p>
          <a:endParaRPr lang="en-US">
            <a:solidFill>
              <a:schemeClr val="accent6">
                <a:lumMod val="75000"/>
              </a:schemeClr>
            </a:solidFill>
          </a:endParaRPr>
        </a:p>
      </dgm:t>
    </dgm:pt>
    <dgm:pt modelId="{1E493319-7C37-4CBB-A176-CB2566B3A696}" type="sibTrans" cxnId="{8CD232F5-EF70-40B2-9B85-33566B3B7FBB}">
      <dgm:prSet/>
      <dgm:spPr/>
      <dgm:t>
        <a:bodyPr/>
        <a:lstStyle/>
        <a:p>
          <a:endParaRPr lang="en-US">
            <a:solidFill>
              <a:schemeClr val="accent6">
                <a:lumMod val="75000"/>
              </a:schemeClr>
            </a:solidFill>
          </a:endParaRPr>
        </a:p>
      </dgm:t>
    </dgm:pt>
    <dgm:pt modelId="{A85DFBFE-1399-40DB-B8BA-EAC533A2369A}" type="pres">
      <dgm:prSet presAssocID="{00034234-5B98-4A0F-A8BA-B8AF33535CDB}" presName="linearFlow" presStyleCnt="0">
        <dgm:presLayoutVars>
          <dgm:dir/>
          <dgm:resizeHandles val="exact"/>
        </dgm:presLayoutVars>
      </dgm:prSet>
      <dgm:spPr/>
    </dgm:pt>
    <dgm:pt modelId="{D5EA5A86-B18D-46BC-9C61-5AB2733C7B2F}" type="pres">
      <dgm:prSet presAssocID="{D1F78849-1312-411E-B906-8B6F30495AC1}" presName="composite" presStyleCnt="0"/>
      <dgm:spPr/>
    </dgm:pt>
    <dgm:pt modelId="{10DD320C-1074-4F3D-87C5-9D80AEE9CCD9}" type="pres">
      <dgm:prSet presAssocID="{D1F78849-1312-411E-B906-8B6F30495AC1}"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579A1DA-5EE2-4708-83C8-80A2AC85B507}" type="pres">
      <dgm:prSet presAssocID="{D1F78849-1312-411E-B906-8B6F30495AC1}" presName="txShp" presStyleLbl="node1" presStyleIdx="0" presStyleCnt="2" custScaleX="98259">
        <dgm:presLayoutVars>
          <dgm:bulletEnabled val="1"/>
        </dgm:presLayoutVars>
      </dgm:prSet>
      <dgm:spPr/>
    </dgm:pt>
    <dgm:pt modelId="{EE3246A9-8E76-4E49-ABF1-F9B3D5C6104B}" type="pres">
      <dgm:prSet presAssocID="{5680D5D8-312B-448A-B509-178D50CE890A}" presName="spacing" presStyleCnt="0"/>
      <dgm:spPr/>
    </dgm:pt>
    <dgm:pt modelId="{97CC9A92-5E6B-480F-8DAA-7EFF2E530658}" type="pres">
      <dgm:prSet presAssocID="{7D5571BF-476A-424A-8A92-F5F6D7E52946}" presName="composite" presStyleCnt="0"/>
      <dgm:spPr/>
    </dgm:pt>
    <dgm:pt modelId="{482CFA20-0CFA-4253-888D-B40967344AB3}" type="pres">
      <dgm:prSet presAssocID="{7D5571BF-476A-424A-8A92-F5F6D7E52946}"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49000" r="-49000"/>
          </a:stretch>
        </a:blipFill>
      </dgm:spPr>
    </dgm:pt>
    <dgm:pt modelId="{0FC9D8FC-D07E-4C8F-944A-92C8C8937453}" type="pres">
      <dgm:prSet presAssocID="{7D5571BF-476A-424A-8A92-F5F6D7E52946}" presName="txShp" presStyleLbl="node1" presStyleIdx="1" presStyleCnt="2" custScaleX="99260">
        <dgm:presLayoutVars>
          <dgm:bulletEnabled val="1"/>
        </dgm:presLayoutVars>
      </dgm:prSet>
      <dgm:spPr/>
    </dgm:pt>
  </dgm:ptLst>
  <dgm:cxnLst>
    <dgm:cxn modelId="{63E35502-F83C-4C74-B46D-630BC1FC1354}" type="presOf" srcId="{D1F78849-1312-411E-B906-8B6F30495AC1}" destId="{9579A1DA-5EE2-4708-83C8-80A2AC85B507}" srcOrd="0" destOrd="0" presId="urn:microsoft.com/office/officeart/2005/8/layout/vList3"/>
    <dgm:cxn modelId="{52508712-E2BB-478B-8CBE-F1B15F4FE5B2}" type="presOf" srcId="{00034234-5B98-4A0F-A8BA-B8AF33535CDB}" destId="{A85DFBFE-1399-40DB-B8BA-EAC533A2369A}" srcOrd="0" destOrd="0" presId="urn:microsoft.com/office/officeart/2005/8/layout/vList3"/>
    <dgm:cxn modelId="{F48F4D58-E0C0-4267-8D74-0D89A7159C23}" srcId="{00034234-5B98-4A0F-A8BA-B8AF33535CDB}" destId="{D1F78849-1312-411E-B906-8B6F30495AC1}" srcOrd="0" destOrd="0" parTransId="{E76AD947-C779-4FC7-B5C7-FF604F923F8B}" sibTransId="{5680D5D8-312B-448A-B509-178D50CE890A}"/>
    <dgm:cxn modelId="{BE38D5D7-1D08-4909-ACFA-A844A6B6AEE5}" type="presOf" srcId="{7D5571BF-476A-424A-8A92-F5F6D7E52946}" destId="{0FC9D8FC-D07E-4C8F-944A-92C8C8937453}" srcOrd="0" destOrd="0" presId="urn:microsoft.com/office/officeart/2005/8/layout/vList3"/>
    <dgm:cxn modelId="{8CD232F5-EF70-40B2-9B85-33566B3B7FBB}" srcId="{00034234-5B98-4A0F-A8BA-B8AF33535CDB}" destId="{7D5571BF-476A-424A-8A92-F5F6D7E52946}" srcOrd="1" destOrd="0" parTransId="{F1471B8C-9DB7-4068-A9CC-09571F3A12A0}" sibTransId="{1E493319-7C37-4CBB-A176-CB2566B3A696}"/>
    <dgm:cxn modelId="{1092694A-42A5-4A73-B592-C813B4EE258C}" type="presParOf" srcId="{A85DFBFE-1399-40DB-B8BA-EAC533A2369A}" destId="{D5EA5A86-B18D-46BC-9C61-5AB2733C7B2F}" srcOrd="0" destOrd="0" presId="urn:microsoft.com/office/officeart/2005/8/layout/vList3"/>
    <dgm:cxn modelId="{4DF368A0-82D8-43A5-B0CD-FF390F0818D7}" type="presParOf" srcId="{D5EA5A86-B18D-46BC-9C61-5AB2733C7B2F}" destId="{10DD320C-1074-4F3D-87C5-9D80AEE9CCD9}" srcOrd="0" destOrd="0" presId="urn:microsoft.com/office/officeart/2005/8/layout/vList3"/>
    <dgm:cxn modelId="{6E144E35-0A9A-4C87-B2E0-5DEB43CD80B8}" type="presParOf" srcId="{D5EA5A86-B18D-46BC-9C61-5AB2733C7B2F}" destId="{9579A1DA-5EE2-4708-83C8-80A2AC85B507}" srcOrd="1" destOrd="0" presId="urn:microsoft.com/office/officeart/2005/8/layout/vList3"/>
    <dgm:cxn modelId="{86245F35-2B25-4214-82F0-9FE9D97530E6}" type="presParOf" srcId="{A85DFBFE-1399-40DB-B8BA-EAC533A2369A}" destId="{EE3246A9-8E76-4E49-ABF1-F9B3D5C6104B}" srcOrd="1" destOrd="0" presId="urn:microsoft.com/office/officeart/2005/8/layout/vList3"/>
    <dgm:cxn modelId="{AB3E36AB-C5D1-440B-A217-425D8BBFE681}" type="presParOf" srcId="{A85DFBFE-1399-40DB-B8BA-EAC533A2369A}" destId="{97CC9A92-5E6B-480F-8DAA-7EFF2E530658}" srcOrd="2" destOrd="0" presId="urn:microsoft.com/office/officeart/2005/8/layout/vList3"/>
    <dgm:cxn modelId="{91C5BC53-39AD-49CD-806A-5235B54F92AB}" type="presParOf" srcId="{97CC9A92-5E6B-480F-8DAA-7EFF2E530658}" destId="{482CFA20-0CFA-4253-888D-B40967344AB3}" srcOrd="0" destOrd="0" presId="urn:microsoft.com/office/officeart/2005/8/layout/vList3"/>
    <dgm:cxn modelId="{F22C6C79-1882-4CCD-BA9C-2D4FDE41D536}" type="presParOf" srcId="{97CC9A92-5E6B-480F-8DAA-7EFF2E530658}" destId="{0FC9D8FC-D07E-4C8F-944A-92C8C8937453}"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9A1DA-5EE2-4708-83C8-80A2AC85B507}">
      <dsp:nvSpPr>
        <dsp:cNvPr id="0" name=""/>
        <dsp:cNvSpPr/>
      </dsp:nvSpPr>
      <dsp:spPr>
        <a:xfrm rot="10800000">
          <a:off x="955477" y="1438"/>
          <a:ext cx="3020551" cy="77864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362"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u="none" kern="1200" dirty="0">
              <a:solidFill>
                <a:schemeClr val="accent6">
                  <a:lumMod val="75000"/>
                </a:schemeClr>
              </a:solidFill>
              <a:latin typeface="Garamond" panose="02020404030301010803" pitchFamily="18" charset="0"/>
            </a:rPr>
            <a:t>Introduction</a:t>
          </a:r>
          <a:endParaRPr lang="en-US" sz="2400" kern="1200" dirty="0">
            <a:solidFill>
              <a:schemeClr val="accent6">
                <a:lumMod val="75000"/>
              </a:schemeClr>
            </a:solidFill>
            <a:latin typeface="Garamond" panose="02020404030301010803" pitchFamily="18" charset="0"/>
          </a:endParaRPr>
        </a:p>
      </dsp:txBody>
      <dsp:txXfrm rot="10800000">
        <a:off x="1150139" y="1438"/>
        <a:ext cx="2825889" cy="778647"/>
      </dsp:txXfrm>
    </dsp:sp>
    <dsp:sp modelId="{10DD320C-1074-4F3D-87C5-9D80AEE9CCD9}">
      <dsp:nvSpPr>
        <dsp:cNvPr id="0" name=""/>
        <dsp:cNvSpPr/>
      </dsp:nvSpPr>
      <dsp:spPr>
        <a:xfrm>
          <a:off x="566153" y="1438"/>
          <a:ext cx="778647" cy="7786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FF6B6D-02AC-482E-8636-62685BCBEBE8}">
      <dsp:nvSpPr>
        <dsp:cNvPr id="0" name=""/>
        <dsp:cNvSpPr/>
      </dsp:nvSpPr>
      <dsp:spPr>
        <a:xfrm rot="10800000">
          <a:off x="955477" y="1008957"/>
          <a:ext cx="3020551" cy="77864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362" tIns="91440" rIns="170688" bIns="91440" numCol="1" spcCol="1270" anchor="ctr" anchorCtr="0">
          <a:noAutofit/>
        </a:bodyPr>
        <a:lstStyle/>
        <a:p>
          <a:pPr marL="0" lvl="0" indent="0" algn="ctr" defTabSz="1066800">
            <a:lnSpc>
              <a:spcPct val="90000"/>
            </a:lnSpc>
            <a:spcBef>
              <a:spcPct val="0"/>
            </a:spcBef>
            <a:spcAft>
              <a:spcPct val="35000"/>
            </a:spcAft>
            <a:buSzPts val="1000"/>
            <a:buFont typeface="Times New Roman" panose="02020603050405020304" pitchFamily="18" charset="0"/>
            <a:buNone/>
          </a:pPr>
          <a:r>
            <a:rPr lang="en-US" sz="2400" b="1" u="none" kern="1200" dirty="0">
              <a:solidFill>
                <a:schemeClr val="accent6">
                  <a:lumMod val="75000"/>
                </a:schemeClr>
              </a:solidFill>
              <a:latin typeface="Garamond" panose="02020404030301010803" pitchFamily="18" charset="0"/>
            </a:rPr>
            <a:t>Methodology</a:t>
          </a:r>
          <a:endParaRPr lang="en-US" sz="2400" kern="1200" dirty="0">
            <a:solidFill>
              <a:schemeClr val="accent6">
                <a:lumMod val="75000"/>
              </a:schemeClr>
            </a:solidFill>
            <a:latin typeface="Garamond" panose="02020404030301010803" pitchFamily="18" charset="0"/>
          </a:endParaRPr>
        </a:p>
      </dsp:txBody>
      <dsp:txXfrm rot="10800000">
        <a:off x="1150139" y="1008957"/>
        <a:ext cx="2825889" cy="778647"/>
      </dsp:txXfrm>
    </dsp:sp>
    <dsp:sp modelId="{6B2625B7-DB4F-44B2-9D4D-3FCDE926F873}">
      <dsp:nvSpPr>
        <dsp:cNvPr id="0" name=""/>
        <dsp:cNvSpPr/>
      </dsp:nvSpPr>
      <dsp:spPr>
        <a:xfrm>
          <a:off x="566153" y="1008957"/>
          <a:ext cx="778647" cy="77864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4000" b="-34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9A1DA-5EE2-4708-83C8-80A2AC85B507}">
      <dsp:nvSpPr>
        <dsp:cNvPr id="0" name=""/>
        <dsp:cNvSpPr/>
      </dsp:nvSpPr>
      <dsp:spPr>
        <a:xfrm rot="10800000">
          <a:off x="1031970" y="271"/>
          <a:ext cx="3142443" cy="738676"/>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736" tIns="91440" rIns="170688" bIns="91440" numCol="1" spcCol="1270" anchor="ctr" anchorCtr="0">
          <a:noAutofit/>
        </a:bodyPr>
        <a:lstStyle/>
        <a:p>
          <a:pPr marL="0" lvl="0" indent="0" algn="ctr" defTabSz="1066800">
            <a:lnSpc>
              <a:spcPct val="90000"/>
            </a:lnSpc>
            <a:spcBef>
              <a:spcPct val="0"/>
            </a:spcBef>
            <a:spcAft>
              <a:spcPct val="35000"/>
            </a:spcAft>
            <a:buSzPts val="1000"/>
            <a:buFont typeface="Times New Roman" panose="02020603050405020304" pitchFamily="18" charset="0"/>
            <a:buNone/>
          </a:pPr>
          <a:r>
            <a:rPr lang="en-US" sz="2400" b="1" u="none" kern="1200" dirty="0">
              <a:solidFill>
                <a:schemeClr val="accent6">
                  <a:lumMod val="75000"/>
                </a:schemeClr>
              </a:solidFill>
              <a:latin typeface="Garamond" panose="02020404030301010803" pitchFamily="18" charset="0"/>
            </a:rPr>
            <a:t>Result</a:t>
          </a:r>
          <a:endParaRPr lang="en-US" sz="2400" kern="1200" dirty="0">
            <a:solidFill>
              <a:schemeClr val="accent6">
                <a:lumMod val="75000"/>
              </a:schemeClr>
            </a:solidFill>
            <a:latin typeface="Garamond" panose="02020404030301010803" pitchFamily="18" charset="0"/>
          </a:endParaRPr>
        </a:p>
      </dsp:txBody>
      <dsp:txXfrm rot="10800000">
        <a:off x="1216639" y="271"/>
        <a:ext cx="2957774" cy="738676"/>
      </dsp:txXfrm>
    </dsp:sp>
    <dsp:sp modelId="{10DD320C-1074-4F3D-87C5-9D80AEE9CCD9}">
      <dsp:nvSpPr>
        <dsp:cNvPr id="0" name=""/>
        <dsp:cNvSpPr/>
      </dsp:nvSpPr>
      <dsp:spPr>
        <a:xfrm>
          <a:off x="634793" y="271"/>
          <a:ext cx="738676" cy="73867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9D8FC-D07E-4C8F-944A-92C8C8937453}">
      <dsp:nvSpPr>
        <dsp:cNvPr id="0" name=""/>
        <dsp:cNvSpPr/>
      </dsp:nvSpPr>
      <dsp:spPr>
        <a:xfrm rot="10800000">
          <a:off x="1007960" y="930280"/>
          <a:ext cx="3174457" cy="738676"/>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736" tIns="76200" rIns="142240" bIns="76200" numCol="1" spcCol="1270" anchor="ctr" anchorCtr="0">
          <a:noAutofit/>
        </a:bodyPr>
        <a:lstStyle/>
        <a:p>
          <a:pPr marL="0" lvl="0" indent="0" algn="ctr" defTabSz="889000">
            <a:lnSpc>
              <a:spcPct val="90000"/>
            </a:lnSpc>
            <a:spcBef>
              <a:spcPct val="0"/>
            </a:spcBef>
            <a:spcAft>
              <a:spcPct val="35000"/>
            </a:spcAft>
            <a:buSzPts val="1000"/>
            <a:buFont typeface="Times New Roman" panose="02020603050405020304" pitchFamily="18" charset="0"/>
            <a:buNone/>
          </a:pPr>
          <a:r>
            <a:rPr lang="en-US" sz="2000" b="1" u="none" kern="1200" dirty="0">
              <a:solidFill>
                <a:schemeClr val="accent6">
                  <a:lumMod val="75000"/>
                </a:schemeClr>
              </a:solidFill>
              <a:latin typeface="Garamond" panose="02020404030301010803" pitchFamily="18" charset="0"/>
            </a:rPr>
            <a:t>Conclusion and Future Work</a:t>
          </a:r>
          <a:endParaRPr lang="en-US" sz="2000" kern="1200" dirty="0">
            <a:solidFill>
              <a:schemeClr val="accent6">
                <a:lumMod val="75000"/>
              </a:schemeClr>
            </a:solidFill>
            <a:latin typeface="Garamond" panose="02020404030301010803" pitchFamily="18" charset="0"/>
          </a:endParaRPr>
        </a:p>
      </dsp:txBody>
      <dsp:txXfrm rot="10800000">
        <a:off x="1192629" y="930280"/>
        <a:ext cx="2989788" cy="738676"/>
      </dsp:txXfrm>
    </dsp:sp>
    <dsp:sp modelId="{482CFA20-0CFA-4253-888D-B40967344AB3}">
      <dsp:nvSpPr>
        <dsp:cNvPr id="0" name=""/>
        <dsp:cNvSpPr/>
      </dsp:nvSpPr>
      <dsp:spPr>
        <a:xfrm>
          <a:off x="626789" y="930280"/>
          <a:ext cx="738676" cy="73867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9000" r="-49000"/>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0237F-C537-4395-BD51-662B0CA51E0A}"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2DEBA-1325-4902-913B-CF0BF3E32ABE}" type="slidenum">
              <a:rPr lang="en-US" smtClean="0"/>
              <a:t>‹#›</a:t>
            </a:fld>
            <a:endParaRPr lang="en-US"/>
          </a:p>
        </p:txBody>
      </p:sp>
    </p:spTree>
    <p:extLst>
      <p:ext uri="{BB962C8B-B14F-4D97-AF65-F5344CB8AC3E}">
        <p14:creationId xmlns:p14="http://schemas.microsoft.com/office/powerpoint/2010/main" val="353033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all authors names also </a:t>
            </a:r>
          </a:p>
        </p:txBody>
      </p:sp>
      <p:sp>
        <p:nvSpPr>
          <p:cNvPr id="4" name="Slide Number Placeholder 3"/>
          <p:cNvSpPr>
            <a:spLocks noGrp="1"/>
          </p:cNvSpPr>
          <p:nvPr>
            <p:ph type="sldNum" sz="quarter" idx="5"/>
          </p:nvPr>
        </p:nvSpPr>
        <p:spPr/>
        <p:txBody>
          <a:bodyPr/>
          <a:lstStyle/>
          <a:p>
            <a:fld id="{5382DEBA-1325-4902-913B-CF0BF3E32ABE}" type="slidenum">
              <a:rPr lang="en-US" smtClean="0"/>
              <a:t>1</a:t>
            </a:fld>
            <a:endParaRPr lang="en-US"/>
          </a:p>
        </p:txBody>
      </p:sp>
    </p:spTree>
    <p:extLst>
      <p:ext uri="{BB962C8B-B14F-4D97-AF65-F5344CB8AC3E}">
        <p14:creationId xmlns:p14="http://schemas.microsoft.com/office/powerpoint/2010/main" val="40198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11</a:t>
            </a:fld>
            <a:endParaRPr lang="en-US" dirty="0"/>
          </a:p>
        </p:txBody>
      </p:sp>
    </p:spTree>
    <p:extLst>
      <p:ext uri="{BB962C8B-B14F-4D97-AF65-F5344CB8AC3E}">
        <p14:creationId xmlns:p14="http://schemas.microsoft.com/office/powerpoint/2010/main" val="370191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12</a:t>
            </a:fld>
            <a:endParaRPr lang="en-US" dirty="0"/>
          </a:p>
        </p:txBody>
      </p:sp>
    </p:spTree>
    <p:extLst>
      <p:ext uri="{BB962C8B-B14F-4D97-AF65-F5344CB8AC3E}">
        <p14:creationId xmlns:p14="http://schemas.microsoft.com/office/powerpoint/2010/main" val="387985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related works </a:t>
            </a:r>
          </a:p>
        </p:txBody>
      </p:sp>
      <p:sp>
        <p:nvSpPr>
          <p:cNvPr id="4" name="Slide Number Placeholder 3"/>
          <p:cNvSpPr>
            <a:spLocks noGrp="1"/>
          </p:cNvSpPr>
          <p:nvPr>
            <p:ph type="sldNum" sz="quarter" idx="5"/>
          </p:nvPr>
        </p:nvSpPr>
        <p:spPr/>
        <p:txBody>
          <a:bodyPr/>
          <a:lstStyle/>
          <a:p>
            <a:fld id="{5382DEBA-1325-4902-913B-CF0BF3E32ABE}" type="slidenum">
              <a:rPr lang="en-US" smtClean="0"/>
              <a:t>2</a:t>
            </a:fld>
            <a:endParaRPr lang="en-US"/>
          </a:p>
        </p:txBody>
      </p:sp>
    </p:spTree>
    <p:extLst>
      <p:ext uri="{BB962C8B-B14F-4D97-AF65-F5344CB8AC3E}">
        <p14:creationId xmlns:p14="http://schemas.microsoft.com/office/powerpoint/2010/main" val="240023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4</a:t>
            </a:fld>
            <a:endParaRPr lang="en-US" dirty="0"/>
          </a:p>
        </p:txBody>
      </p:sp>
    </p:spTree>
    <p:extLst>
      <p:ext uri="{BB962C8B-B14F-4D97-AF65-F5344CB8AC3E}">
        <p14:creationId xmlns:p14="http://schemas.microsoft.com/office/powerpoint/2010/main" val="395103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5</a:t>
            </a:fld>
            <a:endParaRPr lang="en-US" dirty="0"/>
          </a:p>
        </p:txBody>
      </p:sp>
    </p:spTree>
    <p:extLst>
      <p:ext uri="{BB962C8B-B14F-4D97-AF65-F5344CB8AC3E}">
        <p14:creationId xmlns:p14="http://schemas.microsoft.com/office/powerpoint/2010/main" val="213272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6</a:t>
            </a:fld>
            <a:endParaRPr lang="en-US" dirty="0"/>
          </a:p>
        </p:txBody>
      </p:sp>
    </p:spTree>
    <p:extLst>
      <p:ext uri="{BB962C8B-B14F-4D97-AF65-F5344CB8AC3E}">
        <p14:creationId xmlns:p14="http://schemas.microsoft.com/office/powerpoint/2010/main" val="1246714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7</a:t>
            </a:fld>
            <a:endParaRPr lang="en-US" dirty="0"/>
          </a:p>
        </p:txBody>
      </p:sp>
    </p:spTree>
    <p:extLst>
      <p:ext uri="{BB962C8B-B14F-4D97-AF65-F5344CB8AC3E}">
        <p14:creationId xmlns:p14="http://schemas.microsoft.com/office/powerpoint/2010/main" val="284558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8</a:t>
            </a:fld>
            <a:endParaRPr lang="en-US" dirty="0"/>
          </a:p>
        </p:txBody>
      </p:sp>
    </p:spTree>
    <p:extLst>
      <p:ext uri="{BB962C8B-B14F-4D97-AF65-F5344CB8AC3E}">
        <p14:creationId xmlns:p14="http://schemas.microsoft.com/office/powerpoint/2010/main" val="57877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9</a:t>
            </a:fld>
            <a:endParaRPr lang="en-US" dirty="0"/>
          </a:p>
        </p:txBody>
      </p:sp>
    </p:spTree>
    <p:extLst>
      <p:ext uri="{BB962C8B-B14F-4D97-AF65-F5344CB8AC3E}">
        <p14:creationId xmlns:p14="http://schemas.microsoft.com/office/powerpoint/2010/main" val="1715205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6840DB-93AC-4F84-A3FB-4D784819D2D4}" type="slidenum">
              <a:rPr lang="en-US" smtClean="0"/>
              <a:t>10</a:t>
            </a:fld>
            <a:endParaRPr lang="en-US" dirty="0"/>
          </a:p>
        </p:txBody>
      </p:sp>
    </p:spTree>
    <p:extLst>
      <p:ext uri="{BB962C8B-B14F-4D97-AF65-F5344CB8AC3E}">
        <p14:creationId xmlns:p14="http://schemas.microsoft.com/office/powerpoint/2010/main" val="230609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9810-91D2-2726-7999-A2992F829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34340C-35BF-1ADB-C10C-442954B32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E72616-35D3-AB34-BBCA-65C930D7469A}"/>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5" name="Footer Placeholder 4">
            <a:extLst>
              <a:ext uri="{FF2B5EF4-FFF2-40B4-BE49-F238E27FC236}">
                <a16:creationId xmlns:a16="http://schemas.microsoft.com/office/drawing/2014/main" id="{70B34561-9B1F-FAE6-77FF-8643D7F25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4247E-1277-C31A-4E14-D32F3489E48C}"/>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351268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185C-ACAA-1289-D055-CBE8FAF12C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67BAE-A7F3-7915-9978-1DB5E5AFD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6BC18-8EF0-F0A4-D896-5C2C0C4E9245}"/>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5" name="Footer Placeholder 4">
            <a:extLst>
              <a:ext uri="{FF2B5EF4-FFF2-40B4-BE49-F238E27FC236}">
                <a16:creationId xmlns:a16="http://schemas.microsoft.com/office/drawing/2014/main" id="{C8D52240-5D18-D771-CD1A-AA589AC95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27D03-C4F9-515D-CBE2-AE5290649602}"/>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3016460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AD528-D3FB-E697-C0DE-8EF25FF77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23C13A-22DE-4655-AD60-A6BCB0D122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81928-EF1B-DA97-679A-2B6BA5503CC3}"/>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5" name="Footer Placeholder 4">
            <a:extLst>
              <a:ext uri="{FF2B5EF4-FFF2-40B4-BE49-F238E27FC236}">
                <a16:creationId xmlns:a16="http://schemas.microsoft.com/office/drawing/2014/main" id="{0289613F-1D73-85DD-286C-52239BDA7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C2AFC-0BA2-DAC5-5BF2-3FEB485E1865}"/>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135695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6F14-AE78-AB18-8AA9-B4B79ACBDE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DAD81-6C4A-8132-C332-5A2874949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0323F-FE7C-F820-D1E1-780F0E9C835C}"/>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5" name="Footer Placeholder 4">
            <a:extLst>
              <a:ext uri="{FF2B5EF4-FFF2-40B4-BE49-F238E27FC236}">
                <a16:creationId xmlns:a16="http://schemas.microsoft.com/office/drawing/2014/main" id="{75F4101E-7582-8C54-AE82-09A4BA75D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BBEAB-DD6E-AA40-5257-D1D8C6D6F687}"/>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181278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B2D3-870D-312A-A15D-4155EC987E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0AFB1E-8B26-1813-B9C6-B95ED0BCB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AE540-131B-6A5E-7D93-979D0997FC39}"/>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5" name="Footer Placeholder 4">
            <a:extLst>
              <a:ext uri="{FF2B5EF4-FFF2-40B4-BE49-F238E27FC236}">
                <a16:creationId xmlns:a16="http://schemas.microsoft.com/office/drawing/2014/main" id="{97749D9F-3D12-A31B-8541-DC239F6A3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779B8-DDFC-AD0C-2170-08FF3AD9CC42}"/>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282114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DB6D-825F-AB42-B3CC-12AE1505D9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8565A-FCDE-0D2D-2735-D8575305E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B3568F-C678-AFCF-7B57-C899BA42E3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9D6F2-DF90-FFC9-F314-7AEFA356E7F9}"/>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6" name="Footer Placeholder 5">
            <a:extLst>
              <a:ext uri="{FF2B5EF4-FFF2-40B4-BE49-F238E27FC236}">
                <a16:creationId xmlns:a16="http://schemas.microsoft.com/office/drawing/2014/main" id="{71D83D65-3C11-44C8-DB86-473045F46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B4D75-22BD-9B66-7435-3A6C5E4E5C6D}"/>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327190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990D-D440-2F03-0280-0F0409481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0D0C47-F793-93CC-EE16-1771A689C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40B1A-957E-D109-B56B-B77E4B7990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D8B18-1559-3C63-3D9D-55079F36B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8ECF7-9BB2-2094-F774-70D50A884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FB4E5D-2497-A34A-CDD7-F09AF84D5497}"/>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8" name="Footer Placeholder 7">
            <a:extLst>
              <a:ext uri="{FF2B5EF4-FFF2-40B4-BE49-F238E27FC236}">
                <a16:creationId xmlns:a16="http://schemas.microsoft.com/office/drawing/2014/main" id="{BC19A28A-7CEB-70FB-905D-EEA472E60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4F7FE5-853C-96BF-9EF0-9C0B38EED7A7}"/>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33284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0202-5C0C-611C-4307-C3C608D27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5A5CB-AB88-912D-F4F4-0389EF193C32}"/>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4" name="Footer Placeholder 3">
            <a:extLst>
              <a:ext uri="{FF2B5EF4-FFF2-40B4-BE49-F238E27FC236}">
                <a16:creationId xmlns:a16="http://schemas.microsoft.com/office/drawing/2014/main" id="{F3F9122F-5FD4-4CAD-8CEC-1BCDFABDB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32D02-4CDB-2F15-D000-9FB425128FDB}"/>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232811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2FEC2-38D1-ACB1-1B24-CF06CEAA1C9F}"/>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3" name="Footer Placeholder 2">
            <a:extLst>
              <a:ext uri="{FF2B5EF4-FFF2-40B4-BE49-F238E27FC236}">
                <a16:creationId xmlns:a16="http://schemas.microsoft.com/office/drawing/2014/main" id="{1A048BED-CDD9-86D0-5244-721B265731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C9155-226D-9168-FCC2-A3C85F49B471}"/>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122855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47AD-F8C3-5B17-F937-48A31896C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E05C56-E23E-3883-4244-9360DFA09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F3D4CA-F9FD-68C0-9FC7-BA2E9E6D5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B2172-F070-52C6-9125-C0954754E808}"/>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6" name="Footer Placeholder 5">
            <a:extLst>
              <a:ext uri="{FF2B5EF4-FFF2-40B4-BE49-F238E27FC236}">
                <a16:creationId xmlns:a16="http://schemas.microsoft.com/office/drawing/2014/main" id="{6CC90534-5030-8317-2F6E-EF1240951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A2881-CEB7-E59F-41AC-FD5319BE97D0}"/>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372075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A983-43E7-CA16-0A06-69B627189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E85737-B7D3-D20A-28D8-5BE2BE603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AC6CE-3D22-5B6A-F518-61F82BB86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0999E-206F-6848-BFBB-1E76C8918E7F}"/>
              </a:ext>
            </a:extLst>
          </p:cNvPr>
          <p:cNvSpPr>
            <a:spLocks noGrp="1"/>
          </p:cNvSpPr>
          <p:nvPr>
            <p:ph type="dt" sz="half" idx="10"/>
          </p:nvPr>
        </p:nvSpPr>
        <p:spPr/>
        <p:txBody>
          <a:bodyPr/>
          <a:lstStyle/>
          <a:p>
            <a:fld id="{AAE223E7-FFAC-4863-97B2-A609E812D02A}" type="datetimeFigureOut">
              <a:rPr lang="en-US" smtClean="0"/>
              <a:t>3/30/2024</a:t>
            </a:fld>
            <a:endParaRPr lang="en-US"/>
          </a:p>
        </p:txBody>
      </p:sp>
      <p:sp>
        <p:nvSpPr>
          <p:cNvPr id="6" name="Footer Placeholder 5">
            <a:extLst>
              <a:ext uri="{FF2B5EF4-FFF2-40B4-BE49-F238E27FC236}">
                <a16:creationId xmlns:a16="http://schemas.microsoft.com/office/drawing/2014/main" id="{753B6832-B0D1-EF62-4A99-6A82CC62A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D2A16-A3E2-A5AF-3C46-0B325503E314}"/>
              </a:ext>
            </a:extLst>
          </p:cNvPr>
          <p:cNvSpPr>
            <a:spLocks noGrp="1"/>
          </p:cNvSpPr>
          <p:nvPr>
            <p:ph type="sldNum" sz="quarter" idx="12"/>
          </p:nvPr>
        </p:nvSpPr>
        <p:spPr/>
        <p:txBody>
          <a:bodyPr/>
          <a:lstStyle/>
          <a:p>
            <a:fld id="{F4C36477-3E90-4BEA-9474-BD32053B1E7A}" type="slidenum">
              <a:rPr lang="en-US" smtClean="0"/>
              <a:t>‹#›</a:t>
            </a:fld>
            <a:endParaRPr lang="en-US"/>
          </a:p>
        </p:txBody>
      </p:sp>
    </p:spTree>
    <p:extLst>
      <p:ext uri="{BB962C8B-B14F-4D97-AF65-F5344CB8AC3E}">
        <p14:creationId xmlns:p14="http://schemas.microsoft.com/office/powerpoint/2010/main" val="44574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A7FE5C-8C5F-E68C-EEA8-57206C8A8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6F16D-D1BA-8CD0-A66B-F6441DADD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5124F-A82D-3467-6910-C1ADC4BF0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223E7-FFAC-4863-97B2-A609E812D02A}" type="datetimeFigureOut">
              <a:rPr lang="en-US" smtClean="0"/>
              <a:t>3/30/2024</a:t>
            </a:fld>
            <a:endParaRPr lang="en-US"/>
          </a:p>
        </p:txBody>
      </p:sp>
      <p:sp>
        <p:nvSpPr>
          <p:cNvPr id="5" name="Footer Placeholder 4">
            <a:extLst>
              <a:ext uri="{FF2B5EF4-FFF2-40B4-BE49-F238E27FC236}">
                <a16:creationId xmlns:a16="http://schemas.microsoft.com/office/drawing/2014/main" id="{2C93F10D-5FB7-AF09-A09D-A519D385B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BF0D9A-15A3-BE9A-B3B6-9C00DB4B2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36477-3E90-4BEA-9474-BD32053B1E7A}" type="slidenum">
              <a:rPr lang="en-US" smtClean="0"/>
              <a:t>‹#›</a:t>
            </a:fld>
            <a:endParaRPr lang="en-US"/>
          </a:p>
        </p:txBody>
      </p:sp>
    </p:spTree>
    <p:extLst>
      <p:ext uri="{BB962C8B-B14F-4D97-AF65-F5344CB8AC3E}">
        <p14:creationId xmlns:p14="http://schemas.microsoft.com/office/powerpoint/2010/main" val="194617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fruct.org/conferences/35/call-for-particip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ewaz-aa/iBR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salmanmohosheu@iut-dhaka.edu" TargetMode="External"/><Relationship Id="rId2" Type="http://schemas.openxmlformats.org/officeDocument/2006/relationships/hyperlink" Target="mailto:eee.asifnewaz@iut-dhaka.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1217A9-02C9-C7EC-4331-D90193AD97B7}"/>
              </a:ext>
            </a:extLst>
          </p:cNvPr>
          <p:cNvPicPr>
            <a:picLocks noChangeAspect="1"/>
          </p:cNvPicPr>
          <p:nvPr/>
        </p:nvPicPr>
        <p:blipFill>
          <a:blip r:embed="rId3"/>
          <a:stretch>
            <a:fillRect/>
          </a:stretch>
        </p:blipFill>
        <p:spPr>
          <a:xfrm>
            <a:off x="2858339" y="6212364"/>
            <a:ext cx="6475317" cy="553699"/>
          </a:xfrm>
          <a:prstGeom prst="rect">
            <a:avLst/>
          </a:prstGeom>
        </p:spPr>
      </p:pic>
      <p:sp>
        <p:nvSpPr>
          <p:cNvPr id="10" name="TextBox 9">
            <a:extLst>
              <a:ext uri="{FF2B5EF4-FFF2-40B4-BE49-F238E27FC236}">
                <a16:creationId xmlns:a16="http://schemas.microsoft.com/office/drawing/2014/main" id="{5C1F42B2-B467-F3B9-F571-E8EAD9DE1FBB}"/>
              </a:ext>
            </a:extLst>
          </p:cNvPr>
          <p:cNvSpPr txBox="1"/>
          <p:nvPr/>
        </p:nvSpPr>
        <p:spPr>
          <a:xfrm>
            <a:off x="2734002" y="365700"/>
            <a:ext cx="6723989" cy="1015663"/>
          </a:xfrm>
          <a:prstGeom prst="rect">
            <a:avLst/>
          </a:prstGeom>
          <a:noFill/>
          <a:ln>
            <a:noFill/>
          </a:ln>
        </p:spPr>
        <p:txBody>
          <a:bodyPr wrap="square" rtlCol="0">
            <a:spAutoFit/>
          </a:bodyPr>
          <a:lstStyle/>
          <a:p>
            <a:pPr algn="ctr"/>
            <a:r>
              <a:rPr lang="en-US" sz="2000" b="0" i="0" dirty="0">
                <a:solidFill>
                  <a:schemeClr val="accent1">
                    <a:lumMod val="50000"/>
                  </a:schemeClr>
                </a:solidFill>
                <a:effectLst/>
                <a:latin typeface="+mj-lt"/>
              </a:rPr>
              <a:t>35th Conference of the Open Innovations Association FRUCT</a:t>
            </a:r>
          </a:p>
          <a:p>
            <a:pPr algn="ctr"/>
            <a:r>
              <a:rPr lang="en-US" sz="2000" b="0" i="0" dirty="0">
                <a:solidFill>
                  <a:schemeClr val="accent1">
                    <a:lumMod val="50000"/>
                  </a:schemeClr>
                </a:solidFill>
                <a:effectLst/>
                <a:latin typeface="+mj-lt"/>
                <a:hlinkClick r:id="rId4">
                  <a:extLst>
                    <a:ext uri="{A12FA001-AC4F-418D-AE19-62706E023703}">
                      <ahyp:hlinkClr xmlns:ahyp="http://schemas.microsoft.com/office/drawing/2018/hyperlinkcolor" val="tx"/>
                    </a:ext>
                  </a:extLst>
                </a:hlinkClick>
              </a:rPr>
              <a:t>https://fruct.org/conferences/35/call-for-participation/</a:t>
            </a:r>
            <a:endParaRPr lang="en-US" sz="2000" dirty="0">
              <a:solidFill>
                <a:schemeClr val="accent1">
                  <a:lumMod val="50000"/>
                </a:schemeClr>
              </a:solidFill>
              <a:latin typeface="+mj-lt"/>
            </a:endParaRPr>
          </a:p>
          <a:p>
            <a:pPr algn="ctr"/>
            <a:endParaRPr lang="en-US" sz="2000" b="0" i="0" dirty="0">
              <a:solidFill>
                <a:schemeClr val="accent1">
                  <a:lumMod val="50000"/>
                </a:schemeClr>
              </a:solidFill>
              <a:effectLst/>
              <a:latin typeface="+mj-lt"/>
            </a:endParaRPr>
          </a:p>
        </p:txBody>
      </p:sp>
      <p:sp>
        <p:nvSpPr>
          <p:cNvPr id="13" name="TextBox 12">
            <a:extLst>
              <a:ext uri="{FF2B5EF4-FFF2-40B4-BE49-F238E27FC236}">
                <a16:creationId xmlns:a16="http://schemas.microsoft.com/office/drawing/2014/main" id="{539DCFA0-01B6-084F-2F15-1482FE2E9FE5}"/>
              </a:ext>
            </a:extLst>
          </p:cNvPr>
          <p:cNvSpPr txBox="1"/>
          <p:nvPr/>
        </p:nvSpPr>
        <p:spPr>
          <a:xfrm>
            <a:off x="84685" y="3429000"/>
            <a:ext cx="1991114" cy="430887"/>
          </a:xfrm>
          <a:prstGeom prst="rect">
            <a:avLst/>
          </a:prstGeom>
          <a:noFill/>
          <a:ln>
            <a:solidFill>
              <a:srgbClr val="8C3492"/>
            </a:solidFill>
          </a:ln>
        </p:spPr>
        <p:txBody>
          <a:bodyPr wrap="square" rtlCol="0">
            <a:spAutoFit/>
          </a:bodyPr>
          <a:lstStyle/>
          <a:p>
            <a:r>
              <a:rPr lang="en-US" sz="2200" dirty="0">
                <a:solidFill>
                  <a:srgbClr val="AB4C1D"/>
                </a:solidFill>
                <a:latin typeface="Garamond" panose="02020404030301010803" pitchFamily="18" charset="0"/>
              </a:rPr>
              <a:t>Organized by,</a:t>
            </a:r>
          </a:p>
        </p:txBody>
      </p:sp>
      <p:sp>
        <p:nvSpPr>
          <p:cNvPr id="15" name="TextBox 14">
            <a:extLst>
              <a:ext uri="{FF2B5EF4-FFF2-40B4-BE49-F238E27FC236}">
                <a16:creationId xmlns:a16="http://schemas.microsoft.com/office/drawing/2014/main" id="{080B27E3-937A-B662-E1F9-5046F7180CF3}"/>
              </a:ext>
            </a:extLst>
          </p:cNvPr>
          <p:cNvSpPr txBox="1"/>
          <p:nvPr/>
        </p:nvSpPr>
        <p:spPr>
          <a:xfrm>
            <a:off x="1238182" y="2033277"/>
            <a:ext cx="8786298" cy="553998"/>
          </a:xfrm>
          <a:prstGeom prst="rect">
            <a:avLst/>
          </a:prstGeom>
          <a:noFill/>
          <a:ln>
            <a:solidFill>
              <a:srgbClr val="FF0000"/>
            </a:solidFill>
          </a:ln>
        </p:spPr>
        <p:txBody>
          <a:bodyPr wrap="square" rtlCol="0">
            <a:spAutoFit/>
          </a:bodyPr>
          <a:lstStyle/>
          <a:p>
            <a:pPr algn="ctr"/>
            <a:r>
              <a:rPr lang="en-US" sz="3000" b="1" dirty="0">
                <a:solidFill>
                  <a:srgbClr val="004B49"/>
                </a:solidFill>
                <a:effectLst/>
                <a:latin typeface="Times New Roman" panose="02020603050405020304" pitchFamily="18" charset="0"/>
                <a:ea typeface="MS Mincho" panose="020B0400000000000000" pitchFamily="49" charset="-128"/>
              </a:rPr>
              <a:t>iBRF: Improved Balanced Random Forest Classifier</a:t>
            </a:r>
            <a:endParaRPr lang="en-US" sz="3000" dirty="0">
              <a:solidFill>
                <a:srgbClr val="004B49"/>
              </a:solidFill>
              <a:effectLst/>
              <a:latin typeface="Times New Roman" panose="02020603050405020304" pitchFamily="18" charset="0"/>
              <a:ea typeface="MS Mincho" panose="020B0400000000000000" pitchFamily="49" charset="-128"/>
            </a:endParaRPr>
          </a:p>
        </p:txBody>
      </p:sp>
      <p:sp>
        <p:nvSpPr>
          <p:cNvPr id="16" name="TextBox 15">
            <a:extLst>
              <a:ext uri="{FF2B5EF4-FFF2-40B4-BE49-F238E27FC236}">
                <a16:creationId xmlns:a16="http://schemas.microsoft.com/office/drawing/2014/main" id="{3CAE1290-4CC8-F2A7-9A7C-B2C51507611B}"/>
              </a:ext>
            </a:extLst>
          </p:cNvPr>
          <p:cNvSpPr txBox="1"/>
          <p:nvPr/>
        </p:nvSpPr>
        <p:spPr>
          <a:xfrm>
            <a:off x="4176074" y="5013030"/>
            <a:ext cx="5281917" cy="830997"/>
          </a:xfrm>
          <a:prstGeom prst="rect">
            <a:avLst/>
          </a:prstGeom>
          <a:noFill/>
        </p:spPr>
        <p:txBody>
          <a:bodyPr wrap="square" rtlCol="0">
            <a:spAutoFit/>
          </a:bodyPr>
          <a:lstStyle/>
          <a:p>
            <a:r>
              <a:rPr lang="en-US" sz="1600" baseline="30000" dirty="0">
                <a:solidFill>
                  <a:srgbClr val="0070C0"/>
                </a:solidFill>
                <a:latin typeface="Garamond" panose="02020404030301010803" pitchFamily="18" charset="0"/>
              </a:rPr>
              <a:t>1 </a:t>
            </a:r>
            <a:r>
              <a:rPr lang="en-US" sz="1600" dirty="0">
                <a:solidFill>
                  <a:srgbClr val="0070C0"/>
                </a:solidFill>
                <a:latin typeface="Garamond" panose="02020404030301010803" pitchFamily="18" charset="0"/>
              </a:rPr>
              <a:t>Islamic University of Technology (IUT),  Boardbazar, </a:t>
            </a:r>
          </a:p>
          <a:p>
            <a:r>
              <a:rPr lang="en-US" sz="1600" dirty="0">
                <a:solidFill>
                  <a:srgbClr val="0070C0"/>
                </a:solidFill>
                <a:latin typeface="Garamond" panose="02020404030301010803" pitchFamily="18" charset="0"/>
              </a:rPr>
              <a:t>  Gazipur-1704, Bangladesh.</a:t>
            </a:r>
          </a:p>
          <a:p>
            <a:r>
              <a:rPr lang="en-US" sz="1600" baseline="30000" dirty="0">
                <a:solidFill>
                  <a:srgbClr val="0070C0"/>
                </a:solidFill>
                <a:latin typeface="Garamond" panose="02020404030301010803" pitchFamily="18" charset="0"/>
              </a:rPr>
              <a:t>2 </a:t>
            </a:r>
            <a:r>
              <a:rPr lang="en-US" sz="1600" dirty="0">
                <a:solidFill>
                  <a:srgbClr val="0070C0"/>
                </a:solidFill>
                <a:latin typeface="Garamond" panose="02020404030301010803" pitchFamily="18" charset="0"/>
              </a:rPr>
              <a:t>East West University,  Dhaka, Bangladesh</a:t>
            </a:r>
          </a:p>
        </p:txBody>
      </p:sp>
      <p:sp>
        <p:nvSpPr>
          <p:cNvPr id="17" name="Rectangle 16">
            <a:extLst>
              <a:ext uri="{FF2B5EF4-FFF2-40B4-BE49-F238E27FC236}">
                <a16:creationId xmlns:a16="http://schemas.microsoft.com/office/drawing/2014/main" id="{C2E9F071-24DB-3423-3187-45074883333A}"/>
              </a:ext>
            </a:extLst>
          </p:cNvPr>
          <p:cNvSpPr/>
          <p:nvPr/>
        </p:nvSpPr>
        <p:spPr>
          <a:xfrm>
            <a:off x="11909350" y="0"/>
            <a:ext cx="272100" cy="6858000"/>
          </a:xfrm>
          <a:prstGeom prst="rect">
            <a:avLst/>
          </a:prstGeom>
          <a:solidFill>
            <a:srgbClr val="004B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371B97-9904-94AD-0585-CA73E4CB9456}"/>
              </a:ext>
            </a:extLst>
          </p:cNvPr>
          <p:cNvSpPr/>
          <p:nvPr/>
        </p:nvSpPr>
        <p:spPr>
          <a:xfrm>
            <a:off x="11267675" y="0"/>
            <a:ext cx="272100" cy="6858000"/>
          </a:xfrm>
          <a:prstGeom prst="rect">
            <a:avLst/>
          </a:prstGeom>
          <a:pattFill prst="dkVert">
            <a:fgClr>
              <a:srgbClr val="004B49"/>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12F44F-C6C5-6E46-A1EB-101AE635C426}"/>
              </a:ext>
            </a:extLst>
          </p:cNvPr>
          <p:cNvSpPr/>
          <p:nvPr/>
        </p:nvSpPr>
        <p:spPr>
          <a:xfrm>
            <a:off x="11620301" y="0"/>
            <a:ext cx="272100" cy="6858000"/>
          </a:xfrm>
          <a:prstGeom prst="rect">
            <a:avLst/>
          </a:prstGeom>
          <a:solidFill>
            <a:srgbClr val="004B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E08CD8A-A012-06F7-F6E4-381900077D70}"/>
              </a:ext>
            </a:extLst>
          </p:cNvPr>
          <p:cNvSpPr/>
          <p:nvPr/>
        </p:nvSpPr>
        <p:spPr>
          <a:xfrm>
            <a:off x="10958748" y="0"/>
            <a:ext cx="272100" cy="6858000"/>
          </a:xfrm>
          <a:prstGeom prst="rect">
            <a:avLst/>
          </a:prstGeom>
          <a:pattFill prst="dkVert">
            <a:fgClr>
              <a:srgbClr val="004B49"/>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990707-EB44-2CE0-4CBD-A3318400230C}"/>
              </a:ext>
            </a:extLst>
          </p:cNvPr>
          <p:cNvSpPr/>
          <p:nvPr/>
        </p:nvSpPr>
        <p:spPr>
          <a:xfrm>
            <a:off x="11338262" y="0"/>
            <a:ext cx="272100" cy="6858000"/>
          </a:xfrm>
          <a:prstGeom prst="rect">
            <a:avLst/>
          </a:prstGeom>
          <a:solidFill>
            <a:srgbClr val="004B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A29BF47-CE5D-3B22-1A05-84B973C6FE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5" y="4055864"/>
            <a:ext cx="2733415" cy="6879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912897-4074-1AA6-C0F0-24C539C6ABA6}"/>
              </a:ext>
            </a:extLst>
          </p:cNvPr>
          <p:cNvPicPr>
            <a:picLocks noChangeAspect="1"/>
          </p:cNvPicPr>
          <p:nvPr/>
        </p:nvPicPr>
        <p:blipFill>
          <a:blip r:embed="rId6"/>
          <a:stretch>
            <a:fillRect/>
          </a:stretch>
        </p:blipFill>
        <p:spPr>
          <a:xfrm>
            <a:off x="84685" y="69294"/>
            <a:ext cx="2306994" cy="977081"/>
          </a:xfrm>
          <a:prstGeom prst="rect">
            <a:avLst/>
          </a:prstGeom>
        </p:spPr>
      </p:pic>
      <p:sp>
        <p:nvSpPr>
          <p:cNvPr id="3" name="Subtitle 2">
            <a:extLst>
              <a:ext uri="{FF2B5EF4-FFF2-40B4-BE49-F238E27FC236}">
                <a16:creationId xmlns:a16="http://schemas.microsoft.com/office/drawing/2014/main" id="{778E4260-C2DD-4850-994F-BB1BE02BC6A6}"/>
              </a:ext>
            </a:extLst>
          </p:cNvPr>
          <p:cNvSpPr>
            <a:spLocks noGrp="1"/>
          </p:cNvSpPr>
          <p:nvPr/>
        </p:nvSpPr>
        <p:spPr>
          <a:xfrm>
            <a:off x="4244814" y="3281765"/>
            <a:ext cx="5709891" cy="1512512"/>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sz="2200" dirty="0">
                <a:solidFill>
                  <a:srgbClr val="00206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Authors:</a:t>
            </a:r>
            <a:br>
              <a:rPr lang="en-US" sz="2000" dirty="0">
                <a:solidFill>
                  <a:srgbClr val="002060"/>
                </a:solidFill>
                <a:latin typeface="Times New Roman" panose="02020603050405020304" pitchFamily="18" charset="0"/>
                <a:cs typeface="Times New Roman" panose="02020603050405020304" pitchFamily="18" charset="0"/>
              </a:rPr>
            </a:br>
            <a:r>
              <a:rPr lang="en-US" sz="2000" dirty="0">
                <a:solidFill>
                  <a:srgbClr val="002060"/>
                </a:solidFill>
                <a:latin typeface="Times New Roman" panose="02020603050405020304" pitchFamily="18" charset="0"/>
                <a:cs typeface="Times New Roman" panose="02020603050405020304" pitchFamily="18" charset="0"/>
              </a:rPr>
              <a:t>Asif Newaz</a:t>
            </a:r>
            <a:r>
              <a:rPr lang="en-US" sz="2000" baseline="30000" dirty="0">
                <a:solidFill>
                  <a:srgbClr val="002060"/>
                </a:solidFill>
                <a:latin typeface="Times New Roman" panose="02020603050405020304" pitchFamily="18" charset="0"/>
                <a:cs typeface="Times New Roman" panose="02020603050405020304" pitchFamily="18" charset="0"/>
              </a:rPr>
              <a:t>1</a:t>
            </a:r>
            <a:br>
              <a:rPr lang="en-US" sz="2000" dirty="0">
                <a:solidFill>
                  <a:srgbClr val="002060"/>
                </a:solidFill>
                <a:latin typeface="Times New Roman" panose="02020603050405020304" pitchFamily="18" charset="0"/>
                <a:cs typeface="Times New Roman" panose="02020603050405020304" pitchFamily="18" charset="0"/>
              </a:rPr>
            </a:br>
            <a:r>
              <a:rPr lang="en-US" sz="2000" dirty="0">
                <a:solidFill>
                  <a:srgbClr val="002060"/>
                </a:solidFill>
                <a:latin typeface="Times New Roman" panose="02020603050405020304" pitchFamily="18" charset="0"/>
                <a:cs typeface="Times New Roman" panose="02020603050405020304" pitchFamily="18" charset="0"/>
              </a:rPr>
              <a:t>Md. Salman Mohosheu</a:t>
            </a:r>
            <a:r>
              <a:rPr lang="en-US" sz="2000" baseline="30000" dirty="0">
                <a:solidFill>
                  <a:srgbClr val="002060"/>
                </a:solidFill>
                <a:latin typeface="Times New Roman" panose="02020603050405020304" pitchFamily="18" charset="0"/>
                <a:cs typeface="Times New Roman" panose="02020603050405020304" pitchFamily="18" charset="0"/>
              </a:rPr>
              <a:t>1    </a:t>
            </a:r>
            <a:r>
              <a:rPr kumimoji="0" lang="en-US" sz="2000" i="0" u="none" strike="noStrike" kern="1200" cap="none" spc="0" normalizeH="0" baseline="0" noProof="0" dirty="0">
                <a:ln>
                  <a:noFill/>
                </a:ln>
                <a:solidFill>
                  <a:srgbClr val="002060"/>
                </a:solidFill>
                <a:uLnTx/>
                <a:uFillTx/>
                <a:latin typeface="Times New Roman" panose="02020603050405020304" pitchFamily="18" charset="0"/>
                <a:cs typeface="Times New Roman" panose="02020603050405020304" pitchFamily="18" charset="0"/>
              </a:rPr>
              <a:t>[presenting]</a:t>
            </a:r>
            <a:endParaRPr lang="en-US" sz="2000" dirty="0">
              <a:solidFill>
                <a:srgbClr val="00206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000" dirty="0">
                <a:solidFill>
                  <a:srgbClr val="002060"/>
                </a:solidFill>
                <a:latin typeface="Times New Roman" panose="02020603050405020304" pitchFamily="18" charset="0"/>
                <a:cs typeface="Times New Roman" panose="02020603050405020304" pitchFamily="18" charset="0"/>
              </a:rPr>
              <a:t>MD. Abdullah al Noman</a:t>
            </a:r>
            <a:r>
              <a:rPr lang="en-US" sz="2000" baseline="30000" dirty="0">
                <a:solidFill>
                  <a:srgbClr val="002060"/>
                </a:solidFill>
                <a:latin typeface="Times New Roman" panose="02020603050405020304" pitchFamily="18" charset="0"/>
                <a:cs typeface="Times New Roman" panose="02020603050405020304" pitchFamily="18" charset="0"/>
              </a:rPr>
              <a:t>1</a:t>
            </a:r>
            <a:endParaRPr lang="en-US" sz="2000" dirty="0">
              <a:solidFill>
                <a:srgbClr val="00206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000" dirty="0">
                <a:solidFill>
                  <a:srgbClr val="002060"/>
                </a:solidFill>
                <a:latin typeface="Times New Roman" panose="02020603050405020304" pitchFamily="18" charset="0"/>
                <a:cs typeface="Times New Roman" panose="02020603050405020304" pitchFamily="18" charset="0"/>
              </a:rPr>
              <a:t>Dr. Taskeed Jabid</a:t>
            </a:r>
            <a:r>
              <a:rPr lang="en-US" sz="2000" baseline="30000" dirty="0">
                <a:solidFill>
                  <a:srgbClr val="002060"/>
                </a:solidFill>
                <a:latin typeface="Times New Roman" panose="02020603050405020304" pitchFamily="18" charset="0"/>
                <a:cs typeface="Times New Roman" panose="02020603050405020304" pitchFamily="18" charset="0"/>
              </a:rPr>
              <a:t>2</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12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10</a:t>
            </a:fld>
            <a:endParaRPr lang="en-US" dirty="0"/>
          </a:p>
        </p:txBody>
      </p:sp>
      <p:pic>
        <p:nvPicPr>
          <p:cNvPr id="2" name="Picture 1">
            <a:extLst>
              <a:ext uri="{FF2B5EF4-FFF2-40B4-BE49-F238E27FC236}">
                <a16:creationId xmlns:a16="http://schemas.microsoft.com/office/drawing/2014/main" id="{1E589FF4-5287-ABB8-6113-10359423FC40}"/>
              </a:ext>
            </a:extLst>
          </p:cNvPr>
          <p:cNvPicPr>
            <a:picLocks noChangeAspect="1"/>
          </p:cNvPicPr>
          <p:nvPr/>
        </p:nvPicPr>
        <p:blipFill>
          <a:blip r:embed="rId3"/>
          <a:stretch>
            <a:fillRect/>
          </a:stretch>
        </p:blipFill>
        <p:spPr>
          <a:xfrm>
            <a:off x="341194" y="765443"/>
            <a:ext cx="7245488" cy="5956032"/>
          </a:xfrm>
          <a:prstGeom prst="rect">
            <a:avLst/>
          </a:prstGeom>
        </p:spPr>
      </p:pic>
      <p:grpSp>
        <p:nvGrpSpPr>
          <p:cNvPr id="13" name="Group 12">
            <a:extLst>
              <a:ext uri="{FF2B5EF4-FFF2-40B4-BE49-F238E27FC236}">
                <a16:creationId xmlns:a16="http://schemas.microsoft.com/office/drawing/2014/main" id="{18275B30-678F-4EC1-9D6B-2BF6A488935D}"/>
              </a:ext>
            </a:extLst>
          </p:cNvPr>
          <p:cNvGrpSpPr/>
          <p:nvPr/>
        </p:nvGrpSpPr>
        <p:grpSpPr>
          <a:xfrm>
            <a:off x="8610600" y="3844437"/>
            <a:ext cx="3025772" cy="1997421"/>
            <a:chOff x="7103525" y="188427"/>
            <a:chExt cx="3511136" cy="1997423"/>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806124"/>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DTs are trained </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a:t>
              </a:r>
              <a:r>
                <a:rPr lang="en-US" b="1" dirty="0">
                  <a:solidFill>
                    <a:prstClr val="white"/>
                  </a:solidFill>
                  <a:effectLst>
                    <a:outerShdw blurRad="38100" dist="38100" dir="2700000" algn="tl">
                      <a:srgbClr val="000000">
                        <a:alpha val="43137"/>
                      </a:srgbClr>
                    </a:outerShdw>
                  </a:effectLst>
                  <a:cs typeface="Arial" pitchFamily="34" charset="0"/>
                </a:rPr>
                <a:t>7</a:t>
              </a:r>
              <a:endParaRPr lang="en-US" sz="1800" b="1" dirty="0">
                <a:solidFill>
                  <a:prstClr val="white"/>
                </a:solidFill>
                <a:effectLst>
                  <a:outerShdw blurRad="38100" dist="38100" dir="2700000" algn="tl">
                    <a:srgbClr val="000000">
                      <a:alpha val="43137"/>
                    </a:srgbClr>
                  </a:outerShdw>
                </a:effectLst>
                <a:cs typeface="Arial" pitchFamily="34" charset="0"/>
              </a:endParaRPr>
            </a:p>
          </p:txBody>
        </p:sp>
        <p:sp>
          <p:nvSpPr>
            <p:cNvPr id="28" name="TextBox 27">
              <a:extLst>
                <a:ext uri="{FF2B5EF4-FFF2-40B4-BE49-F238E27FC236}">
                  <a16:creationId xmlns:a16="http://schemas.microsoft.com/office/drawing/2014/main" id="{A1D4E820-F0ED-4DAA-9DAA-8E24819E3EA8}"/>
                </a:ext>
              </a:extLst>
            </p:cNvPr>
            <p:cNvSpPr txBox="1"/>
            <p:nvPr/>
          </p:nvSpPr>
          <p:spPr>
            <a:xfrm>
              <a:off x="7261149" y="1204251"/>
              <a:ext cx="3349667" cy="954108"/>
            </a:xfrm>
            <a:prstGeom prst="rect">
              <a:avLst/>
            </a:prstGeom>
            <a:noFill/>
            <a:ln>
              <a:noFill/>
            </a:ln>
          </p:spPr>
          <p:txBody>
            <a:bodyPr wrap="square" rtlCol="0">
              <a:spAutoFit/>
            </a:bodyPr>
            <a:lstStyle/>
            <a:p>
              <a:r>
                <a:rPr lang="en-US" sz="1400" dirty="0">
                  <a:latin typeface="Garamond" panose="02020404030301010803" pitchFamily="18" charset="0"/>
                </a:rPr>
                <a:t>Next, DTs are trained on these bootstrap subsets. The training and aggregation process follows the RF architecture of the scikit-learn library.</a:t>
              </a:r>
            </a:p>
          </p:txBody>
        </p:sp>
      </p:grpSp>
      <p:cxnSp>
        <p:nvCxnSpPr>
          <p:cNvPr id="7" name="Straight Arrow Connector 6">
            <a:extLst>
              <a:ext uri="{FF2B5EF4-FFF2-40B4-BE49-F238E27FC236}">
                <a16:creationId xmlns:a16="http://schemas.microsoft.com/office/drawing/2014/main" id="{E415D6C8-8986-575A-6E85-7A5720982A96}"/>
              </a:ext>
            </a:extLst>
          </p:cNvPr>
          <p:cNvCxnSpPr>
            <a:cxnSpLocks/>
          </p:cNvCxnSpPr>
          <p:nvPr/>
        </p:nvCxnSpPr>
        <p:spPr>
          <a:xfrm flipH="1">
            <a:off x="6585755" y="4860235"/>
            <a:ext cx="208123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34222A8B-E1C5-DFBD-D84A-2CF5F456BB0A}"/>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247600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11</a:t>
            </a:fld>
            <a:endParaRPr lang="en-US" dirty="0"/>
          </a:p>
        </p:txBody>
      </p:sp>
      <p:pic>
        <p:nvPicPr>
          <p:cNvPr id="2" name="Picture 1">
            <a:extLst>
              <a:ext uri="{FF2B5EF4-FFF2-40B4-BE49-F238E27FC236}">
                <a16:creationId xmlns:a16="http://schemas.microsoft.com/office/drawing/2014/main" id="{1E589FF4-5287-ABB8-6113-10359423FC40}"/>
              </a:ext>
            </a:extLst>
          </p:cNvPr>
          <p:cNvPicPr>
            <a:picLocks noChangeAspect="1"/>
          </p:cNvPicPr>
          <p:nvPr/>
        </p:nvPicPr>
        <p:blipFill>
          <a:blip r:embed="rId3"/>
          <a:stretch>
            <a:fillRect/>
          </a:stretch>
        </p:blipFill>
        <p:spPr>
          <a:xfrm>
            <a:off x="341194" y="765443"/>
            <a:ext cx="7245488" cy="5956032"/>
          </a:xfrm>
          <a:prstGeom prst="rect">
            <a:avLst/>
          </a:prstGeom>
        </p:spPr>
      </p:pic>
      <p:grpSp>
        <p:nvGrpSpPr>
          <p:cNvPr id="13" name="Group 12">
            <a:extLst>
              <a:ext uri="{FF2B5EF4-FFF2-40B4-BE49-F238E27FC236}">
                <a16:creationId xmlns:a16="http://schemas.microsoft.com/office/drawing/2014/main" id="{18275B30-678F-4EC1-9D6B-2BF6A488935D}"/>
              </a:ext>
            </a:extLst>
          </p:cNvPr>
          <p:cNvGrpSpPr/>
          <p:nvPr/>
        </p:nvGrpSpPr>
        <p:grpSpPr>
          <a:xfrm>
            <a:off x="8610600" y="3844437"/>
            <a:ext cx="3025772" cy="2052982"/>
            <a:chOff x="7103525" y="188427"/>
            <a:chExt cx="3511136" cy="2052985"/>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707031"/>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Prediction</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Step-8</a:t>
              </a:r>
            </a:p>
          </p:txBody>
        </p:sp>
        <p:sp>
          <p:nvSpPr>
            <p:cNvPr id="28" name="TextBox 27">
              <a:extLst>
                <a:ext uri="{FF2B5EF4-FFF2-40B4-BE49-F238E27FC236}">
                  <a16:creationId xmlns:a16="http://schemas.microsoft.com/office/drawing/2014/main" id="{A1D4E820-F0ED-4DAA-9DAA-8E24819E3EA8}"/>
                </a:ext>
              </a:extLst>
            </p:cNvPr>
            <p:cNvSpPr txBox="1"/>
            <p:nvPr/>
          </p:nvSpPr>
          <p:spPr>
            <a:xfrm>
              <a:off x="7264994" y="856415"/>
              <a:ext cx="3349667" cy="1384997"/>
            </a:xfrm>
            <a:prstGeom prst="rect">
              <a:avLst/>
            </a:prstGeom>
            <a:noFill/>
            <a:ln>
              <a:noFill/>
            </a:ln>
          </p:spPr>
          <p:txBody>
            <a:bodyPr wrap="square" rtlCol="0">
              <a:spAutoFit/>
            </a:bodyPr>
            <a:lstStyle/>
            <a:p>
              <a:r>
                <a:rPr lang="en-US" sz="1400" dirty="0">
                  <a:latin typeface="Garamond" panose="02020404030301010803" pitchFamily="18" charset="0"/>
                </a:rPr>
                <a:t>The final prediction is made by the ensemble model on the validation set. The process is repeated for the other folds and the average of the prediction performance is calculated and reported here.</a:t>
              </a:r>
            </a:p>
          </p:txBody>
        </p:sp>
      </p:grpSp>
      <p:cxnSp>
        <p:nvCxnSpPr>
          <p:cNvPr id="7" name="Straight Arrow Connector 6">
            <a:extLst>
              <a:ext uri="{FF2B5EF4-FFF2-40B4-BE49-F238E27FC236}">
                <a16:creationId xmlns:a16="http://schemas.microsoft.com/office/drawing/2014/main" id="{E415D6C8-8986-575A-6E85-7A5720982A96}"/>
              </a:ext>
            </a:extLst>
          </p:cNvPr>
          <p:cNvCxnSpPr>
            <a:cxnSpLocks/>
          </p:cNvCxnSpPr>
          <p:nvPr/>
        </p:nvCxnSpPr>
        <p:spPr>
          <a:xfrm flipH="1">
            <a:off x="6585755" y="5357191"/>
            <a:ext cx="208123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6B777F8-B7C2-1A9C-E38E-8AF99C72079B}"/>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273271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12</a:t>
            </a:fld>
            <a:endParaRPr lang="en-US" dirty="0"/>
          </a:p>
        </p:txBody>
      </p:sp>
      <p:sp>
        <p:nvSpPr>
          <p:cNvPr id="14" name="TextBox 13">
            <a:extLst>
              <a:ext uri="{FF2B5EF4-FFF2-40B4-BE49-F238E27FC236}">
                <a16:creationId xmlns:a16="http://schemas.microsoft.com/office/drawing/2014/main" id="{DF3B8D1F-2C3F-4E59-97C2-04B0DE814C61}"/>
              </a:ext>
            </a:extLst>
          </p:cNvPr>
          <p:cNvSpPr txBox="1"/>
          <p:nvPr/>
        </p:nvSpPr>
        <p:spPr>
          <a:xfrm>
            <a:off x="137766" y="1151785"/>
            <a:ext cx="6395009" cy="2539157"/>
          </a:xfrm>
          <a:prstGeom prst="rect">
            <a:avLst/>
          </a:prstGeom>
          <a:noFill/>
        </p:spPr>
        <p:txBody>
          <a:bodyPr wrap="square">
            <a:spAutoFit/>
          </a:bodyPr>
          <a:lstStyle/>
          <a:p>
            <a:pPr marL="285750" indent="-285750" algn="just">
              <a:spcAft>
                <a:spcPts val="600"/>
              </a:spcAft>
              <a:buFont typeface="Wingdings" panose="05000000000000000000" pitchFamily="2" charset="2"/>
              <a:buChar char="q"/>
            </a:pPr>
            <a:r>
              <a:rPr lang="en-US" sz="2200" dirty="0">
                <a:ea typeface="SimSun" panose="02010600030101010101" pitchFamily="2" charset="-122"/>
              </a:rPr>
              <a:t>Eight different metrics were calculated during experimentation- </a:t>
            </a:r>
          </a:p>
          <a:p>
            <a:pPr marL="285750" indent="-285750" algn="just">
              <a:spcAft>
                <a:spcPts val="600"/>
              </a:spcAft>
              <a:buFont typeface="Wingdings" panose="05000000000000000000" pitchFamily="2" charset="2"/>
              <a:buChar char="q"/>
            </a:pPr>
            <a:r>
              <a:rPr lang="en-US" sz="2200" dirty="0">
                <a:ea typeface="SimSun" panose="02010600030101010101" pitchFamily="2" charset="-122"/>
              </a:rPr>
              <a:t>Composite metrics are more suitable in evaluating the performance on imbalanced data. Therefore, we considered the MCC, ROC-AUC, G-mean, and F1-score to compare the performance among different techniques.</a:t>
            </a:r>
          </a:p>
        </p:txBody>
      </p:sp>
      <p:sp>
        <p:nvSpPr>
          <p:cNvPr id="2" name="Rectangle 1">
            <a:extLst>
              <a:ext uri="{FF2B5EF4-FFF2-40B4-BE49-F238E27FC236}">
                <a16:creationId xmlns:a16="http://schemas.microsoft.com/office/drawing/2014/main" id="{D762227A-E2A0-36C4-E87E-0E16CCAE8D11}"/>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Performance Metrics:</a:t>
            </a:r>
            <a:endParaRPr lang="en-BD"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endParaRPr>
          </a:p>
        </p:txBody>
      </p:sp>
      <p:graphicFrame>
        <p:nvGraphicFramePr>
          <p:cNvPr id="8" name="Table 7">
            <a:extLst>
              <a:ext uri="{FF2B5EF4-FFF2-40B4-BE49-F238E27FC236}">
                <a16:creationId xmlns:a16="http://schemas.microsoft.com/office/drawing/2014/main" id="{D68CAEF8-034C-3FFE-B841-0985330B5E57}"/>
              </a:ext>
            </a:extLst>
          </p:cNvPr>
          <p:cNvGraphicFramePr>
            <a:graphicFrameLocks noGrp="1"/>
          </p:cNvGraphicFramePr>
          <p:nvPr>
            <p:extLst>
              <p:ext uri="{D42A27DB-BD31-4B8C-83A1-F6EECF244321}">
                <p14:modId xmlns:p14="http://schemas.microsoft.com/office/powerpoint/2010/main" val="3228457275"/>
              </p:ext>
            </p:extLst>
          </p:nvPr>
        </p:nvGraphicFramePr>
        <p:xfrm>
          <a:off x="7126935" y="1024340"/>
          <a:ext cx="4496317" cy="4809320"/>
        </p:xfrm>
        <a:graphic>
          <a:graphicData uri="http://schemas.openxmlformats.org/drawingml/2006/table">
            <a:tbl>
              <a:tblPr firstRow="1" bandRow="1">
                <a:tableStyleId>{E8B1032C-EA38-4F05-BA0D-38AFFFC7BED3}</a:tableStyleId>
              </a:tblPr>
              <a:tblGrid>
                <a:gridCol w="4496317">
                  <a:extLst>
                    <a:ext uri="{9D8B030D-6E8A-4147-A177-3AD203B41FA5}">
                      <a16:colId xmlns:a16="http://schemas.microsoft.com/office/drawing/2014/main" val="267547241"/>
                    </a:ext>
                  </a:extLst>
                </a:gridCol>
              </a:tblGrid>
              <a:tr h="601165">
                <a:tc>
                  <a:txBody>
                    <a:bodyPr/>
                    <a:lstStyle/>
                    <a:p>
                      <a:pPr marL="285750" indent="-285750" algn="ctr">
                        <a:buFont typeface="Wingdings" panose="05000000000000000000" pitchFamily="2" charset="2"/>
                        <a:buChar char="ü"/>
                      </a:pPr>
                      <a:r>
                        <a:rPr lang="en-US" b="1" dirty="0">
                          <a:latin typeface="Garamond" panose="02020404030301010803" pitchFamily="18" charset="0"/>
                        </a:rPr>
                        <a:t>MCC</a:t>
                      </a:r>
                    </a:p>
                  </a:txBody>
                  <a:tcPr/>
                </a:tc>
                <a:extLst>
                  <a:ext uri="{0D108BD9-81ED-4DB2-BD59-A6C34878D82A}">
                    <a16:rowId xmlns:a16="http://schemas.microsoft.com/office/drawing/2014/main" val="2761182936"/>
                  </a:ext>
                </a:extLst>
              </a:tr>
              <a:tr h="601165">
                <a:tc>
                  <a:txBody>
                    <a:bodyPr/>
                    <a:lstStyle/>
                    <a:p>
                      <a:pPr marL="285750" indent="-285750" algn="ctr">
                        <a:buFont typeface="Wingdings" panose="05000000000000000000" pitchFamily="2" charset="2"/>
                        <a:buChar char="ü"/>
                      </a:pPr>
                      <a:r>
                        <a:rPr lang="en-US" b="1" dirty="0">
                          <a:latin typeface="Garamond" panose="02020404030301010803" pitchFamily="18" charset="0"/>
                        </a:rPr>
                        <a:t>ROC </a:t>
                      </a:r>
                    </a:p>
                  </a:txBody>
                  <a:tcPr/>
                </a:tc>
                <a:extLst>
                  <a:ext uri="{0D108BD9-81ED-4DB2-BD59-A6C34878D82A}">
                    <a16:rowId xmlns:a16="http://schemas.microsoft.com/office/drawing/2014/main" val="2950532405"/>
                  </a:ext>
                </a:extLst>
              </a:tr>
              <a:tr h="601165">
                <a:tc>
                  <a:txBody>
                    <a:bodyPr/>
                    <a:lstStyle/>
                    <a:p>
                      <a:pPr marL="285750" indent="-285750" algn="ctr">
                        <a:buFont typeface="Wingdings" panose="05000000000000000000" pitchFamily="2" charset="2"/>
                        <a:buChar char="ü"/>
                      </a:pPr>
                      <a:r>
                        <a:rPr lang="en-US" b="1" dirty="0">
                          <a:latin typeface="Garamond" panose="02020404030301010803" pitchFamily="18" charset="0"/>
                        </a:rPr>
                        <a:t>F1-SCORE</a:t>
                      </a:r>
                    </a:p>
                  </a:txBody>
                  <a:tcPr/>
                </a:tc>
                <a:extLst>
                  <a:ext uri="{0D108BD9-81ED-4DB2-BD59-A6C34878D82A}">
                    <a16:rowId xmlns:a16="http://schemas.microsoft.com/office/drawing/2014/main" val="693343954"/>
                  </a:ext>
                </a:extLst>
              </a:tr>
              <a:tr h="601165">
                <a:tc>
                  <a:txBody>
                    <a:bodyPr/>
                    <a:lstStyle/>
                    <a:p>
                      <a:pPr marL="285750" indent="-285750" algn="ctr">
                        <a:buFont typeface="Wingdings" panose="05000000000000000000" pitchFamily="2" charset="2"/>
                        <a:buChar char="ü"/>
                      </a:pPr>
                      <a:r>
                        <a:rPr lang="en-US" b="1" dirty="0">
                          <a:latin typeface="Garamond" panose="02020404030301010803" pitchFamily="18" charset="0"/>
                        </a:rPr>
                        <a:t>G-MEAN</a:t>
                      </a:r>
                    </a:p>
                  </a:txBody>
                  <a:tcPr/>
                </a:tc>
                <a:extLst>
                  <a:ext uri="{0D108BD9-81ED-4DB2-BD59-A6C34878D82A}">
                    <a16:rowId xmlns:a16="http://schemas.microsoft.com/office/drawing/2014/main" val="614792133"/>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SENSITIVITY</a:t>
                      </a:r>
                    </a:p>
                  </a:txBody>
                  <a:tcPr/>
                </a:tc>
                <a:extLst>
                  <a:ext uri="{0D108BD9-81ED-4DB2-BD59-A6C34878D82A}">
                    <a16:rowId xmlns:a16="http://schemas.microsoft.com/office/drawing/2014/main" val="899285355"/>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SPECIFICITY</a:t>
                      </a:r>
                    </a:p>
                  </a:txBody>
                  <a:tcPr/>
                </a:tc>
                <a:extLst>
                  <a:ext uri="{0D108BD9-81ED-4DB2-BD59-A6C34878D82A}">
                    <a16:rowId xmlns:a16="http://schemas.microsoft.com/office/drawing/2014/main" val="338545533"/>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PRECISION</a:t>
                      </a:r>
                    </a:p>
                  </a:txBody>
                  <a:tcPr/>
                </a:tc>
                <a:extLst>
                  <a:ext uri="{0D108BD9-81ED-4DB2-BD59-A6C34878D82A}">
                    <a16:rowId xmlns:a16="http://schemas.microsoft.com/office/drawing/2014/main" val="2732438883"/>
                  </a:ext>
                </a:extLst>
              </a:tr>
              <a:tr h="601165">
                <a:tc>
                  <a:txBody>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latin typeface="Garamond" panose="02020404030301010803" pitchFamily="18" charset="0"/>
                        </a:rPr>
                        <a:t>ACCURACY</a:t>
                      </a:r>
                    </a:p>
                  </a:txBody>
                  <a:tcPr/>
                </a:tc>
                <a:extLst>
                  <a:ext uri="{0D108BD9-81ED-4DB2-BD59-A6C34878D82A}">
                    <a16:rowId xmlns:a16="http://schemas.microsoft.com/office/drawing/2014/main" val="3343439078"/>
                  </a:ext>
                </a:extLst>
              </a:tr>
            </a:tbl>
          </a:graphicData>
        </a:graphic>
      </p:graphicFrame>
    </p:spTree>
    <p:extLst>
      <p:ext uri="{BB962C8B-B14F-4D97-AF65-F5344CB8AC3E}">
        <p14:creationId xmlns:p14="http://schemas.microsoft.com/office/powerpoint/2010/main" val="270628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B8380D-46BC-A93B-1CC7-B92437981496}"/>
              </a:ext>
            </a:extLst>
          </p:cNvPr>
          <p:cNvSpPr/>
          <p:nvPr/>
        </p:nvSpPr>
        <p:spPr>
          <a:xfrm>
            <a:off x="0" y="16896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Garamond" panose="02020404030301010803" pitchFamily="18" charset="0"/>
              </a:rPr>
              <a:t>Dataset Description :</a:t>
            </a:r>
          </a:p>
        </p:txBody>
      </p:sp>
      <p:sp>
        <p:nvSpPr>
          <p:cNvPr id="6" name="Rectangle: Rounded Corners 5">
            <a:extLst>
              <a:ext uri="{FF2B5EF4-FFF2-40B4-BE49-F238E27FC236}">
                <a16:creationId xmlns:a16="http://schemas.microsoft.com/office/drawing/2014/main" id="{50150814-BB5B-BFD1-1825-D5A1ECE7BA46}"/>
              </a:ext>
            </a:extLst>
          </p:cNvPr>
          <p:cNvSpPr/>
          <p:nvPr/>
        </p:nvSpPr>
        <p:spPr>
          <a:xfrm>
            <a:off x="113839" y="2550428"/>
            <a:ext cx="1873525" cy="958978"/>
          </a:xfrm>
          <a:prstGeom prst="round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Datasets</a:t>
            </a:r>
          </a:p>
        </p:txBody>
      </p:sp>
      <p:sp>
        <p:nvSpPr>
          <p:cNvPr id="7" name="Rectangle 6">
            <a:extLst>
              <a:ext uri="{FF2B5EF4-FFF2-40B4-BE49-F238E27FC236}">
                <a16:creationId xmlns:a16="http://schemas.microsoft.com/office/drawing/2014/main" id="{57956AE2-6403-267D-F6C0-5373ABBA71D5}"/>
              </a:ext>
            </a:extLst>
          </p:cNvPr>
          <p:cNvSpPr/>
          <p:nvPr/>
        </p:nvSpPr>
        <p:spPr>
          <a:xfrm>
            <a:off x="4379844" y="2644157"/>
            <a:ext cx="2700986" cy="771520"/>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aramond" panose="02020404030301010803" pitchFamily="18" charset="0"/>
              </a:rPr>
              <a:t>Sources including the </a:t>
            </a:r>
            <a:r>
              <a:rPr lang="en-US" dirty="0">
                <a:solidFill>
                  <a:srgbClr val="FFFF00"/>
                </a:solidFill>
                <a:latin typeface="Garamond" panose="02020404030301010803" pitchFamily="18" charset="0"/>
              </a:rPr>
              <a:t>KEEL &amp; UCI</a:t>
            </a:r>
            <a:r>
              <a:rPr lang="en-US" dirty="0">
                <a:latin typeface="Garamond" panose="02020404030301010803" pitchFamily="18" charset="0"/>
              </a:rPr>
              <a:t> repositories.</a:t>
            </a:r>
          </a:p>
        </p:txBody>
      </p:sp>
      <p:sp>
        <p:nvSpPr>
          <p:cNvPr id="8" name="Rectangle 7">
            <a:extLst>
              <a:ext uri="{FF2B5EF4-FFF2-40B4-BE49-F238E27FC236}">
                <a16:creationId xmlns:a16="http://schemas.microsoft.com/office/drawing/2014/main" id="{60E42280-B995-EBF3-8ADC-D41CEAA0BDB1}"/>
              </a:ext>
            </a:extLst>
          </p:cNvPr>
          <p:cNvSpPr/>
          <p:nvPr/>
        </p:nvSpPr>
        <p:spPr>
          <a:xfrm>
            <a:off x="4379841" y="3855969"/>
            <a:ext cx="2700985" cy="1120767"/>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aramond" panose="02020404030301010803" pitchFamily="18" charset="0"/>
              </a:rPr>
              <a:t>All the datasets are </a:t>
            </a:r>
            <a:r>
              <a:rPr lang="en-US" dirty="0">
                <a:solidFill>
                  <a:srgbClr val="FFFF00"/>
                </a:solidFill>
                <a:latin typeface="Garamond" panose="02020404030301010803" pitchFamily="18" charset="0"/>
              </a:rPr>
              <a:t>binary</a:t>
            </a:r>
            <a:r>
              <a:rPr lang="en-US" dirty="0">
                <a:latin typeface="Garamond" panose="02020404030301010803" pitchFamily="18" charset="0"/>
              </a:rPr>
              <a:t> classification </a:t>
            </a:r>
          </a:p>
          <a:p>
            <a:pPr algn="ctr"/>
            <a:r>
              <a:rPr lang="en-US" dirty="0">
                <a:latin typeface="Garamond" panose="02020404030301010803" pitchFamily="18" charset="0"/>
              </a:rPr>
              <a:t>data with </a:t>
            </a:r>
            <a:r>
              <a:rPr lang="en-US" dirty="0">
                <a:solidFill>
                  <a:srgbClr val="FFFF00"/>
                </a:solidFill>
                <a:latin typeface="Garamond" panose="02020404030301010803" pitchFamily="18" charset="0"/>
              </a:rPr>
              <a:t>different degrees of imbalance ratio</a:t>
            </a:r>
            <a:r>
              <a:rPr lang="en-US" dirty="0">
                <a:latin typeface="Garamond" panose="02020404030301010803" pitchFamily="18" charset="0"/>
              </a:rPr>
              <a:t>.</a:t>
            </a:r>
          </a:p>
        </p:txBody>
      </p:sp>
      <p:sp>
        <p:nvSpPr>
          <p:cNvPr id="15" name="Rectangle 14">
            <a:extLst>
              <a:ext uri="{FF2B5EF4-FFF2-40B4-BE49-F238E27FC236}">
                <a16:creationId xmlns:a16="http://schemas.microsoft.com/office/drawing/2014/main" id="{C43D8424-7B38-2A12-2AD3-DD1B87C44A3E}"/>
              </a:ext>
            </a:extLst>
          </p:cNvPr>
          <p:cNvSpPr/>
          <p:nvPr/>
        </p:nvSpPr>
        <p:spPr>
          <a:xfrm>
            <a:off x="4379841" y="1366430"/>
            <a:ext cx="2700985" cy="90486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aramond" panose="02020404030301010803" pitchFamily="18" charset="0"/>
              </a:rPr>
              <a:t>Total </a:t>
            </a:r>
            <a:r>
              <a:rPr lang="en-US" dirty="0">
                <a:solidFill>
                  <a:srgbClr val="FF0000"/>
                </a:solidFill>
                <a:latin typeface="Garamond" panose="02020404030301010803" pitchFamily="18" charset="0"/>
              </a:rPr>
              <a:t>44 </a:t>
            </a:r>
            <a:r>
              <a:rPr lang="en-US" dirty="0">
                <a:latin typeface="Garamond" panose="02020404030301010803" pitchFamily="18" charset="0"/>
              </a:rPr>
              <a:t>different</a:t>
            </a:r>
          </a:p>
          <a:p>
            <a:pPr algn="ctr"/>
            <a:r>
              <a:rPr lang="en-US" dirty="0">
                <a:latin typeface="Garamond" panose="02020404030301010803" pitchFamily="18" charset="0"/>
              </a:rPr>
              <a:t> imbalanced datasets</a:t>
            </a:r>
          </a:p>
        </p:txBody>
      </p:sp>
      <p:cxnSp>
        <p:nvCxnSpPr>
          <p:cNvPr id="3" name="Straight Arrow Connector 2">
            <a:extLst>
              <a:ext uri="{FF2B5EF4-FFF2-40B4-BE49-F238E27FC236}">
                <a16:creationId xmlns:a16="http://schemas.microsoft.com/office/drawing/2014/main" id="{9F40D19D-5E52-E372-C599-E851CE8E8F5B}"/>
              </a:ext>
            </a:extLst>
          </p:cNvPr>
          <p:cNvCxnSpPr>
            <a:cxnSpLocks/>
            <a:endCxn id="15" idx="1"/>
          </p:cNvCxnSpPr>
          <p:nvPr/>
        </p:nvCxnSpPr>
        <p:spPr>
          <a:xfrm flipV="1">
            <a:off x="2039176" y="1818865"/>
            <a:ext cx="2340665" cy="12110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A737DA82-0598-4AFB-3E64-FEED9EFEEAC4}"/>
              </a:ext>
            </a:extLst>
          </p:cNvPr>
          <p:cNvCxnSpPr>
            <a:cxnSpLocks/>
            <a:endCxn id="7" idx="1"/>
          </p:cNvCxnSpPr>
          <p:nvPr/>
        </p:nvCxnSpPr>
        <p:spPr>
          <a:xfrm>
            <a:off x="2039176" y="3029917"/>
            <a:ext cx="23406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4559231A-82C4-65E4-580E-D6620B4212EB}"/>
              </a:ext>
            </a:extLst>
          </p:cNvPr>
          <p:cNvCxnSpPr>
            <a:cxnSpLocks/>
            <a:endCxn id="8" idx="1"/>
          </p:cNvCxnSpPr>
          <p:nvPr/>
        </p:nvCxnSpPr>
        <p:spPr>
          <a:xfrm>
            <a:off x="2039173" y="3029917"/>
            <a:ext cx="2340668" cy="13864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D9CBE654-34C7-EFFF-1DD1-0F0480CCC6CC}"/>
              </a:ext>
            </a:extLst>
          </p:cNvPr>
          <p:cNvSpPr txBox="1"/>
          <p:nvPr/>
        </p:nvSpPr>
        <p:spPr>
          <a:xfrm>
            <a:off x="7723370" y="1397674"/>
            <a:ext cx="3871600" cy="4062651"/>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The average performance of 44 datasets is taken while comparing</a:t>
            </a:r>
          </a:p>
          <a:p>
            <a:pPr marL="342900" indent="-342900" algn="just">
              <a:buFont typeface="Wingdings" panose="05000000000000000000" pitchFamily="2" charset="2"/>
              <a:buChar char="q"/>
            </a:pPr>
            <a:r>
              <a:rPr lang="en-US" sz="2400" dirty="0"/>
              <a:t>RF and SVM are taken as the base learning classifier</a:t>
            </a:r>
          </a:p>
          <a:p>
            <a:pPr marL="342900" indent="-342900" algn="just">
              <a:buFont typeface="Wingdings" panose="05000000000000000000" pitchFamily="2" charset="2"/>
              <a:buChar char="q"/>
            </a:pPr>
            <a:r>
              <a:rPr lang="en-US" sz="2400" dirty="0"/>
              <a:t>The proposed approach is compared with 14 benchmarked sampling techniques</a:t>
            </a:r>
          </a:p>
          <a:p>
            <a:pPr algn="just"/>
            <a:r>
              <a:rPr lang="en-US" sz="2400" dirty="0"/>
              <a:t> </a:t>
            </a:r>
          </a:p>
          <a:p>
            <a:pPr marL="285750" indent="-285750" algn="just">
              <a:buFont typeface="Wingdings" panose="05000000000000000000" pitchFamily="2" charset="2"/>
              <a:buChar char="§"/>
            </a:pPr>
            <a:endParaRPr lang="en-US" dirty="0"/>
          </a:p>
        </p:txBody>
      </p:sp>
    </p:spTree>
    <p:extLst>
      <p:ext uri="{BB962C8B-B14F-4D97-AF65-F5344CB8AC3E}">
        <p14:creationId xmlns:p14="http://schemas.microsoft.com/office/powerpoint/2010/main" val="26314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D286C-E3EC-DE08-4CA7-84A296AE135B}"/>
              </a:ext>
            </a:extLst>
          </p:cNvPr>
          <p:cNvSpPr/>
          <p:nvPr/>
        </p:nvSpPr>
        <p:spPr>
          <a:xfrm>
            <a:off x="0" y="168965"/>
            <a:ext cx="2474843" cy="407505"/>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Garamond" panose="02020404030301010803" pitchFamily="18" charset="0"/>
              </a:rPr>
              <a:t>Result :</a:t>
            </a:r>
          </a:p>
        </p:txBody>
      </p:sp>
      <p:pic>
        <p:nvPicPr>
          <p:cNvPr id="5" name="Picture 4">
            <a:extLst>
              <a:ext uri="{FF2B5EF4-FFF2-40B4-BE49-F238E27FC236}">
                <a16:creationId xmlns:a16="http://schemas.microsoft.com/office/drawing/2014/main" id="{22D3CEAF-6F27-9C77-843C-76BA11D92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458" y="576470"/>
            <a:ext cx="6580573" cy="5264459"/>
          </a:xfrm>
          <a:prstGeom prst="rect">
            <a:avLst/>
          </a:prstGeom>
        </p:spPr>
      </p:pic>
      <p:sp>
        <p:nvSpPr>
          <p:cNvPr id="6" name="TextBox 5">
            <a:extLst>
              <a:ext uri="{FF2B5EF4-FFF2-40B4-BE49-F238E27FC236}">
                <a16:creationId xmlns:a16="http://schemas.microsoft.com/office/drawing/2014/main" id="{7066D19A-3CF2-4CD9-A29C-4378ADA6192F}"/>
              </a:ext>
            </a:extLst>
          </p:cNvPr>
          <p:cNvSpPr txBox="1"/>
          <p:nvPr/>
        </p:nvSpPr>
        <p:spPr>
          <a:xfrm>
            <a:off x="368969" y="1131216"/>
            <a:ext cx="4835455" cy="387798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The proposed solution achieved the highest MCC score of 53.04%</a:t>
            </a:r>
          </a:p>
          <a:p>
            <a:pPr marL="342900" indent="-342900">
              <a:buFont typeface="Wingdings" panose="05000000000000000000" pitchFamily="2" charset="2"/>
              <a:buChar char="q"/>
            </a:pPr>
            <a:r>
              <a:rPr lang="en-US" sz="2400" dirty="0"/>
              <a:t>SMOTE, RUS, and NC performed poorer than the proposed solution when used independently.</a:t>
            </a:r>
          </a:p>
          <a:p>
            <a:pPr marL="342900" indent="-342900">
              <a:buFont typeface="Wingdings" panose="05000000000000000000" pitchFamily="2" charset="2"/>
              <a:buChar char="q"/>
            </a:pPr>
            <a:r>
              <a:rPr lang="en-US" sz="2400" dirty="0"/>
              <a:t>iBRF also outperformed other hybrid sampling techniques such as SMOTE-ENN and TOMEK-LINK</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87157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D286C-E3EC-DE08-4CA7-84A296AE135B}"/>
              </a:ext>
            </a:extLst>
          </p:cNvPr>
          <p:cNvSpPr/>
          <p:nvPr/>
        </p:nvSpPr>
        <p:spPr>
          <a:xfrm>
            <a:off x="0" y="168965"/>
            <a:ext cx="2474843" cy="407505"/>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Garamond" panose="02020404030301010803" pitchFamily="18" charset="0"/>
              </a:rPr>
              <a:t>Result :</a:t>
            </a:r>
          </a:p>
        </p:txBody>
      </p:sp>
      <p:sp>
        <p:nvSpPr>
          <p:cNvPr id="6" name="TextBox 5">
            <a:extLst>
              <a:ext uri="{FF2B5EF4-FFF2-40B4-BE49-F238E27FC236}">
                <a16:creationId xmlns:a16="http://schemas.microsoft.com/office/drawing/2014/main" id="{7066D19A-3CF2-4CD9-A29C-4378ADA6192F}"/>
              </a:ext>
            </a:extLst>
          </p:cNvPr>
          <p:cNvSpPr txBox="1"/>
          <p:nvPr/>
        </p:nvSpPr>
        <p:spPr>
          <a:xfrm>
            <a:off x="358217" y="1449559"/>
            <a:ext cx="4977354"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The proposed solution also outperformed popular ensemble techniques</a:t>
            </a:r>
          </a:p>
          <a:p>
            <a:pPr marL="342900" indent="-342900">
              <a:buFont typeface="Wingdings" panose="05000000000000000000" pitchFamily="2" charset="2"/>
              <a:buChar char="q"/>
            </a:pPr>
            <a:r>
              <a:rPr lang="en-US" sz="2400" dirty="0"/>
              <a:t>iBRF achieved a 6% increase in MCC scores than the original BRF classifier</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p:txBody>
      </p:sp>
      <p:pic>
        <p:nvPicPr>
          <p:cNvPr id="3" name="Picture 2">
            <a:extLst>
              <a:ext uri="{FF2B5EF4-FFF2-40B4-BE49-F238E27FC236}">
                <a16:creationId xmlns:a16="http://schemas.microsoft.com/office/drawing/2014/main" id="{033A6BF8-2D45-F1D0-533D-468EACD53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731" y="449084"/>
            <a:ext cx="6771588" cy="5417271"/>
          </a:xfrm>
          <a:prstGeom prst="rect">
            <a:avLst/>
          </a:prstGeom>
        </p:spPr>
      </p:pic>
    </p:spTree>
    <p:extLst>
      <p:ext uri="{BB962C8B-B14F-4D97-AF65-F5344CB8AC3E}">
        <p14:creationId xmlns:p14="http://schemas.microsoft.com/office/powerpoint/2010/main" val="160282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D286C-E3EC-DE08-4CA7-84A296AE135B}"/>
              </a:ext>
            </a:extLst>
          </p:cNvPr>
          <p:cNvSpPr/>
          <p:nvPr/>
        </p:nvSpPr>
        <p:spPr>
          <a:xfrm>
            <a:off x="0" y="168965"/>
            <a:ext cx="2474843" cy="407505"/>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Garamond" panose="02020404030301010803" pitchFamily="18" charset="0"/>
              </a:rPr>
              <a:t>Result :</a:t>
            </a:r>
          </a:p>
        </p:txBody>
      </p:sp>
      <p:sp>
        <p:nvSpPr>
          <p:cNvPr id="6" name="TextBox 5">
            <a:extLst>
              <a:ext uri="{FF2B5EF4-FFF2-40B4-BE49-F238E27FC236}">
                <a16:creationId xmlns:a16="http://schemas.microsoft.com/office/drawing/2014/main" id="{7066D19A-3CF2-4CD9-A29C-4378ADA6192F}"/>
              </a:ext>
            </a:extLst>
          </p:cNvPr>
          <p:cNvSpPr txBox="1"/>
          <p:nvPr/>
        </p:nvSpPr>
        <p:spPr>
          <a:xfrm>
            <a:off x="887691" y="1204463"/>
            <a:ext cx="9642050"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The proposed approach also outperformed other popular ensemble techniques in terms of G-MEAN, ROC, F1-Score</a:t>
            </a:r>
          </a:p>
          <a:p>
            <a:pPr marL="342900" indent="-342900">
              <a:buFont typeface="Wingdings" panose="05000000000000000000" pitchFamily="2" charset="2"/>
              <a:buChar char="q"/>
            </a:pPr>
            <a:r>
              <a:rPr lang="en-US" sz="2400" dirty="0"/>
              <a:t>iBRF achieved a ROC-AUC score of 82.26% while SMOTE and NC scored 74.22% and 72% respectively.</a:t>
            </a:r>
          </a:p>
          <a:p>
            <a:pPr marL="342900" indent="-342900">
              <a:buFont typeface="Wingdings" panose="05000000000000000000" pitchFamily="2" charset="2"/>
              <a:buChar char="q"/>
            </a:pPr>
            <a:r>
              <a:rPr lang="en-US" sz="2400" dirty="0"/>
              <a:t> iBRF also achieved significant improvement in F1-Score. It achieved almost 6% improvement over the original BRF.</a:t>
            </a:r>
          </a:p>
          <a:p>
            <a:pPr marL="342900" indent="-342900">
              <a:buFont typeface="Wingdings" panose="05000000000000000000" pitchFamily="2" charset="2"/>
              <a:buChar char="q"/>
            </a:pPr>
            <a:r>
              <a:rPr lang="en-US" sz="2400" dirty="0"/>
              <a:t>In terms of G-MEAN, iBRF also showed the highest of 79.92% which outperformed all other techniques.</a:t>
            </a:r>
          </a:p>
          <a:p>
            <a:pPr marL="342900" indent="-342900">
              <a:buFont typeface="Wingdings" panose="05000000000000000000" pitchFamily="2" charset="2"/>
              <a:buChar char="q"/>
            </a:pPr>
            <a:endParaRPr lang="en-US" sz="2400" dirty="0"/>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sz="2400" dirty="0"/>
          </a:p>
        </p:txBody>
      </p:sp>
    </p:spTree>
    <p:extLst>
      <p:ext uri="{BB962C8B-B14F-4D97-AF65-F5344CB8AC3E}">
        <p14:creationId xmlns:p14="http://schemas.microsoft.com/office/powerpoint/2010/main" val="389049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D286C-E3EC-DE08-4CA7-84A296AE135B}"/>
              </a:ext>
            </a:extLst>
          </p:cNvPr>
          <p:cNvSpPr/>
          <p:nvPr/>
        </p:nvSpPr>
        <p:spPr>
          <a:xfrm>
            <a:off x="0" y="168965"/>
            <a:ext cx="2474843" cy="407505"/>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Garamond" panose="02020404030301010803" pitchFamily="18" charset="0"/>
              </a:rPr>
              <a:t>Result :</a:t>
            </a:r>
          </a:p>
        </p:txBody>
      </p:sp>
      <p:graphicFrame>
        <p:nvGraphicFramePr>
          <p:cNvPr id="2" name="Table 1">
            <a:extLst>
              <a:ext uri="{FF2B5EF4-FFF2-40B4-BE49-F238E27FC236}">
                <a16:creationId xmlns:a16="http://schemas.microsoft.com/office/drawing/2014/main" id="{39AA4813-A128-1C1A-7F1C-8D0063C3B629}"/>
              </a:ext>
            </a:extLst>
          </p:cNvPr>
          <p:cNvGraphicFramePr>
            <a:graphicFrameLocks noGrp="1"/>
          </p:cNvGraphicFramePr>
          <p:nvPr>
            <p:extLst>
              <p:ext uri="{D42A27DB-BD31-4B8C-83A1-F6EECF244321}">
                <p14:modId xmlns:p14="http://schemas.microsoft.com/office/powerpoint/2010/main" val="3238004276"/>
              </p:ext>
            </p:extLst>
          </p:nvPr>
        </p:nvGraphicFramePr>
        <p:xfrm>
          <a:off x="438346" y="1218777"/>
          <a:ext cx="11315307" cy="5203600"/>
        </p:xfrm>
        <a:graphic>
          <a:graphicData uri="http://schemas.openxmlformats.org/drawingml/2006/table">
            <a:tbl>
              <a:tblPr firstRow="1" firstCol="1" bandRow="1">
                <a:tableStyleId>{5C22544A-7EE6-4342-B048-85BDC9FD1C3A}</a:tableStyleId>
              </a:tblPr>
              <a:tblGrid>
                <a:gridCol w="2337680">
                  <a:extLst>
                    <a:ext uri="{9D8B030D-6E8A-4147-A177-3AD203B41FA5}">
                      <a16:colId xmlns:a16="http://schemas.microsoft.com/office/drawing/2014/main" val="1974975314"/>
                    </a:ext>
                  </a:extLst>
                </a:gridCol>
                <a:gridCol w="885301">
                  <a:extLst>
                    <a:ext uri="{9D8B030D-6E8A-4147-A177-3AD203B41FA5}">
                      <a16:colId xmlns:a16="http://schemas.microsoft.com/office/drawing/2014/main" val="3339069562"/>
                    </a:ext>
                  </a:extLst>
                </a:gridCol>
                <a:gridCol w="1079097">
                  <a:extLst>
                    <a:ext uri="{9D8B030D-6E8A-4147-A177-3AD203B41FA5}">
                      <a16:colId xmlns:a16="http://schemas.microsoft.com/office/drawing/2014/main" val="2793756054"/>
                    </a:ext>
                  </a:extLst>
                </a:gridCol>
                <a:gridCol w="981099">
                  <a:extLst>
                    <a:ext uri="{9D8B030D-6E8A-4147-A177-3AD203B41FA5}">
                      <a16:colId xmlns:a16="http://schemas.microsoft.com/office/drawing/2014/main" val="2165742894"/>
                    </a:ext>
                  </a:extLst>
                </a:gridCol>
                <a:gridCol w="1087905">
                  <a:extLst>
                    <a:ext uri="{9D8B030D-6E8A-4147-A177-3AD203B41FA5}">
                      <a16:colId xmlns:a16="http://schemas.microsoft.com/office/drawing/2014/main" val="3605489652"/>
                    </a:ext>
                  </a:extLst>
                </a:gridCol>
                <a:gridCol w="1278401">
                  <a:extLst>
                    <a:ext uri="{9D8B030D-6E8A-4147-A177-3AD203B41FA5}">
                      <a16:colId xmlns:a16="http://schemas.microsoft.com/office/drawing/2014/main" val="3734454683"/>
                    </a:ext>
                  </a:extLst>
                </a:gridCol>
                <a:gridCol w="1180401">
                  <a:extLst>
                    <a:ext uri="{9D8B030D-6E8A-4147-A177-3AD203B41FA5}">
                      <a16:colId xmlns:a16="http://schemas.microsoft.com/office/drawing/2014/main" val="1216908166"/>
                    </a:ext>
                  </a:extLst>
                </a:gridCol>
                <a:gridCol w="1175090">
                  <a:extLst>
                    <a:ext uri="{9D8B030D-6E8A-4147-A177-3AD203B41FA5}">
                      <a16:colId xmlns:a16="http://schemas.microsoft.com/office/drawing/2014/main" val="2304366840"/>
                    </a:ext>
                  </a:extLst>
                </a:gridCol>
                <a:gridCol w="1310333">
                  <a:extLst>
                    <a:ext uri="{9D8B030D-6E8A-4147-A177-3AD203B41FA5}">
                      <a16:colId xmlns:a16="http://schemas.microsoft.com/office/drawing/2014/main" val="3709545361"/>
                    </a:ext>
                  </a:extLst>
                </a:gridCol>
              </a:tblGrid>
              <a:tr h="522928">
                <a:tc>
                  <a:txBody>
                    <a:bodyPr/>
                    <a:lstStyle/>
                    <a:p>
                      <a:pPr marL="0" marR="0" algn="l">
                        <a:spcBef>
                          <a:spcPts val="0"/>
                        </a:spcBef>
                        <a:spcAft>
                          <a:spcPts val="0"/>
                        </a:spcAft>
                      </a:pPr>
                      <a:r>
                        <a:rPr lang="en-US" sz="1600" kern="100" dirty="0">
                          <a:effectLst/>
                          <a:latin typeface="Garamond" panose="02020404030301010803" pitchFamily="18" charset="0"/>
                        </a:rPr>
                        <a:t>Methods</a:t>
                      </a:r>
                      <a:endParaRPr lang="en-US" sz="160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MCC</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G-MEAN</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ROC</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Sensitivity</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Specificity</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Precision</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Accuracy </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dirty="0">
                          <a:effectLst/>
                          <a:latin typeface="Garamond" panose="02020404030301010803" pitchFamily="18" charset="0"/>
                        </a:rPr>
                        <a:t>F1-Score</a:t>
                      </a:r>
                      <a:endParaRPr lang="en-US" sz="160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1824864"/>
                  </a:ext>
                </a:extLst>
              </a:tr>
              <a:tr h="292542">
                <a:tc>
                  <a:txBody>
                    <a:bodyPr/>
                    <a:lstStyle/>
                    <a:p>
                      <a:pPr marL="0" marR="0" algn="l">
                        <a:spcBef>
                          <a:spcPts val="0"/>
                        </a:spcBef>
                        <a:spcAft>
                          <a:spcPts val="0"/>
                        </a:spcAft>
                      </a:pPr>
                      <a:r>
                        <a:rPr lang="en-US" sz="1600" kern="100">
                          <a:effectLst/>
                          <a:latin typeface="Garamond" panose="02020404030301010803" pitchFamily="18" charset="0"/>
                        </a:rPr>
                        <a:t>NO SAMPLING</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44.047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51.476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69.416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41.688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kern="100" dirty="0">
                          <a:effectLst/>
                          <a:latin typeface="Garamond" panose="02020404030301010803" pitchFamily="18" charset="0"/>
                        </a:rPr>
                        <a:t>97.144</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kern="100" dirty="0">
                          <a:effectLst/>
                          <a:latin typeface="Garamond" panose="02020404030301010803" pitchFamily="18" charset="0"/>
                        </a:rPr>
                        <a:t>58.864</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kern="100" dirty="0">
                          <a:effectLst/>
                          <a:latin typeface="Garamond" panose="02020404030301010803" pitchFamily="18" charset="0"/>
                        </a:rPr>
                        <a:t>92.891</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45.247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03260199"/>
                  </a:ext>
                </a:extLst>
              </a:tr>
              <a:tr h="292542">
                <a:tc>
                  <a:txBody>
                    <a:bodyPr/>
                    <a:lstStyle/>
                    <a:p>
                      <a:pPr marL="0" marR="0" algn="l">
                        <a:spcBef>
                          <a:spcPts val="0"/>
                        </a:spcBef>
                        <a:spcAft>
                          <a:spcPts val="0"/>
                        </a:spcAft>
                      </a:pPr>
                      <a:r>
                        <a:rPr lang="en-US" sz="1600" kern="100">
                          <a:effectLst/>
                          <a:latin typeface="Garamond" panose="02020404030301010803" pitchFamily="18" charset="0"/>
                        </a:rPr>
                        <a:t>SMOTE</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47.869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64.136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dirty="0">
                          <a:effectLst/>
                          <a:latin typeface="Garamond" panose="02020404030301010803" pitchFamily="18" charset="0"/>
                        </a:rPr>
                        <a:t>74.225</a:t>
                      </a:r>
                      <a:endParaRPr lang="en-US" sz="160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54.580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93.870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53.198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91.276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51.656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68342204"/>
                  </a:ext>
                </a:extLst>
              </a:tr>
              <a:tr h="292542">
                <a:tc>
                  <a:txBody>
                    <a:bodyPr/>
                    <a:lstStyle/>
                    <a:p>
                      <a:pPr marL="0" marR="0" algn="l">
                        <a:spcBef>
                          <a:spcPts val="0"/>
                        </a:spcBef>
                        <a:spcAft>
                          <a:spcPts val="0"/>
                        </a:spcAft>
                      </a:pPr>
                      <a:r>
                        <a:rPr lang="en-US" sz="1600" kern="100">
                          <a:effectLst/>
                          <a:latin typeface="Garamond" panose="02020404030301010803" pitchFamily="18" charset="0"/>
                        </a:rPr>
                        <a:t>ADASYN</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47.496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63.394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73.758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53.948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93.567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51.841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90.948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dirty="0">
                          <a:effectLst/>
                          <a:latin typeface="Garamond" panose="02020404030301010803" pitchFamily="18" charset="0"/>
                        </a:rPr>
                        <a:t>50.390</a:t>
                      </a:r>
                      <a:endParaRPr lang="en-US" sz="160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91594475"/>
                  </a:ext>
                </a:extLst>
              </a:tr>
              <a:tr h="292542">
                <a:tc>
                  <a:txBody>
                    <a:bodyPr/>
                    <a:lstStyle/>
                    <a:p>
                      <a:pPr marL="0" marR="0" algn="l">
                        <a:spcBef>
                          <a:spcPts val="0"/>
                        </a:spcBef>
                        <a:spcAft>
                          <a:spcPts val="0"/>
                        </a:spcAft>
                      </a:pPr>
                      <a:r>
                        <a:rPr lang="en-US" sz="1600" kern="100">
                          <a:effectLst/>
                          <a:latin typeface="Garamond" panose="02020404030301010803" pitchFamily="18" charset="0"/>
                        </a:rPr>
                        <a:t>RUS</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45.937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78.625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80.514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81.843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79.185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41.580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79.456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48.569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18105265"/>
                  </a:ext>
                </a:extLst>
              </a:tr>
              <a:tr h="292542">
                <a:tc>
                  <a:txBody>
                    <a:bodyPr/>
                    <a:lstStyle/>
                    <a:p>
                      <a:pPr marL="0" marR="0" algn="l">
                        <a:spcBef>
                          <a:spcPts val="0"/>
                        </a:spcBef>
                        <a:spcAft>
                          <a:spcPts val="0"/>
                        </a:spcAft>
                      </a:pPr>
                      <a:r>
                        <a:rPr lang="en-US" sz="1600" kern="100">
                          <a:effectLst/>
                          <a:latin typeface="Garamond" panose="02020404030301010803" pitchFamily="18" charset="0"/>
                        </a:rPr>
                        <a:t>NC</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46.094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57.956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72.548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51.535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93.562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0" kern="100" dirty="0">
                          <a:effectLst/>
                          <a:latin typeface="Garamond" panose="02020404030301010803" pitchFamily="18" charset="0"/>
                        </a:rPr>
                        <a:t>55.065</a:t>
                      </a:r>
                      <a:endParaRPr lang="en-US" sz="1600" b="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91.732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49.615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06131750"/>
                  </a:ext>
                </a:extLst>
              </a:tr>
              <a:tr h="292542">
                <a:tc>
                  <a:txBody>
                    <a:bodyPr/>
                    <a:lstStyle/>
                    <a:p>
                      <a:pPr marL="0" marR="0" algn="l">
                        <a:spcBef>
                          <a:spcPts val="0"/>
                        </a:spcBef>
                        <a:spcAft>
                          <a:spcPts val="0"/>
                        </a:spcAft>
                      </a:pPr>
                      <a:r>
                        <a:rPr lang="en-US" sz="1600" kern="100">
                          <a:effectLst/>
                          <a:latin typeface="Garamond" panose="02020404030301010803" pitchFamily="18" charset="0"/>
                        </a:rPr>
                        <a:t>CNN</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44.920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61.155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73.192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dirty="0">
                          <a:effectLst/>
                          <a:latin typeface="Garamond" panose="02020404030301010803" pitchFamily="18" charset="0"/>
                        </a:rPr>
                        <a:t>54.668</a:t>
                      </a:r>
                      <a:endParaRPr lang="en-US" sz="160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91.715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50.574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90.105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49.104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27294311"/>
                  </a:ext>
                </a:extLst>
              </a:tr>
              <a:tr h="292542">
                <a:tc>
                  <a:txBody>
                    <a:bodyPr/>
                    <a:lstStyle/>
                    <a:p>
                      <a:pPr marL="0" marR="0" algn="l">
                        <a:spcBef>
                          <a:spcPts val="0"/>
                        </a:spcBef>
                        <a:spcAft>
                          <a:spcPts val="0"/>
                        </a:spcAft>
                      </a:pPr>
                      <a:r>
                        <a:rPr lang="en-US" sz="1600" kern="100">
                          <a:effectLst/>
                          <a:latin typeface="Garamond" panose="02020404030301010803" pitchFamily="18" charset="0"/>
                        </a:rPr>
                        <a:t>SMOTE-ENN</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47.381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71.001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76.860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64.274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89.445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49.836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88.439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52.486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74122426"/>
                  </a:ext>
                </a:extLst>
              </a:tr>
              <a:tr h="292542">
                <a:tc>
                  <a:txBody>
                    <a:bodyPr/>
                    <a:lstStyle/>
                    <a:p>
                      <a:pPr marL="0" marR="0" algn="l">
                        <a:spcBef>
                          <a:spcPts val="0"/>
                        </a:spcBef>
                        <a:spcAft>
                          <a:spcPts val="0"/>
                        </a:spcAft>
                      </a:pPr>
                      <a:r>
                        <a:rPr lang="en-US" sz="1600" kern="100">
                          <a:effectLst/>
                          <a:latin typeface="Garamond" panose="02020404030301010803" pitchFamily="18" charset="0"/>
                        </a:rPr>
                        <a:t>SMOTE-TOMEK</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47.672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63.214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73.728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53.742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93.714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52.790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91.018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50.520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87366443"/>
                  </a:ext>
                </a:extLst>
              </a:tr>
              <a:tr h="292542">
                <a:tc>
                  <a:txBody>
                    <a:bodyPr/>
                    <a:lstStyle/>
                    <a:p>
                      <a:pPr marL="0" marR="0" algn="l">
                        <a:spcBef>
                          <a:spcPts val="0"/>
                        </a:spcBef>
                        <a:spcAft>
                          <a:spcPts val="0"/>
                        </a:spcAft>
                      </a:pPr>
                      <a:r>
                        <a:rPr lang="en-US" sz="1600" kern="100">
                          <a:effectLst/>
                          <a:latin typeface="Garamond" panose="02020404030301010803" pitchFamily="18" charset="0"/>
                        </a:rPr>
                        <a:t>OVER-BAGGING</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42.325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51.665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69.128</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41.887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96.370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54.982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0" kern="100" dirty="0">
                          <a:effectLst/>
                          <a:latin typeface="Garamond" panose="02020404030301010803" pitchFamily="18" charset="0"/>
                        </a:rPr>
                        <a:t>92.117</a:t>
                      </a:r>
                      <a:endParaRPr lang="en-US" sz="1600" b="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44.593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48682787"/>
                  </a:ext>
                </a:extLst>
              </a:tr>
              <a:tr h="292542">
                <a:tc>
                  <a:txBody>
                    <a:bodyPr/>
                    <a:lstStyle/>
                    <a:p>
                      <a:pPr marL="0" marR="0" algn="l">
                        <a:spcBef>
                          <a:spcPts val="0"/>
                        </a:spcBef>
                        <a:spcAft>
                          <a:spcPts val="0"/>
                        </a:spcAft>
                      </a:pPr>
                      <a:r>
                        <a:rPr lang="en-US" sz="1600" kern="100">
                          <a:effectLst/>
                          <a:latin typeface="Garamond" panose="02020404030301010803" pitchFamily="18" charset="0"/>
                        </a:rPr>
                        <a:t>SMOTE-BAGGING</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44.463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56.839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71.123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46.885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95.361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53.819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91.757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47.720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52647520"/>
                  </a:ext>
                </a:extLst>
              </a:tr>
              <a:tr h="292542">
                <a:tc>
                  <a:txBody>
                    <a:bodyPr/>
                    <a:lstStyle/>
                    <a:p>
                      <a:pPr marL="0" marR="0" algn="l">
                        <a:spcBef>
                          <a:spcPts val="0"/>
                        </a:spcBef>
                        <a:spcAft>
                          <a:spcPts val="0"/>
                        </a:spcAft>
                      </a:pPr>
                      <a:r>
                        <a:rPr lang="en-US" sz="1600" kern="100">
                          <a:effectLst/>
                          <a:latin typeface="Garamond" panose="02020404030301010803" pitchFamily="18" charset="0"/>
                        </a:rPr>
                        <a:t>BALANCED-BAGGING</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45.823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75.662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78.169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71.092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85.245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44.184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83.909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49.237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86470872"/>
                  </a:ext>
                </a:extLst>
              </a:tr>
              <a:tr h="292542">
                <a:tc>
                  <a:txBody>
                    <a:bodyPr/>
                    <a:lstStyle/>
                    <a:p>
                      <a:pPr marL="0" marR="0" algn="l">
                        <a:spcBef>
                          <a:spcPts val="0"/>
                        </a:spcBef>
                        <a:spcAft>
                          <a:spcPts val="0"/>
                        </a:spcAft>
                      </a:pPr>
                      <a:r>
                        <a:rPr lang="en-US" sz="1600" kern="100">
                          <a:effectLst/>
                          <a:latin typeface="Garamond" panose="02020404030301010803" pitchFamily="18" charset="0"/>
                        </a:rPr>
                        <a:t>OVER-BOOSTING</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47.590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69.911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76.193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62.021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90.366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49.660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88.606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51.650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70808217"/>
                  </a:ext>
                </a:extLst>
              </a:tr>
              <a:tr h="292542">
                <a:tc>
                  <a:txBody>
                    <a:bodyPr/>
                    <a:lstStyle/>
                    <a:p>
                      <a:pPr marL="0" marR="0" algn="l">
                        <a:spcBef>
                          <a:spcPts val="0"/>
                        </a:spcBef>
                        <a:spcAft>
                          <a:spcPts val="0"/>
                        </a:spcAft>
                      </a:pPr>
                      <a:r>
                        <a:rPr lang="en-US" sz="1600" kern="100">
                          <a:effectLst/>
                          <a:latin typeface="Garamond" panose="02020404030301010803" pitchFamily="18" charset="0"/>
                        </a:rPr>
                        <a:t>RUSBOOST</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41.037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68.597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74.313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62.245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86.382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43.113</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84.640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46.212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6345010"/>
                  </a:ext>
                </a:extLst>
              </a:tr>
              <a:tr h="292542">
                <a:tc>
                  <a:txBody>
                    <a:bodyPr/>
                    <a:lstStyle/>
                    <a:p>
                      <a:pPr marL="0" marR="0" algn="l">
                        <a:spcBef>
                          <a:spcPts val="0"/>
                        </a:spcBef>
                        <a:spcAft>
                          <a:spcPts val="0"/>
                        </a:spcAft>
                      </a:pPr>
                      <a:r>
                        <a:rPr lang="en-US" sz="1600" kern="100">
                          <a:effectLst/>
                          <a:latin typeface="Garamond" panose="02020404030301010803" pitchFamily="18" charset="0"/>
                        </a:rPr>
                        <a:t>EASY ENSEMBLE</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44.325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78.674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80.425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kern="100" dirty="0">
                          <a:effectLst/>
                          <a:latin typeface="Garamond" panose="02020404030301010803" pitchFamily="18" charset="0"/>
                        </a:rPr>
                        <a:t>82.604</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78.246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39.554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78.687</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47.105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36584784"/>
                  </a:ext>
                </a:extLst>
              </a:tr>
              <a:tr h="292542">
                <a:tc>
                  <a:txBody>
                    <a:bodyPr/>
                    <a:lstStyle/>
                    <a:p>
                      <a:pPr marL="0" marR="0" algn="l">
                        <a:spcBef>
                          <a:spcPts val="0"/>
                        </a:spcBef>
                        <a:spcAft>
                          <a:spcPts val="0"/>
                        </a:spcAft>
                      </a:pPr>
                      <a:r>
                        <a:rPr lang="en-US" sz="1600" kern="100">
                          <a:effectLst/>
                          <a:latin typeface="Garamond" panose="02020404030301010803" pitchFamily="18" charset="0"/>
                        </a:rPr>
                        <a:t>BRF</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kern="100">
                          <a:effectLst/>
                          <a:latin typeface="Garamond" panose="02020404030301010803" pitchFamily="18" charset="0"/>
                        </a:rPr>
                        <a:t>47.031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79.244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81.044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81.776</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80.312</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42.065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80.514</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49.095</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8391790"/>
                  </a:ext>
                </a:extLst>
              </a:tr>
              <a:tr h="292542">
                <a:tc>
                  <a:txBody>
                    <a:bodyPr/>
                    <a:lstStyle/>
                    <a:p>
                      <a:pPr marL="0" marR="0" algn="l">
                        <a:spcBef>
                          <a:spcPts val="0"/>
                        </a:spcBef>
                        <a:spcAft>
                          <a:spcPts val="0"/>
                        </a:spcAft>
                      </a:pPr>
                      <a:r>
                        <a:rPr lang="en-US" sz="1600" kern="100" dirty="0">
                          <a:effectLst/>
                          <a:latin typeface="Garamond" panose="02020404030301010803" pitchFamily="18" charset="0"/>
                        </a:rPr>
                        <a:t>iBRF (proposed)</a:t>
                      </a:r>
                      <a:endParaRPr lang="en-US" sz="1600"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1600" b="1" kern="100" dirty="0">
                          <a:effectLst/>
                          <a:latin typeface="Garamond" panose="02020404030301010803" pitchFamily="18" charset="0"/>
                        </a:rPr>
                        <a:t>53.042</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kern="100" dirty="0">
                          <a:effectLst/>
                          <a:latin typeface="Garamond" panose="02020404030301010803" pitchFamily="18" charset="0"/>
                        </a:rPr>
                        <a:t>79.923</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kern="100" dirty="0">
                          <a:effectLst/>
                          <a:latin typeface="Garamond" panose="02020404030301010803" pitchFamily="18" charset="0"/>
                        </a:rPr>
                        <a:t>82.260</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78.931</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85.589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48.709</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kern="100">
                          <a:effectLst/>
                          <a:latin typeface="Garamond" panose="02020404030301010803" pitchFamily="18" charset="0"/>
                        </a:rPr>
                        <a:t>85.880</a:t>
                      </a:r>
                      <a:endParaRPr lang="en-US" sz="1600" kern="10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kern="100" dirty="0">
                          <a:effectLst/>
                          <a:latin typeface="Garamond" panose="02020404030301010803" pitchFamily="18" charset="0"/>
                        </a:rPr>
                        <a:t>55.002</a:t>
                      </a:r>
                      <a:endParaRPr lang="en-US" sz="1600" b="1" kern="1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50514139"/>
                  </a:ext>
                </a:extLst>
              </a:tr>
            </a:tbl>
          </a:graphicData>
        </a:graphic>
      </p:graphicFrame>
      <p:sp>
        <p:nvSpPr>
          <p:cNvPr id="7" name="TextBox 6">
            <a:extLst>
              <a:ext uri="{FF2B5EF4-FFF2-40B4-BE49-F238E27FC236}">
                <a16:creationId xmlns:a16="http://schemas.microsoft.com/office/drawing/2014/main" id="{C48A94EA-B58A-6CC1-6D6A-A48994ABB900}"/>
              </a:ext>
            </a:extLst>
          </p:cNvPr>
          <p:cNvSpPr txBox="1"/>
          <p:nvPr/>
        </p:nvSpPr>
        <p:spPr>
          <a:xfrm>
            <a:off x="2293855" y="528619"/>
            <a:ext cx="9301114" cy="369332"/>
          </a:xfrm>
          <a:prstGeom prst="rect">
            <a:avLst/>
          </a:prstGeom>
          <a:noFill/>
        </p:spPr>
        <p:txBody>
          <a:bodyPr wrap="square">
            <a:spAutoFit/>
          </a:bodyPr>
          <a:lstStyle/>
          <a:p>
            <a:pPr marL="0" marR="0" indent="457200" algn="just">
              <a:spcBef>
                <a:spcPts val="0"/>
              </a:spcBef>
              <a:spcAft>
                <a:spcPts val="600"/>
              </a:spcAft>
            </a:pPr>
            <a:r>
              <a:rPr lang="en-US" dirty="0">
                <a:latin typeface="Times New Roman" panose="02020603050405020304" pitchFamily="18" charset="0"/>
                <a:ea typeface="Times New Roman" panose="02020603050405020304" pitchFamily="18" charset="0"/>
              </a:rPr>
              <a:t>TABLE: </a:t>
            </a:r>
            <a:r>
              <a:rPr lang="en-US" sz="1800" dirty="0">
                <a:effectLst/>
                <a:latin typeface="Times New Roman" panose="02020603050405020304" pitchFamily="18" charset="0"/>
                <a:ea typeface="Times New Roman" panose="02020603050405020304" pitchFamily="18" charset="0"/>
              </a:rPr>
              <a:t>Performance Measures Obtained From Different Approaches ( In Percentage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700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D286C-E3EC-DE08-4CA7-84A296AE135B}"/>
              </a:ext>
            </a:extLst>
          </p:cNvPr>
          <p:cNvSpPr/>
          <p:nvPr/>
        </p:nvSpPr>
        <p:spPr>
          <a:xfrm>
            <a:off x="0" y="168965"/>
            <a:ext cx="2474843" cy="407505"/>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Garamond" panose="02020404030301010803" pitchFamily="18" charset="0"/>
              </a:rPr>
              <a:t>Discussion :</a:t>
            </a:r>
          </a:p>
        </p:txBody>
      </p:sp>
      <p:sp>
        <p:nvSpPr>
          <p:cNvPr id="6" name="TextBox 5">
            <a:extLst>
              <a:ext uri="{FF2B5EF4-FFF2-40B4-BE49-F238E27FC236}">
                <a16:creationId xmlns:a16="http://schemas.microsoft.com/office/drawing/2014/main" id="{7066D19A-3CF2-4CD9-A29C-4378ADA6192F}"/>
              </a:ext>
            </a:extLst>
          </p:cNvPr>
          <p:cNvSpPr txBox="1"/>
          <p:nvPr/>
        </p:nvSpPr>
        <p:spPr>
          <a:xfrm>
            <a:off x="923826" y="1084083"/>
            <a:ext cx="9351390" cy="637097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Hybridizing among SMOTE, RUS, and NC provided the model with better generalization</a:t>
            </a:r>
          </a:p>
          <a:p>
            <a:pPr marL="342900" indent="-342900" algn="just">
              <a:buFont typeface="Wingdings" panose="05000000000000000000" pitchFamily="2" charset="2"/>
              <a:buChar char="q"/>
            </a:pPr>
            <a:r>
              <a:rPr lang="en-US" sz="2400" dirty="0"/>
              <a:t>Hybrid sampling establishes a balance between oversampling and undersampling techniques.</a:t>
            </a:r>
          </a:p>
          <a:p>
            <a:pPr marL="342900" indent="-342900" algn="just">
              <a:buFont typeface="Wingdings" panose="05000000000000000000" pitchFamily="2" charset="2"/>
              <a:buChar char="q"/>
            </a:pPr>
            <a:r>
              <a:rPr lang="en-US" sz="2400" dirty="0"/>
              <a:t>The proposed approach eliminates noisy, borderline, and overlapped majority samples. It also increases the presence of minority samples in boundary and overlapped regions.</a:t>
            </a:r>
          </a:p>
          <a:p>
            <a:pPr marL="342900" indent="-342900" algn="just">
              <a:buFont typeface="Wingdings" panose="05000000000000000000" pitchFamily="2" charset="2"/>
              <a:buChar char="q"/>
            </a:pPr>
            <a:r>
              <a:rPr lang="en-US" sz="2400" dirty="0"/>
              <a:t>iBRF provided the highest scores in terms of MCC, G-MEAN, ROC, and F1-score compared to 14 other state-of-the-art sampling methods.</a:t>
            </a:r>
          </a:p>
          <a:p>
            <a:pPr marL="342900" indent="-342900" algn="just">
              <a:buFont typeface="Wingdings" panose="05000000000000000000" pitchFamily="2" charset="2"/>
              <a:buChar char="q"/>
            </a:pPr>
            <a:r>
              <a:rPr lang="en-US" sz="2400" dirty="0"/>
              <a:t>iBRF can overcome the overfitting issue of SMOTE, it also reduces the information loss.</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390327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8D286C-E3EC-DE08-4CA7-84A296AE135B}"/>
              </a:ext>
            </a:extLst>
          </p:cNvPr>
          <p:cNvSpPr/>
          <p:nvPr/>
        </p:nvSpPr>
        <p:spPr>
          <a:xfrm>
            <a:off x="0" y="1"/>
            <a:ext cx="4122821" cy="576470"/>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Garamond" panose="02020404030301010803" pitchFamily="18" charset="0"/>
              </a:rPr>
              <a:t>Conclusion and future works :</a:t>
            </a:r>
          </a:p>
        </p:txBody>
      </p:sp>
      <p:sp>
        <p:nvSpPr>
          <p:cNvPr id="6" name="TextBox 5">
            <a:extLst>
              <a:ext uri="{FF2B5EF4-FFF2-40B4-BE49-F238E27FC236}">
                <a16:creationId xmlns:a16="http://schemas.microsoft.com/office/drawing/2014/main" id="{7066D19A-3CF2-4CD9-A29C-4378ADA6192F}"/>
              </a:ext>
            </a:extLst>
          </p:cNvPr>
          <p:cNvSpPr txBox="1"/>
          <p:nvPr/>
        </p:nvSpPr>
        <p:spPr>
          <a:xfrm>
            <a:off x="838985" y="1150071"/>
            <a:ext cx="8540685" cy="3046988"/>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Careful hybridization can provide better data sampling than the existing ones</a:t>
            </a:r>
          </a:p>
          <a:p>
            <a:pPr marL="342900" indent="-342900" algn="just">
              <a:buFont typeface="Wingdings" panose="05000000000000000000" pitchFamily="2" charset="2"/>
              <a:buChar char="q"/>
            </a:pPr>
            <a:r>
              <a:rPr lang="en-US" sz="2400" dirty="0"/>
              <a:t>The proposed approach ‘</a:t>
            </a:r>
            <a:r>
              <a:rPr lang="en-US" sz="2400" dirty="0" err="1"/>
              <a:t>iBRF</a:t>
            </a:r>
            <a:r>
              <a:rPr lang="en-US" sz="2400" dirty="0"/>
              <a:t>’ provides a substantial improvement over other contemporary sampling techniques</a:t>
            </a:r>
          </a:p>
          <a:p>
            <a:pPr marL="342900" indent="-342900" algn="just">
              <a:buFont typeface="Wingdings" panose="05000000000000000000" pitchFamily="2" charset="2"/>
              <a:buChar char="q"/>
            </a:pPr>
            <a:r>
              <a:rPr lang="en-US" sz="2400" dirty="0"/>
              <a:t>In the future, we would like to incorporate the hybrid sampling technique with the boosting framework</a:t>
            </a:r>
          </a:p>
          <a:p>
            <a:pPr marL="342900" indent="-342900" algn="just">
              <a:buFont typeface="Wingdings" panose="05000000000000000000" pitchFamily="2" charset="2"/>
              <a:buChar char="q"/>
            </a:pPr>
            <a:r>
              <a:rPr lang="en-US" sz="2400" dirty="0"/>
              <a:t>We would further test its performance on multiclass imbalanced scenarios</a:t>
            </a:r>
          </a:p>
        </p:txBody>
      </p:sp>
      <p:sp>
        <p:nvSpPr>
          <p:cNvPr id="2" name="TextBox 1">
            <a:extLst>
              <a:ext uri="{FF2B5EF4-FFF2-40B4-BE49-F238E27FC236}">
                <a16:creationId xmlns:a16="http://schemas.microsoft.com/office/drawing/2014/main" id="{25A6E134-8F3F-19D5-DEE9-EE558FEE70BF}"/>
              </a:ext>
            </a:extLst>
          </p:cNvPr>
          <p:cNvSpPr txBox="1"/>
          <p:nvPr/>
        </p:nvSpPr>
        <p:spPr>
          <a:xfrm>
            <a:off x="1008670" y="5016747"/>
            <a:ext cx="8634952" cy="461665"/>
          </a:xfrm>
          <a:prstGeom prst="rect">
            <a:avLst/>
          </a:prstGeom>
          <a:noFill/>
        </p:spPr>
        <p:txBody>
          <a:bodyPr wrap="square" rtlCol="0">
            <a:spAutoFit/>
          </a:bodyPr>
          <a:lstStyle/>
          <a:p>
            <a:r>
              <a:rPr lang="en-US" sz="2400" dirty="0"/>
              <a:t>Repository for supplementary files: </a:t>
            </a:r>
            <a:r>
              <a:rPr lang="en-US" dirty="0">
                <a:hlinkClick r:id="rId2"/>
              </a:rPr>
              <a:t>https://github.com/newaz-aa/iBRF</a:t>
            </a:r>
            <a:endParaRPr lang="en-US" dirty="0"/>
          </a:p>
        </p:txBody>
      </p:sp>
    </p:spTree>
    <p:extLst>
      <p:ext uri="{BB962C8B-B14F-4D97-AF65-F5344CB8AC3E}">
        <p14:creationId xmlns:p14="http://schemas.microsoft.com/office/powerpoint/2010/main" val="86568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F4BCDD-5A50-1622-3438-4AD2CE002414}"/>
              </a:ext>
            </a:extLst>
          </p:cNvPr>
          <p:cNvSpPr/>
          <p:nvPr/>
        </p:nvSpPr>
        <p:spPr>
          <a:xfrm>
            <a:off x="0" y="168965"/>
            <a:ext cx="2474843" cy="407505"/>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479CCE-2F61-573A-C45D-5FE8E7E4BD43}"/>
              </a:ext>
            </a:extLst>
          </p:cNvPr>
          <p:cNvSpPr/>
          <p:nvPr/>
        </p:nvSpPr>
        <p:spPr>
          <a:xfrm>
            <a:off x="11919900" y="0"/>
            <a:ext cx="272100" cy="6858000"/>
          </a:xfrm>
          <a:prstGeom prst="rect">
            <a:avLst/>
          </a:prstGeom>
          <a:solidFill>
            <a:srgbClr val="004B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6D43000-3B86-7E50-4EBE-77CFB488C886}"/>
              </a:ext>
            </a:extLst>
          </p:cNvPr>
          <p:cNvSpPr/>
          <p:nvPr/>
        </p:nvSpPr>
        <p:spPr>
          <a:xfrm>
            <a:off x="11647800" y="0"/>
            <a:ext cx="272100" cy="6858000"/>
          </a:xfrm>
          <a:prstGeom prst="rect">
            <a:avLst/>
          </a:prstGeom>
          <a:solidFill>
            <a:srgbClr val="004B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A275CA-7897-3633-35C4-869292B5937A}"/>
              </a:ext>
            </a:extLst>
          </p:cNvPr>
          <p:cNvSpPr/>
          <p:nvPr/>
        </p:nvSpPr>
        <p:spPr>
          <a:xfrm>
            <a:off x="11438218" y="0"/>
            <a:ext cx="272100" cy="6858000"/>
          </a:xfrm>
          <a:prstGeom prst="rect">
            <a:avLst/>
          </a:prstGeom>
          <a:solidFill>
            <a:srgbClr val="004B4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F45D0A-1D09-C55C-A889-3945DF2F9F3B}"/>
              </a:ext>
            </a:extLst>
          </p:cNvPr>
          <p:cNvSpPr/>
          <p:nvPr/>
        </p:nvSpPr>
        <p:spPr>
          <a:xfrm>
            <a:off x="11157528" y="0"/>
            <a:ext cx="272100" cy="6858000"/>
          </a:xfrm>
          <a:prstGeom prst="rect">
            <a:avLst/>
          </a:prstGeom>
          <a:pattFill prst="dkVert">
            <a:fgClr>
              <a:srgbClr val="004B49"/>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0DA385-A156-486F-F4F0-C93F0FF5EAA6}"/>
              </a:ext>
            </a:extLst>
          </p:cNvPr>
          <p:cNvSpPr txBox="1"/>
          <p:nvPr/>
        </p:nvSpPr>
        <p:spPr>
          <a:xfrm>
            <a:off x="391622" y="80329"/>
            <a:ext cx="2558968" cy="584775"/>
          </a:xfrm>
          <a:prstGeom prst="rect">
            <a:avLst/>
          </a:prstGeom>
          <a:noFill/>
        </p:spPr>
        <p:txBody>
          <a:bodyPr wrap="square" rtlCol="0">
            <a:spAutoFit/>
          </a:bodyPr>
          <a:lstStyle/>
          <a:p>
            <a:r>
              <a:rPr lang="en-US" sz="3200" dirty="0">
                <a:solidFill>
                  <a:schemeClr val="bg1"/>
                </a:solidFill>
                <a:latin typeface="Garamond" panose="02020404030301010803" pitchFamily="18" charset="0"/>
              </a:rPr>
              <a:t>Content</a:t>
            </a:r>
            <a:r>
              <a:rPr lang="en-US" dirty="0">
                <a:solidFill>
                  <a:schemeClr val="bg1"/>
                </a:solidFill>
              </a:rPr>
              <a:t> :</a:t>
            </a:r>
          </a:p>
        </p:txBody>
      </p:sp>
      <p:graphicFrame>
        <p:nvGraphicFramePr>
          <p:cNvPr id="11" name="Diagram 10">
            <a:extLst>
              <a:ext uri="{FF2B5EF4-FFF2-40B4-BE49-F238E27FC236}">
                <a16:creationId xmlns:a16="http://schemas.microsoft.com/office/drawing/2014/main" id="{BFA09A69-44B4-0FA1-F21D-6F8A4273AEBD}"/>
              </a:ext>
            </a:extLst>
          </p:cNvPr>
          <p:cNvGraphicFramePr/>
          <p:nvPr>
            <p:extLst>
              <p:ext uri="{D42A27DB-BD31-4B8C-83A1-F6EECF244321}">
                <p14:modId xmlns:p14="http://schemas.microsoft.com/office/powerpoint/2010/main" val="1591038230"/>
              </p:ext>
            </p:extLst>
          </p:nvPr>
        </p:nvGraphicFramePr>
        <p:xfrm>
          <a:off x="884583" y="1063486"/>
          <a:ext cx="4542182" cy="1789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F2DB4B12-1C98-3230-F842-CE3CE47D9190}"/>
              </a:ext>
            </a:extLst>
          </p:cNvPr>
          <p:cNvGraphicFramePr/>
          <p:nvPr>
            <p:extLst>
              <p:ext uri="{D42A27DB-BD31-4B8C-83A1-F6EECF244321}">
                <p14:modId xmlns:p14="http://schemas.microsoft.com/office/powerpoint/2010/main" val="985154160"/>
              </p:ext>
            </p:extLst>
          </p:nvPr>
        </p:nvGraphicFramePr>
        <p:xfrm>
          <a:off x="730218" y="3034747"/>
          <a:ext cx="4809208" cy="1669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4072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5540577-AC98-A55E-AD37-438C7D9DD009}"/>
              </a:ext>
            </a:extLst>
          </p:cNvPr>
          <p:cNvSpPr>
            <a:spLocks noGrp="1"/>
          </p:cNvSpPr>
          <p:nvPr>
            <p:ph idx="1"/>
          </p:nvPr>
        </p:nvSpPr>
        <p:spPr>
          <a:xfrm>
            <a:off x="461128" y="1335430"/>
            <a:ext cx="10515600" cy="4351338"/>
          </a:xfrm>
        </p:spPr>
        <p:txBody>
          <a:bodyPr>
            <a:normAutofit/>
          </a:bodyPr>
          <a:lstStyle/>
          <a:p>
            <a:pPr marL="0" indent="0" algn="ctr">
              <a:buNone/>
            </a:pPr>
            <a:r>
              <a:rPr lang="en-US" sz="6000" dirty="0">
                <a:solidFill>
                  <a:schemeClr val="accent1"/>
                </a:solidFill>
                <a:latin typeface="Garamond" panose="02020404030301010803" pitchFamily="18" charset="0"/>
              </a:rPr>
              <a:t>Thank you </a:t>
            </a:r>
          </a:p>
          <a:p>
            <a:pPr marL="0" indent="0" algn="ctr">
              <a:buNone/>
            </a:pPr>
            <a:endParaRPr lang="en-US" sz="5000" dirty="0">
              <a:solidFill>
                <a:schemeClr val="accent1"/>
              </a:solidFill>
              <a:latin typeface="Garamond" panose="02020404030301010803" pitchFamily="18" charset="0"/>
            </a:endParaRPr>
          </a:p>
          <a:p>
            <a:pPr marL="0" indent="0" algn="ctr">
              <a:buNone/>
            </a:pPr>
            <a:r>
              <a:rPr lang="en-US" sz="4000" dirty="0">
                <a:solidFill>
                  <a:schemeClr val="accent1"/>
                </a:solidFill>
                <a:latin typeface="Garamond" panose="02020404030301010803" pitchFamily="18" charset="0"/>
              </a:rPr>
              <a:t>Any Question?</a:t>
            </a:r>
          </a:p>
          <a:p>
            <a:pPr marL="0" indent="0" algn="ctr">
              <a:buNone/>
            </a:pPr>
            <a:endParaRPr lang="en-US" sz="4000" dirty="0">
              <a:solidFill>
                <a:schemeClr val="accent1"/>
              </a:solidFill>
              <a:latin typeface="Garamond" panose="02020404030301010803" pitchFamily="18" charset="0"/>
            </a:endParaRPr>
          </a:p>
          <a:p>
            <a:pPr marL="0" indent="0" algn="ctr">
              <a:buNone/>
            </a:pPr>
            <a:r>
              <a:rPr lang="en-US" sz="2500" dirty="0">
                <a:solidFill>
                  <a:schemeClr val="accent1"/>
                </a:solidFill>
                <a:latin typeface="Garamond" panose="02020404030301010803" pitchFamily="18" charset="0"/>
              </a:rPr>
              <a:t>Contact:  </a:t>
            </a:r>
            <a:r>
              <a:rPr lang="en-US" sz="1600" b="0" i="0" dirty="0">
                <a:solidFill>
                  <a:schemeClr val="accent1"/>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eee.asifnewaz@iut-dhaka.edu</a:t>
            </a:r>
            <a:r>
              <a:rPr lang="en-US" sz="1600" b="0" i="0" dirty="0">
                <a:solidFill>
                  <a:schemeClr val="accent1"/>
                </a:solidFill>
                <a:effectLst/>
                <a:latin typeface="Open Sans" panose="020B0606030504020204" pitchFamily="34" charset="0"/>
              </a:rPr>
              <a:t>, </a:t>
            </a:r>
            <a:br>
              <a:rPr lang="en-US" sz="1600" b="0" i="0" dirty="0">
                <a:solidFill>
                  <a:schemeClr val="accent1"/>
                </a:solidFill>
                <a:effectLst/>
                <a:latin typeface="Open Sans" panose="020B0606030504020204" pitchFamily="34" charset="0"/>
              </a:rPr>
            </a:br>
            <a:r>
              <a:rPr lang="en-US" sz="1600" b="0" i="0" dirty="0">
                <a:solidFill>
                  <a:schemeClr val="accent1"/>
                </a:solidFill>
                <a:effectLst/>
                <a:latin typeface="Open Sans" panose="020B0606030504020204" pitchFamily="34" charset="0"/>
              </a:rPr>
              <a:t>	             </a:t>
            </a:r>
            <a:r>
              <a:rPr lang="en-US" sz="2000" dirty="0">
                <a:solidFill>
                  <a:schemeClr val="accent1"/>
                </a:solidFill>
                <a:latin typeface="Garamond" panose="02020404030301010803" pitchFamily="18" charset="0"/>
                <a:hlinkClick r:id="rId3">
                  <a:extLst>
                    <a:ext uri="{A12FA001-AC4F-418D-AE19-62706E023703}">
                      <ahyp:hlinkClr xmlns:ahyp="http://schemas.microsoft.com/office/drawing/2018/hyperlinkcolor" val="tx"/>
                    </a:ext>
                  </a:extLst>
                </a:hlinkClick>
              </a:rPr>
              <a:t>salmanmohosheu@iut-dhaka.edu</a:t>
            </a:r>
            <a:endParaRPr lang="en-US" sz="2000" dirty="0">
              <a:solidFill>
                <a:schemeClr val="accent1"/>
              </a:solidFill>
              <a:latin typeface="Garamond" panose="02020404030301010803" pitchFamily="18" charset="0"/>
            </a:endParaRPr>
          </a:p>
          <a:p>
            <a:pPr marL="0" indent="0" algn="ctr">
              <a:buNone/>
            </a:pPr>
            <a:r>
              <a:rPr lang="en-US" sz="2000" dirty="0">
                <a:latin typeface="Garamond" panose="02020404030301010803" pitchFamily="18" charset="0"/>
              </a:rPr>
              <a:t>	</a:t>
            </a:r>
          </a:p>
        </p:txBody>
      </p:sp>
    </p:spTree>
    <p:extLst>
      <p:ext uri="{BB962C8B-B14F-4D97-AF65-F5344CB8AC3E}">
        <p14:creationId xmlns:p14="http://schemas.microsoft.com/office/powerpoint/2010/main" val="392318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5E18E3-97DE-524B-AD51-3EF7A5B94452}"/>
              </a:ext>
            </a:extLst>
          </p:cNvPr>
          <p:cNvSpPr/>
          <p:nvPr/>
        </p:nvSpPr>
        <p:spPr>
          <a:xfrm>
            <a:off x="0" y="168965"/>
            <a:ext cx="3279913" cy="430828"/>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effectLst>
                  <a:outerShdw blurRad="38100" dist="38100" dir="2700000" algn="tl">
                    <a:srgbClr val="000000">
                      <a:alpha val="43137"/>
                    </a:srgbClr>
                  </a:outerShdw>
                </a:effectLst>
                <a:latin typeface="Garamond" panose="02020404030301010803" pitchFamily="18" charset="0"/>
              </a:rPr>
              <a:t>Introduction :</a:t>
            </a:r>
          </a:p>
        </p:txBody>
      </p:sp>
      <p:sp>
        <p:nvSpPr>
          <p:cNvPr id="9" name="Rectangle 8">
            <a:extLst>
              <a:ext uri="{FF2B5EF4-FFF2-40B4-BE49-F238E27FC236}">
                <a16:creationId xmlns:a16="http://schemas.microsoft.com/office/drawing/2014/main" id="{7FAAFD2F-8B5F-C292-B644-F375969DCB0D}"/>
              </a:ext>
            </a:extLst>
          </p:cNvPr>
          <p:cNvSpPr/>
          <p:nvPr/>
        </p:nvSpPr>
        <p:spPr>
          <a:xfrm>
            <a:off x="254162" y="972523"/>
            <a:ext cx="2218691" cy="1214623"/>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i="0" dirty="0">
                <a:effectLst/>
                <a:latin typeface="Garamond" panose="02020404030301010803" pitchFamily="18" charset="0"/>
              </a:rPr>
              <a:t>Imbalanced data presents -</a:t>
            </a:r>
            <a:endParaRPr lang="en-US" sz="2400" dirty="0">
              <a:latin typeface="Garamond" panose="02020404030301010803" pitchFamily="18" charset="0"/>
            </a:endParaRPr>
          </a:p>
        </p:txBody>
      </p:sp>
      <p:sp>
        <p:nvSpPr>
          <p:cNvPr id="12" name="Rectangle 11">
            <a:extLst>
              <a:ext uri="{FF2B5EF4-FFF2-40B4-BE49-F238E27FC236}">
                <a16:creationId xmlns:a16="http://schemas.microsoft.com/office/drawing/2014/main" id="{88003D81-6BCA-AEE3-226F-8DD28C394E49}"/>
              </a:ext>
            </a:extLst>
          </p:cNvPr>
          <p:cNvSpPr/>
          <p:nvPr/>
        </p:nvSpPr>
        <p:spPr>
          <a:xfrm>
            <a:off x="3126259" y="972523"/>
            <a:ext cx="2345233" cy="1214623"/>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Garamond" panose="02020404030301010803" pitchFamily="18" charset="0"/>
              </a:rPr>
              <a:t>H</a:t>
            </a:r>
            <a:r>
              <a:rPr lang="en-US" b="0" i="0" dirty="0">
                <a:effectLst/>
                <a:latin typeface="Garamond" panose="02020404030301010803" pitchFamily="18" charset="0"/>
              </a:rPr>
              <a:t>urdle in classification </a:t>
            </a:r>
          </a:p>
          <a:p>
            <a:r>
              <a:rPr lang="en-US" b="0" i="0" dirty="0">
                <a:effectLst/>
                <a:latin typeface="Garamond" panose="02020404030301010803" pitchFamily="18" charset="0"/>
              </a:rPr>
              <a:t>tasks</a:t>
            </a:r>
            <a:endParaRPr lang="en-US" dirty="0">
              <a:latin typeface="Garamond" panose="02020404030301010803" pitchFamily="18" charset="0"/>
            </a:endParaRPr>
          </a:p>
        </p:txBody>
      </p:sp>
      <p:cxnSp>
        <p:nvCxnSpPr>
          <p:cNvPr id="14" name="Straight Arrow Connector 13">
            <a:extLst>
              <a:ext uri="{FF2B5EF4-FFF2-40B4-BE49-F238E27FC236}">
                <a16:creationId xmlns:a16="http://schemas.microsoft.com/office/drawing/2014/main" id="{E63A336B-D4B9-6483-01BA-252B9D927D6F}"/>
              </a:ext>
            </a:extLst>
          </p:cNvPr>
          <p:cNvCxnSpPr>
            <a:cxnSpLocks/>
            <a:stCxn id="9" idx="3"/>
            <a:endCxn id="12" idx="1"/>
          </p:cNvCxnSpPr>
          <p:nvPr/>
        </p:nvCxnSpPr>
        <p:spPr>
          <a:xfrm>
            <a:off x="2472853" y="1579835"/>
            <a:ext cx="65340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E5ABA70C-AA07-0BCB-6FF8-EB24ED500772}"/>
              </a:ext>
            </a:extLst>
          </p:cNvPr>
          <p:cNvSpPr/>
          <p:nvPr/>
        </p:nvSpPr>
        <p:spPr>
          <a:xfrm>
            <a:off x="2903837" y="2435625"/>
            <a:ext cx="2792627" cy="121462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aramond" panose="02020404030301010803" pitchFamily="18" charset="0"/>
              </a:rPr>
              <a:t>T</a:t>
            </a:r>
            <a:r>
              <a:rPr lang="en-US" b="0" i="0" dirty="0">
                <a:solidFill>
                  <a:schemeClr val="tx1"/>
                </a:solidFill>
                <a:effectLst/>
                <a:latin typeface="Garamond" panose="02020404030301010803" pitchFamily="18" charset="0"/>
              </a:rPr>
              <a:t>he learning algorithms get biased towards the majority </a:t>
            </a:r>
          </a:p>
          <a:p>
            <a:r>
              <a:rPr lang="en-US" b="0" i="0" dirty="0">
                <a:solidFill>
                  <a:schemeClr val="tx1"/>
                </a:solidFill>
                <a:effectLst/>
                <a:latin typeface="Garamond" panose="02020404030301010803" pitchFamily="18" charset="0"/>
              </a:rPr>
              <a:t>class due to their accuracy-oriented design.</a:t>
            </a:r>
            <a:endParaRPr lang="en-US" dirty="0">
              <a:solidFill>
                <a:schemeClr val="tx1"/>
              </a:solidFill>
              <a:latin typeface="Garamond" panose="02020404030301010803" pitchFamily="18" charset="0"/>
            </a:endParaRPr>
          </a:p>
        </p:txBody>
      </p:sp>
      <p:cxnSp>
        <p:nvCxnSpPr>
          <p:cNvPr id="19" name="Straight Arrow Connector 18">
            <a:extLst>
              <a:ext uri="{FF2B5EF4-FFF2-40B4-BE49-F238E27FC236}">
                <a16:creationId xmlns:a16="http://schemas.microsoft.com/office/drawing/2014/main" id="{8FDACD5B-0320-0942-5A37-3B0C3496E5EE}"/>
              </a:ext>
            </a:extLst>
          </p:cNvPr>
          <p:cNvCxnSpPr>
            <a:cxnSpLocks/>
            <a:stCxn id="12" idx="2"/>
            <a:endCxn id="15" idx="0"/>
          </p:cNvCxnSpPr>
          <p:nvPr/>
        </p:nvCxnSpPr>
        <p:spPr>
          <a:xfrm>
            <a:off x="4298876" y="2187146"/>
            <a:ext cx="1275" cy="24847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 name="Oval 19">
            <a:extLst>
              <a:ext uri="{FF2B5EF4-FFF2-40B4-BE49-F238E27FC236}">
                <a16:creationId xmlns:a16="http://schemas.microsoft.com/office/drawing/2014/main" id="{AB2A5ED3-8673-0C2A-4FE0-09BE65927439}"/>
              </a:ext>
            </a:extLst>
          </p:cNvPr>
          <p:cNvSpPr/>
          <p:nvPr/>
        </p:nvSpPr>
        <p:spPr>
          <a:xfrm>
            <a:off x="7222567" y="3160643"/>
            <a:ext cx="2396770" cy="2204926"/>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ramond" panose="02020404030301010803" pitchFamily="18" charset="0"/>
              </a:rPr>
              <a:t>T</a:t>
            </a:r>
            <a:r>
              <a:rPr lang="en-US" b="0" i="0" dirty="0">
                <a:solidFill>
                  <a:schemeClr val="tx1"/>
                </a:solidFill>
                <a:effectLst/>
                <a:latin typeface="Garamond" panose="02020404030301010803" pitchFamily="18" charset="0"/>
              </a:rPr>
              <a:t>hey </a:t>
            </a:r>
            <a:r>
              <a:rPr lang="en-US" b="0" i="0" dirty="0">
                <a:solidFill>
                  <a:srgbClr val="FF0000"/>
                </a:solidFill>
                <a:effectLst/>
                <a:latin typeface="Garamond" panose="02020404030301010803" pitchFamily="18" charset="0"/>
              </a:rPr>
              <a:t>perform well </a:t>
            </a:r>
            <a:r>
              <a:rPr lang="en-US" b="0" i="0" dirty="0">
                <a:solidFill>
                  <a:schemeClr val="tx1"/>
                </a:solidFill>
                <a:effectLst/>
                <a:latin typeface="Garamond" panose="02020404030301010803" pitchFamily="18" charset="0"/>
              </a:rPr>
              <a:t>in predicting the majority class instances</a:t>
            </a:r>
            <a:endParaRPr lang="en-US" dirty="0">
              <a:solidFill>
                <a:schemeClr val="tx1"/>
              </a:solidFill>
              <a:latin typeface="Garamond" panose="02020404030301010803" pitchFamily="18" charset="0"/>
            </a:endParaRPr>
          </a:p>
        </p:txBody>
      </p:sp>
      <p:sp>
        <p:nvSpPr>
          <p:cNvPr id="21" name="Oval 20">
            <a:extLst>
              <a:ext uri="{FF2B5EF4-FFF2-40B4-BE49-F238E27FC236}">
                <a16:creationId xmlns:a16="http://schemas.microsoft.com/office/drawing/2014/main" id="{B64E1103-ED87-1837-7681-AD49DBD961AC}"/>
              </a:ext>
            </a:extLst>
          </p:cNvPr>
          <p:cNvSpPr/>
          <p:nvPr/>
        </p:nvSpPr>
        <p:spPr>
          <a:xfrm>
            <a:off x="8575174" y="795128"/>
            <a:ext cx="2038541" cy="1889693"/>
          </a:xfrm>
          <a:prstGeom prst="ellipse">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i="0" dirty="0">
                <a:effectLst/>
                <a:latin typeface="Garamond" panose="02020404030301010803" pitchFamily="18" charset="0"/>
              </a:rPr>
              <a:t>They are </a:t>
            </a:r>
            <a:r>
              <a:rPr lang="en-US" sz="1400" b="0" i="0" dirty="0">
                <a:solidFill>
                  <a:schemeClr val="accent4">
                    <a:lumMod val="60000"/>
                    <a:lumOff val="40000"/>
                  </a:schemeClr>
                </a:solidFill>
                <a:effectLst/>
                <a:latin typeface="Garamond" panose="02020404030301010803" pitchFamily="18" charset="0"/>
              </a:rPr>
              <a:t>trained</a:t>
            </a:r>
            <a:r>
              <a:rPr lang="en-US" sz="1400" b="0" i="0" dirty="0">
                <a:effectLst/>
                <a:latin typeface="Garamond" panose="02020404030301010803" pitchFamily="18" charset="0"/>
              </a:rPr>
              <a:t> to minimize the overall number of misclassifications</a:t>
            </a:r>
            <a:endParaRPr lang="en-US" sz="1400" dirty="0">
              <a:latin typeface="Garamond" panose="02020404030301010803" pitchFamily="18" charset="0"/>
            </a:endParaRPr>
          </a:p>
        </p:txBody>
      </p:sp>
      <p:sp>
        <p:nvSpPr>
          <p:cNvPr id="22" name="Oval 21">
            <a:extLst>
              <a:ext uri="{FF2B5EF4-FFF2-40B4-BE49-F238E27FC236}">
                <a16:creationId xmlns:a16="http://schemas.microsoft.com/office/drawing/2014/main" id="{916E8345-DFAB-311F-0E0F-6EC15DB282FA}"/>
              </a:ext>
            </a:extLst>
          </p:cNvPr>
          <p:cNvSpPr/>
          <p:nvPr/>
        </p:nvSpPr>
        <p:spPr>
          <a:xfrm>
            <a:off x="9670774" y="3211901"/>
            <a:ext cx="2396770" cy="2204926"/>
          </a:xfrm>
          <a:prstGeom prst="ellipse">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Garamond" panose="02020404030301010803" pitchFamily="18" charset="0"/>
              </a:rPr>
              <a:t>T</a:t>
            </a:r>
            <a:r>
              <a:rPr lang="en-US" sz="1600" b="0" i="0" dirty="0">
                <a:effectLst/>
                <a:latin typeface="Garamond" panose="02020404030301010803" pitchFamily="18" charset="0"/>
              </a:rPr>
              <a:t>hey </a:t>
            </a:r>
            <a:r>
              <a:rPr lang="en-US" sz="1600" b="0" i="0" dirty="0">
                <a:solidFill>
                  <a:srgbClr val="FF0000"/>
                </a:solidFill>
                <a:effectLst/>
                <a:latin typeface="Garamond" panose="02020404030301010803" pitchFamily="18" charset="0"/>
              </a:rPr>
              <a:t>fail</a:t>
            </a:r>
            <a:r>
              <a:rPr lang="en-US" sz="1600" b="0" i="0" dirty="0">
                <a:effectLst/>
                <a:latin typeface="Garamond" panose="02020404030301010803" pitchFamily="18" charset="0"/>
              </a:rPr>
              <a:t> to correctly identify the instances belonging to the minority class as they are quite </a:t>
            </a:r>
          </a:p>
          <a:p>
            <a:pPr algn="ctr"/>
            <a:r>
              <a:rPr lang="en-US" sz="1600" b="0" i="0" dirty="0">
                <a:effectLst/>
                <a:latin typeface="Garamond" panose="02020404030301010803" pitchFamily="18" charset="0"/>
              </a:rPr>
              <a:t>underrepresented.</a:t>
            </a:r>
            <a:endParaRPr lang="en-US" sz="1600" dirty="0">
              <a:latin typeface="Garamond" panose="02020404030301010803" pitchFamily="18" charset="0"/>
            </a:endParaRPr>
          </a:p>
        </p:txBody>
      </p:sp>
      <p:sp>
        <p:nvSpPr>
          <p:cNvPr id="24" name="Rectangle: Rounded Corners 23">
            <a:extLst>
              <a:ext uri="{FF2B5EF4-FFF2-40B4-BE49-F238E27FC236}">
                <a16:creationId xmlns:a16="http://schemas.microsoft.com/office/drawing/2014/main" id="{25C12A47-E7A3-BF81-134F-6E0D1DB4FB4A}"/>
              </a:ext>
            </a:extLst>
          </p:cNvPr>
          <p:cNvSpPr/>
          <p:nvPr/>
        </p:nvSpPr>
        <p:spPr>
          <a:xfrm>
            <a:off x="335222" y="4263106"/>
            <a:ext cx="1580322" cy="839709"/>
          </a:xfrm>
          <a:prstGeom prst="round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Garamond" panose="02020404030301010803" pitchFamily="18" charset="0"/>
              </a:rPr>
              <a:t>Most </a:t>
            </a:r>
            <a:r>
              <a:rPr lang="en-US" b="0" i="0" dirty="0">
                <a:solidFill>
                  <a:srgbClr val="FFFF00"/>
                </a:solidFill>
                <a:effectLst/>
                <a:latin typeface="Garamond" panose="02020404030301010803" pitchFamily="18" charset="0"/>
              </a:rPr>
              <a:t>real-world datasets</a:t>
            </a:r>
            <a:endParaRPr lang="en-US" dirty="0">
              <a:solidFill>
                <a:srgbClr val="FFFF00"/>
              </a:solidFill>
              <a:latin typeface="Garamond" panose="02020404030301010803" pitchFamily="18" charset="0"/>
            </a:endParaRPr>
          </a:p>
        </p:txBody>
      </p:sp>
      <p:sp>
        <p:nvSpPr>
          <p:cNvPr id="25" name="Rectangle 24">
            <a:extLst>
              <a:ext uri="{FF2B5EF4-FFF2-40B4-BE49-F238E27FC236}">
                <a16:creationId xmlns:a16="http://schemas.microsoft.com/office/drawing/2014/main" id="{26DD049E-4B4D-C940-D1A1-2BD0AFA1787C}"/>
              </a:ext>
            </a:extLst>
          </p:cNvPr>
          <p:cNvSpPr/>
          <p:nvPr/>
        </p:nvSpPr>
        <p:spPr>
          <a:xfrm>
            <a:off x="263386" y="5620310"/>
            <a:ext cx="1948069" cy="745434"/>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Garamond" panose="02020404030301010803" pitchFamily="18" charset="0"/>
              </a:rPr>
              <a:t>T</a:t>
            </a:r>
            <a:r>
              <a:rPr lang="en-US" b="0" i="0" dirty="0">
                <a:effectLst/>
                <a:latin typeface="Garamond" panose="02020404030301010803" pitchFamily="18" charset="0"/>
              </a:rPr>
              <a:t>he data can </a:t>
            </a:r>
          </a:p>
          <a:p>
            <a:r>
              <a:rPr lang="en-US" b="0" i="0" dirty="0">
                <a:effectLst/>
                <a:latin typeface="Garamond" panose="02020404030301010803" pitchFamily="18" charset="0"/>
              </a:rPr>
              <a:t>be severely skewed.</a:t>
            </a:r>
            <a:endParaRPr lang="en-US" dirty="0">
              <a:latin typeface="Garamond" panose="02020404030301010803" pitchFamily="18" charset="0"/>
            </a:endParaRPr>
          </a:p>
        </p:txBody>
      </p:sp>
      <p:sp>
        <p:nvSpPr>
          <p:cNvPr id="26" name="Rectangle 25">
            <a:extLst>
              <a:ext uri="{FF2B5EF4-FFF2-40B4-BE49-F238E27FC236}">
                <a16:creationId xmlns:a16="http://schemas.microsoft.com/office/drawing/2014/main" id="{4D77C3A3-27A5-784E-E46E-ADE2BB36CC58}"/>
              </a:ext>
            </a:extLst>
          </p:cNvPr>
          <p:cNvSpPr/>
          <p:nvPr/>
        </p:nvSpPr>
        <p:spPr>
          <a:xfrm>
            <a:off x="3002958" y="5303308"/>
            <a:ext cx="3209666" cy="137943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aramond" panose="02020404030301010803" pitchFamily="18" charset="0"/>
              </a:rPr>
              <a:t>N</a:t>
            </a:r>
            <a:r>
              <a:rPr lang="en-US" b="0" i="0" dirty="0">
                <a:solidFill>
                  <a:schemeClr val="tx1"/>
                </a:solidFill>
                <a:effectLst/>
                <a:latin typeface="Garamond" panose="02020404030301010803" pitchFamily="18" charset="0"/>
              </a:rPr>
              <a:t>ecessary steps must be taken to address the class imbalance issue to develop a reliable prediction framework.</a:t>
            </a:r>
          </a:p>
        </p:txBody>
      </p:sp>
      <p:cxnSp>
        <p:nvCxnSpPr>
          <p:cNvPr id="37" name="Connector: Elbow 36">
            <a:extLst>
              <a:ext uri="{FF2B5EF4-FFF2-40B4-BE49-F238E27FC236}">
                <a16:creationId xmlns:a16="http://schemas.microsoft.com/office/drawing/2014/main" id="{5567A107-75B5-D7F1-11A9-E95D15BACE1C}"/>
              </a:ext>
            </a:extLst>
          </p:cNvPr>
          <p:cNvCxnSpPr>
            <a:cxnSpLocks/>
            <a:stCxn id="15" idx="3"/>
            <a:endCxn id="21" idx="2"/>
          </p:cNvCxnSpPr>
          <p:nvPr/>
        </p:nvCxnSpPr>
        <p:spPr>
          <a:xfrm flipV="1">
            <a:off x="5696464" y="1739975"/>
            <a:ext cx="2878710" cy="130296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BDF30EDB-D17C-1972-C0D5-761294B3D03D}"/>
              </a:ext>
            </a:extLst>
          </p:cNvPr>
          <p:cNvCxnSpPr>
            <a:cxnSpLocks/>
            <a:stCxn id="21" idx="4"/>
            <a:endCxn id="22" idx="0"/>
          </p:cNvCxnSpPr>
          <p:nvPr/>
        </p:nvCxnSpPr>
        <p:spPr>
          <a:xfrm>
            <a:off x="9594445" y="2684821"/>
            <a:ext cx="1274714" cy="527080"/>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5956059-C92A-1404-F794-4AAB66991CF3}"/>
              </a:ext>
            </a:extLst>
          </p:cNvPr>
          <p:cNvCxnSpPr>
            <a:cxnSpLocks/>
            <a:stCxn id="21" idx="4"/>
            <a:endCxn id="20" idx="0"/>
          </p:cNvCxnSpPr>
          <p:nvPr/>
        </p:nvCxnSpPr>
        <p:spPr>
          <a:xfrm flipH="1">
            <a:off x="8420952" y="2684821"/>
            <a:ext cx="1173493" cy="475822"/>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124D6B5-DEFA-3150-E08B-387C25F69AF1}"/>
              </a:ext>
            </a:extLst>
          </p:cNvPr>
          <p:cNvCxnSpPr>
            <a:stCxn id="24" idx="2"/>
          </p:cNvCxnSpPr>
          <p:nvPr/>
        </p:nvCxnSpPr>
        <p:spPr>
          <a:xfrm>
            <a:off x="1125383" y="5102815"/>
            <a:ext cx="0" cy="5174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A3CFD00B-5A48-C8D9-513F-144C6639763D}"/>
              </a:ext>
            </a:extLst>
          </p:cNvPr>
          <p:cNvCxnSpPr>
            <a:stCxn id="25" idx="3"/>
            <a:endCxn id="26" idx="1"/>
          </p:cNvCxnSpPr>
          <p:nvPr/>
        </p:nvCxnSpPr>
        <p:spPr>
          <a:xfrm>
            <a:off x="2211455" y="5993027"/>
            <a:ext cx="79150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5360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4</a:t>
            </a:fld>
            <a:endParaRPr lang="en-US" dirty="0"/>
          </a:p>
        </p:txBody>
      </p:sp>
      <p:grpSp>
        <p:nvGrpSpPr>
          <p:cNvPr id="13" name="Group 12">
            <a:extLst>
              <a:ext uri="{FF2B5EF4-FFF2-40B4-BE49-F238E27FC236}">
                <a16:creationId xmlns:a16="http://schemas.microsoft.com/office/drawing/2014/main" id="{18275B30-678F-4EC1-9D6B-2BF6A488935D}"/>
              </a:ext>
            </a:extLst>
          </p:cNvPr>
          <p:cNvGrpSpPr/>
          <p:nvPr/>
        </p:nvGrpSpPr>
        <p:grpSpPr>
          <a:xfrm>
            <a:off x="8469314" y="880805"/>
            <a:ext cx="3025772" cy="1997422"/>
            <a:chOff x="7103525" y="188427"/>
            <a:chExt cx="3511136" cy="1997423"/>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806124"/>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Data -split</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Step-1</a:t>
              </a:r>
            </a:p>
          </p:txBody>
        </p:sp>
        <p:sp>
          <p:nvSpPr>
            <p:cNvPr id="28" name="TextBox 27">
              <a:extLst>
                <a:ext uri="{FF2B5EF4-FFF2-40B4-BE49-F238E27FC236}">
                  <a16:creationId xmlns:a16="http://schemas.microsoft.com/office/drawing/2014/main" id="{A1D4E820-F0ED-4DAA-9DAA-8E24819E3EA8}"/>
                </a:ext>
              </a:extLst>
            </p:cNvPr>
            <p:cNvSpPr txBox="1"/>
            <p:nvPr/>
          </p:nvSpPr>
          <p:spPr>
            <a:xfrm>
              <a:off x="7103525" y="1218989"/>
              <a:ext cx="3511136" cy="835613"/>
            </a:xfrm>
            <a:prstGeom prst="rect">
              <a:avLst/>
            </a:prstGeom>
            <a:noFill/>
            <a:ln>
              <a:noFill/>
            </a:ln>
          </p:spPr>
          <p:txBody>
            <a:bodyPr wrap="square" rtlCol="0">
              <a:spAutoFit/>
            </a:bodyPr>
            <a:lstStyle/>
            <a:p>
              <a:pPr algn="ctr">
                <a:lnSpc>
                  <a:spcPct val="80000"/>
                </a:lnSpc>
                <a:defRPr/>
              </a:pPr>
              <a:r>
                <a:rPr lang="en-US" sz="1500" dirty="0">
                  <a:solidFill>
                    <a:srgbClr val="4472C4">
                      <a:lumMod val="50000"/>
                    </a:srgbClr>
                  </a:solidFill>
                  <a:latin typeface="+mj-lt"/>
                  <a:ea typeface="SimSun" panose="02010600030101010101" pitchFamily="2" charset="-122"/>
                </a:rPr>
                <a:t>The data is first split into training and validation folds </a:t>
              </a:r>
            </a:p>
            <a:p>
              <a:pPr algn="ctr">
                <a:lnSpc>
                  <a:spcPct val="80000"/>
                </a:lnSpc>
                <a:defRPr/>
              </a:pPr>
              <a:r>
                <a:rPr lang="en-US" sz="1500" dirty="0">
                  <a:solidFill>
                    <a:srgbClr val="4472C4">
                      <a:lumMod val="50000"/>
                    </a:srgbClr>
                  </a:solidFill>
                  <a:latin typeface="+mj-lt"/>
                  <a:ea typeface="SimSun" panose="02010600030101010101" pitchFamily="2" charset="-122"/>
                </a:rPr>
                <a:t>using a 5-fold stratified cross-validation strategy. </a:t>
              </a:r>
              <a:endParaRPr kumimoji="0" lang="en-US" sz="1500" b="0" i="0" u="none" strike="noStrike" kern="1200" cap="none" spc="0" normalizeH="0" baseline="0" noProof="0" dirty="0">
                <a:ln>
                  <a:noFill/>
                </a:ln>
                <a:solidFill>
                  <a:srgbClr val="4472C4">
                    <a:lumMod val="50000"/>
                  </a:srgbClr>
                </a:solidFill>
                <a:effectLst/>
                <a:uLnTx/>
                <a:uFillTx/>
                <a:latin typeface="+mj-lt"/>
                <a:ea typeface="+mn-ea"/>
                <a:cs typeface="+mn-cs"/>
              </a:endParaRPr>
            </a:p>
          </p:txBody>
        </p:sp>
      </p:grpSp>
      <p:pic>
        <p:nvPicPr>
          <p:cNvPr id="2" name="Picture 1">
            <a:extLst>
              <a:ext uri="{FF2B5EF4-FFF2-40B4-BE49-F238E27FC236}">
                <a16:creationId xmlns:a16="http://schemas.microsoft.com/office/drawing/2014/main" id="{55446826-AB65-96A8-F4DC-86891BC594D6}"/>
              </a:ext>
            </a:extLst>
          </p:cNvPr>
          <p:cNvPicPr>
            <a:picLocks noChangeAspect="1"/>
          </p:cNvPicPr>
          <p:nvPr/>
        </p:nvPicPr>
        <p:blipFill>
          <a:blip r:embed="rId3"/>
          <a:stretch>
            <a:fillRect/>
          </a:stretch>
        </p:blipFill>
        <p:spPr>
          <a:xfrm>
            <a:off x="341194" y="774870"/>
            <a:ext cx="7245488" cy="5956032"/>
          </a:xfrm>
          <a:prstGeom prst="rect">
            <a:avLst/>
          </a:prstGeom>
        </p:spPr>
      </p:pic>
      <p:cxnSp>
        <p:nvCxnSpPr>
          <p:cNvPr id="6" name="Straight Arrow Connector 5">
            <a:extLst>
              <a:ext uri="{FF2B5EF4-FFF2-40B4-BE49-F238E27FC236}">
                <a16:creationId xmlns:a16="http://schemas.microsoft.com/office/drawing/2014/main" id="{2B95A8B0-F57F-D251-3E51-976444BFF8AF}"/>
              </a:ext>
            </a:extLst>
          </p:cNvPr>
          <p:cNvCxnSpPr>
            <a:cxnSpLocks/>
          </p:cNvCxnSpPr>
          <p:nvPr/>
        </p:nvCxnSpPr>
        <p:spPr>
          <a:xfrm flipH="1">
            <a:off x="4850296" y="1431578"/>
            <a:ext cx="3657600" cy="2639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27E29279-DE01-5E38-49BB-E6954120BE4E}"/>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162201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5</a:t>
            </a:fld>
            <a:endParaRPr lang="en-US" dirty="0"/>
          </a:p>
        </p:txBody>
      </p:sp>
      <p:grpSp>
        <p:nvGrpSpPr>
          <p:cNvPr id="13" name="Group 12">
            <a:extLst>
              <a:ext uri="{FF2B5EF4-FFF2-40B4-BE49-F238E27FC236}">
                <a16:creationId xmlns:a16="http://schemas.microsoft.com/office/drawing/2014/main" id="{18275B30-678F-4EC1-9D6B-2BF6A488935D}"/>
              </a:ext>
            </a:extLst>
          </p:cNvPr>
          <p:cNvGrpSpPr/>
          <p:nvPr/>
        </p:nvGrpSpPr>
        <p:grpSpPr>
          <a:xfrm>
            <a:off x="8984974" y="1804834"/>
            <a:ext cx="3066818" cy="2378496"/>
            <a:chOff x="7103525" y="188427"/>
            <a:chExt cx="3511136" cy="1997423"/>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806124"/>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Bootstrap Subsets </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Step-2</a:t>
              </a:r>
            </a:p>
          </p:txBody>
        </p:sp>
        <p:sp>
          <p:nvSpPr>
            <p:cNvPr id="28" name="TextBox 27">
              <a:extLst>
                <a:ext uri="{FF2B5EF4-FFF2-40B4-BE49-F238E27FC236}">
                  <a16:creationId xmlns:a16="http://schemas.microsoft.com/office/drawing/2014/main" id="{A1D4E820-F0ED-4DAA-9DAA-8E24819E3EA8}"/>
                </a:ext>
              </a:extLst>
            </p:cNvPr>
            <p:cNvSpPr txBox="1"/>
            <p:nvPr/>
          </p:nvSpPr>
          <p:spPr>
            <a:xfrm>
              <a:off x="7103525" y="1015130"/>
              <a:ext cx="3511136" cy="1166973"/>
            </a:xfrm>
            <a:prstGeom prst="rect">
              <a:avLst/>
            </a:prstGeom>
            <a:noFill/>
            <a:ln>
              <a:noFill/>
            </a:ln>
          </p:spPr>
          <p:txBody>
            <a:bodyPr wrap="square" rtlCol="0">
              <a:spAutoFit/>
            </a:bodyPr>
            <a:lstStyle/>
            <a:p>
              <a:pPr algn="ctr">
                <a:lnSpc>
                  <a:spcPct val="80000"/>
                </a:lnSpc>
                <a:defRPr/>
              </a:pPr>
              <a:r>
                <a:rPr lang="en-US" sz="1500" dirty="0">
                  <a:solidFill>
                    <a:srgbClr val="4472C4">
                      <a:lumMod val="50000"/>
                    </a:srgbClr>
                  </a:solidFill>
                  <a:latin typeface="+mj-lt"/>
                  <a:ea typeface="SimSun" panose="02010600030101010101" pitchFamily="2" charset="-122"/>
                </a:rPr>
                <a:t> ’n’ number of bootstrap subsets is then generated from the </a:t>
              </a:r>
            </a:p>
            <a:p>
              <a:pPr algn="ctr">
                <a:lnSpc>
                  <a:spcPct val="80000"/>
                </a:lnSpc>
                <a:defRPr/>
              </a:pPr>
              <a:r>
                <a:rPr lang="en-US" sz="1500" dirty="0">
                  <a:solidFill>
                    <a:srgbClr val="4472C4">
                      <a:lumMod val="50000"/>
                    </a:srgbClr>
                  </a:solidFill>
                  <a:latin typeface="+mj-lt"/>
                  <a:ea typeface="SimSun" panose="02010600030101010101" pitchFamily="2" charset="-122"/>
                </a:rPr>
                <a:t>training data including all minority class samples. The remaining </a:t>
              </a:r>
            </a:p>
            <a:p>
              <a:pPr algn="ctr">
                <a:lnSpc>
                  <a:spcPct val="80000"/>
                </a:lnSpc>
                <a:defRPr/>
              </a:pPr>
              <a:r>
                <a:rPr lang="en-US" sz="1500" dirty="0">
                  <a:solidFill>
                    <a:srgbClr val="4472C4">
                      <a:lumMod val="50000"/>
                    </a:srgbClr>
                  </a:solidFill>
                  <a:latin typeface="+mj-lt"/>
                  <a:ea typeface="SimSun" panose="02010600030101010101" pitchFamily="2" charset="-122"/>
                </a:rPr>
                <a:t>portion is filled with instances from the majority class through sampling with replacement</a:t>
              </a:r>
              <a:endParaRPr kumimoji="0" lang="en-US" sz="1500" b="0" i="0" u="none" strike="noStrike" kern="1200" cap="none" spc="0" normalizeH="0" baseline="0" noProof="0" dirty="0">
                <a:ln>
                  <a:noFill/>
                </a:ln>
                <a:solidFill>
                  <a:srgbClr val="4472C4">
                    <a:lumMod val="50000"/>
                  </a:srgbClr>
                </a:solidFill>
                <a:effectLst/>
                <a:uLnTx/>
                <a:uFillTx/>
                <a:latin typeface="+mj-lt"/>
                <a:ea typeface="+mn-ea"/>
                <a:cs typeface="+mn-cs"/>
              </a:endParaRPr>
            </a:p>
          </p:txBody>
        </p:sp>
      </p:grpSp>
      <p:pic>
        <p:nvPicPr>
          <p:cNvPr id="2" name="Picture 1">
            <a:extLst>
              <a:ext uri="{FF2B5EF4-FFF2-40B4-BE49-F238E27FC236}">
                <a16:creationId xmlns:a16="http://schemas.microsoft.com/office/drawing/2014/main" id="{55446826-AB65-96A8-F4DC-86891BC594D6}"/>
              </a:ext>
            </a:extLst>
          </p:cNvPr>
          <p:cNvPicPr>
            <a:picLocks noChangeAspect="1"/>
          </p:cNvPicPr>
          <p:nvPr/>
        </p:nvPicPr>
        <p:blipFill>
          <a:blip r:embed="rId3"/>
          <a:stretch>
            <a:fillRect/>
          </a:stretch>
        </p:blipFill>
        <p:spPr>
          <a:xfrm>
            <a:off x="341194" y="765443"/>
            <a:ext cx="7245488" cy="5956032"/>
          </a:xfrm>
          <a:prstGeom prst="rect">
            <a:avLst/>
          </a:prstGeom>
        </p:spPr>
      </p:pic>
      <p:cxnSp>
        <p:nvCxnSpPr>
          <p:cNvPr id="6" name="Straight Arrow Connector 5">
            <a:extLst>
              <a:ext uri="{FF2B5EF4-FFF2-40B4-BE49-F238E27FC236}">
                <a16:creationId xmlns:a16="http://schemas.microsoft.com/office/drawing/2014/main" id="{2B95A8B0-F57F-D251-3E51-976444BFF8AF}"/>
              </a:ext>
            </a:extLst>
          </p:cNvPr>
          <p:cNvCxnSpPr>
            <a:cxnSpLocks/>
          </p:cNvCxnSpPr>
          <p:nvPr/>
        </p:nvCxnSpPr>
        <p:spPr>
          <a:xfrm flipH="1">
            <a:off x="5167434" y="2684661"/>
            <a:ext cx="381754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45748AD0-8E93-96C5-F72C-02A5809248A4}"/>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391068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6</a:t>
            </a:fld>
            <a:endParaRPr lang="en-US" dirty="0"/>
          </a:p>
        </p:txBody>
      </p:sp>
      <p:grpSp>
        <p:nvGrpSpPr>
          <p:cNvPr id="13" name="Group 12">
            <a:extLst>
              <a:ext uri="{FF2B5EF4-FFF2-40B4-BE49-F238E27FC236}">
                <a16:creationId xmlns:a16="http://schemas.microsoft.com/office/drawing/2014/main" id="{18275B30-678F-4EC1-9D6B-2BF6A488935D}"/>
              </a:ext>
            </a:extLst>
          </p:cNvPr>
          <p:cNvGrpSpPr/>
          <p:nvPr/>
        </p:nvGrpSpPr>
        <p:grpSpPr>
          <a:xfrm>
            <a:off x="8984974" y="1804835"/>
            <a:ext cx="3025772" cy="1997422"/>
            <a:chOff x="7103525" y="188427"/>
            <a:chExt cx="3511136" cy="1997423"/>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806124"/>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NC algorithm to Bootstrap Subsets </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a:t>
              </a:r>
              <a:r>
                <a:rPr lang="en-US" b="1" dirty="0">
                  <a:solidFill>
                    <a:prstClr val="white"/>
                  </a:solidFill>
                  <a:effectLst>
                    <a:outerShdw blurRad="38100" dist="38100" dir="2700000" algn="tl">
                      <a:srgbClr val="000000">
                        <a:alpha val="43137"/>
                      </a:srgbClr>
                    </a:outerShdw>
                  </a:effectLst>
                  <a:cs typeface="Arial" pitchFamily="34" charset="0"/>
                </a:rPr>
                <a:t>3</a:t>
              </a:r>
              <a:endParaRPr lang="en-US" sz="1800" b="1" dirty="0">
                <a:solidFill>
                  <a:prstClr val="white"/>
                </a:solidFill>
                <a:effectLst>
                  <a:outerShdw blurRad="38100" dist="38100" dir="2700000" algn="tl">
                    <a:srgbClr val="000000">
                      <a:alpha val="43137"/>
                    </a:srgbClr>
                  </a:outerShdw>
                </a:effectLst>
                <a:cs typeface="Arial" pitchFamily="34" charset="0"/>
              </a:endParaRPr>
            </a:p>
          </p:txBody>
        </p:sp>
        <p:sp>
          <p:nvSpPr>
            <p:cNvPr id="28" name="TextBox 27">
              <a:extLst>
                <a:ext uri="{FF2B5EF4-FFF2-40B4-BE49-F238E27FC236}">
                  <a16:creationId xmlns:a16="http://schemas.microsoft.com/office/drawing/2014/main" id="{A1D4E820-F0ED-4DAA-9DAA-8E24819E3EA8}"/>
                </a:ext>
              </a:extLst>
            </p:cNvPr>
            <p:cNvSpPr txBox="1"/>
            <p:nvPr/>
          </p:nvSpPr>
          <p:spPr>
            <a:xfrm>
              <a:off x="7264993" y="1299752"/>
              <a:ext cx="3349667" cy="650947"/>
            </a:xfrm>
            <a:prstGeom prst="rect">
              <a:avLst/>
            </a:prstGeom>
            <a:noFill/>
            <a:ln>
              <a:noFill/>
            </a:ln>
          </p:spPr>
          <p:txBody>
            <a:bodyPr wrap="square" rtlCol="0">
              <a:spAutoFit/>
            </a:bodyPr>
            <a:lstStyle/>
            <a:p>
              <a:pPr algn="ctr">
                <a:lnSpc>
                  <a:spcPct val="80000"/>
                </a:lnSpc>
                <a:defRPr/>
              </a:pPr>
              <a:r>
                <a:rPr lang="en-US" sz="1500" dirty="0">
                  <a:solidFill>
                    <a:srgbClr val="4472C4">
                      <a:lumMod val="50000"/>
                    </a:srgbClr>
                  </a:solidFill>
                  <a:latin typeface="Garamond" panose="02020404030301010803" pitchFamily="18" charset="0"/>
                  <a:ea typeface="SimSun" panose="02010600030101010101" pitchFamily="2" charset="-122"/>
                </a:rPr>
                <a:t>The NC algorithm is applied to each bootstrap subset </a:t>
              </a:r>
            </a:p>
            <a:p>
              <a:pPr algn="ctr">
                <a:lnSpc>
                  <a:spcPct val="80000"/>
                </a:lnSpc>
                <a:defRPr/>
              </a:pPr>
              <a:r>
                <a:rPr lang="en-US" sz="1500" dirty="0">
                  <a:solidFill>
                    <a:srgbClr val="4472C4">
                      <a:lumMod val="50000"/>
                    </a:srgbClr>
                  </a:solidFill>
                  <a:latin typeface="Garamond" panose="02020404030301010803" pitchFamily="18" charset="0"/>
                  <a:ea typeface="SimSun" panose="02010600030101010101" pitchFamily="2" charset="-122"/>
                </a:rPr>
                <a:t>separately</a:t>
              </a:r>
            </a:p>
          </p:txBody>
        </p:sp>
      </p:grpSp>
      <p:pic>
        <p:nvPicPr>
          <p:cNvPr id="2" name="Picture 1">
            <a:extLst>
              <a:ext uri="{FF2B5EF4-FFF2-40B4-BE49-F238E27FC236}">
                <a16:creationId xmlns:a16="http://schemas.microsoft.com/office/drawing/2014/main" id="{55446826-AB65-96A8-F4DC-86891BC594D6}"/>
              </a:ext>
            </a:extLst>
          </p:cNvPr>
          <p:cNvPicPr>
            <a:picLocks noChangeAspect="1"/>
          </p:cNvPicPr>
          <p:nvPr/>
        </p:nvPicPr>
        <p:blipFill>
          <a:blip r:embed="rId3"/>
          <a:stretch>
            <a:fillRect/>
          </a:stretch>
        </p:blipFill>
        <p:spPr>
          <a:xfrm>
            <a:off x="341194" y="756016"/>
            <a:ext cx="7245488" cy="5956032"/>
          </a:xfrm>
          <a:prstGeom prst="rect">
            <a:avLst/>
          </a:prstGeom>
        </p:spPr>
      </p:pic>
      <p:cxnSp>
        <p:nvCxnSpPr>
          <p:cNvPr id="6" name="Straight Arrow Connector 5">
            <a:extLst>
              <a:ext uri="{FF2B5EF4-FFF2-40B4-BE49-F238E27FC236}">
                <a16:creationId xmlns:a16="http://schemas.microsoft.com/office/drawing/2014/main" id="{2B95A8B0-F57F-D251-3E51-976444BFF8AF}"/>
              </a:ext>
            </a:extLst>
          </p:cNvPr>
          <p:cNvCxnSpPr>
            <a:cxnSpLocks/>
            <a:stCxn id="22" idx="1"/>
          </p:cNvCxnSpPr>
          <p:nvPr/>
        </p:nvCxnSpPr>
        <p:spPr>
          <a:xfrm flipH="1">
            <a:off x="5426765" y="2563340"/>
            <a:ext cx="3558209" cy="100376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a16="http://schemas.microsoft.com/office/drawing/2014/main" id="{74761AED-0D0C-33B3-B968-C66AC9EF49BF}"/>
              </a:ext>
            </a:extLst>
          </p:cNvPr>
          <p:cNvSpPr txBox="1"/>
          <p:nvPr/>
        </p:nvSpPr>
        <p:spPr>
          <a:xfrm>
            <a:off x="8374460" y="4425179"/>
            <a:ext cx="3636285" cy="2062103"/>
          </a:xfrm>
          <a:prstGeom prst="rect">
            <a:avLst/>
          </a:prstGeom>
          <a:noFill/>
          <a:ln>
            <a:solidFill>
              <a:srgbClr val="00B050"/>
            </a:solidFill>
          </a:ln>
        </p:spPr>
        <p:txBody>
          <a:bodyPr wrap="square" rtlCol="0">
            <a:spAutoFit/>
          </a:bodyPr>
          <a:lstStyle/>
          <a:p>
            <a:r>
              <a:rPr lang="en-US" sz="1600" dirty="0">
                <a:latin typeface="Garamond" panose="02020404030301010803" pitchFamily="18" charset="0"/>
              </a:rPr>
              <a:t>This reduces the overlapping between the two classes as well as the resultant resampled subsets have comparatively lower IR (different in different subsets) than the original data as some samples are removed in the process (depending on the data, usually around 10-20% of samples are eliminated).</a:t>
            </a:r>
          </a:p>
        </p:txBody>
      </p:sp>
      <p:sp>
        <p:nvSpPr>
          <p:cNvPr id="7" name="Rectangle 6">
            <a:extLst>
              <a:ext uri="{FF2B5EF4-FFF2-40B4-BE49-F238E27FC236}">
                <a16:creationId xmlns:a16="http://schemas.microsoft.com/office/drawing/2014/main" id="{ABD32440-189E-EBEC-DFF0-F5D56D66DE3F}"/>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12806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7</a:t>
            </a:fld>
            <a:endParaRPr lang="en-US" dirty="0"/>
          </a:p>
        </p:txBody>
      </p:sp>
      <p:grpSp>
        <p:nvGrpSpPr>
          <p:cNvPr id="13" name="Group 12">
            <a:extLst>
              <a:ext uri="{FF2B5EF4-FFF2-40B4-BE49-F238E27FC236}">
                <a16:creationId xmlns:a16="http://schemas.microsoft.com/office/drawing/2014/main" id="{18275B30-678F-4EC1-9D6B-2BF6A488935D}"/>
              </a:ext>
            </a:extLst>
          </p:cNvPr>
          <p:cNvGrpSpPr/>
          <p:nvPr/>
        </p:nvGrpSpPr>
        <p:grpSpPr>
          <a:xfrm>
            <a:off x="8984974" y="1804835"/>
            <a:ext cx="3025772" cy="1997421"/>
            <a:chOff x="7103525" y="188427"/>
            <a:chExt cx="3511136" cy="1997423"/>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806124"/>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RUS</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Step-4</a:t>
              </a:r>
            </a:p>
          </p:txBody>
        </p:sp>
        <p:sp>
          <p:nvSpPr>
            <p:cNvPr id="28" name="TextBox 27">
              <a:extLst>
                <a:ext uri="{FF2B5EF4-FFF2-40B4-BE49-F238E27FC236}">
                  <a16:creationId xmlns:a16="http://schemas.microsoft.com/office/drawing/2014/main" id="{A1D4E820-F0ED-4DAA-9DAA-8E24819E3EA8}"/>
                </a:ext>
              </a:extLst>
            </p:cNvPr>
            <p:cNvSpPr txBox="1"/>
            <p:nvPr/>
          </p:nvSpPr>
          <p:spPr>
            <a:xfrm>
              <a:off x="7264993" y="1299752"/>
              <a:ext cx="3349667" cy="654219"/>
            </a:xfrm>
            <a:prstGeom prst="rect">
              <a:avLst/>
            </a:prstGeom>
            <a:noFill/>
            <a:ln>
              <a:noFill/>
            </a:ln>
          </p:spPr>
          <p:txBody>
            <a:bodyPr wrap="square" rtlCol="0">
              <a:spAutoFit/>
            </a:bodyPr>
            <a:lstStyle/>
            <a:p>
              <a:pPr algn="ctr">
                <a:lnSpc>
                  <a:spcPct val="80000"/>
                </a:lnSpc>
                <a:defRPr/>
              </a:pPr>
              <a:r>
                <a:rPr lang="en-US" sz="1500" dirty="0">
                  <a:solidFill>
                    <a:srgbClr val="4472C4">
                      <a:lumMod val="50000"/>
                    </a:srgbClr>
                  </a:solidFill>
                  <a:latin typeface="Garamond" panose="02020404030301010803" pitchFamily="18" charset="0"/>
                  <a:ea typeface="SimSun" panose="02010600030101010101" pitchFamily="2" charset="-122"/>
                </a:rPr>
                <a:t>RUS approach is applied to eliminate some majority-class Samples.</a:t>
              </a:r>
            </a:p>
          </p:txBody>
        </p:sp>
      </p:grpSp>
      <p:sp>
        <p:nvSpPr>
          <p:cNvPr id="3" name="TextBox 2">
            <a:extLst>
              <a:ext uri="{FF2B5EF4-FFF2-40B4-BE49-F238E27FC236}">
                <a16:creationId xmlns:a16="http://schemas.microsoft.com/office/drawing/2014/main" id="{74761AED-0D0C-33B3-B968-C66AC9EF49BF}"/>
              </a:ext>
            </a:extLst>
          </p:cNvPr>
          <p:cNvSpPr txBox="1"/>
          <p:nvPr/>
        </p:nvSpPr>
        <p:spPr>
          <a:xfrm>
            <a:off x="7792278" y="4382931"/>
            <a:ext cx="4218467" cy="2062103"/>
          </a:xfrm>
          <a:prstGeom prst="rect">
            <a:avLst/>
          </a:prstGeom>
          <a:noFill/>
          <a:ln>
            <a:solidFill>
              <a:srgbClr val="00B050"/>
            </a:solidFill>
          </a:ln>
        </p:spPr>
        <p:txBody>
          <a:bodyPr wrap="square" rtlCol="0">
            <a:spAutoFit/>
          </a:bodyPr>
          <a:lstStyle/>
          <a:p>
            <a:r>
              <a:rPr lang="en-US" sz="1600" dirty="0">
                <a:latin typeface="Garamond" panose="02020404030301010803" pitchFamily="18" charset="0"/>
              </a:rPr>
              <a:t>The number of samples removed by the NC rule is </a:t>
            </a:r>
          </a:p>
          <a:p>
            <a:r>
              <a:rPr lang="en-US" sz="1600" dirty="0">
                <a:latin typeface="Garamond" panose="02020404030301010803" pitchFamily="18" charset="0"/>
              </a:rPr>
              <a:t>usually limited. Consequently, a large number of minority class samples will need to be generated by the SMOTE approach to balance the class distribution. To avoid that, the RUS approach </a:t>
            </a:r>
          </a:p>
          <a:p>
            <a:r>
              <a:rPr lang="en-US" sz="1600" dirty="0">
                <a:latin typeface="Garamond" panose="02020404030301010803" pitchFamily="18" charset="0"/>
              </a:rPr>
              <a:t>is applied to randomly eliminate around 20% majority-class samples from the data to lower the IR. </a:t>
            </a:r>
          </a:p>
        </p:txBody>
      </p:sp>
      <p:pic>
        <p:nvPicPr>
          <p:cNvPr id="8" name="Picture 7">
            <a:extLst>
              <a:ext uri="{FF2B5EF4-FFF2-40B4-BE49-F238E27FC236}">
                <a16:creationId xmlns:a16="http://schemas.microsoft.com/office/drawing/2014/main" id="{AEBEB045-BD2D-2289-7E2B-148966DFC242}"/>
              </a:ext>
            </a:extLst>
          </p:cNvPr>
          <p:cNvPicPr>
            <a:picLocks noChangeAspect="1"/>
          </p:cNvPicPr>
          <p:nvPr/>
        </p:nvPicPr>
        <p:blipFill>
          <a:blip r:embed="rId3"/>
          <a:stretch>
            <a:fillRect/>
          </a:stretch>
        </p:blipFill>
        <p:spPr>
          <a:xfrm>
            <a:off x="681738" y="1032401"/>
            <a:ext cx="5799323" cy="5182049"/>
          </a:xfrm>
          <a:prstGeom prst="rect">
            <a:avLst/>
          </a:prstGeom>
        </p:spPr>
      </p:pic>
      <p:cxnSp>
        <p:nvCxnSpPr>
          <p:cNvPr id="9" name="Straight Arrow Connector 8">
            <a:extLst>
              <a:ext uri="{FF2B5EF4-FFF2-40B4-BE49-F238E27FC236}">
                <a16:creationId xmlns:a16="http://schemas.microsoft.com/office/drawing/2014/main" id="{7CBB4037-CDD0-4A87-FCD2-61559479072D}"/>
              </a:ext>
            </a:extLst>
          </p:cNvPr>
          <p:cNvCxnSpPr>
            <a:cxnSpLocks/>
          </p:cNvCxnSpPr>
          <p:nvPr/>
        </p:nvCxnSpPr>
        <p:spPr>
          <a:xfrm flipH="1">
            <a:off x="5148470" y="2793991"/>
            <a:ext cx="3836504" cy="15417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 name="Rectangle 1">
            <a:extLst>
              <a:ext uri="{FF2B5EF4-FFF2-40B4-BE49-F238E27FC236}">
                <a16:creationId xmlns:a16="http://schemas.microsoft.com/office/drawing/2014/main" id="{36DB6465-5559-93A1-0BBE-47CB38E067DC}"/>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88868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8</a:t>
            </a:fld>
            <a:endParaRPr lang="en-US" dirty="0"/>
          </a:p>
        </p:txBody>
      </p:sp>
      <p:pic>
        <p:nvPicPr>
          <p:cNvPr id="2" name="Picture 1">
            <a:extLst>
              <a:ext uri="{FF2B5EF4-FFF2-40B4-BE49-F238E27FC236}">
                <a16:creationId xmlns:a16="http://schemas.microsoft.com/office/drawing/2014/main" id="{1E589FF4-5287-ABB8-6113-10359423FC40}"/>
              </a:ext>
            </a:extLst>
          </p:cNvPr>
          <p:cNvPicPr>
            <a:picLocks noChangeAspect="1"/>
          </p:cNvPicPr>
          <p:nvPr/>
        </p:nvPicPr>
        <p:blipFill>
          <a:blip r:embed="rId3"/>
          <a:stretch>
            <a:fillRect/>
          </a:stretch>
        </p:blipFill>
        <p:spPr>
          <a:xfrm>
            <a:off x="341194" y="765443"/>
            <a:ext cx="7245488" cy="5956032"/>
          </a:xfrm>
          <a:prstGeom prst="rect">
            <a:avLst/>
          </a:prstGeom>
        </p:spPr>
      </p:pic>
      <p:cxnSp>
        <p:nvCxnSpPr>
          <p:cNvPr id="6" name="Straight Arrow Connector 5">
            <a:extLst>
              <a:ext uri="{FF2B5EF4-FFF2-40B4-BE49-F238E27FC236}">
                <a16:creationId xmlns:a16="http://schemas.microsoft.com/office/drawing/2014/main" id="{824D8413-7A29-AE11-9E41-596732E2FC10}"/>
              </a:ext>
            </a:extLst>
          </p:cNvPr>
          <p:cNvCxnSpPr>
            <a:cxnSpLocks/>
          </p:cNvCxnSpPr>
          <p:nvPr/>
        </p:nvCxnSpPr>
        <p:spPr>
          <a:xfrm flipH="1" flipV="1">
            <a:off x="6500191" y="4147793"/>
            <a:ext cx="2246244" cy="95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13" name="Group 12">
            <a:extLst>
              <a:ext uri="{FF2B5EF4-FFF2-40B4-BE49-F238E27FC236}">
                <a16:creationId xmlns:a16="http://schemas.microsoft.com/office/drawing/2014/main" id="{18275B30-678F-4EC1-9D6B-2BF6A488935D}"/>
              </a:ext>
            </a:extLst>
          </p:cNvPr>
          <p:cNvGrpSpPr/>
          <p:nvPr/>
        </p:nvGrpSpPr>
        <p:grpSpPr>
          <a:xfrm>
            <a:off x="8610600" y="3158637"/>
            <a:ext cx="3025772" cy="1997421"/>
            <a:chOff x="7103525" y="188427"/>
            <a:chExt cx="3511136" cy="1997423"/>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806124"/>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SMOTE</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a:t>
              </a:r>
              <a:r>
                <a:rPr lang="en-US" b="1" dirty="0">
                  <a:solidFill>
                    <a:prstClr val="white"/>
                  </a:solidFill>
                  <a:effectLst>
                    <a:outerShdw blurRad="38100" dist="38100" dir="2700000" algn="tl">
                      <a:srgbClr val="000000">
                        <a:alpha val="43137"/>
                      </a:srgbClr>
                    </a:outerShdw>
                  </a:effectLst>
                  <a:cs typeface="Arial" pitchFamily="34" charset="0"/>
                </a:rPr>
                <a:t>5</a:t>
              </a:r>
              <a:endParaRPr lang="en-US" sz="1800" b="1" dirty="0">
                <a:solidFill>
                  <a:prstClr val="white"/>
                </a:solidFill>
                <a:effectLst>
                  <a:outerShdw blurRad="38100" dist="38100" dir="2700000" algn="tl">
                    <a:srgbClr val="000000">
                      <a:alpha val="43137"/>
                    </a:srgbClr>
                  </a:outerShdw>
                </a:effectLst>
                <a:cs typeface="Arial" pitchFamily="34" charset="0"/>
              </a:endParaRPr>
            </a:p>
          </p:txBody>
        </p:sp>
        <p:sp>
          <p:nvSpPr>
            <p:cNvPr id="28" name="TextBox 27">
              <a:extLst>
                <a:ext uri="{FF2B5EF4-FFF2-40B4-BE49-F238E27FC236}">
                  <a16:creationId xmlns:a16="http://schemas.microsoft.com/office/drawing/2014/main" id="{A1D4E820-F0ED-4DAA-9DAA-8E24819E3EA8}"/>
                </a:ext>
              </a:extLst>
            </p:cNvPr>
            <p:cNvSpPr txBox="1"/>
            <p:nvPr/>
          </p:nvSpPr>
          <p:spPr>
            <a:xfrm>
              <a:off x="7264993" y="1299752"/>
              <a:ext cx="3349667" cy="738665"/>
            </a:xfrm>
            <a:prstGeom prst="rect">
              <a:avLst/>
            </a:prstGeom>
            <a:noFill/>
            <a:ln>
              <a:noFill/>
            </a:ln>
          </p:spPr>
          <p:txBody>
            <a:bodyPr wrap="square" rtlCol="0">
              <a:spAutoFit/>
            </a:bodyPr>
            <a:lstStyle/>
            <a:p>
              <a:r>
                <a:rPr lang="en-US" sz="1400" dirty="0">
                  <a:latin typeface="Garamond" panose="02020404030301010803" pitchFamily="18" charset="0"/>
                </a:rPr>
                <a:t>The SMOTE algorithm is then used to produce new minority class samples to balance each bootstrap subset.</a:t>
              </a:r>
            </a:p>
          </p:txBody>
        </p:sp>
      </p:grpSp>
      <p:sp>
        <p:nvSpPr>
          <p:cNvPr id="3" name="Rectangle 2">
            <a:extLst>
              <a:ext uri="{FF2B5EF4-FFF2-40B4-BE49-F238E27FC236}">
                <a16:creationId xmlns:a16="http://schemas.microsoft.com/office/drawing/2014/main" id="{A10D225E-D462-DFD1-3C69-79B2C3B00C9D}"/>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233927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03D50D-D5DF-3443-A645-637C39F114B9}"/>
              </a:ext>
            </a:extLst>
          </p:cNvPr>
          <p:cNvSpPr>
            <a:spLocks noGrp="1"/>
          </p:cNvSpPr>
          <p:nvPr>
            <p:ph type="dt" sz="half" idx="10"/>
          </p:nvPr>
        </p:nvSpPr>
        <p:spPr/>
        <p:txBody>
          <a:bodyPr/>
          <a:lstStyle/>
          <a:p>
            <a:fld id="{CC5F270C-DA80-A343-9453-E4F1A07BB2F3}" type="datetime1">
              <a:rPr lang="en-US" smtClean="0"/>
              <a:t>3/30/2024</a:t>
            </a:fld>
            <a:endParaRPr lang="en-US" dirty="0"/>
          </a:p>
        </p:txBody>
      </p:sp>
      <p:sp>
        <p:nvSpPr>
          <p:cNvPr id="5" name="Slide Number Placeholder 4">
            <a:extLst>
              <a:ext uri="{FF2B5EF4-FFF2-40B4-BE49-F238E27FC236}">
                <a16:creationId xmlns:a16="http://schemas.microsoft.com/office/drawing/2014/main" id="{C1E4DC73-369A-094D-9996-46AF0C13E1B2}"/>
              </a:ext>
            </a:extLst>
          </p:cNvPr>
          <p:cNvSpPr>
            <a:spLocks noGrp="1"/>
          </p:cNvSpPr>
          <p:nvPr>
            <p:ph type="sldNum" sz="quarter" idx="12"/>
          </p:nvPr>
        </p:nvSpPr>
        <p:spPr/>
        <p:txBody>
          <a:bodyPr/>
          <a:lstStyle/>
          <a:p>
            <a:fld id="{604E6C1B-55F2-408C-B196-170421E1AD21}" type="slidenum">
              <a:rPr lang="en-US" smtClean="0"/>
              <a:pPr/>
              <a:t>9</a:t>
            </a:fld>
            <a:endParaRPr lang="en-US" dirty="0"/>
          </a:p>
        </p:txBody>
      </p:sp>
      <p:pic>
        <p:nvPicPr>
          <p:cNvPr id="2" name="Picture 1">
            <a:extLst>
              <a:ext uri="{FF2B5EF4-FFF2-40B4-BE49-F238E27FC236}">
                <a16:creationId xmlns:a16="http://schemas.microsoft.com/office/drawing/2014/main" id="{1E589FF4-5287-ABB8-6113-10359423FC40}"/>
              </a:ext>
            </a:extLst>
          </p:cNvPr>
          <p:cNvPicPr>
            <a:picLocks noChangeAspect="1"/>
          </p:cNvPicPr>
          <p:nvPr/>
        </p:nvPicPr>
        <p:blipFill>
          <a:blip r:embed="rId3"/>
          <a:stretch>
            <a:fillRect/>
          </a:stretch>
        </p:blipFill>
        <p:spPr>
          <a:xfrm>
            <a:off x="341194" y="765443"/>
            <a:ext cx="7245488" cy="5956032"/>
          </a:xfrm>
          <a:prstGeom prst="rect">
            <a:avLst/>
          </a:prstGeom>
        </p:spPr>
      </p:pic>
      <p:cxnSp>
        <p:nvCxnSpPr>
          <p:cNvPr id="6" name="Straight Arrow Connector 5">
            <a:extLst>
              <a:ext uri="{FF2B5EF4-FFF2-40B4-BE49-F238E27FC236}">
                <a16:creationId xmlns:a16="http://schemas.microsoft.com/office/drawing/2014/main" id="{824D8413-7A29-AE11-9E41-596732E2FC10}"/>
              </a:ext>
            </a:extLst>
          </p:cNvPr>
          <p:cNvCxnSpPr>
            <a:cxnSpLocks/>
          </p:cNvCxnSpPr>
          <p:nvPr/>
        </p:nvCxnSpPr>
        <p:spPr>
          <a:xfrm flipH="1" flipV="1">
            <a:off x="6500191" y="4147793"/>
            <a:ext cx="2246244" cy="95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13" name="Group 12">
            <a:extLst>
              <a:ext uri="{FF2B5EF4-FFF2-40B4-BE49-F238E27FC236}">
                <a16:creationId xmlns:a16="http://schemas.microsoft.com/office/drawing/2014/main" id="{18275B30-678F-4EC1-9D6B-2BF6A488935D}"/>
              </a:ext>
            </a:extLst>
          </p:cNvPr>
          <p:cNvGrpSpPr/>
          <p:nvPr/>
        </p:nvGrpSpPr>
        <p:grpSpPr>
          <a:xfrm>
            <a:off x="8610600" y="3158637"/>
            <a:ext cx="3025772" cy="1997421"/>
            <a:chOff x="7103525" y="188427"/>
            <a:chExt cx="3511136" cy="1997423"/>
          </a:xfrm>
        </p:grpSpPr>
        <p:sp>
          <p:nvSpPr>
            <p:cNvPr id="21" name="Rectangle: Rounded Corners 20">
              <a:extLst>
                <a:ext uri="{FF2B5EF4-FFF2-40B4-BE49-F238E27FC236}">
                  <a16:creationId xmlns:a16="http://schemas.microsoft.com/office/drawing/2014/main" id="{C5B95B51-16F8-4BFE-9F25-7CBB14F6BE3D}"/>
                </a:ext>
              </a:extLst>
            </p:cNvPr>
            <p:cNvSpPr/>
            <p:nvPr/>
          </p:nvSpPr>
          <p:spPr>
            <a:xfrm>
              <a:off x="7168955" y="222653"/>
              <a:ext cx="3445705" cy="1963197"/>
            </a:xfrm>
            <a:prstGeom prst="roundRect">
              <a:avLst>
                <a:gd name="adj" fmla="val 10365"/>
              </a:avLst>
            </a:prstGeom>
            <a:gradFill flip="none" rotWithShape="1">
              <a:gsLst>
                <a:gs pos="0">
                  <a:schemeClr val="bg1"/>
                </a:gs>
                <a:gs pos="69000">
                  <a:schemeClr val="bg1"/>
                </a:gs>
                <a:gs pos="100000">
                  <a:schemeClr val="bg1">
                    <a:lumMod val="85000"/>
                  </a:scheme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2" name="TextBox 21">
              <a:extLst>
                <a:ext uri="{FF2B5EF4-FFF2-40B4-BE49-F238E27FC236}">
                  <a16:creationId xmlns:a16="http://schemas.microsoft.com/office/drawing/2014/main" id="{C28CA896-782B-49C7-A405-2F4C11C1F57C}"/>
                </a:ext>
              </a:extLst>
            </p:cNvPr>
            <p:cNvSpPr txBox="1"/>
            <p:nvPr/>
          </p:nvSpPr>
          <p:spPr>
            <a:xfrm>
              <a:off x="7103525" y="806124"/>
              <a:ext cx="3511136" cy="281616"/>
            </a:xfrm>
            <a:prstGeom prst="rect">
              <a:avLst/>
            </a:prstGeom>
            <a:noFill/>
            <a:ln>
              <a:noFill/>
            </a:ln>
          </p:spPr>
          <p:txBody>
            <a:bodyPr wrap="square" rtlCol="0">
              <a:spAutoFit/>
            </a:bodyPr>
            <a:lstStyle/>
            <a:p>
              <a:pPr algn="ctr">
                <a:lnSpc>
                  <a:spcPct val="80000"/>
                </a:lnSpc>
                <a:spcBef>
                  <a:spcPts val="1000"/>
                </a:spcBef>
                <a:defRPr/>
              </a:pPr>
              <a:r>
                <a:rPr lang="en-US" sz="1500" b="1" dirty="0">
                  <a:solidFill>
                    <a:srgbClr val="4472C4">
                      <a:lumMod val="50000"/>
                    </a:srgbClr>
                  </a:solidFill>
                  <a:latin typeface="+mj-lt"/>
                  <a:ea typeface="SimSun" panose="02010600030101010101" pitchFamily="2" charset="-122"/>
                </a:rPr>
                <a:t>Balanced Class Distribution</a:t>
              </a:r>
              <a:endParaRPr lang="en-US" sz="1500" dirty="0">
                <a:solidFill>
                  <a:srgbClr val="4472C4">
                    <a:lumMod val="50000"/>
                  </a:srgbClr>
                </a:solidFill>
                <a:latin typeface="+mj-lt"/>
                <a:ea typeface="SimSun" panose="02010600030101010101" pitchFamily="2" charset="-122"/>
              </a:endParaRPr>
            </a:p>
          </p:txBody>
        </p:sp>
        <p:sp>
          <p:nvSpPr>
            <p:cNvPr id="27" name="Rectangle: Top Corners Rounded 26">
              <a:extLst>
                <a:ext uri="{FF2B5EF4-FFF2-40B4-BE49-F238E27FC236}">
                  <a16:creationId xmlns:a16="http://schemas.microsoft.com/office/drawing/2014/main" id="{32DB4B3A-F288-478B-BD8F-E68A7B3A5043}"/>
                </a:ext>
              </a:extLst>
            </p:cNvPr>
            <p:cNvSpPr/>
            <p:nvPr/>
          </p:nvSpPr>
          <p:spPr>
            <a:xfrm>
              <a:off x="7168955" y="188427"/>
              <a:ext cx="3445705" cy="527853"/>
            </a:xfrm>
            <a:prstGeom prst="round2SameRect">
              <a:avLst>
                <a:gd name="adj1" fmla="val 27276"/>
                <a:gd name="adj2" fmla="val 0"/>
              </a:avLst>
            </a:prstGeom>
            <a:solidFill>
              <a:schemeClr val="accent6">
                <a:lumMod val="60000"/>
                <a:lumOff val="40000"/>
              </a:schemeClr>
            </a:solidFill>
            <a:ln/>
            <a:effectLst/>
          </p:spPr>
          <p:style>
            <a:lnRef idx="0">
              <a:schemeClr val="accent4"/>
            </a:lnRef>
            <a:fillRef idx="3">
              <a:schemeClr val="accent4"/>
            </a:fillRef>
            <a:effectRef idx="3">
              <a:schemeClr val="accent4"/>
            </a:effectRef>
            <a:fontRef idx="minor">
              <a:schemeClr val="lt1"/>
            </a:fontRef>
          </p:style>
          <p:txBody>
            <a:bodyPr rtlCol="0" anchor="ctr"/>
            <a:lstStyle/>
            <a:p>
              <a:pPr algn="ctr" defTabSz="1218895"/>
              <a:r>
                <a:rPr lang="en-US" sz="1800" b="1" dirty="0">
                  <a:solidFill>
                    <a:prstClr val="white"/>
                  </a:solidFill>
                  <a:effectLst>
                    <a:outerShdw blurRad="38100" dist="38100" dir="2700000" algn="tl">
                      <a:srgbClr val="000000">
                        <a:alpha val="43137"/>
                      </a:srgbClr>
                    </a:outerShdw>
                  </a:effectLst>
                  <a:cs typeface="Arial" pitchFamily="34" charset="0"/>
                </a:rPr>
                <a:t>Step-6</a:t>
              </a:r>
            </a:p>
          </p:txBody>
        </p:sp>
        <p:sp>
          <p:nvSpPr>
            <p:cNvPr id="28" name="TextBox 27">
              <a:extLst>
                <a:ext uri="{FF2B5EF4-FFF2-40B4-BE49-F238E27FC236}">
                  <a16:creationId xmlns:a16="http://schemas.microsoft.com/office/drawing/2014/main" id="{A1D4E820-F0ED-4DAA-9DAA-8E24819E3EA8}"/>
                </a:ext>
              </a:extLst>
            </p:cNvPr>
            <p:cNvSpPr txBox="1"/>
            <p:nvPr/>
          </p:nvSpPr>
          <p:spPr>
            <a:xfrm>
              <a:off x="7264993" y="1299752"/>
              <a:ext cx="3349667" cy="738665"/>
            </a:xfrm>
            <a:prstGeom prst="rect">
              <a:avLst/>
            </a:prstGeom>
            <a:noFill/>
            <a:ln>
              <a:noFill/>
            </a:ln>
          </p:spPr>
          <p:txBody>
            <a:bodyPr wrap="square" rtlCol="0">
              <a:spAutoFit/>
            </a:bodyPr>
            <a:lstStyle/>
            <a:p>
              <a:r>
                <a:rPr lang="en-US" sz="1400" dirty="0">
                  <a:latin typeface="Garamond" panose="02020404030301010803" pitchFamily="18" charset="0"/>
                </a:rPr>
                <a:t> Each bootstrap subset passes through steps 3, 4, and 5, producing a balanced class distribution. </a:t>
              </a:r>
            </a:p>
          </p:txBody>
        </p:sp>
      </p:grpSp>
      <p:sp>
        <p:nvSpPr>
          <p:cNvPr id="3" name="Rectangle 2">
            <a:extLst>
              <a:ext uri="{FF2B5EF4-FFF2-40B4-BE49-F238E27FC236}">
                <a16:creationId xmlns:a16="http://schemas.microsoft.com/office/drawing/2014/main" id="{26B76C6E-D281-1FDF-E869-0AFAABD7E14B}"/>
              </a:ext>
            </a:extLst>
          </p:cNvPr>
          <p:cNvSpPr/>
          <p:nvPr/>
        </p:nvSpPr>
        <p:spPr>
          <a:xfrm>
            <a:off x="0" y="136525"/>
            <a:ext cx="3597965" cy="516759"/>
          </a:xfrm>
          <a:prstGeom prst="rect">
            <a:avLst/>
          </a:prstGeom>
          <a:solidFill>
            <a:srgbClr val="004B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20000"/>
                    <a:lumOff val="80000"/>
                  </a:schemeClr>
                </a:solidFill>
                <a:effectLst>
                  <a:outerShdw blurRad="50800" dist="38100" dir="5400000" algn="t" rotWithShape="0">
                    <a:prstClr val="black">
                      <a:alpha val="40000"/>
                    </a:prstClr>
                  </a:outerShdw>
                </a:effectLst>
                <a:latin typeface="Garamond" panose="02020404030301010803" pitchFamily="18" charset="0"/>
              </a:rPr>
              <a:t>Proposed Framework</a:t>
            </a:r>
            <a:r>
              <a:rPr lang="en-US" sz="2800" dirty="0">
                <a:latin typeface="Garamond" panose="02020404030301010803" pitchFamily="18" charset="0"/>
              </a:rPr>
              <a:t>:</a:t>
            </a:r>
          </a:p>
        </p:txBody>
      </p:sp>
    </p:spTree>
    <p:extLst>
      <p:ext uri="{BB962C8B-B14F-4D97-AF65-F5344CB8AC3E}">
        <p14:creationId xmlns:p14="http://schemas.microsoft.com/office/powerpoint/2010/main" val="198983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1165</Words>
  <Application>Microsoft Office PowerPoint</Application>
  <PresentationFormat>Widescreen</PresentationFormat>
  <Paragraphs>314</Paragraphs>
  <Slides>20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SimSun</vt:lpstr>
      <vt:lpstr>Arial</vt:lpstr>
      <vt:lpstr>Calibri</vt:lpstr>
      <vt:lpstr>Calibri Light</vt:lpstr>
      <vt:lpstr>Garamond</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Noman</dc:creator>
  <cp:lastModifiedBy>Salman Siam</cp:lastModifiedBy>
  <cp:revision>62</cp:revision>
  <dcterms:created xsi:type="dcterms:W3CDTF">2023-11-22T08:52:23Z</dcterms:created>
  <dcterms:modified xsi:type="dcterms:W3CDTF">2024-03-30T11:34:39Z</dcterms:modified>
</cp:coreProperties>
</file>