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20" r:id="rId1"/>
  </p:sldMasterIdLst>
  <p:notesMasterIdLst>
    <p:notesMasterId r:id="rId35"/>
  </p:notesMasterIdLst>
  <p:sldIdLst>
    <p:sldId id="267" r:id="rId2"/>
    <p:sldId id="354" r:id="rId3"/>
    <p:sldId id="355" r:id="rId4"/>
    <p:sldId id="356" r:id="rId5"/>
    <p:sldId id="281" r:id="rId6"/>
    <p:sldId id="282" r:id="rId7"/>
    <p:sldId id="283" r:id="rId8"/>
    <p:sldId id="284" r:id="rId9"/>
    <p:sldId id="342" r:id="rId10"/>
    <p:sldId id="296" r:id="rId11"/>
    <p:sldId id="343" r:id="rId12"/>
    <p:sldId id="347" r:id="rId13"/>
    <p:sldId id="353" r:id="rId14"/>
    <p:sldId id="357" r:id="rId15"/>
    <p:sldId id="358" r:id="rId16"/>
    <p:sldId id="359" r:id="rId17"/>
    <p:sldId id="373" r:id="rId18"/>
    <p:sldId id="372" r:id="rId19"/>
    <p:sldId id="371" r:id="rId20"/>
    <p:sldId id="369" r:id="rId21"/>
    <p:sldId id="374" r:id="rId22"/>
    <p:sldId id="351" r:id="rId23"/>
    <p:sldId id="363" r:id="rId24"/>
    <p:sldId id="350" r:id="rId25"/>
    <p:sldId id="349" r:id="rId26"/>
    <p:sldId id="368" r:id="rId27"/>
    <p:sldId id="348" r:id="rId28"/>
    <p:sldId id="360" r:id="rId29"/>
    <p:sldId id="362" r:id="rId30"/>
    <p:sldId id="364" r:id="rId31"/>
    <p:sldId id="361" r:id="rId32"/>
    <p:sldId id="365" r:id="rId33"/>
    <p:sldId id="367" r:id="rId34"/>
  </p:sldIdLst>
  <p:sldSz cx="9144000" cy="6858000" type="screen4x3"/>
  <p:notesSz cx="6858000" cy="9144000"/>
  <p:defaultTextStyle>
    <a:defPPr>
      <a:defRPr lang="ur-PK"/>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385" autoAdjust="0"/>
    <p:restoredTop sz="86391" autoAdjust="0"/>
  </p:normalViewPr>
  <p:slideViewPr>
    <p:cSldViewPr>
      <p:cViewPr varScale="1">
        <p:scale>
          <a:sx n="64" d="100"/>
          <a:sy n="64" d="100"/>
        </p:scale>
        <p:origin x="924" y="90"/>
      </p:cViewPr>
      <p:guideLst>
        <p:guide orient="horz" pos="2160"/>
        <p:guide pos="2880"/>
      </p:guideLst>
    </p:cSldViewPr>
  </p:slideViewPr>
  <p:outlineViewPr>
    <p:cViewPr>
      <p:scale>
        <a:sx n="33" d="100"/>
        <a:sy n="33" d="100"/>
      </p:scale>
      <p:origin x="156"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AC4D87-9435-41DF-85B6-3502A4F9398C}" type="datetimeFigureOut">
              <a:rPr lang="en-US" smtClean="0"/>
              <a:pPr/>
              <a:t>2/14/2020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DF0A1E-A4FC-4F01-A5DC-8B7A4729BF70}" type="slidenum">
              <a:rPr lang="en-US" smtClean="0"/>
              <a:pPr/>
              <a:t>‹#›</a:t>
            </a:fld>
            <a:endParaRPr lang="en-US" dirty="0"/>
          </a:p>
        </p:txBody>
      </p:sp>
    </p:spTree>
    <p:extLst>
      <p:ext uri="{BB962C8B-B14F-4D97-AF65-F5344CB8AC3E}">
        <p14:creationId xmlns:p14="http://schemas.microsoft.com/office/powerpoint/2010/main" val="1973681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7DF0A1E-A4FC-4F01-A5DC-8B7A4729BF70}" type="slidenum">
              <a:rPr lang="en-US" smtClean="0"/>
              <a:pPr/>
              <a:t>12</a:t>
            </a:fld>
            <a:endParaRPr lang="en-US" dirty="0"/>
          </a:p>
        </p:txBody>
      </p:sp>
    </p:spTree>
    <p:extLst>
      <p:ext uri="{BB962C8B-B14F-4D97-AF65-F5344CB8AC3E}">
        <p14:creationId xmlns:p14="http://schemas.microsoft.com/office/powerpoint/2010/main" val="2484093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7DF0A1E-A4FC-4F01-A5DC-8B7A4729BF70}" type="slidenum">
              <a:rPr lang="en-US" smtClean="0"/>
              <a:pPr/>
              <a:t>15</a:t>
            </a:fld>
            <a:endParaRPr lang="en-US" dirty="0"/>
          </a:p>
        </p:txBody>
      </p:sp>
    </p:spTree>
    <p:extLst>
      <p:ext uri="{BB962C8B-B14F-4D97-AF65-F5344CB8AC3E}">
        <p14:creationId xmlns:p14="http://schemas.microsoft.com/office/powerpoint/2010/main" val="32002456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4656191-3A1F-4B12-8606-6949A5A50D77}" type="datetimeFigureOut">
              <a:rPr lang="ur-PK" smtClean="0"/>
              <a:pPr/>
              <a:t>20/06/1441</a:t>
            </a:fld>
            <a:endParaRPr lang="ur-PK"/>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ur-PK"/>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4A7C9E7-C225-4A18-BBF7-44F648399172}" type="slidenum">
              <a:rPr lang="ur-PK" smtClean="0"/>
              <a:pPr/>
              <a:t>‹#›</a:t>
            </a:fld>
            <a:endParaRPr lang="ur-P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4656191-3A1F-4B12-8606-6949A5A50D77}" type="datetimeFigureOut">
              <a:rPr lang="ur-PK" smtClean="0"/>
              <a:pPr/>
              <a:t>20/06/1441</a:t>
            </a:fld>
            <a:endParaRPr lang="ur-PK"/>
          </a:p>
        </p:txBody>
      </p:sp>
      <p:sp>
        <p:nvSpPr>
          <p:cNvPr id="5" name="Footer Placeholder 4"/>
          <p:cNvSpPr>
            <a:spLocks noGrp="1"/>
          </p:cNvSpPr>
          <p:nvPr>
            <p:ph type="ftr" sz="quarter" idx="11"/>
          </p:nvPr>
        </p:nvSpPr>
        <p:spPr/>
        <p:txBody>
          <a:bodyPr/>
          <a:lstStyle>
            <a:extLst/>
          </a:lstStyle>
          <a:p>
            <a:endParaRPr lang="ur-PK"/>
          </a:p>
        </p:txBody>
      </p:sp>
      <p:sp>
        <p:nvSpPr>
          <p:cNvPr id="6" name="Slide Number Placeholder 5"/>
          <p:cNvSpPr>
            <a:spLocks noGrp="1"/>
          </p:cNvSpPr>
          <p:nvPr>
            <p:ph type="sldNum" sz="quarter" idx="12"/>
          </p:nvPr>
        </p:nvSpPr>
        <p:spPr/>
        <p:txBody>
          <a:bodyPr/>
          <a:lstStyle>
            <a:extLst/>
          </a:lstStyle>
          <a:p>
            <a:fld id="{E4A7C9E7-C225-4A18-BBF7-44F648399172}" type="slidenum">
              <a:rPr lang="ur-PK" smtClean="0"/>
              <a:pPr/>
              <a:t>‹#›</a:t>
            </a:fld>
            <a:endParaRPr lang="ur-P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4656191-3A1F-4B12-8606-6949A5A50D77}" type="datetimeFigureOut">
              <a:rPr lang="ur-PK" smtClean="0"/>
              <a:pPr/>
              <a:t>20/06/1441</a:t>
            </a:fld>
            <a:endParaRPr lang="ur-PK"/>
          </a:p>
        </p:txBody>
      </p:sp>
      <p:sp>
        <p:nvSpPr>
          <p:cNvPr id="5" name="Footer Placeholder 4"/>
          <p:cNvSpPr>
            <a:spLocks noGrp="1"/>
          </p:cNvSpPr>
          <p:nvPr>
            <p:ph type="ftr" sz="quarter" idx="11"/>
          </p:nvPr>
        </p:nvSpPr>
        <p:spPr/>
        <p:txBody>
          <a:bodyPr/>
          <a:lstStyle>
            <a:extLst/>
          </a:lstStyle>
          <a:p>
            <a:endParaRPr lang="ur-PK"/>
          </a:p>
        </p:txBody>
      </p:sp>
      <p:sp>
        <p:nvSpPr>
          <p:cNvPr id="6" name="Slide Number Placeholder 5"/>
          <p:cNvSpPr>
            <a:spLocks noGrp="1"/>
          </p:cNvSpPr>
          <p:nvPr>
            <p:ph type="sldNum" sz="quarter" idx="12"/>
          </p:nvPr>
        </p:nvSpPr>
        <p:spPr/>
        <p:txBody>
          <a:bodyPr/>
          <a:lstStyle>
            <a:extLst/>
          </a:lstStyle>
          <a:p>
            <a:fld id="{E4A7C9E7-C225-4A18-BBF7-44F648399172}" type="slidenum">
              <a:rPr lang="ur-PK" smtClean="0"/>
              <a:pPr/>
              <a:t>‹#›</a:t>
            </a:fld>
            <a:endParaRPr lang="ur-P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4656191-3A1F-4B12-8606-6949A5A50D77}" type="datetimeFigureOut">
              <a:rPr lang="ur-PK" smtClean="0"/>
              <a:pPr/>
              <a:t>20/06/1441</a:t>
            </a:fld>
            <a:endParaRPr lang="ur-PK"/>
          </a:p>
        </p:txBody>
      </p:sp>
      <p:sp>
        <p:nvSpPr>
          <p:cNvPr id="5" name="Footer Placeholder 4"/>
          <p:cNvSpPr>
            <a:spLocks noGrp="1"/>
          </p:cNvSpPr>
          <p:nvPr>
            <p:ph type="ftr" sz="quarter" idx="11"/>
          </p:nvPr>
        </p:nvSpPr>
        <p:spPr/>
        <p:txBody>
          <a:bodyPr/>
          <a:lstStyle>
            <a:extLst/>
          </a:lstStyle>
          <a:p>
            <a:endParaRPr lang="ur-PK"/>
          </a:p>
        </p:txBody>
      </p:sp>
      <p:sp>
        <p:nvSpPr>
          <p:cNvPr id="6" name="Slide Number Placeholder 5"/>
          <p:cNvSpPr>
            <a:spLocks noGrp="1"/>
          </p:cNvSpPr>
          <p:nvPr>
            <p:ph type="sldNum" sz="quarter" idx="12"/>
          </p:nvPr>
        </p:nvSpPr>
        <p:spPr/>
        <p:txBody>
          <a:bodyPr/>
          <a:lstStyle>
            <a:extLst/>
          </a:lstStyle>
          <a:p>
            <a:fld id="{E4A7C9E7-C225-4A18-BBF7-44F648399172}" type="slidenum">
              <a:rPr lang="ur-PK" smtClean="0"/>
              <a:pPr/>
              <a:t>‹#›</a:t>
            </a:fld>
            <a:endParaRPr lang="ur-PK"/>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4656191-3A1F-4B12-8606-6949A5A50D77}" type="datetimeFigureOut">
              <a:rPr lang="ur-PK" smtClean="0"/>
              <a:pPr/>
              <a:t>20/06/1441</a:t>
            </a:fld>
            <a:endParaRPr lang="ur-PK"/>
          </a:p>
        </p:txBody>
      </p:sp>
      <p:sp>
        <p:nvSpPr>
          <p:cNvPr id="5" name="Footer Placeholder 4"/>
          <p:cNvSpPr>
            <a:spLocks noGrp="1"/>
          </p:cNvSpPr>
          <p:nvPr>
            <p:ph type="ftr" sz="quarter" idx="11"/>
          </p:nvPr>
        </p:nvSpPr>
        <p:spPr/>
        <p:txBody>
          <a:bodyPr/>
          <a:lstStyle>
            <a:extLst/>
          </a:lstStyle>
          <a:p>
            <a:endParaRPr lang="ur-PK"/>
          </a:p>
        </p:txBody>
      </p:sp>
      <p:sp>
        <p:nvSpPr>
          <p:cNvPr id="6" name="Slide Number Placeholder 5"/>
          <p:cNvSpPr>
            <a:spLocks noGrp="1"/>
          </p:cNvSpPr>
          <p:nvPr>
            <p:ph type="sldNum" sz="quarter" idx="12"/>
          </p:nvPr>
        </p:nvSpPr>
        <p:spPr/>
        <p:txBody>
          <a:bodyPr/>
          <a:lstStyle>
            <a:extLst/>
          </a:lstStyle>
          <a:p>
            <a:fld id="{E4A7C9E7-C225-4A18-BBF7-44F648399172}" type="slidenum">
              <a:rPr lang="ur-PK" smtClean="0"/>
              <a:pPr/>
              <a:t>‹#›</a:t>
            </a:fld>
            <a:endParaRPr lang="ur-PK"/>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4656191-3A1F-4B12-8606-6949A5A50D77}" type="datetimeFigureOut">
              <a:rPr lang="ur-PK" smtClean="0"/>
              <a:pPr/>
              <a:t>20/06/1441</a:t>
            </a:fld>
            <a:endParaRPr lang="ur-PK"/>
          </a:p>
        </p:txBody>
      </p:sp>
      <p:sp>
        <p:nvSpPr>
          <p:cNvPr id="6" name="Footer Placeholder 5"/>
          <p:cNvSpPr>
            <a:spLocks noGrp="1"/>
          </p:cNvSpPr>
          <p:nvPr>
            <p:ph type="ftr" sz="quarter" idx="11"/>
          </p:nvPr>
        </p:nvSpPr>
        <p:spPr/>
        <p:txBody>
          <a:bodyPr/>
          <a:lstStyle>
            <a:extLst/>
          </a:lstStyle>
          <a:p>
            <a:endParaRPr lang="ur-PK"/>
          </a:p>
        </p:txBody>
      </p:sp>
      <p:sp>
        <p:nvSpPr>
          <p:cNvPr id="7" name="Slide Number Placeholder 6"/>
          <p:cNvSpPr>
            <a:spLocks noGrp="1"/>
          </p:cNvSpPr>
          <p:nvPr>
            <p:ph type="sldNum" sz="quarter" idx="12"/>
          </p:nvPr>
        </p:nvSpPr>
        <p:spPr/>
        <p:txBody>
          <a:bodyPr/>
          <a:lstStyle>
            <a:extLst/>
          </a:lstStyle>
          <a:p>
            <a:fld id="{E4A7C9E7-C225-4A18-BBF7-44F648399172}" type="slidenum">
              <a:rPr lang="ur-PK" smtClean="0"/>
              <a:pPr/>
              <a:t>‹#›</a:t>
            </a:fld>
            <a:endParaRPr lang="ur-PK"/>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4656191-3A1F-4B12-8606-6949A5A50D77}" type="datetimeFigureOut">
              <a:rPr lang="ur-PK" smtClean="0"/>
              <a:pPr/>
              <a:t>20/06/1441</a:t>
            </a:fld>
            <a:endParaRPr lang="ur-PK"/>
          </a:p>
        </p:txBody>
      </p:sp>
      <p:sp>
        <p:nvSpPr>
          <p:cNvPr id="8" name="Footer Placeholder 7"/>
          <p:cNvSpPr>
            <a:spLocks noGrp="1"/>
          </p:cNvSpPr>
          <p:nvPr>
            <p:ph type="ftr" sz="quarter" idx="11"/>
          </p:nvPr>
        </p:nvSpPr>
        <p:spPr/>
        <p:txBody>
          <a:bodyPr/>
          <a:lstStyle>
            <a:extLst/>
          </a:lstStyle>
          <a:p>
            <a:endParaRPr lang="ur-PK"/>
          </a:p>
        </p:txBody>
      </p:sp>
      <p:sp>
        <p:nvSpPr>
          <p:cNvPr id="9" name="Slide Number Placeholder 8"/>
          <p:cNvSpPr>
            <a:spLocks noGrp="1"/>
          </p:cNvSpPr>
          <p:nvPr>
            <p:ph type="sldNum" sz="quarter" idx="12"/>
          </p:nvPr>
        </p:nvSpPr>
        <p:spPr/>
        <p:txBody>
          <a:bodyPr/>
          <a:lstStyle>
            <a:extLst/>
          </a:lstStyle>
          <a:p>
            <a:fld id="{E4A7C9E7-C225-4A18-BBF7-44F648399172}" type="slidenum">
              <a:rPr lang="ur-PK" smtClean="0"/>
              <a:pPr/>
              <a:t>‹#›</a:t>
            </a:fld>
            <a:endParaRPr lang="ur-PK"/>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4656191-3A1F-4B12-8606-6949A5A50D77}" type="datetimeFigureOut">
              <a:rPr lang="ur-PK" smtClean="0"/>
              <a:pPr/>
              <a:t>20/06/1441</a:t>
            </a:fld>
            <a:endParaRPr lang="ur-PK"/>
          </a:p>
        </p:txBody>
      </p:sp>
      <p:sp>
        <p:nvSpPr>
          <p:cNvPr id="4" name="Footer Placeholder 3"/>
          <p:cNvSpPr>
            <a:spLocks noGrp="1"/>
          </p:cNvSpPr>
          <p:nvPr>
            <p:ph type="ftr" sz="quarter" idx="11"/>
          </p:nvPr>
        </p:nvSpPr>
        <p:spPr/>
        <p:txBody>
          <a:bodyPr/>
          <a:lstStyle>
            <a:extLst/>
          </a:lstStyle>
          <a:p>
            <a:endParaRPr lang="ur-PK"/>
          </a:p>
        </p:txBody>
      </p:sp>
      <p:sp>
        <p:nvSpPr>
          <p:cNvPr id="5" name="Slide Number Placeholder 4"/>
          <p:cNvSpPr>
            <a:spLocks noGrp="1"/>
          </p:cNvSpPr>
          <p:nvPr>
            <p:ph type="sldNum" sz="quarter" idx="12"/>
          </p:nvPr>
        </p:nvSpPr>
        <p:spPr/>
        <p:txBody>
          <a:bodyPr/>
          <a:lstStyle>
            <a:extLst/>
          </a:lstStyle>
          <a:p>
            <a:fld id="{E4A7C9E7-C225-4A18-BBF7-44F648399172}" type="slidenum">
              <a:rPr lang="ur-PK" smtClean="0"/>
              <a:pPr/>
              <a:t>‹#›</a:t>
            </a:fld>
            <a:endParaRPr lang="ur-PK"/>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4656191-3A1F-4B12-8606-6949A5A50D77}" type="datetimeFigureOut">
              <a:rPr lang="ur-PK" smtClean="0"/>
              <a:pPr/>
              <a:t>20/06/1441</a:t>
            </a:fld>
            <a:endParaRPr lang="ur-PK"/>
          </a:p>
        </p:txBody>
      </p:sp>
      <p:sp>
        <p:nvSpPr>
          <p:cNvPr id="3" name="Footer Placeholder 2"/>
          <p:cNvSpPr>
            <a:spLocks noGrp="1"/>
          </p:cNvSpPr>
          <p:nvPr>
            <p:ph type="ftr" sz="quarter" idx="11"/>
          </p:nvPr>
        </p:nvSpPr>
        <p:spPr/>
        <p:txBody>
          <a:bodyPr/>
          <a:lstStyle>
            <a:extLst/>
          </a:lstStyle>
          <a:p>
            <a:endParaRPr lang="ur-PK"/>
          </a:p>
        </p:txBody>
      </p:sp>
      <p:sp>
        <p:nvSpPr>
          <p:cNvPr id="4" name="Slide Number Placeholder 3"/>
          <p:cNvSpPr>
            <a:spLocks noGrp="1"/>
          </p:cNvSpPr>
          <p:nvPr>
            <p:ph type="sldNum" sz="quarter" idx="12"/>
          </p:nvPr>
        </p:nvSpPr>
        <p:spPr/>
        <p:txBody>
          <a:bodyPr/>
          <a:lstStyle>
            <a:extLst/>
          </a:lstStyle>
          <a:p>
            <a:fld id="{E4A7C9E7-C225-4A18-BBF7-44F648399172}" type="slidenum">
              <a:rPr lang="ur-PK" smtClean="0"/>
              <a:pPr/>
              <a:t>‹#›</a:t>
            </a:fld>
            <a:endParaRPr lang="ur-P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4656191-3A1F-4B12-8606-6949A5A50D77}" type="datetimeFigureOut">
              <a:rPr lang="ur-PK" smtClean="0"/>
              <a:pPr/>
              <a:t>20/06/1441</a:t>
            </a:fld>
            <a:endParaRPr lang="ur-PK"/>
          </a:p>
        </p:txBody>
      </p:sp>
      <p:sp>
        <p:nvSpPr>
          <p:cNvPr id="6" name="Footer Placeholder 5"/>
          <p:cNvSpPr>
            <a:spLocks noGrp="1"/>
          </p:cNvSpPr>
          <p:nvPr>
            <p:ph type="ftr" sz="quarter" idx="11"/>
          </p:nvPr>
        </p:nvSpPr>
        <p:spPr/>
        <p:txBody>
          <a:bodyPr/>
          <a:lstStyle>
            <a:extLst/>
          </a:lstStyle>
          <a:p>
            <a:endParaRPr lang="ur-PK"/>
          </a:p>
        </p:txBody>
      </p:sp>
      <p:sp>
        <p:nvSpPr>
          <p:cNvPr id="7" name="Slide Number Placeholder 6"/>
          <p:cNvSpPr>
            <a:spLocks noGrp="1"/>
          </p:cNvSpPr>
          <p:nvPr>
            <p:ph type="sldNum" sz="quarter" idx="12"/>
          </p:nvPr>
        </p:nvSpPr>
        <p:spPr/>
        <p:txBody>
          <a:bodyPr/>
          <a:lstStyle>
            <a:extLst/>
          </a:lstStyle>
          <a:p>
            <a:fld id="{E4A7C9E7-C225-4A18-BBF7-44F648399172}" type="slidenum">
              <a:rPr lang="ur-PK" smtClean="0"/>
              <a:pPr/>
              <a:t>‹#›</a:t>
            </a:fld>
            <a:endParaRPr lang="ur-PK"/>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4656191-3A1F-4B12-8606-6949A5A50D77}" type="datetimeFigureOut">
              <a:rPr lang="ur-PK" smtClean="0"/>
              <a:pPr/>
              <a:t>20/06/1441</a:t>
            </a:fld>
            <a:endParaRPr lang="ur-PK"/>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ur-PK"/>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4A7C9E7-C225-4A18-BBF7-44F648399172}" type="slidenum">
              <a:rPr lang="ur-PK" smtClean="0"/>
              <a:pPr/>
              <a:t>‹#›</a:t>
            </a:fld>
            <a:endParaRPr lang="ur-PK"/>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4656191-3A1F-4B12-8606-6949A5A50D77}" type="datetimeFigureOut">
              <a:rPr lang="ur-PK" smtClean="0"/>
              <a:pPr/>
              <a:t>20/06/1441</a:t>
            </a:fld>
            <a:endParaRPr lang="ur-PK"/>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ur-PK"/>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4A7C9E7-C225-4A18-BBF7-44F648399172}" type="slidenum">
              <a:rPr lang="ur-PK" smtClean="0"/>
              <a:pPr/>
              <a:t>‹#›</a:t>
            </a:fld>
            <a:endParaRPr lang="ur-PK"/>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1"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r" rtl="1"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r" rtl="1"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r" rtl="1"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r" rtl="1"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r" rtl="1"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r" rtl="1"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r" rtl="1"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7158" y="1071546"/>
            <a:ext cx="8229600" cy="5253054"/>
          </a:xfrm>
        </p:spPr>
        <p:txBody>
          <a:bodyPr>
            <a:normAutofit lnSpcReduction="10000"/>
          </a:bodyPr>
          <a:lstStyle/>
          <a:p>
            <a:pPr algn="l">
              <a:buNone/>
            </a:pPr>
            <a:endParaRPr lang="en-US" dirty="0" smtClean="0"/>
          </a:p>
          <a:p>
            <a:pPr algn="l">
              <a:buNone/>
            </a:pPr>
            <a:endParaRPr lang="en-US" dirty="0" smtClean="0"/>
          </a:p>
          <a:p>
            <a:pPr algn="l">
              <a:buNone/>
            </a:pPr>
            <a:r>
              <a:rPr lang="en-US" sz="4000" dirty="0" smtClean="0"/>
              <a:t>When a person looses control over time, place and quantity upon some  abusing habit and his life is derived by the craving of some for that habits, the person is said to be addicted</a:t>
            </a:r>
            <a:endParaRPr lang="en-US" sz="4000" dirty="0"/>
          </a:p>
        </p:txBody>
      </p:sp>
      <p:sp>
        <p:nvSpPr>
          <p:cNvPr id="3" name="Title 2"/>
          <p:cNvSpPr>
            <a:spLocks noGrp="1"/>
          </p:cNvSpPr>
          <p:nvPr>
            <p:ph type="title"/>
          </p:nvPr>
        </p:nvSpPr>
        <p:spPr>
          <a:xfrm>
            <a:off x="428596" y="214290"/>
            <a:ext cx="8229600" cy="928710"/>
          </a:xfrm>
        </p:spPr>
        <p:txBody>
          <a:bodyPr/>
          <a:lstStyle/>
          <a:p>
            <a:r>
              <a:rPr lang="en-US" dirty="0" smtClean="0"/>
              <a:t>                   </a:t>
            </a:r>
            <a:r>
              <a:rPr lang="en-US" u="sng" dirty="0" smtClean="0">
                <a:effectLst/>
              </a:rPr>
              <a:t>Addiction</a:t>
            </a:r>
            <a:endParaRPr lang="en-US" u="sng" dirty="0">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Cont-</a:t>
            </a:r>
            <a:endParaRPr lang="ur-PK" u="sng" dirty="0"/>
          </a:p>
        </p:txBody>
      </p:sp>
      <p:sp>
        <p:nvSpPr>
          <p:cNvPr id="3" name="Text Placeholder 2"/>
          <p:cNvSpPr>
            <a:spLocks noGrp="1"/>
          </p:cNvSpPr>
          <p:nvPr>
            <p:ph type="body" idx="1"/>
          </p:nvPr>
        </p:nvSpPr>
        <p:spPr/>
        <p:txBody>
          <a:bodyPr/>
          <a:lstStyle/>
          <a:p>
            <a:endParaRPr lang="ur-PK"/>
          </a:p>
        </p:txBody>
      </p:sp>
      <p:sp>
        <p:nvSpPr>
          <p:cNvPr id="4" name="Text Placeholder 3"/>
          <p:cNvSpPr>
            <a:spLocks noGrp="1"/>
          </p:cNvSpPr>
          <p:nvPr>
            <p:ph type="body" sz="half" idx="3"/>
          </p:nvPr>
        </p:nvSpPr>
        <p:spPr/>
        <p:txBody>
          <a:bodyPr/>
          <a:lstStyle/>
          <a:p>
            <a:endParaRPr lang="ur-PK"/>
          </a:p>
        </p:txBody>
      </p:sp>
      <p:sp>
        <p:nvSpPr>
          <p:cNvPr id="5" name="Content Placeholder 4"/>
          <p:cNvSpPr>
            <a:spLocks noGrp="1"/>
          </p:cNvSpPr>
          <p:nvPr>
            <p:ph sz="quarter" idx="2"/>
          </p:nvPr>
        </p:nvSpPr>
        <p:spPr/>
        <p:txBody>
          <a:bodyPr>
            <a:normAutofit/>
          </a:bodyPr>
          <a:lstStyle/>
          <a:p>
            <a:pPr lvl="0" algn="l" rtl="0">
              <a:buNone/>
            </a:pPr>
            <a:r>
              <a:rPr lang="en-US" dirty="0" smtClean="0"/>
              <a:t>    Poor Hygiene</a:t>
            </a:r>
          </a:p>
          <a:p>
            <a:pPr lvl="0" algn="l" rtl="0"/>
            <a:r>
              <a:rPr lang="en-US" dirty="0" smtClean="0"/>
              <a:t>Fear and Self Pity</a:t>
            </a:r>
          </a:p>
          <a:p>
            <a:pPr lvl="0" algn="l" rtl="0"/>
            <a:r>
              <a:rPr lang="en-US" dirty="0" smtClean="0"/>
              <a:t>Ridiculous and injustice behavior</a:t>
            </a:r>
          </a:p>
          <a:p>
            <a:pPr lvl="0" algn="l" rtl="0"/>
            <a:r>
              <a:rPr lang="en-US" dirty="0" smtClean="0"/>
              <a:t>Grandiose attitude</a:t>
            </a:r>
          </a:p>
          <a:p>
            <a:pPr lvl="0" algn="l" rtl="0"/>
            <a:r>
              <a:rPr lang="en-US" dirty="0" smtClean="0"/>
              <a:t>Emotional effects</a:t>
            </a:r>
          </a:p>
          <a:p>
            <a:pPr lvl="0" algn="l" rtl="0"/>
            <a:r>
              <a:rPr lang="en-US" dirty="0" smtClean="0"/>
              <a:t>Exaggeration of feelings</a:t>
            </a:r>
          </a:p>
          <a:p>
            <a:pPr lvl="0" algn="l" rtl="0"/>
            <a:r>
              <a:rPr lang="en-US" dirty="0" smtClean="0"/>
              <a:t>Loss of self-esteem</a:t>
            </a:r>
          </a:p>
          <a:p>
            <a:endParaRPr lang="ur-PK" dirty="0"/>
          </a:p>
        </p:txBody>
      </p:sp>
      <p:pic>
        <p:nvPicPr>
          <p:cNvPr id="4098" name="Picture 2" descr="C:\Users\pc\Desktop\pics prentns\Photo0950.jpg"/>
          <p:cNvPicPr>
            <a:picLocks noGrp="1" noChangeAspect="1" noChangeArrowheads="1"/>
          </p:cNvPicPr>
          <p:nvPr>
            <p:ph sz="quarter" idx="4"/>
          </p:nvPr>
        </p:nvPicPr>
        <p:blipFill>
          <a:blip r:embed="rId2"/>
          <a:stretch>
            <a:fillRect/>
          </a:stretch>
        </p:blipFill>
        <p:spPr bwMode="auto">
          <a:xfrm>
            <a:off x="4645025" y="1142984"/>
            <a:ext cx="4041775" cy="4000528"/>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           </a:t>
            </a:r>
            <a:r>
              <a:rPr lang="en-US" u="sng" dirty="0" smtClean="0"/>
              <a:t>5-Social cause</a:t>
            </a:r>
            <a:endParaRPr lang="ur-PK" u="sng" dirty="0"/>
          </a:p>
        </p:txBody>
      </p:sp>
      <p:sp>
        <p:nvSpPr>
          <p:cNvPr id="3" name="Text Placeholder 2"/>
          <p:cNvSpPr>
            <a:spLocks noGrp="1"/>
          </p:cNvSpPr>
          <p:nvPr>
            <p:ph type="body" idx="1"/>
          </p:nvPr>
        </p:nvSpPr>
        <p:spPr/>
        <p:txBody>
          <a:bodyPr/>
          <a:lstStyle/>
          <a:p>
            <a:endParaRPr lang="ur-PK"/>
          </a:p>
        </p:txBody>
      </p:sp>
      <p:sp>
        <p:nvSpPr>
          <p:cNvPr id="4" name="Text Placeholder 3"/>
          <p:cNvSpPr>
            <a:spLocks noGrp="1"/>
          </p:cNvSpPr>
          <p:nvPr>
            <p:ph type="body" sz="half" idx="3"/>
          </p:nvPr>
        </p:nvSpPr>
        <p:spPr/>
        <p:txBody>
          <a:bodyPr/>
          <a:lstStyle/>
          <a:p>
            <a:endParaRPr lang="ur-PK"/>
          </a:p>
        </p:txBody>
      </p:sp>
      <p:sp>
        <p:nvSpPr>
          <p:cNvPr id="5" name="Content Placeholder 4"/>
          <p:cNvSpPr>
            <a:spLocks noGrp="1"/>
          </p:cNvSpPr>
          <p:nvPr>
            <p:ph sz="quarter" idx="2"/>
          </p:nvPr>
        </p:nvSpPr>
        <p:spPr/>
        <p:txBody>
          <a:bodyPr>
            <a:normAutofit fontScale="62500" lnSpcReduction="20000"/>
          </a:bodyPr>
          <a:lstStyle/>
          <a:p>
            <a:pPr lvl="0" algn="l">
              <a:buNone/>
            </a:pPr>
            <a:endParaRPr lang="en-US" dirty="0" smtClean="0"/>
          </a:p>
          <a:p>
            <a:pPr lvl="0" algn="l" rtl="0"/>
            <a:r>
              <a:rPr lang="en-US" sz="3300" dirty="0" smtClean="0"/>
              <a:t>One member sick role</a:t>
            </a:r>
          </a:p>
          <a:p>
            <a:pPr lvl="0" algn="l" rtl="0"/>
            <a:r>
              <a:rPr lang="en-US" sz="3300" dirty="0" smtClean="0"/>
              <a:t>Family conflicts </a:t>
            </a:r>
          </a:p>
          <a:p>
            <a:pPr lvl="0" algn="l" rtl="0"/>
            <a:r>
              <a:rPr lang="en-US" sz="3300" dirty="0" smtClean="0"/>
              <a:t>Status symbol</a:t>
            </a:r>
          </a:p>
          <a:p>
            <a:pPr lvl="0" algn="l" rtl="0"/>
            <a:r>
              <a:rPr lang="en-US" sz="3300" dirty="0" smtClean="0"/>
              <a:t>Divorce</a:t>
            </a:r>
          </a:p>
          <a:p>
            <a:pPr lvl="0" algn="l" rtl="0"/>
            <a:r>
              <a:rPr lang="en-US" sz="3300" dirty="0" smtClean="0"/>
              <a:t>Separation</a:t>
            </a:r>
          </a:p>
          <a:p>
            <a:pPr lvl="0" algn="l" rtl="0"/>
            <a:r>
              <a:rPr lang="en-US" sz="3300" dirty="0" smtClean="0"/>
              <a:t>Death</a:t>
            </a:r>
          </a:p>
          <a:p>
            <a:pPr lvl="0" algn="l" rtl="0"/>
            <a:r>
              <a:rPr lang="en-US" sz="3300" dirty="0" smtClean="0"/>
              <a:t>Anger</a:t>
            </a:r>
          </a:p>
          <a:p>
            <a:pPr lvl="0" algn="l" rtl="0"/>
            <a:r>
              <a:rPr lang="en-US" sz="3300" dirty="0" smtClean="0"/>
              <a:t>Resentments</a:t>
            </a:r>
          </a:p>
          <a:p>
            <a:pPr algn="l" rtl="0"/>
            <a:r>
              <a:rPr lang="en-US" sz="3300" dirty="0" smtClean="0"/>
              <a:t>Unemployment</a:t>
            </a:r>
          </a:p>
          <a:p>
            <a:pPr lvl="0" algn="l" rtl="0">
              <a:buNone/>
            </a:pPr>
            <a:endParaRPr lang="en-US" dirty="0" smtClean="0"/>
          </a:p>
          <a:p>
            <a:pPr lvl="0" algn="l" rtl="0"/>
            <a:endParaRPr lang="en-US" dirty="0" smtClean="0"/>
          </a:p>
          <a:p>
            <a:pPr lvl="0" algn="l" rtl="0">
              <a:buNone/>
            </a:pPr>
            <a:r>
              <a:rPr lang="en-US" dirty="0" smtClean="0"/>
              <a:t> </a:t>
            </a:r>
            <a:r>
              <a:rPr lang="ur-PK" dirty="0" smtClean="0"/>
              <a:t>     </a:t>
            </a:r>
            <a:endParaRPr lang="en-US" dirty="0"/>
          </a:p>
        </p:txBody>
      </p:sp>
      <p:pic>
        <p:nvPicPr>
          <p:cNvPr id="3074" name="Picture 2" descr="C:\Users\pc\Desktop\pics prentns\Photo2152.jpg"/>
          <p:cNvPicPr>
            <a:picLocks noGrp="1" noChangeAspect="1" noChangeArrowheads="1"/>
          </p:cNvPicPr>
          <p:nvPr>
            <p:ph sz="quarter" idx="4"/>
          </p:nvPr>
        </p:nvPicPr>
        <p:blipFill>
          <a:blip r:embed="rId2"/>
          <a:srcRect/>
          <a:stretch>
            <a:fillRect/>
          </a:stretch>
        </p:blipFill>
        <p:spPr bwMode="auto">
          <a:xfrm rot="5400000">
            <a:off x="4662098" y="1375961"/>
            <a:ext cx="3891769" cy="392909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4282" y="0"/>
            <a:ext cx="8929718" cy="1714488"/>
          </a:xfrm>
        </p:spPr>
        <p:txBody>
          <a:bodyPr>
            <a:normAutofit/>
          </a:bodyPr>
          <a:lstStyle/>
          <a:p>
            <a:r>
              <a:rPr lang="en-US" sz="4000" u="sng" dirty="0" smtClean="0"/>
              <a:t>All the effects can be minimized.</a:t>
            </a:r>
            <a:endParaRPr lang="en-US" dirty="0"/>
          </a:p>
        </p:txBody>
      </p:sp>
      <p:pic>
        <p:nvPicPr>
          <p:cNvPr id="1026" name="Picture 2" descr="C:\Users\pc\Desktop\pics prentns\slide-23.gif"/>
          <p:cNvPicPr>
            <a:picLocks noGrp="1" noChangeAspect="1" noChangeArrowheads="1"/>
          </p:cNvPicPr>
          <p:nvPr>
            <p:ph idx="1"/>
          </p:nvPr>
        </p:nvPicPr>
        <p:blipFill>
          <a:blip r:embed="rId3"/>
          <a:srcRect/>
          <a:stretch>
            <a:fillRect/>
          </a:stretch>
        </p:blipFill>
        <p:spPr bwMode="auto">
          <a:xfrm>
            <a:off x="228600" y="1295400"/>
            <a:ext cx="8686800" cy="54102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l">
              <a:buNone/>
            </a:pPr>
            <a:r>
              <a:rPr lang="en-US" dirty="0" smtClean="0"/>
              <a:t> </a:t>
            </a:r>
            <a:r>
              <a:rPr lang="en-US" sz="4000" dirty="0" smtClean="0"/>
              <a:t>1-Motivation</a:t>
            </a:r>
          </a:p>
          <a:p>
            <a:pPr algn="l">
              <a:buNone/>
            </a:pPr>
            <a:r>
              <a:rPr lang="en-US" sz="4000" dirty="0" smtClean="0"/>
              <a:t> 2-Interpersonal relations      </a:t>
            </a:r>
          </a:p>
          <a:p>
            <a:pPr algn="l">
              <a:buNone/>
            </a:pPr>
            <a:r>
              <a:rPr lang="en-US" sz="4000" dirty="0" smtClean="0"/>
              <a:t> 3-Problem solving skills</a:t>
            </a:r>
          </a:p>
          <a:p>
            <a:pPr algn="l">
              <a:buNone/>
            </a:pPr>
            <a:r>
              <a:rPr lang="en-US" sz="4000" dirty="0" smtClean="0"/>
              <a:t> 4-Addiction resistance skills</a:t>
            </a:r>
          </a:p>
          <a:p>
            <a:pPr algn="l">
              <a:buNone/>
            </a:pPr>
            <a:r>
              <a:rPr lang="en-US" sz="4000" dirty="0" smtClean="0"/>
              <a:t> 5-Replace activities with</a:t>
            </a:r>
            <a:endParaRPr lang="en-US" sz="4000" dirty="0"/>
          </a:p>
        </p:txBody>
      </p:sp>
      <p:sp>
        <p:nvSpPr>
          <p:cNvPr id="3" name="Title 2"/>
          <p:cNvSpPr>
            <a:spLocks noGrp="1"/>
          </p:cNvSpPr>
          <p:nvPr>
            <p:ph type="title"/>
          </p:nvPr>
        </p:nvSpPr>
        <p:spPr/>
        <p:txBody>
          <a:bodyPr/>
          <a:lstStyle/>
          <a:p>
            <a:r>
              <a:rPr lang="en-US" sz="4400" dirty="0" smtClean="0"/>
              <a:t>     </a:t>
            </a:r>
            <a:r>
              <a:rPr lang="en-US" sz="4400" u="sng" dirty="0" smtClean="0">
                <a:effectLst/>
              </a:rPr>
              <a:t>Prevention of Addiction</a:t>
            </a:r>
            <a:endParaRPr lang="en-US" u="sng" dirty="0">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90872"/>
          </a:xfrm>
        </p:spPr>
        <p:txBody>
          <a:bodyPr/>
          <a:lstStyle/>
          <a:p>
            <a:pPr marL="0" indent="0" algn="l">
              <a:buNone/>
              <a:defRPr/>
            </a:pPr>
            <a:r>
              <a:rPr lang="en-US" sz="2800" dirty="0" smtClean="0"/>
              <a:t>Motivate people for change involves increasing their awareness of their need to change and helping them to start moving through the stages of change.</a:t>
            </a:r>
          </a:p>
          <a:p>
            <a:pPr marL="0" indent="0" algn="l">
              <a:buNone/>
              <a:defRPr/>
            </a:pPr>
            <a:endParaRPr lang="en-US" sz="2800" dirty="0" smtClean="0"/>
          </a:p>
          <a:p>
            <a:pPr marL="447675" lvl="1" indent="-268288" algn="l">
              <a:buClr>
                <a:schemeClr val="folHlink"/>
              </a:buClr>
              <a:buNone/>
              <a:defRPr/>
            </a:pPr>
            <a:r>
              <a:rPr lang="en-US" sz="2800" dirty="0" smtClean="0"/>
              <a:t>Start “where the person is” </a:t>
            </a:r>
          </a:p>
          <a:p>
            <a:pPr marL="447675" lvl="1" indent="-268288" algn="l">
              <a:buClr>
                <a:schemeClr val="folHlink"/>
              </a:buClr>
              <a:buNone/>
              <a:defRPr/>
            </a:pPr>
            <a:r>
              <a:rPr lang="en-US" sz="2800" dirty="0" smtClean="0"/>
              <a:t>Positive approaches are more effective than confrontation .</a:t>
            </a:r>
          </a:p>
          <a:p>
            <a:endParaRPr lang="en-US" dirty="0"/>
          </a:p>
        </p:txBody>
      </p:sp>
      <p:sp>
        <p:nvSpPr>
          <p:cNvPr id="3" name="Title 2"/>
          <p:cNvSpPr>
            <a:spLocks noGrp="1"/>
          </p:cNvSpPr>
          <p:nvPr>
            <p:ph type="title"/>
          </p:nvPr>
        </p:nvSpPr>
        <p:spPr/>
        <p:txBody>
          <a:bodyPr>
            <a:normAutofit fontScale="90000"/>
          </a:bodyPr>
          <a:lstStyle/>
          <a:p>
            <a:r>
              <a:rPr lang="en-US" sz="4400" dirty="0" smtClean="0"/>
              <a:t> </a:t>
            </a:r>
            <a:r>
              <a:rPr lang="en-US" sz="4400" u="sng" dirty="0" smtClean="0"/>
              <a:t>1-Motivate people for change</a:t>
            </a:r>
            <a:endParaRPr lang="en-US" u="sng"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85800"/>
            <a:ext cx="8229600" cy="731838"/>
          </a:xfrm>
        </p:spPr>
        <p:txBody>
          <a:bodyPr>
            <a:normAutofit fontScale="90000"/>
          </a:bodyPr>
          <a:lstStyle/>
          <a:p>
            <a:r>
              <a:rPr lang="en-US" dirty="0" smtClean="0"/>
              <a:t>               </a:t>
            </a:r>
            <a:r>
              <a:rPr lang="en-US" u="sng" dirty="0" smtClean="0"/>
              <a:t>Motivation</a:t>
            </a:r>
            <a:r>
              <a:rPr lang="en-US" dirty="0" smtClean="0"/>
              <a:t/>
            </a:r>
            <a:br>
              <a:rPr lang="en-US" dirty="0" smtClean="0"/>
            </a:br>
            <a:endParaRPr lang="en-US" dirty="0"/>
          </a:p>
        </p:txBody>
      </p:sp>
      <p:pic>
        <p:nvPicPr>
          <p:cNvPr id="4" name="Content Placeholder 3"/>
          <p:cNvPicPr>
            <a:picLocks noGrp="1" noChangeAspect="1" noChangeArrowheads="1"/>
          </p:cNvPicPr>
          <p:nvPr>
            <p:ph idx="1"/>
          </p:nvPr>
        </p:nvPicPr>
        <p:blipFill>
          <a:blip r:embed="rId3"/>
          <a:srcRect/>
          <a:stretch>
            <a:fillRect/>
          </a:stretch>
        </p:blipFill>
        <p:spPr>
          <a:xfrm>
            <a:off x="0" y="914400"/>
            <a:ext cx="9296400" cy="6096000"/>
          </a:xfr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224272"/>
          </a:xfrm>
        </p:spPr>
        <p:txBody>
          <a:bodyPr/>
          <a:lstStyle/>
          <a:p>
            <a:pPr algn="l">
              <a:buNone/>
            </a:pPr>
            <a:r>
              <a:rPr lang="en-US" b="1" u="sng" dirty="0" smtClean="0"/>
              <a:t>Pre-contemplation</a:t>
            </a:r>
            <a:r>
              <a:rPr lang="en-US" dirty="0" smtClean="0"/>
              <a:t> is stage of awareness about, habits, attitudes and its harm effects. </a:t>
            </a:r>
            <a:r>
              <a:rPr lang="en-US" b="1" u="sng" dirty="0" smtClean="0"/>
              <a:t>Contemplation</a:t>
            </a:r>
            <a:r>
              <a:rPr lang="en-US" dirty="0" smtClean="0"/>
              <a:t> is stage unable to decide whether or not to change.                               </a:t>
            </a:r>
            <a:r>
              <a:rPr lang="en-US" b="1" u="sng" dirty="0" smtClean="0"/>
              <a:t>Determination</a:t>
            </a:r>
            <a:r>
              <a:rPr lang="en-US" dirty="0" smtClean="0"/>
              <a:t> is stage of decision making that how to change.                                        </a:t>
            </a:r>
            <a:r>
              <a:rPr lang="en-US" b="1" u="sng" dirty="0" smtClean="0"/>
              <a:t>Action</a:t>
            </a:r>
            <a:r>
              <a:rPr lang="en-US" dirty="0" smtClean="0"/>
              <a:t> is stage of need help it is process of    change.                                                           </a:t>
            </a:r>
            <a:r>
              <a:rPr lang="en-US" b="1" u="sng" dirty="0" smtClean="0"/>
              <a:t>Maintain</a:t>
            </a:r>
            <a:r>
              <a:rPr lang="en-US" dirty="0" smtClean="0"/>
              <a:t> is stage of maintain change.             </a:t>
            </a:r>
          </a:p>
          <a:p>
            <a:pPr algn="l">
              <a:buNone/>
            </a:pPr>
            <a:r>
              <a:rPr lang="en-US" b="1" u="sng" dirty="0" smtClean="0"/>
              <a:t>Relapse</a:t>
            </a:r>
            <a:r>
              <a:rPr lang="en-US" dirty="0" smtClean="0"/>
              <a:t> is not failure its part of again stand up</a:t>
            </a:r>
            <a:endParaRPr lang="en-US" dirty="0"/>
          </a:p>
        </p:txBody>
      </p:sp>
      <p:sp>
        <p:nvSpPr>
          <p:cNvPr id="3" name="Title 2"/>
          <p:cNvSpPr>
            <a:spLocks noGrp="1"/>
          </p:cNvSpPr>
          <p:nvPr>
            <p:ph type="title"/>
          </p:nvPr>
        </p:nvSpPr>
        <p:spPr/>
        <p:txBody>
          <a:bodyPr/>
          <a:lstStyle/>
          <a:p>
            <a:r>
              <a:rPr lang="en-US" sz="4000" u="sng" smtClean="0"/>
              <a:t>1-Motivate </a:t>
            </a:r>
            <a:r>
              <a:rPr lang="en-US" sz="4000" u="sng" dirty="0" smtClean="0"/>
              <a:t>people </a:t>
            </a:r>
            <a:r>
              <a:rPr lang="en-US" sz="4000" u="sng" smtClean="0"/>
              <a:t>for change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481138"/>
            <a:ext cx="7467600" cy="4525962"/>
          </a:xfrm>
        </p:spPr>
      </p:pic>
      <p:sp>
        <p:nvSpPr>
          <p:cNvPr id="3" name="Title 2"/>
          <p:cNvSpPr>
            <a:spLocks noGrp="1"/>
          </p:cNvSpPr>
          <p:nvPr>
            <p:ph type="title"/>
          </p:nvPr>
        </p:nvSpPr>
        <p:spPr/>
        <p:txBody>
          <a:bodyPr>
            <a:normAutofit fontScale="90000"/>
          </a:bodyPr>
          <a:lstStyle/>
          <a:p>
            <a:r>
              <a:rPr lang="en-US" dirty="0"/>
              <a:t>Pre-contemplation is stage of awareness </a:t>
            </a:r>
          </a:p>
        </p:txBody>
      </p:sp>
    </p:spTree>
    <p:extLst>
      <p:ext uri="{BB962C8B-B14F-4D97-AF65-F5344CB8AC3E}">
        <p14:creationId xmlns:p14="http://schemas.microsoft.com/office/powerpoint/2010/main" val="22056746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371600"/>
            <a:ext cx="7696201" cy="4953000"/>
          </a:xfrm>
        </p:spPr>
      </p:pic>
      <p:sp>
        <p:nvSpPr>
          <p:cNvPr id="3" name="Title 2"/>
          <p:cNvSpPr>
            <a:spLocks noGrp="1"/>
          </p:cNvSpPr>
          <p:nvPr>
            <p:ph type="title"/>
          </p:nvPr>
        </p:nvSpPr>
        <p:spPr/>
        <p:txBody>
          <a:bodyPr>
            <a:normAutofit fontScale="90000"/>
          </a:bodyPr>
          <a:lstStyle/>
          <a:p>
            <a:r>
              <a:rPr lang="en-US" dirty="0"/>
              <a:t>Contemplation is stage unable to decide </a:t>
            </a:r>
          </a:p>
        </p:txBody>
      </p:sp>
    </p:spTree>
    <p:extLst>
      <p:ext uri="{BB962C8B-B14F-4D97-AF65-F5344CB8AC3E}">
        <p14:creationId xmlns:p14="http://schemas.microsoft.com/office/powerpoint/2010/main" val="33323287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1" y="1447800"/>
            <a:ext cx="7239000" cy="4843462"/>
          </a:xfrm>
        </p:spPr>
      </p:pic>
      <p:sp>
        <p:nvSpPr>
          <p:cNvPr id="3" name="Title 2"/>
          <p:cNvSpPr>
            <a:spLocks noGrp="1"/>
          </p:cNvSpPr>
          <p:nvPr>
            <p:ph type="title"/>
          </p:nvPr>
        </p:nvSpPr>
        <p:spPr/>
        <p:txBody>
          <a:bodyPr>
            <a:normAutofit fontScale="90000"/>
          </a:bodyPr>
          <a:lstStyle/>
          <a:p>
            <a:r>
              <a:rPr lang="en-US" dirty="0"/>
              <a:t>Determination is stage of decision making </a:t>
            </a:r>
          </a:p>
        </p:txBody>
      </p:sp>
    </p:spTree>
    <p:extLst>
      <p:ext uri="{BB962C8B-B14F-4D97-AF65-F5344CB8AC3E}">
        <p14:creationId xmlns:p14="http://schemas.microsoft.com/office/powerpoint/2010/main" val="3593338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l">
              <a:buNone/>
            </a:pPr>
            <a:endParaRPr lang="en-US" dirty="0" smtClean="0"/>
          </a:p>
          <a:p>
            <a:pPr algn="l">
              <a:buNone/>
            </a:pPr>
            <a:r>
              <a:rPr lang="en-US" sz="4400" dirty="0" smtClean="0"/>
              <a:t>“When a drug abuser looses control over time, place and quantity of drug, he is defined as an drug addict”</a:t>
            </a:r>
            <a:r>
              <a:rPr lang="en-US" dirty="0" smtClean="0"/>
              <a:t> </a:t>
            </a:r>
            <a:endParaRPr lang="en-US" dirty="0"/>
          </a:p>
        </p:txBody>
      </p:sp>
      <p:sp>
        <p:nvSpPr>
          <p:cNvPr id="3" name="Title 2"/>
          <p:cNvSpPr>
            <a:spLocks noGrp="1"/>
          </p:cNvSpPr>
          <p:nvPr>
            <p:ph type="title"/>
          </p:nvPr>
        </p:nvSpPr>
        <p:spPr/>
        <p:txBody>
          <a:bodyPr/>
          <a:lstStyle/>
          <a:p>
            <a:r>
              <a:rPr lang="en-US" dirty="0" smtClean="0"/>
              <a:t>            </a:t>
            </a:r>
            <a:r>
              <a:rPr lang="en-US" u="sng" dirty="0" smtClean="0">
                <a:effectLst/>
              </a:rPr>
              <a:t>Drug Addiction</a:t>
            </a:r>
            <a:endParaRPr lang="en-US" u="sng" dirty="0">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1" y="1481138"/>
            <a:ext cx="8001000" cy="4767262"/>
          </a:xfrm>
        </p:spPr>
      </p:pic>
      <p:sp>
        <p:nvSpPr>
          <p:cNvPr id="3" name="Title 2"/>
          <p:cNvSpPr>
            <a:spLocks noGrp="1"/>
          </p:cNvSpPr>
          <p:nvPr>
            <p:ph type="title"/>
          </p:nvPr>
        </p:nvSpPr>
        <p:spPr/>
        <p:txBody>
          <a:bodyPr/>
          <a:lstStyle/>
          <a:p>
            <a:r>
              <a:rPr lang="en-US" dirty="0" smtClean="0"/>
              <a:t>                 Maintain </a:t>
            </a:r>
            <a:endParaRPr lang="en-US" dirty="0"/>
          </a:p>
        </p:txBody>
      </p:sp>
    </p:spTree>
    <p:extLst>
      <p:ext uri="{BB962C8B-B14F-4D97-AF65-F5344CB8AC3E}">
        <p14:creationId xmlns:p14="http://schemas.microsoft.com/office/powerpoint/2010/main" val="16088338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219200"/>
            <a:ext cx="7848600" cy="4843462"/>
          </a:xfrm>
        </p:spPr>
      </p:pic>
      <p:sp>
        <p:nvSpPr>
          <p:cNvPr id="3" name="Title 2"/>
          <p:cNvSpPr>
            <a:spLocks noGrp="1"/>
          </p:cNvSpPr>
          <p:nvPr>
            <p:ph type="title"/>
          </p:nvPr>
        </p:nvSpPr>
        <p:spPr/>
        <p:txBody>
          <a:bodyPr/>
          <a:lstStyle/>
          <a:p>
            <a:r>
              <a:rPr lang="en-US" dirty="0" smtClean="0"/>
              <a:t>                  Relapse</a:t>
            </a:r>
            <a:endParaRPr lang="en-US" dirty="0"/>
          </a:p>
        </p:txBody>
      </p:sp>
    </p:spTree>
    <p:extLst>
      <p:ext uri="{BB962C8B-B14F-4D97-AF65-F5344CB8AC3E}">
        <p14:creationId xmlns:p14="http://schemas.microsoft.com/office/powerpoint/2010/main" val="12301379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257800"/>
          </a:xfrm>
        </p:spPr>
        <p:txBody>
          <a:bodyPr>
            <a:normAutofit fontScale="92500" lnSpcReduction="10000"/>
          </a:bodyPr>
          <a:lstStyle/>
          <a:p>
            <a:pPr algn="l" fontAlgn="base">
              <a:buNone/>
            </a:pPr>
            <a:r>
              <a:rPr lang="en-US" sz="2600" dirty="0" smtClean="0">
                <a:latin typeface="Arial Rounded MT Bold" pitchFamily="34" charset="0"/>
              </a:rPr>
              <a:t>The right interpersonal relationships can greatly improve the chances of a successful recovery. By being around people who support recovery the individual will benefit from the social support functions of such a group. There can be many challenges to be faced during early recovery, but by having supportive interpersonal relationships it means that these challenges do not have to be faced alone. Such support can come from:</a:t>
            </a:r>
          </a:p>
          <a:p>
            <a:pPr algn="l" fontAlgn="base">
              <a:buNone/>
            </a:pPr>
            <a:r>
              <a:rPr lang="en-US" sz="2600" dirty="0" smtClean="0">
                <a:latin typeface="Arial Rounded MT Bold" pitchFamily="34" charset="0"/>
              </a:rPr>
              <a:t>Counselors</a:t>
            </a:r>
          </a:p>
          <a:p>
            <a:pPr algn="l" fontAlgn="base">
              <a:buNone/>
            </a:pPr>
            <a:r>
              <a:rPr lang="en-US" sz="2600" dirty="0" smtClean="0">
                <a:latin typeface="Arial Rounded MT Bold" pitchFamily="34" charset="0"/>
              </a:rPr>
              <a:t>Peers in recovery</a:t>
            </a:r>
          </a:p>
          <a:p>
            <a:pPr algn="l" fontAlgn="base">
              <a:buNone/>
            </a:pPr>
            <a:r>
              <a:rPr lang="en-US" sz="2600" dirty="0" smtClean="0">
                <a:latin typeface="Arial Rounded MT Bold" pitchFamily="34" charset="0"/>
              </a:rPr>
              <a:t>Family</a:t>
            </a:r>
          </a:p>
          <a:p>
            <a:pPr algn="l" fontAlgn="base">
              <a:buNone/>
            </a:pPr>
            <a:r>
              <a:rPr lang="en-US" sz="2600" dirty="0" smtClean="0">
                <a:latin typeface="Arial Rounded MT Bold" pitchFamily="34" charset="0"/>
              </a:rPr>
              <a:t>Friends and work colleagues who support</a:t>
            </a:r>
          </a:p>
          <a:p>
            <a:pPr algn="l" fontAlgn="base">
              <a:buNone/>
            </a:pPr>
            <a:r>
              <a:rPr lang="en-US" sz="2600" dirty="0" smtClean="0">
                <a:latin typeface="Arial Rounded MT Bold" pitchFamily="34" charset="0"/>
              </a:rPr>
              <a:t>Online communities that promote sobriety</a:t>
            </a:r>
          </a:p>
          <a:p>
            <a:pPr algn="l">
              <a:buNone/>
            </a:pPr>
            <a:endParaRPr lang="en-US" dirty="0"/>
          </a:p>
        </p:txBody>
      </p:sp>
      <p:sp>
        <p:nvSpPr>
          <p:cNvPr id="3" name="Title 2"/>
          <p:cNvSpPr>
            <a:spLocks noGrp="1"/>
          </p:cNvSpPr>
          <p:nvPr>
            <p:ph type="title"/>
          </p:nvPr>
        </p:nvSpPr>
        <p:spPr>
          <a:xfrm>
            <a:off x="457200" y="274638"/>
            <a:ext cx="8229600" cy="868362"/>
          </a:xfrm>
        </p:spPr>
        <p:txBody>
          <a:bodyPr/>
          <a:lstStyle/>
          <a:p>
            <a:r>
              <a:rPr lang="en-US" dirty="0" smtClean="0"/>
              <a:t>    </a:t>
            </a:r>
            <a:r>
              <a:rPr lang="en-US" u="sng" dirty="0" smtClean="0"/>
              <a:t>2-Interpersonal relations      </a:t>
            </a:r>
            <a:endParaRPr lang="en-US" u="sng"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Support </a:t>
            </a:r>
            <a:r>
              <a:rPr lang="en-US" dirty="0"/>
              <a:t>can come </a:t>
            </a:r>
            <a:r>
              <a:rPr lang="en-US" dirty="0" smtClean="0"/>
              <a:t>from  </a:t>
            </a:r>
            <a:endParaRPr lang="en-US" dirty="0"/>
          </a:p>
        </p:txBody>
      </p:sp>
      <p:sp>
        <p:nvSpPr>
          <p:cNvPr id="3" name="Text Placeholder 2"/>
          <p:cNvSpPr>
            <a:spLocks noGrp="1"/>
          </p:cNvSpPr>
          <p:nvPr>
            <p:ph type="body" idx="1"/>
          </p:nvPr>
        </p:nvSpPr>
        <p:spPr/>
        <p:txBody>
          <a:bodyPr/>
          <a:lstStyle/>
          <a:p>
            <a:endParaRPr lang="en-US"/>
          </a:p>
        </p:txBody>
      </p:sp>
      <p:sp>
        <p:nvSpPr>
          <p:cNvPr id="4" name="Text Placeholder 3"/>
          <p:cNvSpPr>
            <a:spLocks noGrp="1"/>
          </p:cNvSpPr>
          <p:nvPr>
            <p:ph type="body" sz="half" idx="3"/>
          </p:nvPr>
        </p:nvSpPr>
        <p:spPr/>
        <p:txBody>
          <a:bodyPr/>
          <a:lstStyle/>
          <a:p>
            <a:endParaRPr lang="en-US"/>
          </a:p>
        </p:txBody>
      </p:sp>
      <p:pic>
        <p:nvPicPr>
          <p:cNvPr id="3074" name="Picture 2" descr="C:\Users\pc\Desktop\FAST_UN_Lectures\mid 2\adiction extra\ANF\Photo0920.jpg"/>
          <p:cNvPicPr>
            <a:picLocks noGrp="1" noChangeAspect="1" noChangeArrowheads="1"/>
          </p:cNvPicPr>
          <p:nvPr>
            <p:ph sz="quarter" idx="2"/>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600200"/>
            <a:ext cx="4040188" cy="37338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pc\Desktop\FAST_UN_Lectures\mid 2\adiction extra\ANF\Photo2249.jpg"/>
          <p:cNvPicPr>
            <a:picLocks noGrp="1" noChangeAspect="1" noChangeArrowheads="1"/>
          </p:cNvPicPr>
          <p:nvPr>
            <p:ph sz="quarter" idx="4"/>
          </p:nvPr>
        </p:nvPicPr>
        <p:blipFill>
          <a:blip r:embed="rId3" cstate="print">
            <a:extLst>
              <a:ext uri="{28A0092B-C50C-407E-A947-70E740481C1C}">
                <a14:useLocalDpi xmlns:a14="http://schemas.microsoft.com/office/drawing/2010/main" val="0"/>
              </a:ext>
            </a:extLst>
          </a:blip>
          <a:srcRect/>
          <a:stretch>
            <a:fillRect/>
          </a:stretch>
        </p:blipFill>
        <p:spPr bwMode="auto">
          <a:xfrm>
            <a:off x="4645025" y="1524000"/>
            <a:ext cx="4041775" cy="3733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6630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5562600"/>
          </a:xfrm>
        </p:spPr>
        <p:txBody>
          <a:bodyPr>
            <a:normAutofit fontScale="92500" lnSpcReduction="20000"/>
          </a:bodyPr>
          <a:lstStyle/>
          <a:p>
            <a:pPr algn="l">
              <a:buNone/>
            </a:pPr>
            <a:r>
              <a:rPr lang="en-US" dirty="0" smtClean="0">
                <a:latin typeface="Arial" pitchFamily="34" charset="0"/>
                <a:cs typeface="Arial" pitchFamily="34" charset="0"/>
              </a:rPr>
              <a:t>(1) Problem recognition — determining that a problem exists; (2) Problem Identification — gathering information, being as concrete as possible, checking the accuracy of the information, and defining the exact nature of the problem as well as possible; (3) Considering various approaches — sometimes called “brainstorming,” this involves generating a number of alternatives without regard to how good or bad they are;: (4) Selecting the most promising approach — considering the likely outcomes of the various alternatives and their feasibility, and choosing the approach that maximizes positive consequences while minimizing negative consequences; and (5) Assessing the effectiveness of the selected approach — implementing the chosen alternative and evaluating its results.</a:t>
            </a:r>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dirty="0" smtClean="0"/>
              <a:t>     </a:t>
            </a:r>
            <a:r>
              <a:rPr lang="en-US" u="sng" dirty="0" smtClean="0"/>
              <a:t>3-Problem solving skills</a:t>
            </a:r>
            <a:endParaRPr lang="en-US" u="sng"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l">
              <a:buNone/>
            </a:pPr>
            <a:r>
              <a:rPr lang="en-US" dirty="0" smtClean="0">
                <a:latin typeface="Arial Unicode MS" pitchFamily="34" charset="-128"/>
                <a:ea typeface="Arial Unicode MS" pitchFamily="34" charset="-128"/>
                <a:cs typeface="Arial Unicode MS" pitchFamily="34" charset="-128"/>
              </a:rPr>
              <a:t>Specific coping strategies for relieving stress skills for effectively resisting both peer &amp; media pressures to smoke, drink, use drugs or some other unhealthy activities are effective.</a:t>
            </a:r>
          </a:p>
          <a:p>
            <a:pPr algn="l">
              <a:buNone/>
            </a:pPr>
            <a:r>
              <a:rPr lang="en-US" dirty="0" smtClean="0">
                <a:latin typeface="Arial Unicode MS" pitchFamily="34" charset="-128"/>
                <a:ea typeface="Arial Unicode MS" pitchFamily="34" charset="-128"/>
                <a:cs typeface="Arial Unicode MS" pitchFamily="34" charset="-128"/>
              </a:rPr>
              <a:t>Refusal skill training simply say,,,, NO</a:t>
            </a:r>
          </a:p>
          <a:p>
            <a:pPr algn="l">
              <a:buNone/>
            </a:pPr>
            <a:r>
              <a:rPr lang="en-US" dirty="0" smtClean="0">
                <a:latin typeface="Arial Unicode MS" pitchFamily="34" charset="-128"/>
                <a:ea typeface="Arial Unicode MS" pitchFamily="34" charset="-128"/>
                <a:cs typeface="Arial Unicode MS" pitchFamily="34" charset="-128"/>
              </a:rPr>
              <a:t>Social skills training</a:t>
            </a:r>
          </a:p>
          <a:p>
            <a:pPr algn="l">
              <a:buNone/>
            </a:pPr>
            <a:r>
              <a:rPr lang="en-US" dirty="0" smtClean="0">
                <a:latin typeface="Arial Unicode MS" pitchFamily="34" charset="-128"/>
                <a:ea typeface="Arial Unicode MS" pitchFamily="34" charset="-128"/>
                <a:cs typeface="Arial Unicode MS" pitchFamily="34" charset="-128"/>
              </a:rPr>
              <a:t>Communication skills training </a:t>
            </a:r>
          </a:p>
          <a:p>
            <a:pPr algn="l">
              <a:buNone/>
            </a:pPr>
            <a:r>
              <a:rPr lang="en-US" dirty="0" smtClean="0">
                <a:latin typeface="Arial Unicode MS" pitchFamily="34" charset="-128"/>
                <a:ea typeface="Arial Unicode MS" pitchFamily="34" charset="-128"/>
                <a:cs typeface="Arial Unicode MS" pitchFamily="34" charset="-128"/>
              </a:rPr>
              <a:t>Coping skills with life stressors </a:t>
            </a:r>
          </a:p>
          <a:p>
            <a:pPr algn="l">
              <a:buNone/>
            </a:pPr>
            <a:r>
              <a:rPr lang="en-US" dirty="0" smtClean="0">
                <a:latin typeface="Arial Unicode MS" pitchFamily="34" charset="-128"/>
                <a:ea typeface="Arial Unicode MS" pitchFamily="34" charset="-128"/>
                <a:cs typeface="Arial Unicode MS" pitchFamily="34" charset="-128"/>
              </a:rPr>
              <a:t>Skills for increasing self-control </a:t>
            </a:r>
          </a:p>
          <a:p>
            <a:pPr algn="l">
              <a:buNone/>
            </a:pPr>
            <a:r>
              <a:rPr lang="en-US" dirty="0" smtClean="0">
                <a:latin typeface="Arial Unicode MS" pitchFamily="34" charset="-128"/>
                <a:ea typeface="Arial Unicode MS" pitchFamily="34" charset="-128"/>
                <a:cs typeface="Arial Unicode MS" pitchFamily="34" charset="-128"/>
              </a:rPr>
              <a:t>Skills for increasing self-esteem</a:t>
            </a:r>
            <a:endParaRPr lang="en-US" dirty="0">
              <a:latin typeface="Arial Unicode MS" pitchFamily="34" charset="-128"/>
              <a:ea typeface="Arial Unicode MS" pitchFamily="34" charset="-128"/>
              <a:cs typeface="Arial Unicode MS" pitchFamily="34" charset="-128"/>
            </a:endParaRPr>
          </a:p>
        </p:txBody>
      </p:sp>
      <p:sp>
        <p:nvSpPr>
          <p:cNvPr id="3" name="Title 2"/>
          <p:cNvSpPr>
            <a:spLocks noGrp="1"/>
          </p:cNvSpPr>
          <p:nvPr>
            <p:ph type="title"/>
          </p:nvPr>
        </p:nvSpPr>
        <p:spPr/>
        <p:txBody>
          <a:bodyPr/>
          <a:lstStyle/>
          <a:p>
            <a:r>
              <a:rPr lang="en-US" dirty="0" smtClean="0"/>
              <a:t>  </a:t>
            </a:r>
            <a:r>
              <a:rPr lang="en-US" u="sng" dirty="0" smtClean="0"/>
              <a:t>4-Addiction resistance skills</a:t>
            </a:r>
            <a:endParaRPr lang="en-US" u="sng"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            </a:t>
            </a:r>
            <a:br>
              <a:rPr lang="en-US" dirty="0" smtClean="0"/>
            </a:br>
            <a:r>
              <a:rPr lang="en-US" dirty="0" smtClean="0"/>
              <a:t>Simply  </a:t>
            </a:r>
            <a:r>
              <a:rPr lang="en-US" dirty="0"/>
              <a:t>say,,,, </a:t>
            </a:r>
            <a:r>
              <a:rPr lang="en-US" dirty="0" smtClean="0"/>
              <a:t>  NO                         </a:t>
            </a:r>
            <a:r>
              <a:rPr lang="en-US" dirty="0"/>
              <a:t/>
            </a:r>
            <a:br>
              <a:rPr lang="en-US" dirty="0"/>
            </a:b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295400"/>
            <a:ext cx="76962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64160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l">
              <a:buNone/>
            </a:pPr>
            <a:endParaRPr lang="en-US" b="1" dirty="0" smtClean="0">
              <a:latin typeface="Arial Unicode MS" pitchFamily="34" charset="-128"/>
              <a:ea typeface="Arial Unicode MS" pitchFamily="34" charset="-128"/>
              <a:cs typeface="Arial Unicode MS" pitchFamily="34" charset="-128"/>
            </a:endParaRPr>
          </a:p>
          <a:p>
            <a:pPr algn="l">
              <a:buNone/>
            </a:pPr>
            <a:r>
              <a:rPr lang="en-US" b="1" dirty="0" smtClean="0">
                <a:latin typeface="Arial Unicode MS" pitchFamily="34" charset="-128"/>
                <a:ea typeface="Arial Unicode MS" pitchFamily="34" charset="-128"/>
                <a:cs typeface="Arial Unicode MS" pitchFamily="34" charset="-128"/>
              </a:rPr>
              <a:t>We all have a mix of good and bad habits. Bad habits cause untold suffering. Good habits serve us in the cause of our liberation. To understand how we got where we are and how to change direction, we need to understand the formation and transformation of habits. The seeker will need to release the energy captured by bad habits and transfer this power to liberating good habits.</a:t>
            </a:r>
            <a:r>
              <a:rPr lang="en-US" dirty="0" smtClean="0">
                <a:latin typeface="Arial Unicode MS" pitchFamily="34" charset="-128"/>
                <a:ea typeface="Arial Unicode MS" pitchFamily="34" charset="-128"/>
                <a:cs typeface="Arial Unicode MS" pitchFamily="34" charset="-128"/>
              </a:rPr>
              <a:t/>
            </a:r>
            <a:br>
              <a:rPr lang="en-US" dirty="0" smtClean="0">
                <a:latin typeface="Arial Unicode MS" pitchFamily="34" charset="-128"/>
                <a:ea typeface="Arial Unicode MS" pitchFamily="34" charset="-128"/>
                <a:cs typeface="Arial Unicode MS" pitchFamily="34" charset="-128"/>
              </a:rPr>
            </a:br>
            <a:endParaRPr lang="en-US" dirty="0">
              <a:latin typeface="Arial Unicode MS" pitchFamily="34" charset="-128"/>
              <a:ea typeface="Arial Unicode MS" pitchFamily="34" charset="-128"/>
              <a:cs typeface="Arial Unicode MS" pitchFamily="34" charset="-128"/>
            </a:endParaRPr>
          </a:p>
        </p:txBody>
      </p:sp>
      <p:sp>
        <p:nvSpPr>
          <p:cNvPr id="3" name="Title 2"/>
          <p:cNvSpPr>
            <a:spLocks noGrp="1"/>
          </p:cNvSpPr>
          <p:nvPr>
            <p:ph type="title"/>
          </p:nvPr>
        </p:nvSpPr>
        <p:spPr/>
        <p:txBody>
          <a:bodyPr>
            <a:normAutofit fontScale="90000"/>
          </a:bodyPr>
          <a:lstStyle/>
          <a:p>
            <a:r>
              <a:rPr lang="en-US" u="sng" dirty="0" smtClean="0"/>
              <a:t>5-Replace activities with addictive habits</a:t>
            </a:r>
            <a:endParaRPr lang="en-US" u="sng"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lgn="l">
              <a:buNone/>
            </a:pPr>
            <a:r>
              <a:rPr lang="en-US" b="1" u="sng" dirty="0" smtClean="0"/>
              <a:t>1.Engage </a:t>
            </a:r>
            <a:r>
              <a:rPr lang="en-US" b="1" dirty="0" smtClean="0"/>
              <a:t>in constructive activities related to health, work, relationships, recreation, or hobbies.  </a:t>
            </a:r>
          </a:p>
          <a:p>
            <a:pPr marL="624078" indent="-514350" algn="l">
              <a:buNone/>
            </a:pPr>
            <a:r>
              <a:rPr lang="en-US" b="1" u="sng" dirty="0" smtClean="0"/>
              <a:t>2.Avoide every thing </a:t>
            </a:r>
            <a:r>
              <a:rPr lang="en-US" b="1" dirty="0" smtClean="0"/>
              <a:t>that associate with bad habits as a single thought or visual image can stimulate craving prevent these thoughts from becoming action. </a:t>
            </a:r>
          </a:p>
          <a:p>
            <a:pPr marL="624078" indent="-514350" algn="l">
              <a:buNone/>
            </a:pPr>
            <a:r>
              <a:rPr lang="en-US" b="1" u="sng" dirty="0" smtClean="0"/>
              <a:t>3.Affirmations and will </a:t>
            </a:r>
            <a:r>
              <a:rPr lang="en-US" b="1" dirty="0" smtClean="0"/>
              <a:t>that mind has the key that can unlock the door of a bad habit, We need to choose our thoughts carefully.  </a:t>
            </a:r>
            <a:endParaRPr lang="en-US" dirty="0"/>
          </a:p>
        </p:txBody>
      </p:sp>
      <p:sp>
        <p:nvSpPr>
          <p:cNvPr id="3" name="Title 2"/>
          <p:cNvSpPr>
            <a:spLocks noGrp="1"/>
          </p:cNvSpPr>
          <p:nvPr>
            <p:ph type="title"/>
          </p:nvPr>
        </p:nvSpPr>
        <p:spPr/>
        <p:txBody>
          <a:bodyPr/>
          <a:lstStyle/>
          <a:p>
            <a:r>
              <a:rPr lang="en-US" dirty="0" smtClean="0"/>
              <a:t>                   </a:t>
            </a:r>
            <a:r>
              <a:rPr lang="en-US" u="sng" dirty="0" smtClean="0"/>
              <a:t>Conti,,,,,</a:t>
            </a:r>
            <a:endParaRPr lang="en-US" u="sng"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Engage in constructive activities </a:t>
            </a:r>
          </a:p>
        </p:txBody>
      </p:sp>
      <p:sp>
        <p:nvSpPr>
          <p:cNvPr id="3" name="Text Placeholder 2"/>
          <p:cNvSpPr>
            <a:spLocks noGrp="1"/>
          </p:cNvSpPr>
          <p:nvPr>
            <p:ph type="body" idx="1"/>
          </p:nvPr>
        </p:nvSpPr>
        <p:spPr/>
        <p:txBody>
          <a:bodyPr/>
          <a:lstStyle/>
          <a:p>
            <a:endParaRPr lang="en-US"/>
          </a:p>
        </p:txBody>
      </p:sp>
      <p:sp>
        <p:nvSpPr>
          <p:cNvPr id="4" name="Text Placeholder 3"/>
          <p:cNvSpPr>
            <a:spLocks noGrp="1"/>
          </p:cNvSpPr>
          <p:nvPr>
            <p:ph type="body" sz="half" idx="3"/>
          </p:nvPr>
        </p:nvSpPr>
        <p:spPr/>
        <p:txBody>
          <a:bodyPr/>
          <a:lstStyle/>
          <a:p>
            <a:endParaRPr lang="en-US"/>
          </a:p>
        </p:txBody>
      </p:sp>
      <p:sp>
        <p:nvSpPr>
          <p:cNvPr id="5" name="Content Placeholder 4"/>
          <p:cNvSpPr>
            <a:spLocks noGrp="1"/>
          </p:cNvSpPr>
          <p:nvPr>
            <p:ph sz="quarter" idx="2"/>
          </p:nvPr>
        </p:nvSpPr>
        <p:spPr/>
        <p:txBody>
          <a:bodyPr/>
          <a:lstStyle/>
          <a:p>
            <a:endParaRPr lang="en-US" dirty="0"/>
          </a:p>
        </p:txBody>
      </p:sp>
      <p:pic>
        <p:nvPicPr>
          <p:cNvPr id="2050" name="Picture 2" descr="C:\Users\pc\Desktop\FAST_UN_Lectures\mid 2\adiction extra\ANF\Photo225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0"/>
            <a:ext cx="42672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pc\Desktop\FAST_UN_Lectures\mid 2\adiction extra\ANF\Photo2259.jpg"/>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648200" y="1444625"/>
            <a:ext cx="4267200" cy="3941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637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714356"/>
            <a:ext cx="8229600" cy="500066"/>
          </a:xfrm>
        </p:spPr>
        <p:txBody>
          <a:bodyPr>
            <a:normAutofit fontScale="90000"/>
          </a:bodyPr>
          <a:lstStyle/>
          <a:p>
            <a:r>
              <a:rPr lang="en-US" u="sng" dirty="0" smtClean="0"/>
              <a:t>Non-Chemical Addiction</a:t>
            </a:r>
            <a:r>
              <a:rPr lang="en-US" dirty="0" smtClean="0"/>
              <a:t>:</a:t>
            </a:r>
            <a:br>
              <a:rPr lang="en-US" dirty="0" smtClean="0"/>
            </a:br>
            <a:endParaRPr lang="ur-PK" dirty="0"/>
          </a:p>
        </p:txBody>
      </p:sp>
      <p:sp>
        <p:nvSpPr>
          <p:cNvPr id="3" name="Text Placeholder 2"/>
          <p:cNvSpPr>
            <a:spLocks noGrp="1"/>
          </p:cNvSpPr>
          <p:nvPr>
            <p:ph type="body" idx="1"/>
          </p:nvPr>
        </p:nvSpPr>
        <p:spPr/>
        <p:txBody>
          <a:bodyPr/>
          <a:lstStyle/>
          <a:p>
            <a:endParaRPr lang="ur-PK"/>
          </a:p>
        </p:txBody>
      </p:sp>
      <p:sp>
        <p:nvSpPr>
          <p:cNvPr id="4" name="Text Placeholder 3"/>
          <p:cNvSpPr>
            <a:spLocks noGrp="1"/>
          </p:cNvSpPr>
          <p:nvPr>
            <p:ph type="body" sz="half" idx="3"/>
          </p:nvPr>
        </p:nvSpPr>
        <p:spPr/>
        <p:txBody>
          <a:bodyPr/>
          <a:lstStyle/>
          <a:p>
            <a:endParaRPr lang="ur-PK"/>
          </a:p>
        </p:txBody>
      </p:sp>
      <p:sp>
        <p:nvSpPr>
          <p:cNvPr id="5" name="Content Placeholder 4"/>
          <p:cNvSpPr>
            <a:spLocks noGrp="1"/>
          </p:cNvSpPr>
          <p:nvPr>
            <p:ph sz="quarter" idx="2"/>
          </p:nvPr>
        </p:nvSpPr>
        <p:spPr/>
        <p:txBody>
          <a:bodyPr>
            <a:normAutofit fontScale="85000" lnSpcReduction="20000"/>
          </a:bodyPr>
          <a:lstStyle/>
          <a:p>
            <a:pPr lvl="0" algn="l">
              <a:buNone/>
            </a:pPr>
            <a:r>
              <a:rPr lang="en-US" sz="4000" dirty="0" smtClean="0"/>
              <a:t>Sex</a:t>
            </a:r>
          </a:p>
          <a:p>
            <a:pPr lvl="0" algn="l">
              <a:buNone/>
            </a:pPr>
            <a:r>
              <a:rPr lang="en-US" sz="4000" dirty="0" smtClean="0"/>
              <a:t>Shopping</a:t>
            </a:r>
          </a:p>
          <a:p>
            <a:pPr lvl="0" algn="l">
              <a:buNone/>
            </a:pPr>
            <a:r>
              <a:rPr lang="en-US" sz="4000" dirty="0" smtClean="0"/>
              <a:t>Eating</a:t>
            </a:r>
          </a:p>
          <a:p>
            <a:pPr lvl="0" algn="l">
              <a:buNone/>
            </a:pPr>
            <a:r>
              <a:rPr lang="en-US" sz="4000" dirty="0" smtClean="0"/>
              <a:t>Gambling</a:t>
            </a:r>
          </a:p>
          <a:p>
            <a:pPr lvl="0" algn="l">
              <a:buNone/>
            </a:pPr>
            <a:r>
              <a:rPr lang="en-US" sz="4000" dirty="0" smtClean="0"/>
              <a:t>Power</a:t>
            </a:r>
          </a:p>
          <a:p>
            <a:pPr lvl="0" algn="l">
              <a:buNone/>
            </a:pPr>
            <a:r>
              <a:rPr lang="en-US" sz="4000" dirty="0" smtClean="0"/>
              <a:t>Money</a:t>
            </a:r>
          </a:p>
          <a:p>
            <a:pPr lvl="0" algn="l">
              <a:buNone/>
            </a:pPr>
            <a:r>
              <a:rPr lang="en-US" sz="4000" dirty="0" smtClean="0"/>
              <a:t>Fame</a:t>
            </a:r>
          </a:p>
          <a:p>
            <a:pPr lvl="0" algn="l">
              <a:buNone/>
            </a:pPr>
            <a:r>
              <a:rPr lang="en-US" sz="4000" dirty="0" smtClean="0"/>
              <a:t>Chatting</a:t>
            </a:r>
          </a:p>
          <a:p>
            <a:endParaRPr lang="ur-PK" dirty="0"/>
          </a:p>
        </p:txBody>
      </p:sp>
      <p:pic>
        <p:nvPicPr>
          <p:cNvPr id="7" name="Content Placeholder 6" descr="C:\Users\pc\Desktop\pics prentns\126093.jpg"/>
          <p:cNvPicPr>
            <a:picLocks noGrp="1"/>
          </p:cNvPicPr>
          <p:nvPr>
            <p:ph sz="quarter" idx="4"/>
          </p:nvPr>
        </p:nvPicPr>
        <p:blipFill>
          <a:blip r:embed="rId2"/>
          <a:srcRect/>
          <a:stretch>
            <a:fillRect/>
          </a:stretch>
        </p:blipFill>
        <p:spPr bwMode="auto">
          <a:xfrm>
            <a:off x="5286380" y="1571612"/>
            <a:ext cx="3286148" cy="31432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can stimulate craving </a:t>
            </a:r>
          </a:p>
        </p:txBody>
      </p:sp>
      <p:sp>
        <p:nvSpPr>
          <p:cNvPr id="3" name="Text Placeholder 2"/>
          <p:cNvSpPr>
            <a:spLocks noGrp="1"/>
          </p:cNvSpPr>
          <p:nvPr>
            <p:ph type="body" idx="1"/>
          </p:nvPr>
        </p:nvSpPr>
        <p:spPr/>
        <p:txBody>
          <a:bodyPr/>
          <a:lstStyle/>
          <a:p>
            <a:endParaRPr lang="en-US"/>
          </a:p>
        </p:txBody>
      </p:sp>
      <p:sp>
        <p:nvSpPr>
          <p:cNvPr id="4" name="Text Placeholder 3"/>
          <p:cNvSpPr>
            <a:spLocks noGrp="1"/>
          </p:cNvSpPr>
          <p:nvPr>
            <p:ph type="body" sz="half" idx="3"/>
          </p:nvPr>
        </p:nvSpPr>
        <p:spPr/>
        <p:txBody>
          <a:bodyPr/>
          <a:lstStyle/>
          <a:p>
            <a:endParaRPr lang="en-US"/>
          </a:p>
        </p:txBody>
      </p:sp>
      <p:pic>
        <p:nvPicPr>
          <p:cNvPr id="7" name="Content Placeholder 6"/>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381000" y="1447800"/>
            <a:ext cx="4191000" cy="3886200"/>
          </a:xfrm>
        </p:spPr>
      </p:pic>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724400" y="1371600"/>
            <a:ext cx="3962400" cy="3962400"/>
          </a:xfrm>
        </p:spPr>
      </p:pic>
    </p:spTree>
    <p:extLst>
      <p:ext uri="{BB962C8B-B14F-4D97-AF65-F5344CB8AC3E}">
        <p14:creationId xmlns:p14="http://schemas.microsoft.com/office/powerpoint/2010/main" val="13470540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l">
              <a:buNone/>
            </a:pPr>
            <a:r>
              <a:rPr lang="en-US" b="1" u="sng" dirty="0" smtClean="0"/>
              <a:t>4.Support </a:t>
            </a:r>
            <a:r>
              <a:rPr lang="en-US" b="1" dirty="0" smtClean="0"/>
              <a:t>people who support our spiritual goals friends and family associated with our bad habits often try to pull us back. When we move forward, they take it personally. </a:t>
            </a:r>
          </a:p>
          <a:p>
            <a:pPr algn="l">
              <a:buNone/>
            </a:pPr>
            <a:r>
              <a:rPr lang="en-US" b="1" u="sng" dirty="0" smtClean="0"/>
              <a:t>5.Change your environment </a:t>
            </a:r>
            <a:r>
              <a:rPr lang="en-US" b="1" dirty="0" smtClean="0"/>
              <a:t> </a:t>
            </a:r>
            <a:r>
              <a:rPr lang="en-US" dirty="0" smtClean="0"/>
              <a:t> </a:t>
            </a:r>
            <a:r>
              <a:rPr lang="en-US" b="1" dirty="0" smtClean="0"/>
              <a:t>Removing reminders and temptations from your home break relations with people who enable your condition. and workplace can make the break easie</a:t>
            </a:r>
            <a:r>
              <a:rPr lang="en-US" dirty="0" smtClean="0"/>
              <a:t>r </a:t>
            </a:r>
          </a:p>
          <a:p>
            <a:pPr algn="l">
              <a:buNone/>
            </a:pPr>
            <a:r>
              <a:rPr lang="en-US" b="1" u="sng" dirty="0" smtClean="0"/>
              <a:t>6.Review your past attempts at quitting.</a:t>
            </a:r>
            <a:r>
              <a:rPr lang="en-US" dirty="0" smtClean="0"/>
              <a:t> </a:t>
            </a:r>
            <a:r>
              <a:rPr lang="en-US" b="1" dirty="0" smtClean="0"/>
              <a:t>Note what worked, what didn't and what might have led to falling back into old habits. Then, make appropriate changes.</a:t>
            </a:r>
          </a:p>
          <a:p>
            <a:pPr algn="l">
              <a:buNone/>
            </a:pPr>
            <a:endParaRPr lang="en-US" dirty="0"/>
          </a:p>
        </p:txBody>
      </p:sp>
      <p:sp>
        <p:nvSpPr>
          <p:cNvPr id="3" name="Title 2"/>
          <p:cNvSpPr>
            <a:spLocks noGrp="1"/>
          </p:cNvSpPr>
          <p:nvPr>
            <p:ph type="title"/>
          </p:nvPr>
        </p:nvSpPr>
        <p:spPr/>
        <p:txBody>
          <a:bodyPr/>
          <a:lstStyle/>
          <a:p>
            <a:r>
              <a:rPr lang="en-US" dirty="0" smtClean="0"/>
              <a:t>                  </a:t>
            </a:r>
            <a:r>
              <a:rPr lang="en-US" u="sng" dirty="0" smtClean="0"/>
              <a:t>Conti,,,,,</a:t>
            </a:r>
            <a:endParaRPr lang="en-US" u="sng"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   Change </a:t>
            </a:r>
            <a:r>
              <a:rPr lang="en-US" dirty="0"/>
              <a:t>your environment </a:t>
            </a:r>
          </a:p>
        </p:txBody>
      </p:sp>
      <p:sp>
        <p:nvSpPr>
          <p:cNvPr id="3" name="Text Placeholder 2"/>
          <p:cNvSpPr>
            <a:spLocks noGrp="1"/>
          </p:cNvSpPr>
          <p:nvPr>
            <p:ph type="body" idx="1"/>
          </p:nvPr>
        </p:nvSpPr>
        <p:spPr/>
        <p:txBody>
          <a:bodyPr/>
          <a:lstStyle/>
          <a:p>
            <a:endParaRPr lang="en-US"/>
          </a:p>
        </p:txBody>
      </p:sp>
      <p:sp>
        <p:nvSpPr>
          <p:cNvPr id="4" name="Text Placeholder 3"/>
          <p:cNvSpPr>
            <a:spLocks noGrp="1"/>
          </p:cNvSpPr>
          <p:nvPr>
            <p:ph type="body" sz="half" idx="3"/>
          </p:nvPr>
        </p:nvSpPr>
        <p:spPr/>
        <p:txBody>
          <a:bodyPr/>
          <a:lstStyle/>
          <a:p>
            <a:endParaRPr lang="en-US"/>
          </a:p>
        </p:txBody>
      </p:sp>
      <p:pic>
        <p:nvPicPr>
          <p:cNvPr id="7" name="Content Placeholder 6"/>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457200" y="1447800"/>
            <a:ext cx="4191000" cy="3886200"/>
          </a:xfrm>
        </p:spPr>
      </p:pic>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876800" y="1447800"/>
            <a:ext cx="3886200" cy="3810000"/>
          </a:xfrm>
        </p:spPr>
      </p:pic>
    </p:spTree>
    <p:extLst>
      <p:ext uri="{BB962C8B-B14F-4D97-AF65-F5344CB8AC3E}">
        <p14:creationId xmlns:p14="http://schemas.microsoft.com/office/powerpoint/2010/main" val="6037070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Review your past attempts                  </a:t>
            </a:r>
            <a:endParaRPr lang="en-US" dirty="0"/>
          </a:p>
        </p:txBody>
      </p:sp>
      <p:sp>
        <p:nvSpPr>
          <p:cNvPr id="3" name="Text Placeholder 2"/>
          <p:cNvSpPr>
            <a:spLocks noGrp="1"/>
          </p:cNvSpPr>
          <p:nvPr>
            <p:ph type="body" idx="1"/>
          </p:nvPr>
        </p:nvSpPr>
        <p:spPr/>
        <p:txBody>
          <a:bodyPr/>
          <a:lstStyle/>
          <a:p>
            <a:endParaRPr lang="en-US"/>
          </a:p>
        </p:txBody>
      </p:sp>
      <p:sp>
        <p:nvSpPr>
          <p:cNvPr id="4" name="Text Placeholder 3"/>
          <p:cNvSpPr>
            <a:spLocks noGrp="1"/>
          </p:cNvSpPr>
          <p:nvPr>
            <p:ph type="body" sz="half" idx="3"/>
          </p:nvPr>
        </p:nvSpPr>
        <p:spPr/>
        <p:txBody>
          <a:bodyPr/>
          <a:lstStyle/>
          <a:p>
            <a:endParaRPr lang="en-US"/>
          </a:p>
        </p:txBody>
      </p:sp>
      <p:pic>
        <p:nvPicPr>
          <p:cNvPr id="7" name="Content Placeholder 6"/>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457200" y="1295400"/>
            <a:ext cx="4038600" cy="4191000"/>
          </a:xfrm>
        </p:spPr>
      </p:pic>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648201" y="1295400"/>
            <a:ext cx="4038600" cy="4114800"/>
          </a:xfrm>
        </p:spPr>
      </p:pic>
    </p:spTree>
    <p:extLst>
      <p:ext uri="{BB962C8B-B14F-4D97-AF65-F5344CB8AC3E}">
        <p14:creationId xmlns:p14="http://schemas.microsoft.com/office/powerpoint/2010/main" val="2837342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       </a:t>
            </a:r>
            <a:r>
              <a:rPr lang="en-US" u="sng" dirty="0" smtClean="0"/>
              <a:t>Chemical Addiction   </a:t>
            </a:r>
            <a:endParaRPr lang="en-US" u="sng" dirty="0"/>
          </a:p>
        </p:txBody>
      </p:sp>
      <p:sp>
        <p:nvSpPr>
          <p:cNvPr id="3" name="Text Placeholder 2"/>
          <p:cNvSpPr>
            <a:spLocks noGrp="1"/>
          </p:cNvSpPr>
          <p:nvPr>
            <p:ph type="body" idx="1"/>
          </p:nvPr>
        </p:nvSpPr>
        <p:spPr/>
        <p:txBody>
          <a:bodyPr/>
          <a:lstStyle/>
          <a:p>
            <a:endParaRPr lang="ur-PK"/>
          </a:p>
        </p:txBody>
      </p:sp>
      <p:sp>
        <p:nvSpPr>
          <p:cNvPr id="4" name="Text Placeholder 3"/>
          <p:cNvSpPr>
            <a:spLocks noGrp="1"/>
          </p:cNvSpPr>
          <p:nvPr>
            <p:ph type="body" sz="half" idx="3"/>
          </p:nvPr>
        </p:nvSpPr>
        <p:spPr/>
        <p:txBody>
          <a:bodyPr/>
          <a:lstStyle/>
          <a:p>
            <a:endParaRPr lang="ur-PK"/>
          </a:p>
        </p:txBody>
      </p:sp>
      <p:sp>
        <p:nvSpPr>
          <p:cNvPr id="5" name="Content Placeholder 4"/>
          <p:cNvSpPr>
            <a:spLocks noGrp="1"/>
          </p:cNvSpPr>
          <p:nvPr>
            <p:ph sz="quarter" idx="2"/>
          </p:nvPr>
        </p:nvSpPr>
        <p:spPr/>
        <p:txBody>
          <a:bodyPr>
            <a:normAutofit fontScale="92500" lnSpcReduction="20000"/>
          </a:bodyPr>
          <a:lstStyle/>
          <a:p>
            <a:pPr lvl="0" algn="l">
              <a:buNone/>
            </a:pPr>
            <a:r>
              <a:rPr lang="en-US" sz="4000" dirty="0" smtClean="0"/>
              <a:t>Heroin     </a:t>
            </a:r>
          </a:p>
          <a:p>
            <a:pPr lvl="0" algn="l">
              <a:buNone/>
            </a:pPr>
            <a:r>
              <a:rPr lang="en-US" sz="4000" dirty="0" smtClean="0"/>
              <a:t>Opium</a:t>
            </a:r>
          </a:p>
          <a:p>
            <a:pPr lvl="0" algn="l">
              <a:buNone/>
            </a:pPr>
            <a:r>
              <a:rPr lang="en-US" sz="4000" dirty="0" smtClean="0"/>
              <a:t>Chars</a:t>
            </a:r>
          </a:p>
          <a:p>
            <a:pPr lvl="0" algn="l">
              <a:buNone/>
            </a:pPr>
            <a:r>
              <a:rPr lang="en-US" sz="4000" dirty="0" smtClean="0"/>
              <a:t>Sleeping pills</a:t>
            </a:r>
          </a:p>
          <a:p>
            <a:pPr lvl="0" algn="l">
              <a:buNone/>
            </a:pPr>
            <a:r>
              <a:rPr lang="en-US" sz="4000" dirty="0" smtClean="0"/>
              <a:t>Alcohol</a:t>
            </a:r>
          </a:p>
          <a:p>
            <a:pPr lvl="0" algn="l">
              <a:buNone/>
            </a:pPr>
            <a:r>
              <a:rPr lang="en-US" sz="4000" dirty="0" smtClean="0"/>
              <a:t>Medicines  </a:t>
            </a:r>
          </a:p>
          <a:p>
            <a:pPr algn="r" rtl="0">
              <a:buNone/>
            </a:pPr>
            <a:r>
              <a:rPr lang="en-US" dirty="0" smtClean="0"/>
              <a:t> </a:t>
            </a:r>
          </a:p>
          <a:p>
            <a:pPr algn="l" rtl="0">
              <a:buNone/>
            </a:pPr>
            <a:r>
              <a:rPr lang="en-US" dirty="0" smtClean="0"/>
              <a:t> </a:t>
            </a:r>
            <a:endParaRPr lang="en-US" dirty="0"/>
          </a:p>
        </p:txBody>
      </p:sp>
      <p:pic>
        <p:nvPicPr>
          <p:cNvPr id="1026" name="Picture 2" descr="C:\Users\pc\Desktop\pics prentns\438017.jpg"/>
          <p:cNvPicPr>
            <a:picLocks noGrp="1" noChangeAspect="1" noChangeArrowheads="1"/>
          </p:cNvPicPr>
          <p:nvPr>
            <p:ph sz="quarter" idx="4"/>
          </p:nvPr>
        </p:nvPicPr>
        <p:blipFill>
          <a:blip r:embed="rId2"/>
          <a:srcRect/>
          <a:stretch>
            <a:fillRect/>
          </a:stretch>
        </p:blipFill>
        <p:spPr bwMode="auto">
          <a:xfrm>
            <a:off x="4929190" y="1571612"/>
            <a:ext cx="3643338" cy="3071834"/>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          </a:t>
            </a:r>
            <a:r>
              <a:rPr lang="en-US" u="sng" dirty="0" smtClean="0"/>
              <a:t>1-Genetic Cause</a:t>
            </a:r>
            <a:r>
              <a:rPr lang="en-US" dirty="0" smtClean="0"/>
              <a:t/>
            </a:r>
            <a:br>
              <a:rPr lang="en-US" dirty="0" smtClean="0"/>
            </a:br>
            <a:endParaRPr lang="ur-PK" dirty="0"/>
          </a:p>
        </p:txBody>
      </p:sp>
      <p:sp>
        <p:nvSpPr>
          <p:cNvPr id="3" name="Text Placeholder 2"/>
          <p:cNvSpPr>
            <a:spLocks noGrp="1"/>
          </p:cNvSpPr>
          <p:nvPr>
            <p:ph type="body" idx="1"/>
          </p:nvPr>
        </p:nvSpPr>
        <p:spPr/>
        <p:txBody>
          <a:bodyPr/>
          <a:lstStyle/>
          <a:p>
            <a:endParaRPr lang="ur-PK"/>
          </a:p>
        </p:txBody>
      </p:sp>
      <p:sp>
        <p:nvSpPr>
          <p:cNvPr id="4" name="Text Placeholder 3"/>
          <p:cNvSpPr>
            <a:spLocks noGrp="1"/>
          </p:cNvSpPr>
          <p:nvPr>
            <p:ph type="body" sz="half" idx="3"/>
          </p:nvPr>
        </p:nvSpPr>
        <p:spPr/>
        <p:txBody>
          <a:bodyPr/>
          <a:lstStyle/>
          <a:p>
            <a:endParaRPr lang="ur-PK"/>
          </a:p>
        </p:txBody>
      </p:sp>
      <p:sp>
        <p:nvSpPr>
          <p:cNvPr id="5" name="Content Placeholder 4"/>
          <p:cNvSpPr>
            <a:spLocks noGrp="1"/>
          </p:cNvSpPr>
          <p:nvPr>
            <p:ph sz="quarter" idx="2"/>
          </p:nvPr>
        </p:nvSpPr>
        <p:spPr/>
        <p:txBody>
          <a:bodyPr>
            <a:normAutofit fontScale="92500" lnSpcReduction="10000"/>
          </a:bodyPr>
          <a:lstStyle/>
          <a:p>
            <a:pPr lvl="0" algn="l">
              <a:buNone/>
            </a:pPr>
            <a:r>
              <a:rPr lang="en-US" b="1" dirty="0" smtClean="0"/>
              <a:t>Modeling</a:t>
            </a:r>
            <a:r>
              <a:rPr lang="en-US" dirty="0" smtClean="0"/>
              <a:t> </a:t>
            </a:r>
            <a:r>
              <a:rPr lang="ur-PK" dirty="0" smtClean="0"/>
              <a:t> </a:t>
            </a:r>
            <a:endParaRPr lang="en-US" dirty="0" smtClean="0"/>
          </a:p>
          <a:p>
            <a:pPr lvl="0" algn="l">
              <a:buNone/>
            </a:pPr>
            <a:r>
              <a:rPr lang="en-US" dirty="0" smtClean="0"/>
              <a:t>when the father uses   drugs, his behavior is predisposed to his next generation and there is vulnerability in his son to be addict whenever a stressful condition comes in his life.                    </a:t>
            </a:r>
            <a:r>
              <a:rPr lang="en-US" b="1" dirty="0" smtClean="0"/>
              <a:t>15%</a:t>
            </a:r>
            <a:r>
              <a:rPr lang="en-US" dirty="0" smtClean="0"/>
              <a:t> chance that son of an addict will become an </a:t>
            </a:r>
            <a:r>
              <a:rPr lang="ur-PK" dirty="0" smtClean="0"/>
              <a:t>                                </a:t>
            </a:r>
            <a:r>
              <a:rPr lang="en-US" dirty="0" smtClean="0"/>
              <a:t>addict</a:t>
            </a:r>
            <a:endParaRPr lang="ur-PK" dirty="0"/>
          </a:p>
        </p:txBody>
      </p:sp>
      <p:pic>
        <p:nvPicPr>
          <p:cNvPr id="14338" name="Picture 2" descr="C:\Users\pc\Desktop\pics prentns\DSC01003.JPG"/>
          <p:cNvPicPr>
            <a:picLocks noGrp="1" noChangeAspect="1" noChangeArrowheads="1"/>
          </p:cNvPicPr>
          <p:nvPr>
            <p:ph sz="quarter" idx="4"/>
          </p:nvPr>
        </p:nvPicPr>
        <p:blipFill>
          <a:blip r:embed="rId2" cstate="print"/>
          <a:srcRect/>
          <a:stretch>
            <a:fillRect/>
          </a:stretch>
        </p:blipFill>
        <p:spPr bwMode="auto">
          <a:xfrm>
            <a:off x="4645025" y="928670"/>
            <a:ext cx="4041775" cy="1785950"/>
          </a:xfrm>
          <a:prstGeom prst="rect">
            <a:avLst/>
          </a:prstGeom>
          <a:noFill/>
        </p:spPr>
      </p:pic>
      <p:pic>
        <p:nvPicPr>
          <p:cNvPr id="7" name="Picture 2" descr="C:\Users\pc\Desktop\pics prentns\217153_203052123067768_164382503601397_575893_1724_n.jpg"/>
          <p:cNvPicPr>
            <a:picLocks noChangeAspect="1" noChangeArrowheads="1"/>
          </p:cNvPicPr>
          <p:nvPr/>
        </p:nvPicPr>
        <p:blipFill>
          <a:blip r:embed="rId3"/>
          <a:srcRect/>
          <a:stretch>
            <a:fillRect/>
          </a:stretch>
        </p:blipFill>
        <p:spPr bwMode="auto">
          <a:xfrm>
            <a:off x="4645025" y="785794"/>
            <a:ext cx="4041775" cy="4429156"/>
          </a:xfrm>
          <a:prstGeom prst="rect">
            <a:avLst/>
          </a:prstGeom>
          <a:noFill/>
          <a:ln>
            <a:noFill/>
            <a:prstDash val="sysDash"/>
            <a:miter lim="800000"/>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2- Environmental Cause</a:t>
            </a:r>
            <a:endParaRPr lang="ur-PK" u="sng" dirty="0"/>
          </a:p>
        </p:txBody>
      </p:sp>
      <p:sp>
        <p:nvSpPr>
          <p:cNvPr id="3" name="Text Placeholder 2"/>
          <p:cNvSpPr>
            <a:spLocks noGrp="1"/>
          </p:cNvSpPr>
          <p:nvPr>
            <p:ph type="body" idx="1"/>
          </p:nvPr>
        </p:nvSpPr>
        <p:spPr/>
        <p:txBody>
          <a:bodyPr/>
          <a:lstStyle/>
          <a:p>
            <a:endParaRPr lang="ur-PK"/>
          </a:p>
        </p:txBody>
      </p:sp>
      <p:sp>
        <p:nvSpPr>
          <p:cNvPr id="4" name="Text Placeholder 3"/>
          <p:cNvSpPr>
            <a:spLocks noGrp="1"/>
          </p:cNvSpPr>
          <p:nvPr>
            <p:ph type="body" sz="half" idx="3"/>
          </p:nvPr>
        </p:nvSpPr>
        <p:spPr/>
        <p:txBody>
          <a:bodyPr/>
          <a:lstStyle/>
          <a:p>
            <a:endParaRPr lang="ur-PK"/>
          </a:p>
        </p:txBody>
      </p:sp>
      <p:sp>
        <p:nvSpPr>
          <p:cNvPr id="5" name="Content Placeholder 4"/>
          <p:cNvSpPr>
            <a:spLocks noGrp="1"/>
          </p:cNvSpPr>
          <p:nvPr>
            <p:ph sz="quarter" idx="2"/>
          </p:nvPr>
        </p:nvSpPr>
        <p:spPr/>
        <p:txBody>
          <a:bodyPr/>
          <a:lstStyle/>
          <a:p>
            <a:pPr lvl="0" algn="l">
              <a:buFont typeface="Wingdings" pitchFamily="2" charset="2"/>
              <a:buChar char="ü"/>
            </a:pPr>
            <a:r>
              <a:rPr lang="en-US" b="1" dirty="0" smtClean="0"/>
              <a:t>  </a:t>
            </a:r>
            <a:endParaRPr lang="en-US" dirty="0" smtClean="0"/>
          </a:p>
          <a:p>
            <a:pPr lvl="0" algn="l" rtl="0"/>
            <a:r>
              <a:rPr lang="en-US" sz="3200" b="1" dirty="0" smtClean="0"/>
              <a:t>Company</a:t>
            </a:r>
            <a:endParaRPr lang="en-US" sz="3200" dirty="0" smtClean="0"/>
          </a:p>
          <a:p>
            <a:pPr lvl="0" algn="l" rtl="0"/>
            <a:r>
              <a:rPr lang="en-US" sz="3200" b="1" dirty="0" smtClean="0"/>
              <a:t>Friends</a:t>
            </a:r>
            <a:endParaRPr lang="en-US" sz="3200" dirty="0" smtClean="0"/>
          </a:p>
          <a:p>
            <a:pPr lvl="0" algn="l" rtl="0"/>
            <a:r>
              <a:rPr lang="en-US" sz="3200" b="1" dirty="0" smtClean="0"/>
              <a:t>Family</a:t>
            </a:r>
            <a:endParaRPr lang="en-US" sz="3200" dirty="0" smtClean="0"/>
          </a:p>
          <a:p>
            <a:pPr lvl="0" algn="l" rtl="0"/>
            <a:r>
              <a:rPr lang="en-US" sz="3200" b="1" dirty="0" smtClean="0"/>
              <a:t>Favorers</a:t>
            </a:r>
          </a:p>
          <a:p>
            <a:pPr lvl="0" algn="l" rtl="0"/>
            <a:r>
              <a:rPr lang="en-US" sz="3200" b="1" dirty="0" smtClean="0"/>
              <a:t>Availability </a:t>
            </a:r>
            <a:r>
              <a:rPr lang="en-US" b="1" dirty="0" smtClean="0"/>
              <a:t>	</a:t>
            </a:r>
            <a:endParaRPr lang="en-US" dirty="0" smtClean="0"/>
          </a:p>
          <a:p>
            <a:endParaRPr lang="ur-PK" dirty="0"/>
          </a:p>
        </p:txBody>
      </p:sp>
      <p:pic>
        <p:nvPicPr>
          <p:cNvPr id="3074" name="Picture 2" descr="C:\Users\pc\Desktop\pics prentns\s-ALANON-large.jpg"/>
          <p:cNvPicPr>
            <a:picLocks noGrp="1" noChangeAspect="1" noChangeArrowheads="1"/>
          </p:cNvPicPr>
          <p:nvPr>
            <p:ph sz="quarter" idx="4"/>
          </p:nvPr>
        </p:nvPicPr>
        <p:blipFill>
          <a:blip r:embed="rId2"/>
          <a:srcRect/>
          <a:stretch>
            <a:fillRect/>
          </a:stretch>
        </p:blipFill>
        <p:spPr bwMode="auto">
          <a:xfrm>
            <a:off x="5000628" y="1428736"/>
            <a:ext cx="3429024" cy="3429024"/>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3- Physiological Cause</a:t>
            </a:r>
            <a:endParaRPr lang="ur-PK" u="sng" dirty="0"/>
          </a:p>
        </p:txBody>
      </p:sp>
      <p:sp>
        <p:nvSpPr>
          <p:cNvPr id="3" name="Text Placeholder 2"/>
          <p:cNvSpPr>
            <a:spLocks noGrp="1"/>
          </p:cNvSpPr>
          <p:nvPr>
            <p:ph type="body" idx="1"/>
          </p:nvPr>
        </p:nvSpPr>
        <p:spPr/>
        <p:txBody>
          <a:bodyPr/>
          <a:lstStyle/>
          <a:p>
            <a:endParaRPr lang="ur-PK"/>
          </a:p>
        </p:txBody>
      </p:sp>
      <p:sp>
        <p:nvSpPr>
          <p:cNvPr id="4" name="Text Placeholder 3"/>
          <p:cNvSpPr>
            <a:spLocks noGrp="1"/>
          </p:cNvSpPr>
          <p:nvPr>
            <p:ph type="body" sz="half" idx="3"/>
          </p:nvPr>
        </p:nvSpPr>
        <p:spPr/>
        <p:txBody>
          <a:bodyPr/>
          <a:lstStyle/>
          <a:p>
            <a:endParaRPr lang="ur-PK"/>
          </a:p>
        </p:txBody>
      </p:sp>
      <p:sp>
        <p:nvSpPr>
          <p:cNvPr id="5" name="Content Placeholder 4"/>
          <p:cNvSpPr>
            <a:spLocks noGrp="1"/>
          </p:cNvSpPr>
          <p:nvPr>
            <p:ph sz="quarter" idx="2"/>
          </p:nvPr>
        </p:nvSpPr>
        <p:spPr/>
        <p:txBody>
          <a:bodyPr/>
          <a:lstStyle/>
          <a:p>
            <a:pPr lvl="0" algn="l" rtl="0">
              <a:buNone/>
            </a:pPr>
            <a:endParaRPr lang="en-US" b="1" dirty="0" smtClean="0"/>
          </a:p>
          <a:p>
            <a:pPr lvl="0" algn="l" rtl="0"/>
            <a:r>
              <a:rPr lang="en-US" sz="3200" b="1" dirty="0" smtClean="0"/>
              <a:t>Psychiatric  illness	</a:t>
            </a:r>
            <a:endParaRPr lang="en-US" sz="3200" dirty="0" smtClean="0"/>
          </a:p>
          <a:p>
            <a:pPr algn="l" rtl="0"/>
            <a:r>
              <a:rPr lang="en-US" sz="3200" b="1" dirty="0" smtClean="0"/>
              <a:t>Biochemical factors</a:t>
            </a:r>
          </a:p>
          <a:p>
            <a:pPr algn="l" rtl="0"/>
            <a:r>
              <a:rPr lang="en-US" sz="3200" b="1" dirty="0" smtClean="0"/>
              <a:t>Operation</a:t>
            </a:r>
          </a:p>
          <a:p>
            <a:pPr algn="l" rtl="0"/>
            <a:r>
              <a:rPr lang="en-US" sz="3200" b="1" dirty="0" smtClean="0"/>
              <a:t>Accident		</a:t>
            </a:r>
            <a:endParaRPr lang="ur-PK" sz="3200" dirty="0"/>
          </a:p>
        </p:txBody>
      </p:sp>
      <p:pic>
        <p:nvPicPr>
          <p:cNvPr id="1026" name="Picture 2" descr="C:\Users\pc\Desktop\pics prentns\brain-neuron-1.gif"/>
          <p:cNvPicPr>
            <a:picLocks noGrp="1" noChangeAspect="1" noChangeArrowheads="1"/>
          </p:cNvPicPr>
          <p:nvPr>
            <p:ph sz="quarter" idx="4"/>
          </p:nvPr>
        </p:nvPicPr>
        <p:blipFill>
          <a:blip r:embed="rId2"/>
          <a:srcRect/>
          <a:stretch>
            <a:fillRect/>
          </a:stretch>
        </p:blipFill>
        <p:spPr bwMode="auto">
          <a:xfrm>
            <a:off x="4643438" y="1357298"/>
            <a:ext cx="3927474" cy="3686983"/>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4000" dirty="0" smtClean="0"/>
              <a:t>  </a:t>
            </a:r>
            <a:r>
              <a:rPr lang="en-US" sz="3200" u="sng" dirty="0" smtClean="0"/>
              <a:t>4-Psychological /Personality cause</a:t>
            </a:r>
            <a:endParaRPr lang="ur-PK" sz="3200" u="sng" dirty="0"/>
          </a:p>
        </p:txBody>
      </p:sp>
      <p:sp>
        <p:nvSpPr>
          <p:cNvPr id="3" name="Text Placeholder 2"/>
          <p:cNvSpPr>
            <a:spLocks noGrp="1"/>
          </p:cNvSpPr>
          <p:nvPr>
            <p:ph type="body" idx="1"/>
          </p:nvPr>
        </p:nvSpPr>
        <p:spPr/>
        <p:txBody>
          <a:bodyPr/>
          <a:lstStyle/>
          <a:p>
            <a:endParaRPr lang="ur-PK"/>
          </a:p>
        </p:txBody>
      </p:sp>
      <p:sp>
        <p:nvSpPr>
          <p:cNvPr id="4" name="Text Placeholder 3"/>
          <p:cNvSpPr>
            <a:spLocks noGrp="1"/>
          </p:cNvSpPr>
          <p:nvPr>
            <p:ph type="body" sz="half" idx="3"/>
          </p:nvPr>
        </p:nvSpPr>
        <p:spPr/>
        <p:txBody>
          <a:bodyPr/>
          <a:lstStyle/>
          <a:p>
            <a:endParaRPr lang="ur-PK"/>
          </a:p>
        </p:txBody>
      </p:sp>
      <p:sp>
        <p:nvSpPr>
          <p:cNvPr id="5" name="Content Placeholder 4"/>
          <p:cNvSpPr>
            <a:spLocks noGrp="1"/>
          </p:cNvSpPr>
          <p:nvPr>
            <p:ph sz="quarter" idx="2"/>
          </p:nvPr>
        </p:nvSpPr>
        <p:spPr/>
        <p:txBody>
          <a:bodyPr>
            <a:normAutofit fontScale="92500"/>
          </a:bodyPr>
          <a:lstStyle/>
          <a:p>
            <a:pPr lvl="0" algn="l">
              <a:buNone/>
            </a:pPr>
            <a:r>
              <a:rPr lang="en-US" i="1" dirty="0" smtClean="0"/>
              <a:t>  </a:t>
            </a:r>
            <a:endParaRPr lang="en-US" dirty="0" smtClean="0"/>
          </a:p>
          <a:p>
            <a:pPr lvl="0" algn="l" rtl="0"/>
            <a:r>
              <a:rPr lang="en-US" dirty="0" smtClean="0"/>
              <a:t>Personality Traits</a:t>
            </a:r>
          </a:p>
          <a:p>
            <a:pPr lvl="0" algn="l" rtl="0"/>
            <a:r>
              <a:rPr lang="en-US" dirty="0" smtClean="0"/>
              <a:t>Antisocial character traits</a:t>
            </a:r>
          </a:p>
          <a:p>
            <a:pPr lvl="0" algn="l" rtl="0"/>
            <a:r>
              <a:rPr lang="en-US" dirty="0" smtClean="0"/>
              <a:t>Curiosity</a:t>
            </a:r>
          </a:p>
          <a:p>
            <a:pPr lvl="0" algn="l" rtl="0"/>
            <a:r>
              <a:rPr lang="en-US" dirty="0" smtClean="0"/>
              <a:t>Revenge</a:t>
            </a:r>
          </a:p>
          <a:p>
            <a:pPr lvl="0" algn="l" rtl="0"/>
            <a:r>
              <a:rPr lang="en-US" dirty="0" smtClean="0"/>
              <a:t>Emotional conflicts</a:t>
            </a:r>
          </a:p>
          <a:p>
            <a:pPr lvl="0" algn="l" rtl="0"/>
            <a:r>
              <a:rPr lang="en-US" dirty="0" smtClean="0"/>
              <a:t>Jealousy</a:t>
            </a:r>
          </a:p>
          <a:p>
            <a:pPr lvl="0" algn="l" rtl="0"/>
            <a:r>
              <a:rPr lang="en-US" dirty="0" smtClean="0"/>
              <a:t>Weak ego coping </a:t>
            </a:r>
          </a:p>
          <a:p>
            <a:pPr lvl="0" algn="l" rtl="0"/>
            <a:r>
              <a:rPr lang="en-US" dirty="0" smtClean="0"/>
              <a:t>Low confidence level</a:t>
            </a:r>
          </a:p>
          <a:p>
            <a:pPr lvl="0" algn="l" rtl="0"/>
            <a:r>
              <a:rPr lang="en-US" dirty="0" smtClean="0"/>
              <a:t>Inferiority complex</a:t>
            </a:r>
          </a:p>
          <a:p>
            <a:pPr lvl="0" algn="l" rtl="0"/>
            <a:endParaRPr lang="en-US" dirty="0" smtClean="0"/>
          </a:p>
          <a:p>
            <a:pPr lvl="0" algn="l" rtl="0"/>
            <a:endParaRPr lang="en-US" dirty="0" smtClean="0"/>
          </a:p>
          <a:p>
            <a:pPr algn="l" rtl="0"/>
            <a:endParaRPr lang="ur-PK" dirty="0"/>
          </a:p>
        </p:txBody>
      </p:sp>
      <p:pic>
        <p:nvPicPr>
          <p:cNvPr id="2050" name="Picture 2" descr="C:\Users\pc\Desktop\pics prentns\stock-photo-domestic-violence-9151315.jpg"/>
          <p:cNvPicPr>
            <a:picLocks noGrp="1" noChangeAspect="1" noChangeArrowheads="1"/>
          </p:cNvPicPr>
          <p:nvPr>
            <p:ph sz="quarter" idx="4"/>
          </p:nvPr>
        </p:nvPicPr>
        <p:blipFill>
          <a:blip r:embed="rId2"/>
          <a:srcRect/>
          <a:stretch>
            <a:fillRect/>
          </a:stretch>
        </p:blipFill>
        <p:spPr bwMode="auto">
          <a:xfrm>
            <a:off x="4706639" y="1285861"/>
            <a:ext cx="3580137" cy="3891454"/>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cont-</a:t>
            </a:r>
            <a:endParaRPr lang="ur-PK" u="sng" dirty="0"/>
          </a:p>
        </p:txBody>
      </p:sp>
      <p:sp>
        <p:nvSpPr>
          <p:cNvPr id="3" name="Text Placeholder 2"/>
          <p:cNvSpPr>
            <a:spLocks noGrp="1"/>
          </p:cNvSpPr>
          <p:nvPr>
            <p:ph type="body" idx="1"/>
          </p:nvPr>
        </p:nvSpPr>
        <p:spPr/>
        <p:txBody>
          <a:bodyPr/>
          <a:lstStyle/>
          <a:p>
            <a:endParaRPr lang="ur-PK"/>
          </a:p>
        </p:txBody>
      </p:sp>
      <p:sp>
        <p:nvSpPr>
          <p:cNvPr id="4" name="Text Placeholder 3"/>
          <p:cNvSpPr>
            <a:spLocks noGrp="1"/>
          </p:cNvSpPr>
          <p:nvPr>
            <p:ph type="body" sz="half" idx="3"/>
          </p:nvPr>
        </p:nvSpPr>
        <p:spPr/>
        <p:txBody>
          <a:bodyPr/>
          <a:lstStyle/>
          <a:p>
            <a:endParaRPr lang="ur-PK"/>
          </a:p>
        </p:txBody>
      </p:sp>
      <p:sp>
        <p:nvSpPr>
          <p:cNvPr id="5" name="Content Placeholder 4"/>
          <p:cNvSpPr>
            <a:spLocks noGrp="1"/>
          </p:cNvSpPr>
          <p:nvPr>
            <p:ph sz="quarter" idx="2"/>
          </p:nvPr>
        </p:nvSpPr>
        <p:spPr/>
        <p:txBody>
          <a:bodyPr>
            <a:normAutofit lnSpcReduction="10000"/>
          </a:bodyPr>
          <a:lstStyle/>
          <a:p>
            <a:pPr lvl="0" algn="l" rtl="0"/>
            <a:r>
              <a:rPr lang="en-US" dirty="0" smtClean="0"/>
              <a:t>Poor relationships with Family</a:t>
            </a:r>
          </a:p>
          <a:p>
            <a:pPr lvl="0" algn="l" rtl="0"/>
            <a:r>
              <a:rPr lang="en-US" dirty="0" smtClean="0"/>
              <a:t>Feelings of insecurity</a:t>
            </a:r>
          </a:p>
          <a:p>
            <a:pPr lvl="0" algn="l" rtl="0"/>
            <a:r>
              <a:rPr lang="en-US" dirty="0" smtClean="0"/>
              <a:t>Looses hope</a:t>
            </a:r>
          </a:p>
          <a:p>
            <a:pPr lvl="0" algn="l" rtl="0"/>
            <a:r>
              <a:rPr lang="en-US" dirty="0" smtClean="0"/>
              <a:t>Addiction is a Family Illness. </a:t>
            </a:r>
          </a:p>
          <a:p>
            <a:pPr lvl="0" algn="l" rtl="0"/>
            <a:r>
              <a:rPr lang="en-US" dirty="0" smtClean="0"/>
              <a:t>Isolation</a:t>
            </a:r>
          </a:p>
          <a:p>
            <a:pPr lvl="0" algn="l" rtl="0"/>
            <a:r>
              <a:rPr lang="en-US" dirty="0" smtClean="0"/>
              <a:t>Neglect of core values</a:t>
            </a:r>
          </a:p>
          <a:p>
            <a:pPr lvl="0" algn="l" rtl="0"/>
            <a:r>
              <a:rPr lang="en-US" dirty="0" smtClean="0"/>
              <a:t>Family ties and shame</a:t>
            </a:r>
          </a:p>
          <a:p>
            <a:pPr lvl="0" algn="l" rtl="0"/>
            <a:r>
              <a:rPr lang="en-US" dirty="0" smtClean="0"/>
              <a:t>Disregard societal rule</a:t>
            </a:r>
          </a:p>
          <a:p>
            <a:endParaRPr lang="ur-PK" dirty="0"/>
          </a:p>
        </p:txBody>
      </p:sp>
      <p:pic>
        <p:nvPicPr>
          <p:cNvPr id="3074" name="Picture 2" descr="C:\Users\pc\Desktop\downlod pics\184118_202232626458556_100000154600399_899650_6482817_n.jpg"/>
          <p:cNvPicPr>
            <a:picLocks noGrp="1" noChangeAspect="1" noChangeArrowheads="1"/>
          </p:cNvPicPr>
          <p:nvPr>
            <p:ph sz="quarter" idx="4"/>
          </p:nvPr>
        </p:nvPicPr>
        <p:blipFill>
          <a:blip r:embed="rId2"/>
          <a:stretch>
            <a:fillRect/>
          </a:stretch>
        </p:blipFill>
        <p:spPr bwMode="auto">
          <a:xfrm>
            <a:off x="4714876" y="714356"/>
            <a:ext cx="3857652" cy="4357718"/>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2785</TotalTime>
  <Words>876</Words>
  <Application>Microsoft Office PowerPoint</Application>
  <PresentationFormat>On-screen Show (4:3)</PresentationFormat>
  <Paragraphs>141</Paragraphs>
  <Slides>33</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 Unicode MS</vt:lpstr>
      <vt:lpstr>Arial</vt:lpstr>
      <vt:lpstr>Arial Rounded MT Bold</vt:lpstr>
      <vt:lpstr>Calibri</vt:lpstr>
      <vt:lpstr>Lucida Sans Unicode</vt:lpstr>
      <vt:lpstr>Verdana</vt:lpstr>
      <vt:lpstr>Wingdings</vt:lpstr>
      <vt:lpstr>Wingdings 2</vt:lpstr>
      <vt:lpstr>Wingdings 3</vt:lpstr>
      <vt:lpstr>Concourse</vt:lpstr>
      <vt:lpstr>                   Addiction</vt:lpstr>
      <vt:lpstr>            Drug Addiction</vt:lpstr>
      <vt:lpstr>Non-Chemical Addiction: </vt:lpstr>
      <vt:lpstr>       Chemical Addiction   </vt:lpstr>
      <vt:lpstr>          1-Genetic Cause </vt:lpstr>
      <vt:lpstr>   2- Environmental Cause</vt:lpstr>
      <vt:lpstr>     3- Physiological Cause</vt:lpstr>
      <vt:lpstr>  4-Psychological /Personality cause</vt:lpstr>
      <vt:lpstr>    cont-</vt:lpstr>
      <vt:lpstr>   Cont-</vt:lpstr>
      <vt:lpstr>           5-Social cause</vt:lpstr>
      <vt:lpstr>All the effects can be minimized.</vt:lpstr>
      <vt:lpstr>     Prevention of Addiction</vt:lpstr>
      <vt:lpstr> 1-Motivate people for change</vt:lpstr>
      <vt:lpstr>               Motivation </vt:lpstr>
      <vt:lpstr>1-Motivate people for change</vt:lpstr>
      <vt:lpstr>Pre-contemplation is stage of awareness </vt:lpstr>
      <vt:lpstr>Contemplation is stage unable to decide </vt:lpstr>
      <vt:lpstr>Determination is stage of decision making </vt:lpstr>
      <vt:lpstr>                 Maintain </vt:lpstr>
      <vt:lpstr>                  Relapse</vt:lpstr>
      <vt:lpstr>    2-Interpersonal relations      </vt:lpstr>
      <vt:lpstr>      Support can come from  </vt:lpstr>
      <vt:lpstr>     3-Problem solving skills</vt:lpstr>
      <vt:lpstr>  4-Addiction resistance skills</vt:lpstr>
      <vt:lpstr>             Simply  say,,,,   NO                          </vt:lpstr>
      <vt:lpstr>5-Replace activities with addictive habits</vt:lpstr>
      <vt:lpstr>                   Conti,,,,,</vt:lpstr>
      <vt:lpstr>Engage in constructive activities </vt:lpstr>
      <vt:lpstr>image can stimulate craving </vt:lpstr>
      <vt:lpstr>                  Conti,,,,,</vt:lpstr>
      <vt:lpstr>    Change your environment </vt:lpstr>
      <vt:lpstr>     Review your past attempts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pc</dc:creator>
  <cp:lastModifiedBy>fast</cp:lastModifiedBy>
  <cp:revision>273</cp:revision>
  <dcterms:created xsi:type="dcterms:W3CDTF">2011-10-10T09:02:18Z</dcterms:created>
  <dcterms:modified xsi:type="dcterms:W3CDTF">2020-02-14T02:55:27Z</dcterms:modified>
</cp:coreProperties>
</file>