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80" r:id="rId3"/>
    <p:sldId id="274" r:id="rId4"/>
    <p:sldId id="321" r:id="rId5"/>
    <p:sldId id="329" r:id="rId6"/>
    <p:sldId id="326" r:id="rId7"/>
    <p:sldId id="323" r:id="rId8"/>
    <p:sldId id="332" r:id="rId9"/>
    <p:sldId id="331" r:id="rId10"/>
    <p:sldId id="333" r:id="rId11"/>
    <p:sldId id="275" r:id="rId12"/>
    <p:sldId id="287" r:id="rId13"/>
    <p:sldId id="278" r:id="rId14"/>
    <p:sldId id="360" r:id="rId15"/>
    <p:sldId id="347" r:id="rId16"/>
    <p:sldId id="348" r:id="rId17"/>
    <p:sldId id="356" r:id="rId18"/>
    <p:sldId id="301" r:id="rId19"/>
    <p:sldId id="296" r:id="rId20"/>
    <p:sldId id="298" r:id="rId21"/>
    <p:sldId id="299" r:id="rId22"/>
    <p:sldId id="303" r:id="rId23"/>
    <p:sldId id="334" r:id="rId24"/>
    <p:sldId id="335" r:id="rId25"/>
    <p:sldId id="336" r:id="rId26"/>
    <p:sldId id="340" r:id="rId27"/>
    <p:sldId id="341" r:id="rId28"/>
    <p:sldId id="350" r:id="rId29"/>
    <p:sldId id="337" r:id="rId30"/>
    <p:sldId id="358" r:id="rId31"/>
    <p:sldId id="359" r:id="rId32"/>
    <p:sldId id="353" r:id="rId33"/>
    <p:sldId id="354" r:id="rId34"/>
    <p:sldId id="355" r:id="rId35"/>
    <p:sldId id="357" r:id="rId36"/>
    <p:sldId id="35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391" autoAdjust="0"/>
  </p:normalViewPr>
  <p:slideViewPr>
    <p:cSldViewPr>
      <p:cViewPr varScale="1">
        <p:scale>
          <a:sx n="64" d="100"/>
          <a:sy n="64" d="100"/>
        </p:scale>
        <p:origin x="92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522FD-7A44-4755-899E-3540E394A2B2}" type="datetimeFigureOut">
              <a:rPr lang="en-US" smtClean="0"/>
              <a:pPr/>
              <a:t>10/9/2019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F533EE-91FE-4C0A-BCAD-70EAE010A0B8}" type="slidenum">
              <a:rPr lang="en-US" smtClean="0"/>
              <a:pPr/>
              <a:t>‹#›</a:t>
            </a:fld>
            <a:endParaRPr lang="en-US"/>
          </a:p>
        </p:txBody>
      </p:sp>
    </p:spTree>
    <p:extLst>
      <p:ext uri="{BB962C8B-B14F-4D97-AF65-F5344CB8AC3E}">
        <p14:creationId xmlns:p14="http://schemas.microsoft.com/office/powerpoint/2010/main" val="732403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F533EE-91FE-4C0A-BCAD-70EAE010A0B8}" type="slidenum">
              <a:rPr lang="en-US" smtClean="0"/>
              <a:pPr/>
              <a:t>9</a:t>
            </a:fld>
            <a:endParaRPr lang="en-US"/>
          </a:p>
        </p:txBody>
      </p:sp>
    </p:spTree>
    <p:extLst>
      <p:ext uri="{BB962C8B-B14F-4D97-AF65-F5344CB8AC3E}">
        <p14:creationId xmlns:p14="http://schemas.microsoft.com/office/powerpoint/2010/main" val="4122936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F533EE-91FE-4C0A-BCAD-70EAE010A0B8}" type="slidenum">
              <a:rPr lang="en-US" smtClean="0"/>
              <a:pPr/>
              <a:t>12</a:t>
            </a:fld>
            <a:endParaRPr lang="en-US"/>
          </a:p>
        </p:txBody>
      </p:sp>
    </p:spTree>
    <p:extLst>
      <p:ext uri="{BB962C8B-B14F-4D97-AF65-F5344CB8AC3E}">
        <p14:creationId xmlns:p14="http://schemas.microsoft.com/office/powerpoint/2010/main" val="217677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F533EE-91FE-4C0A-BCAD-70EAE010A0B8}" type="slidenum">
              <a:rPr lang="en-US" smtClean="0"/>
              <a:pPr/>
              <a:t>25</a:t>
            </a:fld>
            <a:endParaRPr lang="en-US"/>
          </a:p>
        </p:txBody>
      </p:sp>
    </p:spTree>
    <p:extLst>
      <p:ext uri="{BB962C8B-B14F-4D97-AF65-F5344CB8AC3E}">
        <p14:creationId xmlns:p14="http://schemas.microsoft.com/office/powerpoint/2010/main" val="3649190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F533EE-91FE-4C0A-BCAD-70EAE010A0B8}" type="slidenum">
              <a:rPr lang="en-US" smtClean="0"/>
              <a:pPr/>
              <a:t>34</a:t>
            </a:fld>
            <a:endParaRPr lang="en-US"/>
          </a:p>
        </p:txBody>
      </p:sp>
    </p:spTree>
    <p:extLst>
      <p:ext uri="{BB962C8B-B14F-4D97-AF65-F5344CB8AC3E}">
        <p14:creationId xmlns:p14="http://schemas.microsoft.com/office/powerpoint/2010/main" val="2960009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B600CC9-791B-4A53-B828-28C0BB410400}" type="datetime1">
              <a:rPr lang="en-US" smtClean="0"/>
              <a:t>10/9/2019</a:t>
            </a:fld>
            <a:endParaRPr lang="en-US"/>
          </a:p>
        </p:txBody>
      </p:sp>
      <p:sp>
        <p:nvSpPr>
          <p:cNvPr id="17" name="Footer Placeholder 16"/>
          <p:cNvSpPr>
            <a:spLocks noGrp="1"/>
          </p:cNvSpPr>
          <p:nvPr>
            <p:ph type="ftr" sz="quarter" idx="11"/>
          </p:nvPr>
        </p:nvSpPr>
        <p:spPr/>
        <p:txBody>
          <a:bodyPr/>
          <a:lstStyle/>
          <a:p>
            <a:r>
              <a:rPr lang="en-US" smtClean="0"/>
              <a:t>Sumara Khanzada,clinical psychologist</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7BD081-0A84-4C8A-8F72-72C0D866F133}" type="datetime1">
              <a:rPr lang="en-US" smtClean="0"/>
              <a:t>10/9/2019</a:t>
            </a:fld>
            <a:endParaRPr lang="en-US"/>
          </a:p>
        </p:txBody>
      </p:sp>
      <p:sp>
        <p:nvSpPr>
          <p:cNvPr id="5" name="Footer Placeholder 4"/>
          <p:cNvSpPr>
            <a:spLocks noGrp="1"/>
          </p:cNvSpPr>
          <p:nvPr>
            <p:ph type="ftr" sz="quarter" idx="11"/>
          </p:nvPr>
        </p:nvSpPr>
        <p:spPr/>
        <p:txBody>
          <a:bodyPr/>
          <a:lstStyle/>
          <a:p>
            <a:r>
              <a:rPr lang="en-US" smtClean="0"/>
              <a:t>Sumara Khanzada,clinical psychologist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E15413-87B9-4C5B-9622-C4E3486D8DE6}" type="datetime1">
              <a:rPr lang="en-US" smtClean="0"/>
              <a:t>10/9/2019</a:t>
            </a:fld>
            <a:endParaRPr lang="en-US"/>
          </a:p>
        </p:txBody>
      </p:sp>
      <p:sp>
        <p:nvSpPr>
          <p:cNvPr id="5" name="Footer Placeholder 4"/>
          <p:cNvSpPr>
            <a:spLocks noGrp="1"/>
          </p:cNvSpPr>
          <p:nvPr>
            <p:ph type="ftr" sz="quarter" idx="11"/>
          </p:nvPr>
        </p:nvSpPr>
        <p:spPr/>
        <p:txBody>
          <a:bodyPr/>
          <a:lstStyle/>
          <a:p>
            <a:r>
              <a:rPr lang="en-US" smtClean="0"/>
              <a:t>Sumara Khanzada,clinical psychologist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19CDFAF-81B7-4B4B-9EED-582B8408BBFF}" type="datetime1">
              <a:rPr lang="en-US" smtClean="0"/>
              <a:t>10/9/2019</a:t>
            </a:fld>
            <a:endParaRPr lang="en-US"/>
          </a:p>
        </p:txBody>
      </p:sp>
      <p:sp>
        <p:nvSpPr>
          <p:cNvPr id="5" name="Footer Placeholder 4"/>
          <p:cNvSpPr>
            <a:spLocks noGrp="1"/>
          </p:cNvSpPr>
          <p:nvPr>
            <p:ph type="ftr" sz="quarter" idx="11"/>
          </p:nvPr>
        </p:nvSpPr>
        <p:spPr/>
        <p:txBody>
          <a:bodyPr/>
          <a:lstStyle/>
          <a:p>
            <a:r>
              <a:rPr lang="en-US" smtClean="0"/>
              <a:t>Sumara Khanzada,clinical psychologist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AAE74B-6925-42C5-8708-990DD168BE54}" type="datetime1">
              <a:rPr lang="en-US" smtClean="0"/>
              <a:t>10/9/2019</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Sumara Khanzada,clinical psychologist</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7E0DB35-C619-4159-8E72-7539EC45EC13}" type="datetime1">
              <a:rPr lang="en-US" smtClean="0"/>
              <a:t>10/9/2019</a:t>
            </a:fld>
            <a:endParaRPr lang="en-US"/>
          </a:p>
        </p:txBody>
      </p:sp>
      <p:sp>
        <p:nvSpPr>
          <p:cNvPr id="6" name="Footer Placeholder 5"/>
          <p:cNvSpPr>
            <a:spLocks noGrp="1"/>
          </p:cNvSpPr>
          <p:nvPr>
            <p:ph type="ftr" sz="quarter" idx="11"/>
          </p:nvPr>
        </p:nvSpPr>
        <p:spPr/>
        <p:txBody>
          <a:bodyPr/>
          <a:lstStyle/>
          <a:p>
            <a:r>
              <a:rPr lang="en-US" smtClean="0"/>
              <a:t>Sumara Khanzada,clinical psychologist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1E6DBB-E8BC-4D2C-A740-2F34E3CA029B}" type="datetime1">
              <a:rPr lang="en-US" smtClean="0"/>
              <a:t>10/9/2019</a:t>
            </a:fld>
            <a:endParaRPr lang="en-US"/>
          </a:p>
        </p:txBody>
      </p:sp>
      <p:sp>
        <p:nvSpPr>
          <p:cNvPr id="8" name="Footer Placeholder 7"/>
          <p:cNvSpPr>
            <a:spLocks noGrp="1"/>
          </p:cNvSpPr>
          <p:nvPr>
            <p:ph type="ftr" sz="quarter" idx="11"/>
          </p:nvPr>
        </p:nvSpPr>
        <p:spPr/>
        <p:txBody>
          <a:bodyPr/>
          <a:lstStyle/>
          <a:p>
            <a:r>
              <a:rPr lang="en-US" smtClean="0"/>
              <a:t>Sumara Khanzada,clinical psychologist</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8AD983-985F-41E6-981A-C38468B8B38D}" type="datetime1">
              <a:rPr lang="en-US" smtClean="0"/>
              <a:t>10/9/2019</a:t>
            </a:fld>
            <a:endParaRPr lang="en-US"/>
          </a:p>
        </p:txBody>
      </p:sp>
      <p:sp>
        <p:nvSpPr>
          <p:cNvPr id="4" name="Footer Placeholder 3"/>
          <p:cNvSpPr>
            <a:spLocks noGrp="1"/>
          </p:cNvSpPr>
          <p:nvPr>
            <p:ph type="ftr" sz="quarter" idx="11"/>
          </p:nvPr>
        </p:nvSpPr>
        <p:spPr/>
        <p:txBody>
          <a:bodyPr/>
          <a:lstStyle/>
          <a:p>
            <a:r>
              <a:rPr lang="en-US" smtClean="0"/>
              <a:t>Sumara Khanzada,clinical psychologist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94A7F-120D-4F3F-A0C8-0BA87B130D8E}" type="datetime1">
              <a:rPr lang="en-US" smtClean="0"/>
              <a:t>10/9/2019</a:t>
            </a:fld>
            <a:endParaRPr lang="en-US"/>
          </a:p>
        </p:txBody>
      </p:sp>
      <p:sp>
        <p:nvSpPr>
          <p:cNvPr id="3" name="Footer Placeholder 2"/>
          <p:cNvSpPr>
            <a:spLocks noGrp="1"/>
          </p:cNvSpPr>
          <p:nvPr>
            <p:ph type="ftr" sz="quarter" idx="11"/>
          </p:nvPr>
        </p:nvSpPr>
        <p:spPr/>
        <p:txBody>
          <a:bodyPr/>
          <a:lstStyle/>
          <a:p>
            <a:r>
              <a:rPr lang="en-US" smtClean="0"/>
              <a:t>Sumara Khanzada,clinical psychologist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DF1D5D3-F347-4BA6-8511-A8B6BDB164F0}" type="datetime1">
              <a:rPr lang="en-US" smtClean="0"/>
              <a:t>10/9/2019</a:t>
            </a:fld>
            <a:endParaRPr lang="en-US"/>
          </a:p>
        </p:txBody>
      </p:sp>
      <p:sp>
        <p:nvSpPr>
          <p:cNvPr id="6" name="Footer Placeholder 5"/>
          <p:cNvSpPr>
            <a:spLocks noGrp="1"/>
          </p:cNvSpPr>
          <p:nvPr>
            <p:ph type="ftr" sz="quarter" idx="11"/>
          </p:nvPr>
        </p:nvSpPr>
        <p:spPr/>
        <p:txBody>
          <a:bodyPr/>
          <a:lstStyle/>
          <a:p>
            <a:r>
              <a:rPr lang="en-US" smtClean="0"/>
              <a:t>Sumara Khanzada,clinical psychologist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46F320-6796-4058-B442-BDDCE502A9EE}" type="datetime1">
              <a:rPr lang="en-US" smtClean="0"/>
              <a:t>10/9/2019</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Sumara Khanzada,clinical psychologist</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B5B9644-8DC5-4DCC-B7F8-AA6E4A014EA5}" type="datetime1">
              <a:rPr lang="en-US" smtClean="0"/>
              <a:t>10/9/2019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Sumara Khanzada,clinical psychologist</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US" sz="6000" dirty="0" smtClean="0"/>
              <a:t>How Attitudes develops and change</a:t>
            </a:r>
            <a:endParaRPr lang="en-US" sz="6000" dirty="0"/>
          </a:p>
        </p:txBody>
      </p:sp>
      <p:sp>
        <p:nvSpPr>
          <p:cNvPr id="2" name="Title 1"/>
          <p:cNvSpPr>
            <a:spLocks noGrp="1"/>
          </p:cNvSpPr>
          <p:nvPr>
            <p:ph type="ctrTitle"/>
          </p:nvPr>
        </p:nvSpPr>
        <p:spPr/>
        <p:txBody>
          <a:bodyPr>
            <a:normAutofit/>
          </a:bodyPr>
          <a:lstStyle/>
          <a:p>
            <a:r>
              <a:rPr sz="6000" smtClean="0"/>
              <a:t>Attitudes</a:t>
            </a:r>
            <a:endParaRPr lang="en-US" sz="6000" dirty="0"/>
          </a:p>
        </p:txBody>
      </p:sp>
      <p:sp>
        <p:nvSpPr>
          <p:cNvPr id="4" name="Footer Placeholder 3"/>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Nations are adopting the attitude</a:t>
            </a:r>
            <a:endParaRPr lang="en-US" u="sng" dirty="0"/>
          </a:p>
        </p:txBody>
      </p:sp>
      <p:pic>
        <p:nvPicPr>
          <p:cNvPr id="4" name="Content Placeholder 3" descr="world-in-your-hands-SM.jpg"/>
          <p:cNvPicPr>
            <a:picLocks noGrp="1" noChangeAspect="1"/>
          </p:cNvPicPr>
          <p:nvPr>
            <p:ph sz="quarter" idx="1"/>
          </p:nvPr>
        </p:nvPicPr>
        <p:blipFill>
          <a:blip r:embed="rId2"/>
          <a:stretch>
            <a:fillRect/>
          </a:stretch>
        </p:blipFill>
        <p:spPr>
          <a:xfrm>
            <a:off x="914400" y="1905000"/>
            <a:ext cx="7391400" cy="4495800"/>
          </a:xfrm>
        </p:spPr>
      </p:pic>
      <p:sp>
        <p:nvSpPr>
          <p:cNvPr id="5" name="Footer Placeholder 4"/>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Attitudes and Behaviors</a:t>
            </a:r>
            <a:endParaRPr lang="en-US" u="sng" dirty="0"/>
          </a:p>
        </p:txBody>
      </p:sp>
      <p:sp>
        <p:nvSpPr>
          <p:cNvPr id="3" name="Content Placeholder 2"/>
          <p:cNvSpPr>
            <a:spLocks noGrp="1"/>
          </p:cNvSpPr>
          <p:nvPr>
            <p:ph sz="quarter" idx="1"/>
          </p:nvPr>
        </p:nvSpPr>
        <p:spPr/>
        <p:txBody>
          <a:bodyPr/>
          <a:lstStyle/>
          <a:p>
            <a:pPr>
              <a:buNone/>
            </a:pPr>
            <a:r>
              <a:rPr lang="en-US" dirty="0" smtClean="0"/>
              <a:t>                               </a:t>
            </a:r>
            <a:r>
              <a:rPr lang="en-US" dirty="0" smtClean="0">
                <a:solidFill>
                  <a:srgbClr val="FF0000"/>
                </a:solidFill>
              </a:rPr>
              <a:t>Other influences</a:t>
            </a:r>
          </a:p>
          <a:p>
            <a:pPr>
              <a:buNone/>
            </a:pPr>
            <a:r>
              <a:rPr lang="en-US" dirty="0" smtClean="0"/>
              <a:t>                                              </a:t>
            </a:r>
          </a:p>
          <a:p>
            <a:pPr>
              <a:buNone/>
            </a:pPr>
            <a:r>
              <a:rPr lang="en-US" dirty="0" smtClean="0"/>
              <a:t>                               Expressed Attitude   (</a:t>
            </a:r>
            <a:r>
              <a:rPr lang="en-US" dirty="0" smtClean="0">
                <a:solidFill>
                  <a:schemeClr val="accent5">
                    <a:lumMod val="75000"/>
                  </a:schemeClr>
                </a:solidFill>
              </a:rPr>
              <a:t>subjective</a:t>
            </a:r>
            <a:r>
              <a:rPr lang="en-US" dirty="0" smtClean="0"/>
              <a:t>)</a:t>
            </a:r>
          </a:p>
          <a:p>
            <a:pPr>
              <a:buNone/>
            </a:pPr>
            <a:r>
              <a:rPr lang="en-US" dirty="0" smtClean="0"/>
              <a:t>                                             </a:t>
            </a:r>
          </a:p>
          <a:p>
            <a:pPr>
              <a:buNone/>
            </a:pPr>
            <a:r>
              <a:rPr lang="en-US" dirty="0" smtClean="0"/>
              <a:t>                                      Attitude</a:t>
            </a:r>
          </a:p>
          <a:p>
            <a:pPr>
              <a:buNone/>
            </a:pPr>
            <a:endParaRPr lang="en-US" dirty="0" smtClean="0"/>
          </a:p>
          <a:p>
            <a:pPr>
              <a:buNone/>
            </a:pPr>
            <a:r>
              <a:rPr lang="en-US" dirty="0" smtClean="0"/>
              <a:t>                                      Behavior              (</a:t>
            </a:r>
            <a:r>
              <a:rPr lang="en-US" dirty="0" smtClean="0">
                <a:solidFill>
                  <a:schemeClr val="accent5">
                    <a:lumMod val="75000"/>
                  </a:schemeClr>
                </a:solidFill>
              </a:rPr>
              <a:t>subjective</a:t>
            </a:r>
            <a:r>
              <a:rPr lang="en-US" dirty="0" smtClean="0"/>
              <a:t>)</a:t>
            </a:r>
          </a:p>
          <a:p>
            <a:pPr>
              <a:buNone/>
            </a:pPr>
            <a:r>
              <a:rPr lang="en-US" dirty="0" smtClean="0"/>
              <a:t>                                           </a:t>
            </a:r>
          </a:p>
          <a:p>
            <a:pPr>
              <a:buNone/>
            </a:pPr>
            <a:r>
              <a:rPr lang="en-US" dirty="0" smtClean="0"/>
              <a:t>                               </a:t>
            </a:r>
            <a:r>
              <a:rPr lang="en-US" dirty="0" smtClean="0">
                <a:solidFill>
                  <a:srgbClr val="FF0000"/>
                </a:solidFill>
              </a:rPr>
              <a:t>Other influences</a:t>
            </a:r>
            <a:endParaRPr lang="en-US" dirty="0">
              <a:solidFill>
                <a:srgbClr val="FF0000"/>
              </a:solidFill>
            </a:endParaRPr>
          </a:p>
        </p:txBody>
      </p:sp>
      <p:sp>
        <p:nvSpPr>
          <p:cNvPr id="4" name="Down Arrow 3"/>
          <p:cNvSpPr/>
          <p:nvPr/>
        </p:nvSpPr>
        <p:spPr>
          <a:xfrm>
            <a:off x="4191000" y="1828800"/>
            <a:ext cx="484632"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a:off x="4114800" y="4648200"/>
            <a:ext cx="484632"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a:off x="4191000" y="2743200"/>
            <a:ext cx="484632"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rved Left Arrow 6"/>
          <p:cNvSpPr/>
          <p:nvPr/>
        </p:nvSpPr>
        <p:spPr>
          <a:xfrm>
            <a:off x="5029200" y="3581400"/>
            <a:ext cx="807720" cy="990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Left Arrow 7"/>
          <p:cNvSpPr/>
          <p:nvPr/>
        </p:nvSpPr>
        <p:spPr>
          <a:xfrm rot="10210737">
            <a:off x="2973782" y="3557401"/>
            <a:ext cx="704647" cy="1077162"/>
          </a:xfrm>
          <a:prstGeom prst="curvedLeftArrow">
            <a:avLst>
              <a:gd name="adj1" fmla="val 25000"/>
              <a:gd name="adj2" fmla="val 3602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ooter Placeholder 8"/>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Attitudes and Behaviors</a:t>
            </a:r>
            <a:endParaRPr lang="en-US" u="sng" dirty="0"/>
          </a:p>
        </p:txBody>
      </p:sp>
      <p:pic>
        <p:nvPicPr>
          <p:cNvPr id="4" name="Content Placeholder 3" descr="allyship-2.jpg"/>
          <p:cNvPicPr>
            <a:picLocks noGrp="1" noChangeAspect="1"/>
          </p:cNvPicPr>
          <p:nvPr>
            <p:ph sz="quarter" idx="1"/>
          </p:nvPr>
        </p:nvPicPr>
        <p:blipFill>
          <a:blip r:embed="rId3"/>
          <a:stretch>
            <a:fillRect/>
          </a:stretch>
        </p:blipFill>
        <p:spPr>
          <a:xfrm>
            <a:off x="838200" y="1752600"/>
            <a:ext cx="7620000" cy="4572000"/>
          </a:xfrm>
        </p:spPr>
      </p:pic>
      <p:sp>
        <p:nvSpPr>
          <p:cNvPr id="5" name="Footer Placeholder 4"/>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Attitude - Behavior Correspondence</a:t>
            </a:r>
            <a:endParaRPr lang="en-US" u="sng" dirty="0"/>
          </a:p>
        </p:txBody>
      </p:sp>
      <p:sp>
        <p:nvSpPr>
          <p:cNvPr id="3" name="Content Placeholder 2"/>
          <p:cNvSpPr>
            <a:spLocks noGrp="1"/>
          </p:cNvSpPr>
          <p:nvPr>
            <p:ph sz="quarter" idx="1"/>
          </p:nvPr>
        </p:nvSpPr>
        <p:spPr/>
        <p:txBody>
          <a:bodyPr>
            <a:normAutofit lnSpcReduction="10000"/>
          </a:bodyPr>
          <a:lstStyle/>
          <a:p>
            <a:pPr>
              <a:buNone/>
            </a:pPr>
            <a:r>
              <a:rPr lang="en-US" dirty="0" smtClean="0"/>
              <a:t>    Attitude could be measure through observing Behavior and Behavior could be predict thought measuring Attitudes,</a:t>
            </a:r>
          </a:p>
          <a:p>
            <a:pPr>
              <a:buNone/>
            </a:pPr>
            <a:r>
              <a:rPr lang="en-US" dirty="0" smtClean="0"/>
              <a:t>    like ,,,,,,,,,,,,,,,,,,,,,,,,,,,,,,,    health related practice. </a:t>
            </a:r>
          </a:p>
          <a:p>
            <a:pPr>
              <a:buNone/>
            </a:pPr>
            <a:r>
              <a:rPr lang="en-US" dirty="0" smtClean="0"/>
              <a:t>    both corresponding , ,, benefits  related to attitude  and jogging  related to behavior.</a:t>
            </a:r>
          </a:p>
          <a:p>
            <a:pPr>
              <a:buNone/>
            </a:pPr>
            <a:r>
              <a:rPr lang="en-US" dirty="0" smtClean="0"/>
              <a:t>    both is subjective  .</a:t>
            </a:r>
          </a:p>
          <a:p>
            <a:pPr>
              <a:buNone/>
            </a:pPr>
            <a:r>
              <a:rPr lang="en-US" dirty="0" smtClean="0"/>
              <a:t>                                       Attitude</a:t>
            </a:r>
          </a:p>
          <a:p>
            <a:pPr>
              <a:buNone/>
            </a:pPr>
            <a:r>
              <a:rPr lang="en-US" dirty="0" smtClean="0"/>
              <a:t>                                              </a:t>
            </a:r>
          </a:p>
          <a:p>
            <a:pPr>
              <a:buNone/>
            </a:pPr>
            <a:endParaRPr lang="en-US" dirty="0" smtClean="0"/>
          </a:p>
          <a:p>
            <a:pPr>
              <a:buNone/>
            </a:pPr>
            <a:r>
              <a:rPr lang="en-US" dirty="0" smtClean="0"/>
              <a:t>                                      Behavior </a:t>
            </a:r>
          </a:p>
        </p:txBody>
      </p:sp>
      <p:sp>
        <p:nvSpPr>
          <p:cNvPr id="4" name="Curved Left Arrow 3"/>
          <p:cNvSpPr/>
          <p:nvPr/>
        </p:nvSpPr>
        <p:spPr>
          <a:xfrm>
            <a:off x="5029200" y="3886200"/>
            <a:ext cx="807720" cy="1524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urved Down Arrow 4"/>
          <p:cNvSpPr/>
          <p:nvPr/>
        </p:nvSpPr>
        <p:spPr>
          <a:xfrm rot="15183814">
            <a:off x="2657372" y="4103002"/>
            <a:ext cx="1296215" cy="102984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ooter Placeholder 5"/>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Sumara Khanzada,clinical psychologist</a:t>
            </a:r>
            <a:endParaRPr lang="en-US"/>
          </a:p>
        </p:txBody>
      </p:sp>
      <p:pic>
        <p:nvPicPr>
          <p:cNvPr id="5" name="Content Placeholder 4"/>
          <p:cNvPicPr>
            <a:picLocks noGrp="1" noChangeAspect="1"/>
          </p:cNvPicPr>
          <p:nvPr>
            <p:ph sz="quarter" idx="1"/>
          </p:nvPr>
        </p:nvPicPr>
        <p:blipFill>
          <a:blip r:embed="rId2"/>
          <a:stretch>
            <a:fillRect/>
          </a:stretch>
        </p:blipFill>
        <p:spPr>
          <a:xfrm>
            <a:off x="0" y="-76200"/>
            <a:ext cx="9143999" cy="6629400"/>
          </a:xfrm>
          <a:prstGeom prst="rect">
            <a:avLst/>
          </a:prstGeom>
        </p:spPr>
      </p:pic>
    </p:spTree>
    <p:extLst>
      <p:ext uri="{BB962C8B-B14F-4D97-AF65-F5344CB8AC3E}">
        <p14:creationId xmlns:p14="http://schemas.microsoft.com/office/powerpoint/2010/main" val="2469177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211762"/>
          </a:xfrm>
        </p:spPr>
        <p:txBody>
          <a:bodyPr>
            <a:normAutofit fontScale="90000"/>
          </a:bodyPr>
          <a:lstStyle/>
          <a:p>
            <a:r>
              <a:rPr lang="en-US" dirty="0"/>
              <a:t>Attitudes = blend of values and </a:t>
            </a:r>
            <a:r>
              <a:rPr lang="en-US" dirty="0" smtClean="0"/>
              <a:t>beliefs=Attitudes</a:t>
            </a:r>
            <a:r>
              <a:rPr lang="en-US" dirty="0"/>
              <a:t/>
            </a:r>
            <a:br>
              <a:rPr lang="en-US" dirty="0"/>
            </a:br>
            <a:r>
              <a:rPr lang="en-US" dirty="0"/>
              <a:t>An attitude that is resistance to change </a:t>
            </a:r>
            <a:r>
              <a:rPr lang="en-US" dirty="0" smtClean="0"/>
              <a:t>=prejudice</a:t>
            </a:r>
            <a:r>
              <a:rPr lang="en-US" dirty="0"/>
              <a:t/>
            </a:r>
            <a:br>
              <a:rPr lang="en-US" dirty="0"/>
            </a:br>
            <a:r>
              <a:rPr lang="en-US" dirty="0"/>
              <a:t>A component of a prejudicial attitude =stereotyping</a:t>
            </a:r>
            <a:br>
              <a:rPr lang="en-US" dirty="0"/>
            </a:br>
            <a:r>
              <a:rPr lang="en-US" dirty="0"/>
              <a:t>simply defines a stereotype as ‘a shared conception </a:t>
            </a:r>
            <a:r>
              <a:rPr lang="en-US" dirty="0" smtClean="0"/>
              <a:t>of peoples.</a:t>
            </a:r>
            <a:r>
              <a:rPr lang="en-US" dirty="0"/>
              <a:t/>
            </a:r>
            <a:br>
              <a:rPr lang="en-US" dirty="0"/>
            </a:br>
            <a:endParaRPr lang="en-US" dirty="0"/>
          </a:p>
        </p:txBody>
      </p:sp>
      <p:sp>
        <p:nvSpPr>
          <p:cNvPr id="3" name="Footer Placeholder 2"/>
          <p:cNvSpPr>
            <a:spLocks noGrp="1"/>
          </p:cNvSpPr>
          <p:nvPr>
            <p:ph type="ftr" sz="quarter" idx="11"/>
          </p:nvPr>
        </p:nvSpPr>
        <p:spPr/>
        <p:txBody>
          <a:bodyPr/>
          <a:lstStyle/>
          <a:p>
            <a:r>
              <a:rPr lang="en-US" smtClean="0"/>
              <a:t>Sumara Khanzada,clinical psychologist</a:t>
            </a:r>
            <a:endParaRPr lang="en-US"/>
          </a:p>
        </p:txBody>
      </p:sp>
    </p:spTree>
    <p:extLst>
      <p:ext uri="{BB962C8B-B14F-4D97-AF65-F5344CB8AC3E}">
        <p14:creationId xmlns:p14="http://schemas.microsoft.com/office/powerpoint/2010/main" val="637551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975955"/>
            <a:ext cx="9144000" cy="3882045"/>
          </a:xfrm>
        </p:spPr>
        <p:txBody>
          <a:bodyPr>
            <a:normAutofit/>
          </a:bodyPr>
          <a:lstStyle/>
          <a:p>
            <a:r>
              <a:rPr lang="en-US" sz="4000" dirty="0"/>
              <a:t>Who influences what think</a:t>
            </a:r>
          </a:p>
          <a:p>
            <a:r>
              <a:rPr lang="en-US" sz="4000" dirty="0"/>
              <a:t>(cognitive), feel (affective) and as a</a:t>
            </a:r>
          </a:p>
          <a:p>
            <a:r>
              <a:rPr lang="en-US" sz="4000" dirty="0"/>
              <a:t>result the may affect the way you</a:t>
            </a:r>
          </a:p>
          <a:p>
            <a:r>
              <a:rPr lang="en-US" sz="4000" dirty="0"/>
              <a:t>behave </a:t>
            </a:r>
            <a:r>
              <a:rPr lang="en-US" sz="4000" dirty="0" smtClean="0"/>
              <a:t>(behavioral)?</a:t>
            </a:r>
            <a:endParaRPr lang="en-US" sz="4000" dirty="0"/>
          </a:p>
        </p:txBody>
      </p:sp>
      <p:sp>
        <p:nvSpPr>
          <p:cNvPr id="3" name="Footer Placeholder 2"/>
          <p:cNvSpPr>
            <a:spLocks noGrp="1"/>
          </p:cNvSpPr>
          <p:nvPr>
            <p:ph type="ftr" sz="quarter" idx="11"/>
          </p:nvPr>
        </p:nvSpPr>
        <p:spPr/>
        <p:txBody>
          <a:bodyPr/>
          <a:lstStyle/>
          <a:p>
            <a:r>
              <a:rPr lang="en-US" smtClean="0"/>
              <a:t>Sumara Khanzada,clinical psychologist</a:t>
            </a:r>
            <a:endParaRPr lang="en-US"/>
          </a:p>
        </p:txBody>
      </p:sp>
      <p:sp>
        <p:nvSpPr>
          <p:cNvPr id="4" name="Title 3"/>
          <p:cNvSpPr>
            <a:spLocks noGrp="1"/>
          </p:cNvSpPr>
          <p:nvPr>
            <p:ph type="ctrTitle"/>
          </p:nvPr>
        </p:nvSpPr>
        <p:spPr/>
        <p:txBody>
          <a:bodyPr/>
          <a:lstStyle/>
          <a:p>
            <a:r>
              <a:rPr lang="en-US" dirty="0"/>
              <a:t>How are attitudes formed?</a:t>
            </a:r>
          </a:p>
        </p:txBody>
      </p:sp>
    </p:spTree>
    <p:extLst>
      <p:ext uri="{BB962C8B-B14F-4D97-AF65-F5344CB8AC3E}">
        <p14:creationId xmlns:p14="http://schemas.microsoft.com/office/powerpoint/2010/main" val="3984235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Sumara Khanzada,clinical psychologist</a:t>
            </a:r>
            <a:endParaRPr lang="en-US"/>
          </a:p>
        </p:txBody>
      </p:sp>
      <p:pic>
        <p:nvPicPr>
          <p:cNvPr id="5" name="Content Placeholder 4"/>
          <p:cNvPicPr>
            <a:picLocks noGrp="1" noChangeAspect="1"/>
          </p:cNvPicPr>
          <p:nvPr>
            <p:ph sz="quarter" idx="1"/>
          </p:nvPr>
        </p:nvPicPr>
        <p:blipFill>
          <a:blip r:embed="rId2"/>
          <a:stretch>
            <a:fillRect/>
          </a:stretch>
        </p:blipFill>
        <p:spPr>
          <a:xfrm>
            <a:off x="-228600" y="152400"/>
            <a:ext cx="9601200" cy="6705600"/>
          </a:xfrm>
          <a:prstGeom prst="rect">
            <a:avLst/>
          </a:prstGeom>
        </p:spPr>
      </p:pic>
    </p:spTree>
    <p:extLst>
      <p:ext uri="{BB962C8B-B14F-4D97-AF65-F5344CB8AC3E}">
        <p14:creationId xmlns:p14="http://schemas.microsoft.com/office/powerpoint/2010/main" val="3096198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Attitude Based</a:t>
            </a:r>
            <a:endParaRPr lang="en-US" u="sng" dirty="0"/>
          </a:p>
        </p:txBody>
      </p:sp>
      <p:sp>
        <p:nvSpPr>
          <p:cNvPr id="3" name="Content Placeholder 2"/>
          <p:cNvSpPr>
            <a:spLocks noGrp="1"/>
          </p:cNvSpPr>
          <p:nvPr>
            <p:ph sz="quarter" idx="1"/>
          </p:nvPr>
        </p:nvSpPr>
        <p:spPr/>
        <p:txBody>
          <a:bodyPr/>
          <a:lstStyle/>
          <a:p>
            <a:pPr>
              <a:buNone/>
            </a:pPr>
            <a:endParaRPr lang="en-US" sz="2800" dirty="0" smtClean="0">
              <a:solidFill>
                <a:srgbClr val="FF0000"/>
              </a:solidFill>
            </a:endParaRPr>
          </a:p>
          <a:p>
            <a:pPr>
              <a:buNone/>
            </a:pPr>
            <a:endParaRPr lang="en-US" sz="2800" dirty="0" smtClean="0">
              <a:solidFill>
                <a:srgbClr val="FF0000"/>
              </a:solidFill>
            </a:endParaRPr>
          </a:p>
          <a:p>
            <a:pPr marL="514350" indent="-514350">
              <a:buFont typeface="+mj-lt"/>
              <a:buAutoNum type="arabicParenR"/>
            </a:pPr>
            <a:r>
              <a:rPr lang="en-US" sz="5400" dirty="0" smtClean="0">
                <a:solidFill>
                  <a:srgbClr val="FF0000"/>
                </a:solidFill>
              </a:rPr>
              <a:t>based on beliefs</a:t>
            </a:r>
          </a:p>
          <a:p>
            <a:pPr marL="514350" indent="-514350">
              <a:buFont typeface="+mj-lt"/>
              <a:buAutoNum type="arabicParenR"/>
            </a:pPr>
            <a:r>
              <a:rPr lang="en-US" sz="5400" dirty="0" smtClean="0">
                <a:solidFill>
                  <a:srgbClr val="FF0000"/>
                </a:solidFill>
              </a:rPr>
              <a:t>based on feelings</a:t>
            </a:r>
          </a:p>
          <a:p>
            <a:pPr marL="514350" indent="-514350">
              <a:buFont typeface="+mj-lt"/>
              <a:buAutoNum type="arabicParenR"/>
            </a:pPr>
            <a:r>
              <a:rPr lang="en-US" sz="5400" dirty="0" smtClean="0">
                <a:solidFill>
                  <a:srgbClr val="FF0000"/>
                </a:solidFill>
              </a:rPr>
              <a:t>based on behavior</a:t>
            </a:r>
            <a:endParaRPr lang="en-US" sz="5400" dirty="0"/>
          </a:p>
        </p:txBody>
      </p:sp>
      <p:sp>
        <p:nvSpPr>
          <p:cNvPr id="4" name="Footer Placeholder 3"/>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Attitude based on Beliefs</a:t>
            </a:r>
            <a:endParaRPr lang="en-US" u="sng" dirty="0"/>
          </a:p>
        </p:txBody>
      </p:sp>
      <p:sp>
        <p:nvSpPr>
          <p:cNvPr id="3" name="Content Placeholder 2"/>
          <p:cNvSpPr>
            <a:spLocks noGrp="1"/>
          </p:cNvSpPr>
          <p:nvPr>
            <p:ph sz="quarter" idx="1"/>
          </p:nvPr>
        </p:nvSpPr>
        <p:spPr/>
        <p:txBody>
          <a:bodyPr>
            <a:normAutofit lnSpcReduction="10000"/>
          </a:bodyPr>
          <a:lstStyle/>
          <a:p>
            <a:pPr>
              <a:buNone/>
            </a:pPr>
            <a:r>
              <a:rPr lang="en-US" dirty="0" smtClean="0"/>
              <a:t>    </a:t>
            </a:r>
          </a:p>
          <a:p>
            <a:pPr>
              <a:buNone/>
            </a:pPr>
            <a:endParaRPr lang="en-US" dirty="0" smtClean="0"/>
          </a:p>
          <a:p>
            <a:pPr>
              <a:buNone/>
            </a:pPr>
            <a:r>
              <a:rPr lang="en-US" dirty="0" smtClean="0"/>
              <a:t>    First </a:t>
            </a:r>
            <a:r>
              <a:rPr lang="en-US" sz="4000" dirty="0" smtClean="0"/>
              <a:t>Attitudes can be </a:t>
            </a:r>
            <a:r>
              <a:rPr lang="en-US" sz="4000" dirty="0" smtClean="0">
                <a:solidFill>
                  <a:srgbClr val="FF0000"/>
                </a:solidFill>
              </a:rPr>
              <a:t>based on beliefs</a:t>
            </a:r>
            <a:r>
              <a:rPr lang="en-US" sz="4000" dirty="0" smtClean="0"/>
              <a:t>. Just information we have about a product so we might hold an attitude toward a car because we believe it gets high gas mileage and has a good repair history.</a:t>
            </a:r>
            <a:endParaRPr lang="en-US" sz="4000" dirty="0"/>
          </a:p>
        </p:txBody>
      </p:sp>
      <p:sp>
        <p:nvSpPr>
          <p:cNvPr id="4" name="Footer Placeholder 3"/>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Attitudes</a:t>
            </a:r>
            <a:endParaRPr lang="en-US" u="sng" dirty="0"/>
          </a:p>
        </p:txBody>
      </p:sp>
      <p:sp>
        <p:nvSpPr>
          <p:cNvPr id="5" name="Footer Placeholder 4"/>
          <p:cNvSpPr>
            <a:spLocks noGrp="1"/>
          </p:cNvSpPr>
          <p:nvPr>
            <p:ph type="ftr" sz="quarter" idx="11"/>
          </p:nvPr>
        </p:nvSpPr>
        <p:spPr/>
        <p:txBody>
          <a:bodyPr/>
          <a:lstStyle/>
          <a:p>
            <a:r>
              <a:rPr lang="en-US" smtClean="0"/>
              <a:t>Sumara Khanzada,clinical psychologist</a:t>
            </a:r>
            <a:endParaRPr lang="en-US"/>
          </a:p>
        </p:txBody>
      </p:sp>
      <p:pic>
        <p:nvPicPr>
          <p:cNvPr id="6" name="Content Placeholder 5"/>
          <p:cNvPicPr>
            <a:picLocks noGrp="1" noChangeAspect="1"/>
          </p:cNvPicPr>
          <p:nvPr>
            <p:ph sz="quarter" idx="1"/>
          </p:nvPr>
        </p:nvPicPr>
        <p:blipFill>
          <a:blip r:embed="rId2"/>
          <a:stretch>
            <a:fillRect/>
          </a:stretch>
        </p:blipFill>
        <p:spPr>
          <a:xfrm>
            <a:off x="0" y="1295400"/>
            <a:ext cx="9143999" cy="55626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Attitude based on feelings</a:t>
            </a:r>
            <a:endParaRPr lang="en-US" u="sng" dirty="0"/>
          </a:p>
        </p:txBody>
      </p:sp>
      <p:sp>
        <p:nvSpPr>
          <p:cNvPr id="3" name="Content Placeholder 2"/>
          <p:cNvSpPr>
            <a:spLocks noGrp="1"/>
          </p:cNvSpPr>
          <p:nvPr>
            <p:ph sz="quarter" idx="1"/>
          </p:nvPr>
        </p:nvSpPr>
        <p:spPr/>
        <p:txBody>
          <a:bodyPr/>
          <a:lstStyle/>
          <a:p>
            <a:pPr>
              <a:buNone/>
            </a:pPr>
            <a:r>
              <a:rPr lang="en-US" dirty="0" smtClean="0"/>
              <a:t>   </a:t>
            </a:r>
            <a:r>
              <a:rPr lang="en-US" sz="3600" dirty="0" smtClean="0"/>
              <a:t>Attitudes can also be </a:t>
            </a:r>
            <a:r>
              <a:rPr lang="en-US" sz="3600" dirty="0" smtClean="0">
                <a:solidFill>
                  <a:srgbClr val="FF0000"/>
                </a:solidFill>
              </a:rPr>
              <a:t>based on feelings </a:t>
            </a:r>
            <a:r>
              <a:rPr lang="en-US" sz="3600" dirty="0" smtClean="0"/>
              <a:t>or emotional, that's the second component. A lot of attitudes toward other people are based on these emotional reactions so we may not know very much about a person but have a very strong emotional response to that person.    </a:t>
            </a:r>
          </a:p>
          <a:p>
            <a:endParaRPr lang="en-US" dirty="0"/>
          </a:p>
        </p:txBody>
      </p:sp>
      <p:sp>
        <p:nvSpPr>
          <p:cNvPr id="4" name="Footer Placeholder 3"/>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Attitude based on feelings</a:t>
            </a:r>
            <a:endParaRPr lang="en-US" u="sng" dirty="0"/>
          </a:p>
        </p:txBody>
      </p:sp>
      <p:pic>
        <p:nvPicPr>
          <p:cNvPr id="4" name="Content Placeholder 3" descr="290-pakistani-passport.jpg"/>
          <p:cNvPicPr>
            <a:picLocks noGrp="1" noChangeAspect="1"/>
          </p:cNvPicPr>
          <p:nvPr>
            <p:ph sz="quarter" idx="1"/>
          </p:nvPr>
        </p:nvPicPr>
        <p:blipFill>
          <a:blip r:embed="rId2"/>
          <a:stretch>
            <a:fillRect/>
          </a:stretch>
        </p:blipFill>
        <p:spPr>
          <a:xfrm>
            <a:off x="1371600" y="1828800"/>
            <a:ext cx="6857999" cy="4343400"/>
          </a:xfrm>
        </p:spPr>
      </p:pic>
      <p:sp>
        <p:nvSpPr>
          <p:cNvPr id="5" name="Footer Placeholder 4"/>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rgbClr val="FF0000"/>
                </a:solidFill>
              </a:rPr>
              <a:t>Attitude based on behavior </a:t>
            </a:r>
            <a:br>
              <a:rPr lang="en-US" u="sng" dirty="0" smtClean="0">
                <a:solidFill>
                  <a:srgbClr val="FF0000"/>
                </a:solidFill>
              </a:rPr>
            </a:br>
            <a:endParaRPr lang="en-US" u="sng" dirty="0"/>
          </a:p>
        </p:txBody>
      </p:sp>
      <p:sp>
        <p:nvSpPr>
          <p:cNvPr id="5" name="Footer Placeholder 4"/>
          <p:cNvSpPr>
            <a:spLocks noGrp="1"/>
          </p:cNvSpPr>
          <p:nvPr>
            <p:ph type="ftr" sz="quarter" idx="11"/>
          </p:nvPr>
        </p:nvSpPr>
        <p:spPr/>
        <p:txBody>
          <a:bodyPr/>
          <a:lstStyle/>
          <a:p>
            <a:r>
              <a:rPr lang="en-US" smtClean="0"/>
              <a:t>Sumara Khanzada,clinical psychologist</a:t>
            </a:r>
            <a:endParaRPr lang="en-US"/>
          </a:p>
        </p:txBody>
      </p:sp>
      <p:sp>
        <p:nvSpPr>
          <p:cNvPr id="3" name="Content Placeholder 2"/>
          <p:cNvSpPr>
            <a:spLocks noGrp="1"/>
          </p:cNvSpPr>
          <p:nvPr>
            <p:ph sz="quarter" idx="1"/>
          </p:nvPr>
        </p:nvSpPr>
        <p:spPr/>
        <p:txBody>
          <a:bodyPr>
            <a:normAutofit/>
          </a:bodyPr>
          <a:lstStyle/>
          <a:p>
            <a:pPr marL="0" indent="0">
              <a:buNone/>
            </a:pPr>
            <a:r>
              <a:rPr lang="en-US" sz="4400" dirty="0"/>
              <a:t>Attitudes are largely developed </a:t>
            </a:r>
            <a:r>
              <a:rPr lang="en-US" sz="4400" dirty="0" smtClean="0"/>
              <a:t>through experience</a:t>
            </a:r>
            <a:r>
              <a:rPr lang="en-US" sz="4400" dirty="0"/>
              <a:t>. Identify and describe factors </a:t>
            </a:r>
            <a:r>
              <a:rPr lang="en-US" sz="4400" dirty="0" smtClean="0"/>
              <a:t>that form </a:t>
            </a:r>
            <a:r>
              <a:rPr lang="en-US" sz="4400" dirty="0"/>
              <a:t>attitude. </a:t>
            </a:r>
            <a:endParaRPr lang="en-US" sz="4400" dirty="0" smtClean="0"/>
          </a:p>
          <a:p>
            <a:pPr marL="0" indent="0">
              <a:buNone/>
            </a:pPr>
            <a:r>
              <a:rPr lang="en-US" sz="4400" dirty="0"/>
              <a:t>If attitude is based on false information and is unfair, then it becomes prejudice.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smtClean="0"/>
              <a:t>How Attitude change</a:t>
            </a:r>
            <a:endParaRPr lang="en-US" b="1" u="sng" dirty="0"/>
          </a:p>
        </p:txBody>
      </p:sp>
      <p:sp>
        <p:nvSpPr>
          <p:cNvPr id="3" name="Content Placeholder 2"/>
          <p:cNvSpPr>
            <a:spLocks noGrp="1"/>
          </p:cNvSpPr>
          <p:nvPr>
            <p:ph sz="quarter" idx="1"/>
          </p:nvPr>
        </p:nvSpPr>
        <p:spPr/>
        <p:txBody>
          <a:bodyPr/>
          <a:lstStyle/>
          <a:p>
            <a:pPr>
              <a:buNone/>
            </a:pPr>
            <a:r>
              <a:rPr lang="en-US" sz="4400" dirty="0" smtClean="0"/>
              <a:t>   While attitudes can have a powerful effect on behavior, they are not set in stone. The same influences that lead to attitude formation can also create attitude change.</a:t>
            </a:r>
          </a:p>
          <a:p>
            <a:endParaRPr lang="en-US" dirty="0"/>
          </a:p>
        </p:txBody>
      </p:sp>
      <p:sp>
        <p:nvSpPr>
          <p:cNvPr id="4" name="Footer Placeholder 3"/>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Learning Theory of Attitude Change:</a:t>
            </a:r>
            <a:endParaRPr lang="en-US" u="sng" dirty="0"/>
          </a:p>
        </p:txBody>
      </p:sp>
      <p:sp>
        <p:nvSpPr>
          <p:cNvPr id="3" name="Content Placeholder 2"/>
          <p:cNvSpPr>
            <a:spLocks noGrp="1"/>
          </p:cNvSpPr>
          <p:nvPr>
            <p:ph sz="quarter" idx="1"/>
          </p:nvPr>
        </p:nvSpPr>
        <p:spPr>
          <a:xfrm>
            <a:off x="990600" y="1524000"/>
            <a:ext cx="7772400" cy="4953000"/>
          </a:xfrm>
        </p:spPr>
        <p:txBody>
          <a:bodyPr>
            <a:normAutofit lnSpcReduction="10000"/>
          </a:bodyPr>
          <a:lstStyle/>
          <a:p>
            <a:pPr>
              <a:buNone/>
            </a:pPr>
            <a:r>
              <a:rPr lang="en-US" dirty="0" smtClean="0"/>
              <a:t>   </a:t>
            </a:r>
            <a:r>
              <a:rPr lang="en-US" sz="3200" dirty="0" smtClean="0">
                <a:solidFill>
                  <a:srgbClr val="FF0000"/>
                </a:solidFill>
              </a:rPr>
              <a:t>Classical conditioning, operant conditioning and observational learning </a:t>
            </a:r>
            <a:r>
              <a:rPr lang="en-US" sz="3200" dirty="0" smtClean="0"/>
              <a:t>can be used to bring about attitude change. Classical conditioning can be used to create positive emotional reactions to an object, person or event by associating positive feelings with the target object. Operant conditioning can be used to strengthen desirable attitudes and weaken undesirable ones. People can also change their attitudes after </a:t>
            </a:r>
            <a:r>
              <a:rPr lang="en-US" sz="3200" dirty="0" smtClean="0">
                <a:solidFill>
                  <a:srgbClr val="FF0000"/>
                </a:solidFill>
              </a:rPr>
              <a:t>observing</a:t>
            </a:r>
            <a:r>
              <a:rPr lang="en-US" sz="3200" dirty="0" smtClean="0"/>
              <a:t> the behavior of others.</a:t>
            </a:r>
            <a:endParaRPr lang="en-US" sz="3200" dirty="0"/>
          </a:p>
        </p:txBody>
      </p:sp>
      <p:sp>
        <p:nvSpPr>
          <p:cNvPr id="4" name="Footer Placeholder 3"/>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Elaboration Likelihood Theory of Attitude Change:</a:t>
            </a:r>
            <a:endParaRPr lang="en-US" u="sng" dirty="0"/>
          </a:p>
        </p:txBody>
      </p:sp>
      <p:sp>
        <p:nvSpPr>
          <p:cNvPr id="3" name="Content Placeholder 2"/>
          <p:cNvSpPr>
            <a:spLocks noGrp="1"/>
          </p:cNvSpPr>
          <p:nvPr>
            <p:ph sz="quarter" idx="1"/>
          </p:nvPr>
        </p:nvSpPr>
        <p:spPr>
          <a:xfrm>
            <a:off x="914400" y="1447800"/>
            <a:ext cx="7772400" cy="5029200"/>
          </a:xfrm>
        </p:spPr>
        <p:txBody>
          <a:bodyPr/>
          <a:lstStyle/>
          <a:p>
            <a:pPr lvl="0">
              <a:buNone/>
            </a:pPr>
            <a:r>
              <a:rPr lang="en-US" sz="3200" dirty="0" smtClean="0"/>
              <a:t>    This theory of </a:t>
            </a:r>
            <a:r>
              <a:rPr lang="en-US" sz="3200" dirty="0" smtClean="0">
                <a:solidFill>
                  <a:srgbClr val="FF0000"/>
                </a:solidFill>
              </a:rPr>
              <a:t>persuasion</a:t>
            </a:r>
            <a:r>
              <a:rPr lang="en-US" sz="3200" dirty="0" smtClean="0"/>
              <a:t> suggests that people can alter their attitudes in two ways. First, they can be </a:t>
            </a:r>
            <a:r>
              <a:rPr lang="en-US" sz="3200" dirty="0" smtClean="0">
                <a:solidFill>
                  <a:srgbClr val="FF0000"/>
                </a:solidFill>
              </a:rPr>
              <a:t>motivated to listen and think about the message,</a:t>
            </a:r>
            <a:r>
              <a:rPr lang="en-US" sz="3200" dirty="0" smtClean="0"/>
              <a:t> thus leading to an attitude shift. Or, they might be </a:t>
            </a:r>
            <a:r>
              <a:rPr lang="en-US" sz="3200" dirty="0" smtClean="0">
                <a:solidFill>
                  <a:srgbClr val="FF0000"/>
                </a:solidFill>
              </a:rPr>
              <a:t>influenced by characteristics of the speaker, leading </a:t>
            </a:r>
            <a:r>
              <a:rPr lang="en-US" sz="3200" dirty="0" smtClean="0"/>
              <a:t>to a temporary or surface shift in attitude. Messages that are </a:t>
            </a:r>
            <a:r>
              <a:rPr lang="en-US" sz="3200" dirty="0" smtClean="0">
                <a:solidFill>
                  <a:srgbClr val="FF0000"/>
                </a:solidFill>
              </a:rPr>
              <a:t>thought-provoking</a:t>
            </a:r>
            <a:r>
              <a:rPr lang="en-US" sz="3200" dirty="0" smtClean="0"/>
              <a:t> and that appeal to logic are more likely to lead to permanent changes in attitudes.</a:t>
            </a:r>
          </a:p>
          <a:p>
            <a:endParaRPr lang="en-US" dirty="0"/>
          </a:p>
        </p:txBody>
      </p:sp>
      <p:sp>
        <p:nvSpPr>
          <p:cNvPr id="4" name="Footer Placeholder 3"/>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rgbClr val="FF0000"/>
                </a:solidFill>
              </a:rPr>
              <a:t>motivated to listen and think about the message</a:t>
            </a:r>
            <a:endParaRPr lang="en-US" u="sng" dirty="0"/>
          </a:p>
        </p:txBody>
      </p:sp>
      <p:pic>
        <p:nvPicPr>
          <p:cNvPr id="4" name="Content Placeholder 3" descr="Sirat-un-Nabi-Conference_Hyderabad-India-002.jpg"/>
          <p:cNvPicPr>
            <a:picLocks noGrp="1" noChangeAspect="1"/>
          </p:cNvPicPr>
          <p:nvPr>
            <p:ph sz="quarter" idx="1"/>
          </p:nvPr>
        </p:nvPicPr>
        <p:blipFill>
          <a:blip r:embed="rId2"/>
          <a:stretch>
            <a:fillRect/>
          </a:stretch>
        </p:blipFill>
        <p:spPr>
          <a:xfrm>
            <a:off x="1219200" y="1752600"/>
            <a:ext cx="6879498" cy="4572000"/>
          </a:xfrm>
        </p:spPr>
      </p:pic>
      <p:sp>
        <p:nvSpPr>
          <p:cNvPr id="5" name="Footer Placeholder 4"/>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rgbClr val="FF0000"/>
                </a:solidFill>
              </a:rPr>
              <a:t>influenced by characteristics of the speaker,</a:t>
            </a:r>
            <a:endParaRPr lang="en-US" u="sng" dirty="0"/>
          </a:p>
        </p:txBody>
      </p:sp>
      <p:sp>
        <p:nvSpPr>
          <p:cNvPr id="5" name="Footer Placeholder 4"/>
          <p:cNvSpPr>
            <a:spLocks noGrp="1"/>
          </p:cNvSpPr>
          <p:nvPr>
            <p:ph type="ftr" sz="quarter" idx="11"/>
          </p:nvPr>
        </p:nvSpPr>
        <p:spPr/>
        <p:txBody>
          <a:bodyPr/>
          <a:lstStyle/>
          <a:p>
            <a:r>
              <a:rPr lang="en-US" smtClean="0"/>
              <a:t>Sumara Khanzada,clinical psychologist</a:t>
            </a:r>
            <a:endParaRPr lang="en-US"/>
          </a:p>
        </p:txBody>
      </p:sp>
      <p:sp>
        <p:nvSpPr>
          <p:cNvPr id="3" name="Content Placeholder 2"/>
          <p:cNvSpPr>
            <a:spLocks noGrp="1"/>
          </p:cNvSpPr>
          <p:nvPr>
            <p:ph sz="quarter" idx="1"/>
          </p:nvPr>
        </p:nvSpPr>
        <p:spPr/>
        <p:txBody>
          <a:bodyPr/>
          <a:lstStyle/>
          <a:p>
            <a:r>
              <a:rPr lang="en-US" dirty="0" smtClean="0"/>
              <a:t> </a:t>
            </a:r>
            <a:r>
              <a:rPr lang="en-US" dirty="0"/>
              <a:t>The coach / teacher (person who is persuading) is perceived as:</a:t>
            </a:r>
          </a:p>
          <a:p>
            <a:r>
              <a:rPr lang="en-US" dirty="0" smtClean="0"/>
              <a:t> </a:t>
            </a:r>
            <a:r>
              <a:rPr lang="en-US" dirty="0"/>
              <a:t>Expert (perceived as having high status or credibility)</a:t>
            </a:r>
          </a:p>
          <a:p>
            <a:r>
              <a:rPr lang="en-US" dirty="0" smtClean="0"/>
              <a:t>Trustworthy</a:t>
            </a:r>
            <a:endParaRPr lang="en-US" dirty="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message /information given:</a:t>
            </a:r>
          </a:p>
        </p:txBody>
      </p:sp>
      <p:sp>
        <p:nvSpPr>
          <p:cNvPr id="3" name="Footer Placeholder 2"/>
          <p:cNvSpPr>
            <a:spLocks noGrp="1"/>
          </p:cNvSpPr>
          <p:nvPr>
            <p:ph type="ftr" sz="quarter" idx="11"/>
          </p:nvPr>
        </p:nvSpPr>
        <p:spPr/>
        <p:txBody>
          <a:bodyPr/>
          <a:lstStyle/>
          <a:p>
            <a:r>
              <a:rPr lang="en-US" smtClean="0"/>
              <a:t>Sumara Khanzada,clinical psychologist</a:t>
            </a:r>
            <a:endParaRPr lang="en-US"/>
          </a:p>
        </p:txBody>
      </p:sp>
      <p:sp>
        <p:nvSpPr>
          <p:cNvPr id="4" name="Content Placeholder 3"/>
          <p:cNvSpPr>
            <a:spLocks noGrp="1"/>
          </p:cNvSpPr>
          <p:nvPr>
            <p:ph sz="quarter" idx="1"/>
          </p:nvPr>
        </p:nvSpPr>
        <p:spPr/>
        <p:txBody>
          <a:bodyPr>
            <a:noAutofit/>
          </a:bodyPr>
          <a:lstStyle/>
          <a:p>
            <a:r>
              <a:rPr lang="en-US" sz="4000" dirty="0" smtClean="0"/>
              <a:t> </a:t>
            </a:r>
            <a:r>
              <a:rPr lang="en-US" sz="4000" dirty="0"/>
              <a:t>is clear, relevant, believable, concise </a:t>
            </a:r>
            <a:endParaRPr lang="en-US" sz="4000" dirty="0" smtClean="0"/>
          </a:p>
          <a:p>
            <a:r>
              <a:rPr lang="en-US" sz="4000" dirty="0" smtClean="0"/>
              <a:t> </a:t>
            </a:r>
            <a:r>
              <a:rPr lang="en-US" sz="4000" dirty="0"/>
              <a:t>makes sense, is accurate, unambiguous (not having more than one meaning, certain) </a:t>
            </a:r>
            <a:endParaRPr lang="en-US" sz="4000" dirty="0" smtClean="0"/>
          </a:p>
          <a:p>
            <a:r>
              <a:rPr lang="en-US" sz="4000" dirty="0" smtClean="0"/>
              <a:t> </a:t>
            </a:r>
            <a:r>
              <a:rPr lang="en-US" sz="4000" dirty="0"/>
              <a:t>is appropriately balanced between: </a:t>
            </a:r>
            <a:endParaRPr lang="en-US" sz="4000" dirty="0" smtClean="0"/>
          </a:p>
          <a:p>
            <a:pPr marL="0" indent="0">
              <a:buNone/>
            </a:pPr>
            <a:r>
              <a:rPr lang="en-US" sz="4000" smtClean="0"/>
              <a:t>    emotion </a:t>
            </a:r>
            <a:r>
              <a:rPr lang="en-US" sz="4000" dirty="0"/>
              <a:t>and logic</a:t>
            </a:r>
            <a:r>
              <a:rPr lang="en-US" sz="4000"/>
              <a:t>, </a:t>
            </a:r>
            <a:r>
              <a:rPr lang="en-US" sz="4000" smtClean="0"/>
              <a:t>pros </a:t>
            </a:r>
            <a:r>
              <a:rPr lang="en-US" sz="4000" dirty="0"/>
              <a:t>and cons.</a:t>
            </a:r>
          </a:p>
        </p:txBody>
      </p:sp>
    </p:spTree>
    <p:extLst>
      <p:ext uri="{BB962C8B-B14F-4D97-AF65-F5344CB8AC3E}">
        <p14:creationId xmlns:p14="http://schemas.microsoft.com/office/powerpoint/2010/main" val="42458719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Dissonance Theory of Attitude Change:</a:t>
            </a:r>
            <a:r>
              <a:rPr lang="en-US" u="sng" dirty="0" smtClean="0"/>
              <a:t> </a:t>
            </a:r>
            <a:endParaRPr lang="en-US" u="sng" dirty="0"/>
          </a:p>
        </p:txBody>
      </p:sp>
      <p:sp>
        <p:nvSpPr>
          <p:cNvPr id="3" name="Content Placeholder 2"/>
          <p:cNvSpPr>
            <a:spLocks noGrp="1"/>
          </p:cNvSpPr>
          <p:nvPr>
            <p:ph sz="quarter" idx="1"/>
          </p:nvPr>
        </p:nvSpPr>
        <p:spPr>
          <a:xfrm>
            <a:off x="914400" y="1600200"/>
            <a:ext cx="7772400" cy="4419600"/>
          </a:xfrm>
        </p:spPr>
        <p:txBody>
          <a:bodyPr/>
          <a:lstStyle/>
          <a:p>
            <a:pPr lvl="0">
              <a:buNone/>
            </a:pPr>
            <a:r>
              <a:rPr lang="en-US" dirty="0" smtClean="0"/>
              <a:t>    </a:t>
            </a:r>
            <a:r>
              <a:rPr lang="en-US" sz="3600" dirty="0" smtClean="0"/>
              <a:t>As mentioned earlier, people can also change their attitudes when they have </a:t>
            </a:r>
            <a:r>
              <a:rPr lang="en-US" sz="3600" dirty="0" smtClean="0">
                <a:solidFill>
                  <a:srgbClr val="FF0000"/>
                </a:solidFill>
              </a:rPr>
              <a:t>conflicting beliefs </a:t>
            </a:r>
            <a:r>
              <a:rPr lang="en-US" sz="3600" dirty="0" smtClean="0"/>
              <a:t>about a topic. In order to reduce the tension created by these </a:t>
            </a:r>
            <a:r>
              <a:rPr lang="en-US" sz="3600" dirty="0" smtClean="0">
                <a:solidFill>
                  <a:srgbClr val="FF0000"/>
                </a:solidFill>
              </a:rPr>
              <a:t>incompatible beliefs</a:t>
            </a:r>
            <a:r>
              <a:rPr lang="en-US" sz="3600" dirty="0" smtClean="0"/>
              <a:t>, people often shift their attitudes.</a:t>
            </a:r>
          </a:p>
          <a:p>
            <a:endParaRPr lang="en-US" dirty="0"/>
          </a:p>
        </p:txBody>
      </p:sp>
      <p:sp>
        <p:nvSpPr>
          <p:cNvPr id="4" name="Footer Placeholder 3"/>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Definition of attitude</a:t>
            </a:r>
            <a:endParaRPr lang="en-US" u="sng" dirty="0"/>
          </a:p>
        </p:txBody>
      </p:sp>
      <p:sp>
        <p:nvSpPr>
          <p:cNvPr id="3" name="Content Placeholder 2"/>
          <p:cNvSpPr>
            <a:spLocks noGrp="1"/>
          </p:cNvSpPr>
          <p:nvPr>
            <p:ph sz="quarter" idx="1"/>
          </p:nvPr>
        </p:nvSpPr>
        <p:spPr/>
        <p:txBody>
          <a:bodyPr>
            <a:normAutofit lnSpcReduction="10000"/>
          </a:bodyPr>
          <a:lstStyle/>
          <a:p>
            <a:pPr>
              <a:buNone/>
            </a:pPr>
            <a:r>
              <a:rPr lang="en-US" dirty="0" smtClean="0"/>
              <a:t>    </a:t>
            </a:r>
          </a:p>
          <a:p>
            <a:pPr>
              <a:buNone/>
            </a:pPr>
            <a:endParaRPr lang="en-US" dirty="0" smtClean="0"/>
          </a:p>
          <a:p>
            <a:pPr>
              <a:buNone/>
            </a:pPr>
            <a:r>
              <a:rPr lang="en-US" dirty="0" smtClean="0"/>
              <a:t>    </a:t>
            </a:r>
            <a:r>
              <a:rPr lang="en-US" sz="4000" dirty="0" smtClean="0"/>
              <a:t>Favorable of unfavorable reaction to issue, idea, object, a specific behavior or entire social group is called attitude.</a:t>
            </a:r>
          </a:p>
          <a:p>
            <a:pPr>
              <a:buNone/>
            </a:pPr>
            <a:r>
              <a:rPr lang="en-US" sz="4000" dirty="0" smtClean="0"/>
              <a:t>   some attitude quite stable and resistant to change but some are unstable, unclear, or uncertain.</a:t>
            </a:r>
            <a:endParaRPr lang="en-US" sz="4000" dirty="0"/>
          </a:p>
        </p:txBody>
      </p:sp>
      <p:sp>
        <p:nvSpPr>
          <p:cNvPr id="4" name="Footer Placeholder 3"/>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Sumara Khanzada,clinical psychologist</a:t>
            </a:r>
            <a:endParaRPr lang="en-US"/>
          </a:p>
        </p:txBody>
      </p:sp>
      <p:pic>
        <p:nvPicPr>
          <p:cNvPr id="5" name="Content Placeholder 4"/>
          <p:cNvPicPr>
            <a:picLocks noGrp="1" noChangeAspect="1"/>
          </p:cNvPicPr>
          <p:nvPr>
            <p:ph sz="quarter" idx="1"/>
          </p:nvPr>
        </p:nvPicPr>
        <p:blipFill>
          <a:blip r:embed="rId2"/>
          <a:stretch>
            <a:fillRect/>
          </a:stretch>
        </p:blipFill>
        <p:spPr>
          <a:xfrm>
            <a:off x="-152400" y="0"/>
            <a:ext cx="9448799" cy="6858000"/>
          </a:xfrm>
          <a:prstGeom prst="rect">
            <a:avLst/>
          </a:prstGeom>
        </p:spPr>
      </p:pic>
    </p:spTree>
    <p:extLst>
      <p:ext uri="{BB962C8B-B14F-4D97-AF65-F5344CB8AC3E}">
        <p14:creationId xmlns:p14="http://schemas.microsoft.com/office/powerpoint/2010/main" val="2532838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Sumara Khanzada,clinical psychologist</a:t>
            </a:r>
            <a:endParaRPr lang="en-US"/>
          </a:p>
        </p:txBody>
      </p:sp>
      <p:pic>
        <p:nvPicPr>
          <p:cNvPr id="5" name="Content Placeholder 4"/>
          <p:cNvPicPr>
            <a:picLocks noGrp="1" noChangeAspect="1"/>
          </p:cNvPicPr>
          <p:nvPr>
            <p:ph sz="quarter" idx="1"/>
          </p:nvPr>
        </p:nvPicPr>
        <p:blipFill>
          <a:blip r:embed="rId2"/>
          <a:stretch>
            <a:fillRect/>
          </a:stretch>
        </p:blipFill>
        <p:spPr>
          <a:xfrm>
            <a:off x="0" y="0"/>
            <a:ext cx="9143999" cy="6858000"/>
          </a:xfrm>
          <a:prstGeom prst="rect">
            <a:avLst/>
          </a:prstGeom>
        </p:spPr>
      </p:pic>
    </p:spTree>
    <p:extLst>
      <p:ext uri="{BB962C8B-B14F-4D97-AF65-F5344CB8AC3E}">
        <p14:creationId xmlns:p14="http://schemas.microsoft.com/office/powerpoint/2010/main" val="883454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Sumara Khanzada,clinical psychologist</a:t>
            </a:r>
            <a:endParaRPr lang="en-US"/>
          </a:p>
        </p:txBody>
      </p:sp>
      <p:pic>
        <p:nvPicPr>
          <p:cNvPr id="5" name="Content Placeholder 4"/>
          <p:cNvPicPr>
            <a:picLocks noGrp="1" noChangeAspect="1"/>
          </p:cNvPicPr>
          <p:nvPr>
            <p:ph sz="quarter" idx="1"/>
          </p:nvPr>
        </p:nvPicPr>
        <p:blipFill>
          <a:blip r:embed="rId2"/>
          <a:stretch>
            <a:fillRect/>
          </a:stretch>
        </p:blipFill>
        <p:spPr>
          <a:xfrm>
            <a:off x="-152400" y="0"/>
            <a:ext cx="9448799" cy="7010400"/>
          </a:xfrm>
          <a:prstGeom prst="rect">
            <a:avLst/>
          </a:prstGeom>
        </p:spPr>
      </p:pic>
    </p:spTree>
    <p:extLst>
      <p:ext uri="{BB962C8B-B14F-4D97-AF65-F5344CB8AC3E}">
        <p14:creationId xmlns:p14="http://schemas.microsoft.com/office/powerpoint/2010/main" val="38957225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Sumara Khanzada,clinical psychologist</a:t>
            </a:r>
            <a:endParaRPr lang="en-US"/>
          </a:p>
        </p:txBody>
      </p:sp>
      <p:pic>
        <p:nvPicPr>
          <p:cNvPr id="5" name="Content Placeholder 4"/>
          <p:cNvPicPr>
            <a:picLocks noGrp="1" noChangeAspect="1"/>
          </p:cNvPicPr>
          <p:nvPr>
            <p:ph sz="quarter" idx="1"/>
          </p:nvPr>
        </p:nvPicPr>
        <p:blipFill>
          <a:blip r:embed="rId2"/>
          <a:stretch>
            <a:fillRect/>
          </a:stretch>
        </p:blipFill>
        <p:spPr>
          <a:xfrm>
            <a:off x="0" y="0"/>
            <a:ext cx="9143999" cy="7010400"/>
          </a:xfrm>
          <a:prstGeom prst="rect">
            <a:avLst/>
          </a:prstGeom>
        </p:spPr>
      </p:pic>
    </p:spTree>
    <p:extLst>
      <p:ext uri="{BB962C8B-B14F-4D97-AF65-F5344CB8AC3E}">
        <p14:creationId xmlns:p14="http://schemas.microsoft.com/office/powerpoint/2010/main" val="35894215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Sumara Khanzada,clinical psychologist</a:t>
            </a:r>
            <a:endParaRPr lang="en-US"/>
          </a:p>
        </p:txBody>
      </p:sp>
      <p:pic>
        <p:nvPicPr>
          <p:cNvPr id="5" name="Content Placeholder 4"/>
          <p:cNvPicPr>
            <a:picLocks noGrp="1" noChangeAspect="1"/>
          </p:cNvPicPr>
          <p:nvPr>
            <p:ph sz="quarter" idx="1"/>
          </p:nvPr>
        </p:nvPicPr>
        <p:blipFill>
          <a:blip r:embed="rId3"/>
          <a:stretch>
            <a:fillRect/>
          </a:stretch>
        </p:blipFill>
        <p:spPr>
          <a:xfrm>
            <a:off x="0" y="0"/>
            <a:ext cx="9143999" cy="6858000"/>
          </a:xfrm>
          <a:prstGeom prst="rect">
            <a:avLst/>
          </a:prstGeom>
        </p:spPr>
      </p:pic>
    </p:spTree>
    <p:extLst>
      <p:ext uri="{BB962C8B-B14F-4D97-AF65-F5344CB8AC3E}">
        <p14:creationId xmlns:p14="http://schemas.microsoft.com/office/powerpoint/2010/main" val="425668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Sumara Khanzada,clinical psychologist</a:t>
            </a:r>
            <a:endParaRPr lang="en-US"/>
          </a:p>
        </p:txBody>
      </p:sp>
      <p:pic>
        <p:nvPicPr>
          <p:cNvPr id="5" name="Content Placeholder 4"/>
          <p:cNvPicPr>
            <a:picLocks noGrp="1" noChangeAspect="1"/>
          </p:cNvPicPr>
          <p:nvPr>
            <p:ph sz="quarter" idx="1"/>
          </p:nvPr>
        </p:nvPicPr>
        <p:blipFill>
          <a:blip r:embed="rId2"/>
          <a:stretch>
            <a:fillRect/>
          </a:stretch>
        </p:blipFill>
        <p:spPr>
          <a:xfrm>
            <a:off x="-228600" y="0"/>
            <a:ext cx="9372600" cy="6858000"/>
          </a:xfrm>
          <a:prstGeom prst="rect">
            <a:avLst/>
          </a:prstGeom>
        </p:spPr>
      </p:pic>
    </p:spTree>
    <p:extLst>
      <p:ext uri="{BB962C8B-B14F-4D97-AF65-F5344CB8AC3E}">
        <p14:creationId xmlns:p14="http://schemas.microsoft.com/office/powerpoint/2010/main" val="295764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Sumara Khanzada,clinical psychologist</a:t>
            </a:r>
            <a:endParaRPr lang="en-US"/>
          </a:p>
        </p:txBody>
      </p:sp>
      <p:pic>
        <p:nvPicPr>
          <p:cNvPr id="5" name="Content Placeholder 4"/>
          <p:cNvPicPr>
            <a:picLocks noGrp="1" noChangeAspect="1"/>
          </p:cNvPicPr>
          <p:nvPr>
            <p:ph sz="quarter" idx="1"/>
          </p:nvPr>
        </p:nvPicPr>
        <p:blipFill>
          <a:blip r:embed="rId2"/>
          <a:stretch>
            <a:fillRect/>
          </a:stretch>
        </p:blipFill>
        <p:spPr>
          <a:xfrm>
            <a:off x="152400" y="274638"/>
            <a:ext cx="8915399" cy="5897562"/>
          </a:xfrm>
          <a:prstGeom prst="rect">
            <a:avLst/>
          </a:prstGeom>
        </p:spPr>
      </p:pic>
    </p:spTree>
    <p:extLst>
      <p:ext uri="{BB962C8B-B14F-4D97-AF65-F5344CB8AC3E}">
        <p14:creationId xmlns:p14="http://schemas.microsoft.com/office/powerpoint/2010/main" val="3097241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How </a:t>
            </a:r>
            <a:r>
              <a:rPr lang="en-US" u="sng" smtClean="0"/>
              <a:t>Attitudes develop </a:t>
            </a:r>
            <a:r>
              <a:rPr lang="en-US" u="sng" dirty="0" smtClean="0"/>
              <a:t>or format</a:t>
            </a:r>
            <a:endParaRPr lang="en-US" u="sng" dirty="0"/>
          </a:p>
        </p:txBody>
      </p:sp>
      <p:pic>
        <p:nvPicPr>
          <p:cNvPr id="4" name="Content Placeholder 3" descr="753468645-1.jpg"/>
          <p:cNvPicPr>
            <a:picLocks noGrp="1" noChangeAspect="1"/>
          </p:cNvPicPr>
          <p:nvPr>
            <p:ph sz="quarter" idx="1"/>
          </p:nvPr>
        </p:nvPicPr>
        <p:blipFill>
          <a:blip r:embed="rId2"/>
          <a:stretch>
            <a:fillRect/>
          </a:stretch>
        </p:blipFill>
        <p:spPr>
          <a:xfrm>
            <a:off x="990600" y="1905000"/>
            <a:ext cx="7162800" cy="4343400"/>
          </a:xfrm>
        </p:spPr>
      </p:pic>
      <p:sp>
        <p:nvSpPr>
          <p:cNvPr id="5" name="Footer Placeholder 4"/>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1-     Attitude format by association learning</a:t>
            </a:r>
            <a:endParaRPr lang="en-US" u="sng" dirty="0"/>
          </a:p>
        </p:txBody>
      </p:sp>
      <p:sp>
        <p:nvSpPr>
          <p:cNvPr id="3" name="Content Placeholder 2"/>
          <p:cNvSpPr>
            <a:spLocks noGrp="1"/>
          </p:cNvSpPr>
          <p:nvPr>
            <p:ph sz="quarter" idx="1"/>
          </p:nvPr>
        </p:nvSpPr>
        <p:spPr>
          <a:xfrm>
            <a:off x="914400" y="1447800"/>
            <a:ext cx="7772400" cy="5029200"/>
          </a:xfrm>
        </p:spPr>
        <p:txBody>
          <a:bodyPr/>
          <a:lstStyle/>
          <a:p>
            <a:pPr>
              <a:buNone/>
            </a:pPr>
            <a:r>
              <a:rPr lang="en-US" dirty="0" smtClean="0"/>
              <a:t>   </a:t>
            </a:r>
          </a:p>
          <a:p>
            <a:pPr>
              <a:buNone/>
            </a:pPr>
            <a:r>
              <a:rPr lang="en-US" dirty="0" smtClean="0"/>
              <a:t>   </a:t>
            </a:r>
            <a:r>
              <a:rPr lang="en-US" sz="3200" dirty="0" smtClean="0">
                <a:solidFill>
                  <a:srgbClr val="FF0000"/>
                </a:solidFill>
              </a:rPr>
              <a:t>Classical conditioning </a:t>
            </a:r>
            <a:r>
              <a:rPr lang="en-US" sz="3200" dirty="0" smtClean="0"/>
              <a:t>, it is very important implication in attitude formation. in this process unconditional and conditional stimuli  involve to produce positive responses. this process not only affect the consumer preferences but also social attitude .attitude develops or format by </a:t>
            </a:r>
            <a:r>
              <a:rPr lang="en-US" sz="3200" dirty="0" smtClean="0">
                <a:solidFill>
                  <a:srgbClr val="FF0000"/>
                </a:solidFill>
              </a:rPr>
              <a:t>associating product with attractive stimuli  </a:t>
            </a:r>
            <a:r>
              <a:rPr lang="en-US" sz="3200" dirty="0" smtClean="0"/>
              <a:t>benefits or qualities.</a:t>
            </a:r>
            <a:endParaRPr lang="en-US" sz="3200" dirty="0"/>
          </a:p>
        </p:txBody>
      </p:sp>
      <p:sp>
        <p:nvSpPr>
          <p:cNvPr id="4" name="Footer Placeholder 3"/>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2-     Instrumental learning(reward for right)</a:t>
            </a:r>
            <a:endParaRPr lang="en-US" u="sng" dirty="0"/>
          </a:p>
        </p:txBody>
      </p:sp>
      <p:sp>
        <p:nvSpPr>
          <p:cNvPr id="3" name="Content Placeholder 2"/>
          <p:cNvSpPr>
            <a:spLocks noGrp="1"/>
          </p:cNvSpPr>
          <p:nvPr>
            <p:ph sz="quarter" idx="1"/>
          </p:nvPr>
        </p:nvSpPr>
        <p:spPr/>
        <p:txBody>
          <a:bodyPr>
            <a:normAutofit lnSpcReduction="10000"/>
          </a:bodyPr>
          <a:lstStyle/>
          <a:p>
            <a:pPr>
              <a:buNone/>
            </a:pPr>
            <a:endParaRPr lang="en-US" sz="3600" dirty="0" smtClean="0"/>
          </a:p>
          <a:p>
            <a:pPr>
              <a:buNone/>
            </a:pPr>
            <a:r>
              <a:rPr lang="en-US" sz="3600" dirty="0" smtClean="0"/>
              <a:t>   Reward and punishment also format or develop our attitudes. we may be aware that different groups we belong to will reward or punish us for expressing support for the particular attitude positions.</a:t>
            </a:r>
          </a:p>
          <a:p>
            <a:pPr>
              <a:buNone/>
            </a:pPr>
            <a:r>
              <a:rPr lang="en-US" sz="3600" dirty="0" smtClean="0"/>
              <a:t>   Like ,,,,,,, </a:t>
            </a:r>
            <a:r>
              <a:rPr lang="en-US" sz="3600" dirty="0" smtClean="0">
                <a:solidFill>
                  <a:srgbClr val="FF0000"/>
                </a:solidFill>
              </a:rPr>
              <a:t>Religion , political issues, </a:t>
            </a:r>
            <a:r>
              <a:rPr lang="en-US" sz="3600" smtClean="0">
                <a:solidFill>
                  <a:srgbClr val="FF0000"/>
                </a:solidFill>
              </a:rPr>
              <a:t>social views</a:t>
            </a:r>
            <a:r>
              <a:rPr lang="en-US" sz="3600" dirty="0" smtClean="0">
                <a:solidFill>
                  <a:srgbClr val="FF0000"/>
                </a:solidFill>
              </a:rPr>
              <a:t>.</a:t>
            </a:r>
            <a:endParaRPr lang="en-US" sz="3600" dirty="0">
              <a:solidFill>
                <a:srgbClr val="FF0000"/>
              </a:solidFill>
            </a:endParaRPr>
          </a:p>
        </p:txBody>
      </p:sp>
      <p:sp>
        <p:nvSpPr>
          <p:cNvPr id="4" name="Footer Placeholder 3"/>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3-   Attitude develop by Observational learning (exposure)</a:t>
            </a:r>
            <a:endParaRPr lang="en-US" u="sng" dirty="0"/>
          </a:p>
        </p:txBody>
      </p:sp>
      <p:sp>
        <p:nvSpPr>
          <p:cNvPr id="3" name="Content Placeholder 2"/>
          <p:cNvSpPr>
            <a:spLocks noGrp="1"/>
          </p:cNvSpPr>
          <p:nvPr>
            <p:ph sz="quarter" idx="1"/>
          </p:nvPr>
        </p:nvSpPr>
        <p:spPr/>
        <p:txBody>
          <a:bodyPr>
            <a:normAutofit lnSpcReduction="10000"/>
          </a:bodyPr>
          <a:lstStyle/>
          <a:p>
            <a:pPr>
              <a:buNone/>
            </a:pPr>
            <a:r>
              <a:rPr lang="en-US" dirty="0" smtClean="0"/>
              <a:t>    </a:t>
            </a:r>
            <a:r>
              <a:rPr lang="en-US" sz="3600" dirty="0" smtClean="0"/>
              <a:t>Individual acquire attitudes or behaviors simply by observing others , most of us are doing as we </a:t>
            </a:r>
            <a:r>
              <a:rPr lang="en-US" sz="3600" dirty="0" smtClean="0">
                <a:solidFill>
                  <a:srgbClr val="FF0000"/>
                </a:solidFill>
              </a:rPr>
              <a:t>watch television</a:t>
            </a:r>
            <a:r>
              <a:rPr lang="en-US" sz="3600" dirty="0" smtClean="0"/>
              <a:t>. We have tendency to </a:t>
            </a:r>
            <a:r>
              <a:rPr lang="en-US" sz="3600" dirty="0" smtClean="0">
                <a:solidFill>
                  <a:srgbClr val="FF0000"/>
                </a:solidFill>
              </a:rPr>
              <a:t>compare our self </a:t>
            </a:r>
            <a:r>
              <a:rPr lang="en-US" sz="3600" dirty="0" smtClean="0"/>
              <a:t>that tend to social compression, and conclude that our ideas and attitudes are correct ,people adjust their attitudes so as to hold view closer to those of others who they </a:t>
            </a:r>
            <a:r>
              <a:rPr lang="en-US" sz="3600" dirty="0" smtClean="0">
                <a:solidFill>
                  <a:srgbClr val="FF0000"/>
                </a:solidFill>
              </a:rPr>
              <a:t>value </a:t>
            </a:r>
            <a:r>
              <a:rPr lang="en-US" sz="3600" dirty="0" smtClean="0"/>
              <a:t>of identify with their </a:t>
            </a:r>
            <a:r>
              <a:rPr lang="en-US" sz="3600" dirty="0" smtClean="0">
                <a:solidFill>
                  <a:srgbClr val="FF0000"/>
                </a:solidFill>
              </a:rPr>
              <a:t>reference group</a:t>
            </a:r>
            <a:r>
              <a:rPr lang="en-US" sz="3600" dirty="0" smtClean="0"/>
              <a:t>.</a:t>
            </a:r>
            <a:endParaRPr lang="en-US" sz="3600" dirty="0"/>
          </a:p>
        </p:txBody>
      </p:sp>
      <p:sp>
        <p:nvSpPr>
          <p:cNvPr id="4" name="Footer Placeholder 3"/>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4-    Attitude develop by Culture influences</a:t>
            </a:r>
            <a:endParaRPr lang="en-US" u="sng" dirty="0"/>
          </a:p>
        </p:txBody>
      </p:sp>
      <p:sp>
        <p:nvSpPr>
          <p:cNvPr id="3" name="Content Placeholder 2"/>
          <p:cNvSpPr>
            <a:spLocks noGrp="1"/>
          </p:cNvSpPr>
          <p:nvPr>
            <p:ph sz="quarter" idx="1"/>
          </p:nvPr>
        </p:nvSpPr>
        <p:spPr>
          <a:xfrm>
            <a:off x="914400" y="1447800"/>
            <a:ext cx="7772400" cy="4876800"/>
          </a:xfrm>
        </p:spPr>
        <p:txBody>
          <a:bodyPr/>
          <a:lstStyle/>
          <a:p>
            <a:pPr>
              <a:buNone/>
            </a:pPr>
            <a:r>
              <a:rPr lang="en-US" dirty="0" smtClean="0"/>
              <a:t>    </a:t>
            </a:r>
            <a:r>
              <a:rPr lang="en-US" sz="3600" dirty="0" smtClean="0">
                <a:solidFill>
                  <a:srgbClr val="FF0000"/>
                </a:solidFill>
              </a:rPr>
              <a:t>Dominate culture</a:t>
            </a:r>
            <a:r>
              <a:rPr lang="en-US" sz="3600" dirty="0" smtClean="0"/>
              <a:t> have great influence to shaping  attitude of others culture holders. different Nations are adopting the attitude of dominating culture group. therefore belief in detachment exist in tandem with </a:t>
            </a:r>
            <a:r>
              <a:rPr lang="en-US" sz="3600" dirty="0" smtClean="0">
                <a:solidFill>
                  <a:srgbClr val="FF0000"/>
                </a:solidFill>
              </a:rPr>
              <a:t>materialism</a:t>
            </a:r>
            <a:r>
              <a:rPr lang="en-US" sz="3600" dirty="0" smtClean="0"/>
              <a:t> , </a:t>
            </a:r>
            <a:r>
              <a:rPr lang="en-US" sz="3600" dirty="0" smtClean="0">
                <a:solidFill>
                  <a:srgbClr val="FF0000"/>
                </a:solidFill>
              </a:rPr>
              <a:t>collectivism</a:t>
            </a:r>
            <a:r>
              <a:rPr lang="en-US" sz="3600" dirty="0" smtClean="0"/>
              <a:t>, </a:t>
            </a:r>
            <a:r>
              <a:rPr lang="en-US" sz="3600" dirty="0" smtClean="0">
                <a:solidFill>
                  <a:srgbClr val="FF0000"/>
                </a:solidFill>
              </a:rPr>
              <a:t>individualism</a:t>
            </a:r>
            <a:r>
              <a:rPr lang="en-US" sz="3600" dirty="0" smtClean="0"/>
              <a:t>, and </a:t>
            </a:r>
            <a:r>
              <a:rPr lang="en-US" sz="3600" dirty="0" smtClean="0">
                <a:solidFill>
                  <a:srgbClr val="FF0000"/>
                </a:solidFill>
              </a:rPr>
              <a:t>humanism with power </a:t>
            </a:r>
            <a:r>
              <a:rPr lang="en-US" sz="3600" dirty="0" smtClean="0"/>
              <a:t>orientations.</a:t>
            </a:r>
            <a:endParaRPr lang="en-US" sz="3600" dirty="0"/>
          </a:p>
        </p:txBody>
      </p:sp>
      <p:sp>
        <p:nvSpPr>
          <p:cNvPr id="4" name="Footer Placeholder 3"/>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a:t>
            </a:r>
            <a:r>
              <a:rPr lang="en-US" u="sng" dirty="0" smtClean="0">
                <a:solidFill>
                  <a:srgbClr val="FF0000"/>
                </a:solidFill>
              </a:rPr>
              <a:t>Dominate culture</a:t>
            </a:r>
            <a:endParaRPr lang="en-US" u="sng" dirty="0"/>
          </a:p>
        </p:txBody>
      </p:sp>
      <p:pic>
        <p:nvPicPr>
          <p:cNvPr id="4" name="Content Placeholder 3" descr="happy-valentines-day.jpg"/>
          <p:cNvPicPr>
            <a:picLocks noGrp="1" noChangeAspect="1"/>
          </p:cNvPicPr>
          <p:nvPr>
            <p:ph sz="quarter" idx="1"/>
          </p:nvPr>
        </p:nvPicPr>
        <p:blipFill>
          <a:blip r:embed="rId3"/>
          <a:stretch>
            <a:fillRect/>
          </a:stretch>
        </p:blipFill>
        <p:spPr>
          <a:xfrm>
            <a:off x="1219200" y="1765300"/>
            <a:ext cx="6858000" cy="4406900"/>
          </a:xfrm>
        </p:spPr>
      </p:pic>
      <p:sp>
        <p:nvSpPr>
          <p:cNvPr id="5" name="Footer Placeholder 4"/>
          <p:cNvSpPr>
            <a:spLocks noGrp="1"/>
          </p:cNvSpPr>
          <p:nvPr>
            <p:ph type="ftr" sz="quarter" idx="11"/>
          </p:nvPr>
        </p:nvSpPr>
        <p:spPr/>
        <p:txBody>
          <a:bodyPr/>
          <a:lstStyle/>
          <a:p>
            <a:r>
              <a:rPr lang="en-US" smtClean="0"/>
              <a:t>Sumara Khanzada,clinical psychologist</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1868</TotalTime>
  <Words>951</Words>
  <Application>Microsoft Office PowerPoint</Application>
  <PresentationFormat>On-screen Show (4:3)</PresentationFormat>
  <Paragraphs>122</Paragraphs>
  <Slides>36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Franklin Gothic Book</vt:lpstr>
      <vt:lpstr>Perpetua</vt:lpstr>
      <vt:lpstr>Wingdings 2</vt:lpstr>
      <vt:lpstr>Equity</vt:lpstr>
      <vt:lpstr>Attitudes</vt:lpstr>
      <vt:lpstr>                   Attitudes</vt:lpstr>
      <vt:lpstr>         Definition of attitude</vt:lpstr>
      <vt:lpstr>How Attitudes develop or format</vt:lpstr>
      <vt:lpstr>1-     Attitude format by association learning</vt:lpstr>
      <vt:lpstr>2-     Instrumental learning(reward for right)</vt:lpstr>
      <vt:lpstr>3-   Attitude develop by Observational learning (exposure)</vt:lpstr>
      <vt:lpstr>4-    Attitude develop by Culture influences</vt:lpstr>
      <vt:lpstr>             Dominate culture</vt:lpstr>
      <vt:lpstr>Nations are adopting the attitude</vt:lpstr>
      <vt:lpstr>         Attitudes and Behaviors</vt:lpstr>
      <vt:lpstr>           Attitudes and Behaviors</vt:lpstr>
      <vt:lpstr>Attitude - Behavior Correspondence</vt:lpstr>
      <vt:lpstr>PowerPoint Presentation</vt:lpstr>
      <vt:lpstr>Attitudes = blend of values and beliefs=Attitudes An attitude that is resistance to change =prejudice A component of a prejudicial attitude =stereotyping simply defines a stereotype as ‘a shared conception of peoples. </vt:lpstr>
      <vt:lpstr>How are attitudes formed?</vt:lpstr>
      <vt:lpstr>PowerPoint Presentation</vt:lpstr>
      <vt:lpstr>               Attitude Based</vt:lpstr>
      <vt:lpstr>            Attitude based on Beliefs</vt:lpstr>
      <vt:lpstr>      Attitude based on feelings</vt:lpstr>
      <vt:lpstr>    Attitude based on feelings</vt:lpstr>
      <vt:lpstr>Attitude based on behavior  </vt:lpstr>
      <vt:lpstr>            How Attitude change</vt:lpstr>
      <vt:lpstr>Learning Theory of Attitude Change:</vt:lpstr>
      <vt:lpstr>Elaboration Likelihood Theory of Attitude Change:</vt:lpstr>
      <vt:lpstr>motivated to listen and think about the message</vt:lpstr>
      <vt:lpstr>influenced by characteristics of the speaker,</vt:lpstr>
      <vt:lpstr>the message /information given:</vt:lpstr>
      <vt:lpstr>Dissonance Theory of Attitude Change: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fast</cp:lastModifiedBy>
  <cp:revision>277</cp:revision>
  <dcterms:created xsi:type="dcterms:W3CDTF">2006-08-16T00:00:00Z</dcterms:created>
  <dcterms:modified xsi:type="dcterms:W3CDTF">2019-10-09T05:33:44Z</dcterms:modified>
</cp:coreProperties>
</file>