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62" r:id="rId9"/>
    <p:sldId id="263" r:id="rId10"/>
    <p:sldId id="264" r:id="rId11"/>
    <p:sldId id="265" r:id="rId12"/>
    <p:sldId id="267" r:id="rId13"/>
    <p:sldId id="268" r:id="rId14"/>
    <p:sldId id="287" r:id="rId15"/>
    <p:sldId id="269" r:id="rId16"/>
    <p:sldId id="270" r:id="rId17"/>
    <p:sldId id="271" r:id="rId18"/>
    <p:sldId id="272" r:id="rId19"/>
    <p:sldId id="274"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ealthlinkbc.ca/kb/content/special/zu1121.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changingminds.org/explanations/needs/needs.htm" TargetMode="External"/><Relationship Id="rId7" Type="http://schemas.openxmlformats.org/officeDocument/2006/relationships/hyperlink" Target="http://changingminds.org/explanations/theories/cognitive_dissonance.htm" TargetMode="External"/><Relationship Id="rId2" Type="http://schemas.openxmlformats.org/officeDocument/2006/relationships/hyperlink" Target="http://changingminds.org/explanations/needs/control.htm" TargetMode="External"/><Relationship Id="rId1" Type="http://schemas.openxmlformats.org/officeDocument/2006/relationships/slideLayout" Target="../slideLayouts/slideLayout2.xml"/><Relationship Id="rId6" Type="http://schemas.openxmlformats.org/officeDocument/2006/relationships/hyperlink" Target="http://changingminds.org/explanations/needs/prediction.htm" TargetMode="External"/><Relationship Id="rId5" Type="http://schemas.openxmlformats.org/officeDocument/2006/relationships/hyperlink" Target="http://changingminds.org/explanations/needs/certainty.htm" TargetMode="External"/><Relationship Id="rId4" Type="http://schemas.openxmlformats.org/officeDocument/2006/relationships/hyperlink" Target="http://changingminds.org/explanations/emotions/fear.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elpguide.org/mental/internet_cybersex_addiction.htm" TargetMode="External"/><Relationship Id="rId2" Type="http://schemas.openxmlformats.org/officeDocument/2006/relationships/hyperlink" Target="http://www.helpguide.org/mental/alcohol_abuse_alcoholism_signs_effects_treatment.htm" TargetMode="External"/><Relationship Id="rId1" Type="http://schemas.openxmlformats.org/officeDocument/2006/relationships/slideLayout" Target="../slideLayouts/slideLayout2.xml"/><Relationship Id="rId4" Type="http://schemas.openxmlformats.org/officeDocument/2006/relationships/hyperlink" Target="http://www.helpguide.org/mental/drug_substance_abuse_addiction_signs_effects_treatment.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helpguide.org/life/healthy_eating_diet.htm" TargetMode="External"/><Relationship Id="rId2" Type="http://schemas.openxmlformats.org/officeDocument/2006/relationships/hyperlink" Target="http://www.helpguide.org/life/exercise.htm" TargetMode="External"/><Relationship Id="rId1" Type="http://schemas.openxmlformats.org/officeDocument/2006/relationships/slideLayout" Target="../slideLayouts/slideLayout2.xml"/><Relationship Id="rId4" Type="http://schemas.openxmlformats.org/officeDocument/2006/relationships/hyperlink" Target="http://www.helpguide.org/life/sleep_tip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b="1" dirty="0" smtClean="0"/>
          </a:p>
          <a:p>
            <a:pPr>
              <a:buNone/>
            </a:pPr>
            <a:r>
              <a:rPr lang="en-US" sz="4400" b="1" dirty="0" smtClean="0"/>
              <a:t>                      </a:t>
            </a:r>
            <a:r>
              <a:rPr lang="en-US" sz="6000" b="1" dirty="0" smtClean="0"/>
              <a:t>stress,</a:t>
            </a:r>
          </a:p>
          <a:p>
            <a:pPr>
              <a:buNone/>
            </a:pPr>
            <a:r>
              <a:rPr lang="en-US" sz="4400" b="1" dirty="0" smtClean="0"/>
              <a:t> stress management techniques.</a:t>
            </a:r>
            <a:endParaRPr lang="en-US" sz="4400" dirty="0" smtClean="0"/>
          </a:p>
          <a:p>
            <a:pPr>
              <a:buNone/>
            </a:pPr>
            <a:r>
              <a:rPr lang="en-US" sz="1800" u="sng" dirty="0" smtClean="0">
                <a:hlinkClick r:id="rId2"/>
              </a:rPr>
              <a:t>http://www.healthlinkbc.ca/kb/content/special/zu1121.html</a:t>
            </a:r>
            <a:endParaRPr lang="en-US" sz="1800" u="sng" dirty="0" smtClean="0"/>
          </a:p>
          <a:p>
            <a:pPr>
              <a:buNone/>
            </a:pPr>
            <a:endParaRPr lang="en-US" sz="1800" u="sng" dirty="0" smtClean="0"/>
          </a:p>
          <a:p>
            <a:pPr>
              <a:buNone/>
            </a:pPr>
            <a:r>
              <a:rPr lang="en-US" sz="1800" dirty="0" smtClean="0"/>
              <a:t>You can do it: Coping with extreme stress is a learned skill</a:t>
            </a:r>
            <a:endParaRPr lang="en-US" sz="1800" b="1" dirty="0" smtClean="0"/>
          </a:p>
          <a:p>
            <a:pPr>
              <a:buNone/>
            </a:pPr>
            <a:endParaRPr lang="en-US" sz="1800" dirty="0"/>
          </a:p>
        </p:txBody>
      </p:sp>
      <p:pic>
        <p:nvPicPr>
          <p:cNvPr id="4" name="Picture 3" descr="Fast_LOGO.jpg"/>
          <p:cNvPicPr/>
          <p:nvPr/>
        </p:nvPicPr>
        <p:blipFill>
          <a:blip r:embed="rId3" cstate="print"/>
          <a:stretch>
            <a:fillRect/>
          </a:stretch>
        </p:blipFill>
        <p:spPr>
          <a:xfrm>
            <a:off x="0" y="0"/>
            <a:ext cx="9144000" cy="1600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General causes</a:t>
            </a:r>
            <a:br>
              <a:rPr lang="en-US" b="1" u="sng" dirty="0" smtClean="0"/>
            </a:br>
            <a:endParaRPr lang="en-US" u="sng"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b="1" dirty="0" smtClean="0"/>
              <a:t>Threat</a:t>
            </a:r>
          </a:p>
          <a:p>
            <a:r>
              <a:rPr lang="en-US" dirty="0" smtClean="0"/>
              <a:t>A perceived threat will lead a person to feel stressed. This can include physical threats, social threats, financial threat, and so on. In particular it will be worse when the person feels they have no response that can reduce the threat, as this affects the need for a sense </a:t>
            </a:r>
            <a:r>
              <a:rPr lang="en-US" dirty="0" err="1" smtClean="0"/>
              <a:t>of</a:t>
            </a:r>
            <a:r>
              <a:rPr lang="en-US" u="sng" dirty="0" err="1" smtClean="0">
                <a:hlinkClick r:id="rId2"/>
              </a:rPr>
              <a:t>control</a:t>
            </a:r>
            <a:r>
              <a:rPr lang="en-US" dirty="0" smtClean="0"/>
              <a:t>.</a:t>
            </a:r>
          </a:p>
          <a:p>
            <a:r>
              <a:rPr lang="en-US" dirty="0" smtClean="0"/>
              <a:t>Generally speaking, any threat to </a:t>
            </a:r>
            <a:r>
              <a:rPr lang="en-US" u="sng" dirty="0" smtClean="0">
                <a:hlinkClick r:id="rId3"/>
              </a:rPr>
              <a:t>needs</a:t>
            </a:r>
            <a:r>
              <a:rPr lang="en-US" dirty="0" smtClean="0"/>
              <a:t> is likely to lead to stress being experienced.</a:t>
            </a:r>
          </a:p>
          <a:p>
            <a:r>
              <a:rPr lang="en-US" b="1" dirty="0" smtClean="0"/>
              <a:t>Fear</a:t>
            </a:r>
          </a:p>
          <a:p>
            <a:r>
              <a:rPr lang="en-US" dirty="0" smtClean="0"/>
              <a:t>Threat can lead to </a:t>
            </a:r>
            <a:r>
              <a:rPr lang="en-US" u="sng" dirty="0" smtClean="0">
                <a:hlinkClick r:id="rId4"/>
              </a:rPr>
              <a:t>fear</a:t>
            </a:r>
            <a:r>
              <a:rPr lang="en-US" dirty="0" smtClean="0"/>
              <a:t>, which again leads to stress. Fear leads to imagined outcomes, which are the real source of stress.</a:t>
            </a:r>
          </a:p>
          <a:p>
            <a:r>
              <a:rPr lang="en-US" b="1" dirty="0" smtClean="0"/>
              <a:t>Uncertainty</a:t>
            </a:r>
          </a:p>
          <a:p>
            <a:r>
              <a:rPr lang="en-US" dirty="0" smtClean="0"/>
              <a:t>When we are not </a:t>
            </a:r>
            <a:r>
              <a:rPr lang="en-US" u="sng" dirty="0" smtClean="0">
                <a:hlinkClick r:id="rId5"/>
              </a:rPr>
              <a:t>certain</a:t>
            </a:r>
            <a:r>
              <a:rPr lang="en-US" dirty="0" smtClean="0"/>
              <a:t>, we are unable to </a:t>
            </a:r>
            <a:r>
              <a:rPr lang="en-US" u="sng" dirty="0" smtClean="0">
                <a:hlinkClick r:id="rId6"/>
              </a:rPr>
              <a:t>predict</a:t>
            </a:r>
            <a:r>
              <a:rPr lang="en-US" dirty="0" smtClean="0"/>
              <a:t>, and hence feel we are not in </a:t>
            </a:r>
            <a:r>
              <a:rPr lang="en-US" u="sng" dirty="0" smtClean="0">
                <a:hlinkClick r:id="rId2"/>
              </a:rPr>
              <a:t>control</a:t>
            </a:r>
            <a:r>
              <a:rPr lang="en-US" dirty="0" smtClean="0"/>
              <a:t>, and hence may feel fear or feel threatened by that which is causing the uncertainty.</a:t>
            </a:r>
          </a:p>
          <a:p>
            <a:r>
              <a:rPr lang="en-US" b="1" dirty="0" smtClean="0"/>
              <a:t>Cognitive dissonance</a:t>
            </a:r>
          </a:p>
          <a:p>
            <a:r>
              <a:rPr lang="en-US" dirty="0" smtClean="0"/>
              <a:t>When there is a gap between what we do and what we think, then we experience </a:t>
            </a:r>
            <a:r>
              <a:rPr lang="en-US" u="sng" dirty="0" smtClean="0">
                <a:hlinkClick r:id="rId7"/>
              </a:rPr>
              <a:t>cognitive dissonance</a:t>
            </a:r>
            <a:r>
              <a:rPr lang="en-US" dirty="0" smtClean="0"/>
              <a:t>, which is felt as stress. Thus, if I think I am a nice person then do something that hurts someone else, I will experience dissonance and stress.</a:t>
            </a:r>
          </a:p>
          <a:p>
            <a:r>
              <a:rPr lang="en-US" dirty="0" smtClean="0"/>
              <a:t>Dissonance also occurs when we cannot meet our commitments. We believe we are honest and committed, but when circumstances prevent us from meeting our promises we are faced with the possibility of being perceived as dishonest or incapable (</a:t>
            </a:r>
            <a:r>
              <a:rPr lang="en-US" dirty="0" err="1" smtClean="0"/>
              <a:t>ie</a:t>
            </a:r>
            <a:r>
              <a:rPr lang="en-US" dirty="0" smtClean="0"/>
              <a:t>. a social threat).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Life causes</a:t>
            </a:r>
            <a:br>
              <a:rPr lang="en-US" b="1" u="sng" dirty="0" smtClean="0"/>
            </a:br>
            <a:endParaRPr lang="en-US" u="sng" dirty="0"/>
          </a:p>
        </p:txBody>
      </p:sp>
      <p:sp>
        <p:nvSpPr>
          <p:cNvPr id="3" name="Content Placeholder 2"/>
          <p:cNvSpPr>
            <a:spLocks noGrp="1"/>
          </p:cNvSpPr>
          <p:nvPr>
            <p:ph idx="1"/>
          </p:nvPr>
        </p:nvSpPr>
        <p:spPr/>
        <p:txBody>
          <a:bodyPr>
            <a:normAutofit fontScale="70000" lnSpcReduction="20000"/>
          </a:bodyPr>
          <a:lstStyle/>
          <a:p>
            <a:pPr lvl="0"/>
            <a:r>
              <a:rPr lang="en-US" dirty="0" smtClean="0"/>
              <a:t> Death: of spouse, family, friend</a:t>
            </a:r>
          </a:p>
          <a:p>
            <a:pPr lvl="0"/>
            <a:r>
              <a:rPr lang="en-US" dirty="0" smtClean="0"/>
              <a:t>Health: injury, illness, pregnancy</a:t>
            </a:r>
          </a:p>
          <a:p>
            <a:pPr lvl="0"/>
            <a:r>
              <a:rPr lang="en-US" dirty="0" smtClean="0"/>
              <a:t>Crime: Sexual molestation, mugging, burglary, pick-pocketed</a:t>
            </a:r>
          </a:p>
          <a:p>
            <a:pPr lvl="0"/>
            <a:r>
              <a:rPr lang="en-US" dirty="0" smtClean="0"/>
              <a:t>Self-abuse: drug abuse, alcoholism, self-harm</a:t>
            </a:r>
          </a:p>
          <a:p>
            <a:pPr lvl="0"/>
            <a:r>
              <a:rPr lang="en-US" dirty="0" smtClean="0"/>
              <a:t>Family change: separation, divorce, new baby, marriage</a:t>
            </a:r>
          </a:p>
          <a:p>
            <a:pPr lvl="0"/>
            <a:r>
              <a:rPr lang="en-US" dirty="0" smtClean="0"/>
              <a:t>Sexual problems: getting partner, with partner</a:t>
            </a:r>
          </a:p>
          <a:p>
            <a:pPr lvl="0"/>
            <a:r>
              <a:rPr lang="en-US" dirty="0" smtClean="0"/>
              <a:t>Argument: with spouse, family, friends, co-workers, boss</a:t>
            </a:r>
          </a:p>
          <a:p>
            <a:pPr lvl="0"/>
            <a:r>
              <a:rPr lang="en-US" dirty="0" smtClean="0"/>
              <a:t>Physical changes: lack of sleep, new work hours</a:t>
            </a:r>
          </a:p>
          <a:p>
            <a:pPr lvl="0"/>
            <a:r>
              <a:rPr lang="en-US" dirty="0" smtClean="0"/>
              <a:t>New location: vacation, moving house</a:t>
            </a:r>
          </a:p>
          <a:p>
            <a:pPr lvl="0"/>
            <a:r>
              <a:rPr lang="en-US" dirty="0" smtClean="0"/>
              <a:t>Money: lack of it, owing it, investing it</a:t>
            </a:r>
          </a:p>
          <a:p>
            <a:pPr lvl="0"/>
            <a:r>
              <a:rPr lang="en-US" dirty="0" smtClean="0"/>
              <a:t>Environment change: in school, job, house, town, jail</a:t>
            </a:r>
          </a:p>
          <a:p>
            <a:pPr lvl="0"/>
            <a:r>
              <a:rPr lang="en-US" dirty="0" smtClean="0"/>
              <a:t>Responsibility increase: new dependent, new job</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Stress at work</a:t>
            </a:r>
            <a:br>
              <a:rPr lang="en-US" b="1" u="sng" dirty="0" smtClean="0"/>
            </a:b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The demands of the job</a:t>
            </a:r>
          </a:p>
          <a:p>
            <a:pPr lvl="0"/>
            <a:r>
              <a:rPr lang="en-US" dirty="0" smtClean="0"/>
              <a:t>The control staff have over how they do their work</a:t>
            </a:r>
          </a:p>
          <a:p>
            <a:pPr lvl="0"/>
            <a:r>
              <a:rPr lang="en-US" dirty="0" smtClean="0"/>
              <a:t>The support they receive from colleagues and superiors</a:t>
            </a:r>
          </a:p>
          <a:p>
            <a:pPr lvl="0"/>
            <a:r>
              <a:rPr lang="en-US" dirty="0" smtClean="0"/>
              <a:t>Their relationships with colleagues</a:t>
            </a:r>
          </a:p>
          <a:p>
            <a:pPr lvl="0"/>
            <a:r>
              <a:rPr lang="en-US" dirty="0" smtClean="0"/>
              <a:t>Whether they understand their roles and responsibilities</a:t>
            </a:r>
          </a:p>
          <a:p>
            <a:pPr lvl="0"/>
            <a:r>
              <a:rPr lang="en-US" dirty="0" smtClean="0"/>
              <a:t>How far the company consults staff over workplace changes.</a:t>
            </a:r>
          </a:p>
          <a:p>
            <a:r>
              <a:rPr lang="en-US" dirty="0" smtClean="0"/>
              <a:t>Other stress indicators at work include:</a:t>
            </a:r>
          </a:p>
          <a:p>
            <a:pPr lvl="0"/>
            <a:r>
              <a:rPr lang="en-US" dirty="0" smtClean="0"/>
              <a:t>Sickness absence</a:t>
            </a:r>
          </a:p>
          <a:p>
            <a:pPr lvl="0"/>
            <a:r>
              <a:rPr lang="en-US" dirty="0" smtClean="0"/>
              <a:t>High staff turnover</a:t>
            </a:r>
          </a:p>
          <a:p>
            <a:pPr lvl="0"/>
            <a:r>
              <a:rPr lang="en-US" dirty="0" smtClean="0"/>
              <a:t>Poor communication between teams</a:t>
            </a:r>
          </a:p>
          <a:p>
            <a:pPr lvl="0"/>
            <a:r>
              <a:rPr lang="en-US" dirty="0" smtClean="0"/>
              <a:t>Bullying</a:t>
            </a:r>
          </a:p>
          <a:p>
            <a:pPr lvl="0"/>
            <a:r>
              <a:rPr lang="en-US" dirty="0" smtClean="0"/>
              <a:t>Lack of feedback on performance</a:t>
            </a:r>
          </a:p>
          <a:p>
            <a:pPr lvl="0"/>
            <a:r>
              <a:rPr lang="en-US" dirty="0" smtClean="0"/>
              <a:t>Value and contribution</a:t>
            </a:r>
          </a:p>
          <a:p>
            <a:pPr lvl="0"/>
            <a:r>
              <a:rPr lang="en-US" dirty="0" smtClean="0"/>
              <a:t>Technological change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factors influencing the effects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smtClean="0"/>
              <a:t> childhood experience (abuse can increase stress susceptibility) </a:t>
            </a:r>
          </a:p>
          <a:p>
            <a:pPr lvl="0"/>
            <a:r>
              <a:rPr lang="en-US" dirty="0" smtClean="0"/>
              <a:t>personality (certain personalities are more stress-prone than others) </a:t>
            </a:r>
          </a:p>
          <a:p>
            <a:pPr lvl="0"/>
            <a:r>
              <a:rPr lang="en-US" dirty="0" smtClean="0"/>
              <a:t>genetics (particularly inherited 'relaxation response', connected with serotonin levels, the brain's 'well-being chemical') </a:t>
            </a:r>
          </a:p>
          <a:p>
            <a:pPr lvl="0"/>
            <a:r>
              <a:rPr lang="en-US" dirty="0" smtClean="0"/>
              <a:t>immunity abnormality (as might cause certain diseases such as arthritis and eczema, which weaken stress resilience) </a:t>
            </a:r>
          </a:p>
          <a:p>
            <a:pPr lvl="0"/>
            <a:r>
              <a:rPr lang="en-US" dirty="0" smtClean="0"/>
              <a:t>lifestyle (principally poor diet and lack of exercise) </a:t>
            </a:r>
          </a:p>
          <a:p>
            <a:pPr lvl="0"/>
            <a:r>
              <a:rPr lang="en-US" dirty="0" smtClean="0"/>
              <a:t>duration and intensity of stressors (obviously...) </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Unhealthy ways of coping with stress</a:t>
            </a:r>
            <a:br>
              <a:rPr lang="en-US" b="1" u="sng" dirty="0" smtClean="0"/>
            </a:b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smtClean="0"/>
              <a:t>Smoking</a:t>
            </a:r>
          </a:p>
          <a:p>
            <a:pPr lvl="0"/>
            <a:r>
              <a:rPr lang="en-US" u="sng" dirty="0" smtClean="0">
                <a:solidFill>
                  <a:srgbClr val="C00000"/>
                </a:solidFill>
                <a:hlinkClick r:id="rId2"/>
              </a:rPr>
              <a:t>Drinking too much</a:t>
            </a:r>
            <a:endParaRPr lang="en-US" dirty="0" smtClean="0">
              <a:solidFill>
                <a:srgbClr val="C00000"/>
              </a:solidFill>
            </a:endParaRPr>
          </a:p>
          <a:p>
            <a:pPr lvl="0"/>
            <a:r>
              <a:rPr lang="en-US" dirty="0" smtClean="0"/>
              <a:t>Overeating </a:t>
            </a:r>
            <a:r>
              <a:rPr lang="en-US" smtClean="0"/>
              <a:t>or under eating</a:t>
            </a:r>
            <a:endParaRPr lang="en-US" dirty="0" smtClean="0"/>
          </a:p>
          <a:p>
            <a:pPr lvl="0"/>
            <a:r>
              <a:rPr lang="en-US" u="sng" dirty="0" smtClean="0">
                <a:hlinkClick r:id="rId3"/>
              </a:rPr>
              <a:t>Zoning out for hours in front of the TV or computer</a:t>
            </a:r>
            <a:endParaRPr lang="en-US" dirty="0" smtClean="0"/>
          </a:p>
          <a:p>
            <a:pPr lvl="0"/>
            <a:r>
              <a:rPr lang="en-US" dirty="0" smtClean="0"/>
              <a:t>Withdrawing from friends, family, and activities</a:t>
            </a:r>
          </a:p>
          <a:p>
            <a:pPr lvl="0"/>
            <a:r>
              <a:rPr lang="en-US" u="sng" dirty="0" smtClean="0">
                <a:hlinkClick r:id="rId4"/>
              </a:rPr>
              <a:t>Using pills or drugs to relax</a:t>
            </a:r>
            <a:endParaRPr lang="en-US" dirty="0" smtClean="0"/>
          </a:p>
          <a:p>
            <a:pPr lvl="0"/>
            <a:r>
              <a:rPr lang="en-US" dirty="0" smtClean="0"/>
              <a:t>Sleeping too much</a:t>
            </a:r>
          </a:p>
          <a:p>
            <a:pPr lvl="0"/>
            <a:r>
              <a:rPr lang="en-US" dirty="0" smtClean="0"/>
              <a:t>Procrastinating</a:t>
            </a:r>
          </a:p>
          <a:p>
            <a:pPr lvl="0"/>
            <a:r>
              <a:rPr lang="en-US" dirty="0" smtClean="0"/>
              <a:t>Filling up every minute of the day to avoid facing problems</a:t>
            </a:r>
          </a:p>
          <a:p>
            <a:pPr lvl="0"/>
            <a:r>
              <a:rPr lang="en-US" dirty="0" smtClean="0"/>
              <a:t>Taking out your stress on others (lashing out, angry outbursts, physical violence)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dirty="0" smtClean="0"/>
              <a:t>Healthy methods of personal stress </a:t>
            </a:r>
            <a:r>
              <a:rPr lang="en-US" b="1" u="sng" dirty="0" smtClean="0"/>
              <a:t>management and stress relief</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4" name="Table 3"/>
          <p:cNvGraphicFramePr>
            <a:graphicFrameLocks noGrp="1"/>
          </p:cNvGraphicFramePr>
          <p:nvPr/>
        </p:nvGraphicFramePr>
        <p:xfrm>
          <a:off x="457200" y="1676400"/>
          <a:ext cx="8229600" cy="4724400"/>
        </p:xfrm>
        <a:graphic>
          <a:graphicData uri="http://schemas.openxmlformats.org/drawingml/2006/table">
            <a:tbl>
              <a:tblPr/>
              <a:tblGrid>
                <a:gridCol w="4114800"/>
                <a:gridCol w="4114800"/>
              </a:tblGrid>
              <a:tr h="4724400">
                <a:tc>
                  <a:txBody>
                    <a:bodyPr/>
                    <a:lstStyle/>
                    <a:p>
                      <a:pPr marL="0" marR="0">
                        <a:lnSpc>
                          <a:spcPts val="1200"/>
                        </a:lnSpc>
                        <a:spcBef>
                          <a:spcPts val="600"/>
                        </a:spcBef>
                        <a:spcAft>
                          <a:spcPts val="150"/>
                        </a:spcAft>
                      </a:pPr>
                      <a:r>
                        <a:rPr lang="en-US" sz="2400" b="1" u="sng" dirty="0">
                          <a:latin typeface="Verdana"/>
                          <a:ea typeface="Times New Roman"/>
                        </a:rPr>
                        <a:t>Change the situation: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Avoid </a:t>
                      </a:r>
                      <a:r>
                        <a:rPr lang="en-US" sz="2400" dirty="0">
                          <a:latin typeface="Verdana"/>
                          <a:ea typeface="Times New Roman"/>
                          <a:cs typeface="Times New Roman"/>
                        </a:rPr>
                        <a:t>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Alter </a:t>
                      </a:r>
                      <a:r>
                        <a:rPr lang="en-US" sz="2400" dirty="0">
                          <a:latin typeface="Verdana"/>
                          <a:ea typeface="Times New Roman"/>
                          <a:cs typeface="Times New Roman"/>
                        </a:rPr>
                        <a:t>the stressor</a:t>
                      </a:r>
                      <a:endParaRPr lang="en-US" sz="2400" dirty="0">
                        <a:latin typeface="Calibri"/>
                        <a:ea typeface="Times New Roman"/>
                        <a:cs typeface="Times New Roman"/>
                      </a:endParaRPr>
                    </a:p>
                  </a:txBody>
                  <a:tcPr marL="0" marR="0" marT="0" marB="0">
                    <a:lnL>
                      <a:noFill/>
                    </a:lnL>
                    <a:lnR>
                      <a:noFill/>
                    </a:lnR>
                    <a:lnT>
                      <a:noFill/>
                    </a:lnT>
                    <a:lnB>
                      <a:noFill/>
                    </a:lnB>
                  </a:tcPr>
                </a:tc>
                <a:tc>
                  <a:txBody>
                    <a:bodyPr/>
                    <a:lstStyle/>
                    <a:p>
                      <a:pPr marL="0" marR="0">
                        <a:lnSpc>
                          <a:spcPts val="1200"/>
                        </a:lnSpc>
                        <a:spcBef>
                          <a:spcPts val="600"/>
                        </a:spcBef>
                        <a:spcAft>
                          <a:spcPts val="150"/>
                        </a:spcAft>
                      </a:pPr>
                      <a:r>
                        <a:rPr lang="en-US" sz="2400" b="1" u="sng" dirty="0">
                          <a:latin typeface="Verdana"/>
                          <a:ea typeface="Times New Roman"/>
                        </a:rPr>
                        <a:t>Change your reaction:</a:t>
                      </a:r>
                      <a:endParaRPr lang="en-US" sz="2400" u="sng" dirty="0">
                        <a:latin typeface="Calibri"/>
                        <a:ea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Adapt </a:t>
                      </a:r>
                      <a:r>
                        <a:rPr lang="en-US" sz="2400" dirty="0">
                          <a:latin typeface="Verdana"/>
                          <a:ea typeface="Times New Roman"/>
                          <a:cs typeface="Times New Roman"/>
                        </a:rPr>
                        <a:t>to the stressor</a:t>
                      </a:r>
                      <a:endParaRPr lang="en-US" sz="2400" dirty="0">
                        <a:latin typeface="Calibri"/>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None/>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endParaRPr lang="en-US" sz="2400" dirty="0" smtClean="0">
                        <a:latin typeface="Verdana"/>
                        <a:ea typeface="Times New Roman"/>
                        <a:cs typeface="Times New Roman"/>
                      </a:endParaRPr>
                    </a:p>
                    <a:p>
                      <a:pPr marL="342900" marR="76200" lvl="0" indent="-342900">
                        <a:lnSpc>
                          <a:spcPts val="1920"/>
                        </a:lnSpc>
                        <a:spcBef>
                          <a:spcPts val="0"/>
                        </a:spcBef>
                        <a:spcAft>
                          <a:spcPts val="0"/>
                        </a:spcAft>
                        <a:buSzPts val="1000"/>
                        <a:buFont typeface="Wingdings"/>
                        <a:buChar char=""/>
                        <a:tabLst>
                          <a:tab pos="457200" algn="l"/>
                        </a:tabLst>
                      </a:pPr>
                      <a:r>
                        <a:rPr lang="en-US" sz="2400" dirty="0" smtClean="0">
                          <a:latin typeface="Verdana"/>
                          <a:ea typeface="Times New Roman"/>
                          <a:cs typeface="Times New Roman"/>
                        </a:rPr>
                        <a:t>Accept </a:t>
                      </a:r>
                      <a:r>
                        <a:rPr lang="en-US" sz="2400" dirty="0">
                          <a:latin typeface="Verdana"/>
                          <a:ea typeface="Times New Roman"/>
                          <a:cs typeface="Times New Roman"/>
                        </a:rPr>
                        <a:t>the stressor</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1: Avoid unnecessary stress</a:t>
            </a:r>
            <a:endParaRPr lang="en-US" u="sng" dirty="0"/>
          </a:p>
        </p:txBody>
      </p:sp>
      <p:sp>
        <p:nvSpPr>
          <p:cNvPr id="3" name="Content Placeholder 2"/>
          <p:cNvSpPr>
            <a:spLocks noGrp="1"/>
          </p:cNvSpPr>
          <p:nvPr>
            <p:ph idx="1"/>
          </p:nvPr>
        </p:nvSpPr>
        <p:spPr/>
        <p:txBody>
          <a:bodyPr>
            <a:normAutofit fontScale="55000" lnSpcReduction="20000"/>
          </a:bodyPr>
          <a:lstStyle/>
          <a:p>
            <a:pPr lvl="0"/>
            <a:r>
              <a:rPr lang="en-US" b="1" dirty="0" smtClean="0"/>
              <a:t>Learn how to say “no” </a:t>
            </a:r>
            <a:r>
              <a:rPr lang="en-US" dirty="0" smtClean="0"/>
              <a:t>– Know your limits and stick to them. Whether in your personal or professional life, refuse to accept added responsibilities when you’re close to reaching them. Taking on more than you can handle is a surefire recipe for stress.</a:t>
            </a:r>
          </a:p>
          <a:p>
            <a:pPr lvl="0"/>
            <a:r>
              <a:rPr lang="en-US" b="1" dirty="0" smtClean="0"/>
              <a:t>Avoid people who stress you out</a:t>
            </a:r>
            <a:r>
              <a:rPr lang="en-US" dirty="0" smtClean="0"/>
              <a:t> – If someone consistently causes stress in your life and you can’t turn the relationship around, limit the amount of time you spend with that person or end the relationship entirely.</a:t>
            </a:r>
          </a:p>
          <a:p>
            <a:pPr lvl="0"/>
            <a:r>
              <a:rPr lang="en-US" b="1" dirty="0" smtClean="0"/>
              <a:t>Take control of your environment</a:t>
            </a:r>
            <a:r>
              <a:rPr lang="en-US" dirty="0" smtClean="0"/>
              <a:t> – If the evening news makes you anxious, turn the TV off. If traffic’s got you tense, take a longer but less-traveled route. If going to the market is an unpleasant chore, do your grocery shopping online.</a:t>
            </a:r>
          </a:p>
          <a:p>
            <a:pPr lvl="0"/>
            <a:r>
              <a:rPr lang="en-US" b="1" dirty="0" smtClean="0"/>
              <a:t>Avoid hot-button topics </a:t>
            </a:r>
            <a:r>
              <a:rPr lang="en-US" dirty="0" smtClean="0"/>
              <a:t>– If you get upset over religion or politics, cross them off your conversation list. If you repeatedly argue about the same subject with the same people, stop bringing it up or excuse yourself when it’s the topic of discussion.</a:t>
            </a:r>
          </a:p>
          <a:p>
            <a:pPr lvl="0"/>
            <a:r>
              <a:rPr lang="en-US" b="1" dirty="0" smtClean="0"/>
              <a:t>Pare down your to-do list </a:t>
            </a:r>
            <a:r>
              <a:rPr lang="en-US" dirty="0" smtClean="0"/>
              <a:t>– Analyze your schedule, responsibilities, and daily tasks. If you’ve got too much on your plate, distinguish between the “</a:t>
            </a:r>
            <a:r>
              <a:rPr lang="en-US" dirty="0" err="1" smtClean="0"/>
              <a:t>shoulds</a:t>
            </a:r>
            <a:r>
              <a:rPr lang="en-US" dirty="0" smtClean="0"/>
              <a:t>” and the “musts.” Drop tasks that aren’t truly necessary to the bottom of the list or eliminate them entirely.</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2: Alter the situation</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Express your feelings instead of bottling them up.</a:t>
            </a:r>
            <a:r>
              <a:rPr lang="en-US" dirty="0" smtClean="0"/>
              <a:t> If something or someone is bothering you, communicate your concerns in an open and respectful way. If you don’t voice your feelings, resentment will build and the situation will likely remain the same.</a:t>
            </a:r>
          </a:p>
          <a:p>
            <a:pPr lvl="0"/>
            <a:r>
              <a:rPr lang="en-US" b="1" dirty="0" smtClean="0"/>
              <a:t>Be willing to compromise.</a:t>
            </a:r>
            <a:r>
              <a:rPr lang="en-US" dirty="0" smtClean="0"/>
              <a:t> When you ask someone to change their behavior, be willing to do the same. If you both are willing to bend at least a little, you’ll have a good chance of finding a happy middle ground.</a:t>
            </a:r>
          </a:p>
          <a:p>
            <a:pPr lvl="0"/>
            <a:r>
              <a:rPr lang="en-US" b="1" dirty="0" smtClean="0"/>
              <a:t>Be more assertive.</a:t>
            </a:r>
            <a:r>
              <a:rPr lang="en-US" dirty="0" smtClean="0"/>
              <a:t> Don’t take a backseat in your own life. Deal with problems head on, doing your best to anticipate and prevent them. If you’ve got an exam to study for and your chatty roommate just got home, say up front that you only have five minutes to talk.</a:t>
            </a:r>
          </a:p>
          <a:p>
            <a:pPr lvl="0"/>
            <a:r>
              <a:rPr lang="en-US" b="1" dirty="0" smtClean="0"/>
              <a:t>Manage your time better.</a:t>
            </a:r>
            <a:r>
              <a:rPr lang="en-US" dirty="0" smtClean="0"/>
              <a:t> Poor time management can cause a lot of stress. When you’re stretched too thin and running behind, it’s hard to stay calm and focused. But if you plan ahead and make sure you don’t overextend yourself, you can alter the amount of stress you’re under.</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3: Adapt to the stressor</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Reframe problems.</a:t>
            </a:r>
            <a:r>
              <a:rPr lang="en-US" dirty="0" smtClean="0"/>
              <a:t> Try to view stressful situations from a more positive perspective. Rather than fuming about a traffic jam, look at it as an opportunity to pause and regroup, listen to your favorite radio station, or enjoy some alone time.</a:t>
            </a:r>
          </a:p>
          <a:p>
            <a:pPr lvl="0"/>
            <a:r>
              <a:rPr lang="en-US" b="1" dirty="0" smtClean="0"/>
              <a:t>Look at the big picture. </a:t>
            </a:r>
            <a:r>
              <a:rPr lang="en-US" dirty="0" smtClean="0"/>
              <a:t>Take perspective of the stressful situation. Ask yourself how important it will be in the long run. Will it matter in a month? A year? Is it really worth getting upset over? If the answer is no, focus your time and energy elsewhere.</a:t>
            </a:r>
          </a:p>
          <a:p>
            <a:pPr lvl="0"/>
            <a:r>
              <a:rPr lang="en-US" b="1" dirty="0" smtClean="0"/>
              <a:t>Adjust your standards. </a:t>
            </a:r>
            <a:r>
              <a:rPr lang="en-US" dirty="0" smtClean="0"/>
              <a:t>Perfectionism is a major source of avoidable stress. Stop setting yourself up for failure by demanding perfection. Set reasonable standards for yourself and others, and learn to be okay with “good enough.”</a:t>
            </a:r>
          </a:p>
          <a:p>
            <a:pPr lvl="0"/>
            <a:r>
              <a:rPr lang="en-US" b="1" dirty="0" smtClean="0"/>
              <a:t>Focus on the positive. </a:t>
            </a:r>
            <a:r>
              <a:rPr lang="en-US" dirty="0" smtClean="0"/>
              <a:t>When stress is getting you down, take a moment to reflect on all the things you appreciate in your life, including your own positive qualities and gifts. This simple strategy can help you keep things in perspective.</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4: Accept the things you can’t change</a:t>
            </a:r>
            <a:endParaRPr lang="en-US" u="sng" dirty="0"/>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smtClean="0"/>
              <a:t>Don’t try to control the uncontrollable.</a:t>
            </a:r>
            <a:r>
              <a:rPr lang="en-US" dirty="0" smtClean="0"/>
              <a:t> Many things in life are beyond our control— particularly the behavior of other people. Rather than stressing out over them, focus on the things you can control such as the way you choose to react to problems.</a:t>
            </a:r>
          </a:p>
          <a:p>
            <a:pPr lvl="0"/>
            <a:r>
              <a:rPr lang="en-US" b="1" dirty="0" smtClean="0"/>
              <a:t>Look for the upside. </a:t>
            </a:r>
            <a:r>
              <a:rPr lang="en-US" dirty="0" smtClean="0"/>
              <a:t>As the saying goes, “What doesn’t kill us makes us stronger.” When facing major challenges, try to look at them as opportunities for personal growth. If your own poor choices contributed to a stressful situation, reflect on them and learn from your mistakes.</a:t>
            </a:r>
          </a:p>
          <a:p>
            <a:pPr lvl="0"/>
            <a:r>
              <a:rPr lang="en-US" b="1" dirty="0" smtClean="0"/>
              <a:t>Share your feelings.</a:t>
            </a:r>
            <a:r>
              <a:rPr lang="en-US" dirty="0" smtClean="0"/>
              <a:t> Talk to a trusted friend or make an appointment with a therapist. Expressing what you’re going through can be very cathartic, even if there’s nothing you can do to alter the stressful situation.</a:t>
            </a:r>
          </a:p>
          <a:p>
            <a:pPr lvl="0"/>
            <a:r>
              <a:rPr lang="en-US" b="1" dirty="0" smtClean="0"/>
              <a:t>Learn to forgive. </a:t>
            </a:r>
            <a:r>
              <a:rPr lang="en-US" dirty="0" smtClean="0"/>
              <a:t>Accept the fact that we live in an imperfect world and that people make mistakes. Let go of anger and resentments.</a:t>
            </a:r>
            <a:r>
              <a:rPr lang="en-US" b="1" dirty="0" smtClean="0"/>
              <a:t> </a:t>
            </a:r>
            <a:r>
              <a:rPr lang="en-US" dirty="0" smtClean="0"/>
              <a:t>Free yourself from negative energy by forgiving and moving on.</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Recognize stress:</a:t>
            </a:r>
            <a:endParaRPr lang="en-US" u="sng" dirty="0"/>
          </a:p>
        </p:txBody>
      </p:sp>
      <p:sp>
        <p:nvSpPr>
          <p:cNvPr id="3" name="Content Placeholder 2"/>
          <p:cNvSpPr>
            <a:spLocks noGrp="1"/>
          </p:cNvSpPr>
          <p:nvPr>
            <p:ph idx="1"/>
          </p:nvPr>
        </p:nvSpPr>
        <p:spPr/>
        <p:txBody>
          <a:bodyPr>
            <a:normAutofit/>
          </a:bodyPr>
          <a:lstStyle/>
          <a:p>
            <a:pPr>
              <a:buNone/>
            </a:pPr>
            <a:r>
              <a:rPr lang="en-US" dirty="0" smtClean="0"/>
              <a:t>    becoming a problem, reduces productivity, increases management pressures, and makes people ill in many ways, evidence of which is still increasing. Workplace stress affects the performance of the brain, including functions of work performance; memory, concentration, and learning. Stress and stress management are directly related to personal well-being and specifically to workplace well-being.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 </a:t>
            </a:r>
            <a:r>
              <a:rPr lang="en-US" u="sng" dirty="0" smtClean="0"/>
              <a:t>Make time for fun and relaxation</a:t>
            </a:r>
            <a:endParaRPr lang="en-US" u="sng" dirty="0"/>
          </a:p>
        </p:txBody>
      </p:sp>
      <p:sp>
        <p:nvSpPr>
          <p:cNvPr id="3" name="Content Placeholder 2"/>
          <p:cNvSpPr>
            <a:spLocks noGrp="1"/>
          </p:cNvSpPr>
          <p:nvPr>
            <p:ph idx="1"/>
          </p:nvPr>
        </p:nvSpPr>
        <p:spPr/>
        <p:txBody>
          <a:bodyPr>
            <a:normAutofit fontScale="77500" lnSpcReduction="20000"/>
          </a:bodyPr>
          <a:lstStyle/>
          <a:p>
            <a:pPr lvl="0"/>
            <a:r>
              <a:rPr lang="en-US" dirty="0" smtClean="0"/>
              <a:t> </a:t>
            </a:r>
            <a:r>
              <a:rPr lang="en-US" b="1" dirty="0" smtClean="0"/>
              <a:t>Set aside relaxation time.</a:t>
            </a:r>
            <a:r>
              <a:rPr lang="en-US" dirty="0" smtClean="0"/>
              <a:t> Include rest and relaxation in your daily schedule. Don’t allow other obligations to encroach. This is your time to take a break from all responsibilities and recharge your batteries.</a:t>
            </a:r>
          </a:p>
          <a:p>
            <a:pPr lvl="0"/>
            <a:r>
              <a:rPr lang="en-US" b="1" dirty="0" smtClean="0"/>
              <a:t>Connect with others.</a:t>
            </a:r>
            <a:r>
              <a:rPr lang="en-US" dirty="0" smtClean="0"/>
              <a:t> Spend time with positive people who enhance your life. A strong support system will buffer you from the negative effects of stress.</a:t>
            </a:r>
          </a:p>
          <a:p>
            <a:pPr lvl="0"/>
            <a:r>
              <a:rPr lang="en-US" b="1" dirty="0" smtClean="0"/>
              <a:t>Do something you enjoy every day. </a:t>
            </a:r>
            <a:r>
              <a:rPr lang="en-US" dirty="0" smtClean="0"/>
              <a:t>Make time for leisure activities that bring you joy, whether it be stargazing, playing the piano, or working on your bike.</a:t>
            </a:r>
          </a:p>
          <a:p>
            <a:pPr lvl="0"/>
            <a:r>
              <a:rPr lang="en-US" b="1" dirty="0" smtClean="0"/>
              <a:t>Keep your sense of humor.</a:t>
            </a:r>
            <a:r>
              <a:rPr lang="en-US" dirty="0" smtClean="0"/>
              <a:t> This includes the ability to laugh at yourself. The act of laughing helps your body fight stress in a number of ways.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Adopt a healthy lifestyle</a:t>
            </a:r>
            <a:endParaRPr lang="en-US" u="sng" dirty="0"/>
          </a:p>
        </p:txBody>
      </p:sp>
      <p:sp>
        <p:nvSpPr>
          <p:cNvPr id="3" name="Content Placeholder 2"/>
          <p:cNvSpPr>
            <a:spLocks noGrp="1"/>
          </p:cNvSpPr>
          <p:nvPr>
            <p:ph idx="1"/>
          </p:nvPr>
        </p:nvSpPr>
        <p:spPr/>
        <p:txBody>
          <a:bodyPr>
            <a:normAutofit fontScale="55000" lnSpcReduction="20000"/>
          </a:bodyPr>
          <a:lstStyle/>
          <a:p>
            <a:pPr lvl="0"/>
            <a:r>
              <a:rPr lang="en-US" b="1" dirty="0" smtClean="0">
                <a:hlinkClick r:id="rId2"/>
              </a:rPr>
              <a:t>Exercise regularly</a:t>
            </a:r>
            <a:r>
              <a:rPr lang="en-US" b="1" dirty="0" smtClean="0"/>
              <a:t>.</a:t>
            </a:r>
            <a:r>
              <a:rPr lang="en-US" dirty="0" smtClean="0"/>
              <a:t> Physical activity plays a key role in reducing and preventing the effects of stress. Make time for at least 30 minutes of exercise, three times per week. Nothing beats aerobic exercise for releasing pent-up stress and tension.</a:t>
            </a:r>
          </a:p>
          <a:p>
            <a:pPr lvl="0"/>
            <a:r>
              <a:rPr lang="en-US" b="1" dirty="0" smtClean="0">
                <a:hlinkClick r:id="rId3"/>
              </a:rPr>
              <a:t>Eat a healthy diet</a:t>
            </a:r>
            <a:r>
              <a:rPr lang="en-US" b="1" dirty="0" smtClean="0"/>
              <a:t>.</a:t>
            </a:r>
            <a:r>
              <a:rPr lang="en-US" dirty="0" smtClean="0"/>
              <a:t> Well-nourished bodies are better prepared to cope with stress, so be mindful of what you eat. Start your day right with breakfast, and keep your energy up and your mind clear with balanced, nutritious meals throughout the day.</a:t>
            </a:r>
          </a:p>
          <a:p>
            <a:pPr lvl="0"/>
            <a:r>
              <a:rPr lang="en-US" b="1" dirty="0" smtClean="0"/>
              <a:t>Reduce caffeine and sugar.</a:t>
            </a:r>
            <a:r>
              <a:rPr lang="en-US" dirty="0" smtClean="0"/>
              <a:t> The temporary "highs" caffeine and sugar provide often end in with a crash in mood and energy. By reducing the amount of coffee, soft drinks, chocolate, and sugar snacks in your diet, you’ll feel more relaxed and you’ll sleep better.</a:t>
            </a:r>
          </a:p>
          <a:p>
            <a:pPr lvl="0"/>
            <a:r>
              <a:rPr lang="en-US" b="1" dirty="0" smtClean="0"/>
              <a:t>Avoid alcohol, cigarettes, and drugs. </a:t>
            </a:r>
            <a:r>
              <a:rPr lang="en-US" dirty="0" smtClean="0"/>
              <a:t>Self-medicating with alcohol or drugs may provide an easy escape from stress, but the relief is only temporary. Don’t avoid or mask the issue at hand; deal with problems head on and with a clear mind.</a:t>
            </a:r>
          </a:p>
          <a:p>
            <a:pPr lvl="0"/>
            <a:r>
              <a:rPr lang="en-US" b="1" dirty="0" smtClean="0">
                <a:hlinkClick r:id="rId4"/>
              </a:rPr>
              <a:t>Get enough sleep</a:t>
            </a:r>
            <a:r>
              <a:rPr lang="en-US" b="1" dirty="0" smtClean="0"/>
              <a:t>. </a:t>
            </a:r>
            <a:r>
              <a:rPr lang="en-US" dirty="0" smtClean="0"/>
              <a:t>Adequate sleep fuels your mind, as well as your body. Feeling tired will increase your stress because it may cause you to think irrationally.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signs of stress </a:t>
            </a:r>
            <a:endParaRPr lang="en-US" u="sng" dirty="0"/>
          </a:p>
        </p:txBody>
      </p:sp>
      <p:sp>
        <p:nvSpPr>
          <p:cNvPr id="3" name="Content Placeholder 2"/>
          <p:cNvSpPr>
            <a:spLocks noGrp="1"/>
          </p:cNvSpPr>
          <p:nvPr>
            <p:ph idx="1"/>
          </p:nvPr>
        </p:nvSpPr>
        <p:spPr/>
        <p:txBody>
          <a:bodyPr>
            <a:normAutofit fontScale="85000" lnSpcReduction="20000"/>
          </a:bodyPr>
          <a:lstStyle/>
          <a:p>
            <a:pPr lvl="0"/>
            <a:r>
              <a:rPr lang="en-US" dirty="0" smtClean="0"/>
              <a:t>sleep difficulties </a:t>
            </a:r>
          </a:p>
          <a:p>
            <a:pPr lvl="0"/>
            <a:r>
              <a:rPr lang="en-US" dirty="0" smtClean="0"/>
              <a:t>loss of appetite </a:t>
            </a:r>
          </a:p>
          <a:p>
            <a:pPr lvl="0"/>
            <a:r>
              <a:rPr lang="en-US" dirty="0" smtClean="0"/>
              <a:t>poor concentration or poor memory retention </a:t>
            </a:r>
          </a:p>
          <a:p>
            <a:pPr lvl="0"/>
            <a:r>
              <a:rPr lang="en-US" dirty="0" smtClean="0"/>
              <a:t>performance dip </a:t>
            </a:r>
          </a:p>
          <a:p>
            <a:pPr lvl="0"/>
            <a:r>
              <a:rPr lang="en-US" dirty="0" smtClean="0"/>
              <a:t>uncharacteristic errors or missed deadlines </a:t>
            </a:r>
          </a:p>
          <a:p>
            <a:pPr lvl="0"/>
            <a:r>
              <a:rPr lang="en-US" dirty="0" smtClean="0"/>
              <a:t>anger or tantrums </a:t>
            </a:r>
          </a:p>
          <a:p>
            <a:pPr lvl="0"/>
            <a:r>
              <a:rPr lang="en-US" dirty="0" smtClean="0"/>
              <a:t>violent or anti-social </a:t>
            </a:r>
            <a:r>
              <a:rPr lang="en-US" dirty="0" err="1" smtClean="0"/>
              <a:t>behaviour</a:t>
            </a:r>
            <a:r>
              <a:rPr lang="en-US" dirty="0" smtClean="0"/>
              <a:t> </a:t>
            </a:r>
          </a:p>
          <a:p>
            <a:pPr lvl="0"/>
            <a:r>
              <a:rPr lang="en-US" dirty="0" smtClean="0"/>
              <a:t>emotional outbursts </a:t>
            </a:r>
          </a:p>
          <a:p>
            <a:pPr lvl="0"/>
            <a:r>
              <a:rPr lang="en-US" dirty="0" smtClean="0"/>
              <a:t>alcohol or drug abuse </a:t>
            </a:r>
          </a:p>
          <a:p>
            <a:pPr lvl="0"/>
            <a:r>
              <a:rPr lang="en-US" dirty="0" smtClean="0"/>
              <a:t>nervous habits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Physical Symptoms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 Constant tiredness.</a:t>
            </a:r>
          </a:p>
          <a:p>
            <a:pPr lvl="0"/>
            <a:r>
              <a:rPr lang="en-US" dirty="0" smtClean="0"/>
              <a:t>Your limbs feel heavy.</a:t>
            </a:r>
          </a:p>
          <a:p>
            <a:pPr lvl="0"/>
            <a:r>
              <a:rPr lang="en-US" dirty="0" smtClean="0"/>
              <a:t>Your facial skin feels taut.</a:t>
            </a:r>
          </a:p>
          <a:p>
            <a:pPr lvl="0"/>
            <a:r>
              <a:rPr lang="en-US" dirty="0" smtClean="0"/>
              <a:t>Breathlessness without any exertion.</a:t>
            </a:r>
          </a:p>
          <a:p>
            <a:pPr lvl="0"/>
            <a:r>
              <a:rPr lang="en-US" dirty="0" smtClean="0"/>
              <a:t>Feeling faint at times.</a:t>
            </a:r>
          </a:p>
          <a:p>
            <a:pPr lvl="0"/>
            <a:r>
              <a:rPr lang="en-US" dirty="0" smtClean="0"/>
              <a:t>Tendency to sweat for no good reason.</a:t>
            </a:r>
          </a:p>
          <a:p>
            <a:pPr lvl="0"/>
            <a:r>
              <a:rPr lang="en-US" dirty="0" smtClean="0"/>
              <a:t>Light, patchy sleep.</a:t>
            </a:r>
          </a:p>
          <a:p>
            <a:pPr lvl="0"/>
            <a:r>
              <a:rPr lang="en-US" dirty="0" smtClean="0"/>
              <a:t>Weepiness or frequent desire to weep.</a:t>
            </a:r>
          </a:p>
          <a:p>
            <a:pPr lvl="0"/>
            <a:r>
              <a:rPr lang="en-US" dirty="0" smtClean="0"/>
              <a:t>General lack of appetite.</a:t>
            </a:r>
          </a:p>
          <a:p>
            <a:pPr lvl="0"/>
            <a:r>
              <a:rPr lang="en-US" dirty="0" smtClean="0"/>
              <a:t>Frequent indigestion or heartburn.</a:t>
            </a:r>
          </a:p>
          <a:p>
            <a:pPr lvl="0"/>
            <a:r>
              <a:rPr lang="en-US" dirty="0" smtClean="0"/>
              <a:t>Feeling of wanting to be sick.</a:t>
            </a:r>
          </a:p>
          <a:p>
            <a:pPr lvl="0"/>
            <a:r>
              <a:rPr lang="en-US" dirty="0" smtClean="0"/>
              <a:t>Constipation or </a:t>
            </a:r>
            <a:r>
              <a:rPr lang="en-US" dirty="0" err="1" smtClean="0"/>
              <a:t>diarrhoea</a:t>
            </a:r>
            <a:r>
              <a:rPr lang="en-US" dirty="0" smtClean="0"/>
              <a:t>.</a:t>
            </a:r>
          </a:p>
          <a:p>
            <a:pPr lvl="0"/>
            <a:r>
              <a:rPr lang="en-US" dirty="0" smtClean="0"/>
              <a:t>Headaches/migraine.</a:t>
            </a:r>
          </a:p>
          <a:p>
            <a:pPr lvl="0"/>
            <a:r>
              <a:rPr lang="en-US" dirty="0" smtClean="0"/>
              <a:t>Disinterest in sex (impotence/frigidity).</a:t>
            </a:r>
          </a:p>
          <a:p>
            <a:pPr lvl="0"/>
            <a:r>
              <a:rPr lang="en-US" dirty="0" smtClean="0"/>
              <a:t>Craving for food when under pressure.</a:t>
            </a:r>
          </a:p>
          <a:p>
            <a:pPr lvl="0"/>
            <a:r>
              <a:rPr lang="en-US" dirty="0" smtClean="0"/>
              <a:t>Increased reliance on caffeine, alcohol, cigarettes, chocolate, sugar.</a:t>
            </a:r>
          </a:p>
          <a:p>
            <a:pPr lvl="0"/>
            <a:r>
              <a:rPr lang="en-US" dirty="0" smtClean="0"/>
              <a:t>Nervous tics, nail biting.</a:t>
            </a:r>
          </a:p>
          <a:p>
            <a:pPr lvl="0"/>
            <a:r>
              <a:rPr lang="en-US" dirty="0" smtClean="0"/>
              <a:t>Neck cramp.</a:t>
            </a:r>
          </a:p>
          <a:p>
            <a:pPr lvl="0"/>
            <a:r>
              <a:rPr lang="en-US" dirty="0" smtClean="0"/>
              <a:t>Inability to sit still without fidgeting.</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Mental Symptoms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lvl="0"/>
            <a:r>
              <a:rPr lang="en-US" dirty="0" smtClean="0"/>
              <a:t> Reluctance to laugh/smile or make jokes.</a:t>
            </a:r>
          </a:p>
          <a:p>
            <a:pPr lvl="0"/>
            <a:r>
              <a:rPr lang="en-US" dirty="0" smtClean="0"/>
              <a:t>Patchy or non-existent concentration.</a:t>
            </a:r>
          </a:p>
          <a:p>
            <a:pPr lvl="0"/>
            <a:r>
              <a:rPr lang="en-US" dirty="0" smtClean="0"/>
              <a:t>Tendency to flit from task to task.</a:t>
            </a:r>
          </a:p>
          <a:p>
            <a:pPr lvl="0"/>
            <a:r>
              <a:rPr lang="en-US" dirty="0" smtClean="0"/>
              <a:t>Inability to finish a task properly.</a:t>
            </a:r>
          </a:p>
          <a:p>
            <a:pPr lvl="0"/>
            <a:r>
              <a:rPr lang="en-US" dirty="0" smtClean="0"/>
              <a:t>A lack of drive/motivation in your work.</a:t>
            </a:r>
          </a:p>
          <a:p>
            <a:pPr lvl="0"/>
            <a:r>
              <a:rPr lang="en-US" dirty="0" smtClean="0"/>
              <a:t>Feelings of guilt/inadequacy where work is concerned.</a:t>
            </a:r>
          </a:p>
          <a:p>
            <a:pPr lvl="0"/>
            <a:r>
              <a:rPr lang="en-US" dirty="0" smtClean="0"/>
              <a:t>Lack of interest in life, and in activities that previously gave you pleasure.</a:t>
            </a:r>
          </a:p>
          <a:p>
            <a:pPr lvl="0"/>
            <a:r>
              <a:rPr lang="en-US" dirty="0" smtClean="0"/>
              <a:t>No desire to contact people (write, phone, etc.).</a:t>
            </a:r>
          </a:p>
          <a:p>
            <a:pPr lvl="0"/>
            <a:r>
              <a:rPr lang="en-US" dirty="0" smtClean="0"/>
              <a:t>Loss of interest in your friends.</a:t>
            </a:r>
          </a:p>
          <a:p>
            <a:pPr lvl="0"/>
            <a:r>
              <a:rPr lang="en-US" dirty="0" smtClean="0"/>
              <a:t>Difficulty in making decisions.</a:t>
            </a:r>
          </a:p>
          <a:p>
            <a:pPr lvl="0"/>
            <a:r>
              <a:rPr lang="en-US" dirty="0" smtClean="0"/>
              <a:t>Constant irritability.</a:t>
            </a:r>
          </a:p>
          <a:p>
            <a:pPr lvl="0"/>
            <a:r>
              <a:rPr lang="en-US" dirty="0" smtClean="0"/>
              <a:t>A feeling of being a failure.</a:t>
            </a:r>
          </a:p>
          <a:p>
            <a:pPr lvl="0"/>
            <a:r>
              <a:rPr lang="en-US" dirty="0" smtClean="0"/>
              <a:t>A feeling of helplessness and lack of control.</a:t>
            </a:r>
          </a:p>
          <a:p>
            <a:pPr lvl="0"/>
            <a:r>
              <a:rPr lang="en-US" dirty="0" smtClean="0"/>
              <a:t>A feeling of being surrounded by busy people.</a:t>
            </a:r>
          </a:p>
          <a:p>
            <a:pPr lvl="0"/>
            <a:r>
              <a:rPr lang="en-US" dirty="0" smtClean="0"/>
              <a:t>Feelings of inadequacy in relationship to your partner.</a:t>
            </a:r>
          </a:p>
          <a:p>
            <a:pPr lvl="0"/>
            <a:r>
              <a:rPr lang="en-US" dirty="0" smtClean="0"/>
              <a:t>No real interest in the future.</a:t>
            </a:r>
          </a:p>
          <a:p>
            <a:pPr lvl="0"/>
            <a:r>
              <a:rPr lang="en-US" dirty="0" smtClean="0"/>
              <a:t>Frustration at not being able to show your true feelings.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Main Causes of Stress</a:t>
            </a:r>
            <a:endParaRPr lang="en-US" b="1" u="sng" dirty="0"/>
          </a:p>
        </p:txBody>
      </p:sp>
      <p:sp>
        <p:nvSpPr>
          <p:cNvPr id="3" name="Content Placeholder 2"/>
          <p:cNvSpPr>
            <a:spLocks noGrp="1"/>
          </p:cNvSpPr>
          <p:nvPr>
            <p:ph idx="1"/>
          </p:nvPr>
        </p:nvSpPr>
        <p:spPr/>
        <p:txBody>
          <a:bodyPr/>
          <a:lstStyle/>
          <a:p>
            <a:pPr>
              <a:buNone/>
            </a:pPr>
            <a:r>
              <a:rPr lang="en-US" dirty="0" smtClean="0"/>
              <a:t>   The main causes of stress that most of us have in common, though, tend to fall into three general categories: </a:t>
            </a:r>
          </a:p>
          <a:p>
            <a:pPr>
              <a:buNone/>
            </a:pPr>
            <a:r>
              <a:rPr lang="en-US" dirty="0" smtClean="0"/>
              <a:t>• Physical Stressors</a:t>
            </a:r>
          </a:p>
          <a:p>
            <a:pPr>
              <a:buNone/>
            </a:pPr>
            <a:r>
              <a:rPr lang="en-US" dirty="0" smtClean="0"/>
              <a:t>• Social Stressors</a:t>
            </a:r>
          </a:p>
          <a:p>
            <a:pPr>
              <a:buNone/>
            </a:pPr>
            <a:r>
              <a:rPr lang="en-US" dirty="0" smtClean="0"/>
              <a:t>• Emotional Stressors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Physical Stressors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common causes of stress on the body, as is poor nutrition. Being subjected to too much noise or overcrowded conditions can often produce stress.</a:t>
            </a:r>
          </a:p>
          <a:p>
            <a:pPr>
              <a:buNone/>
            </a:pPr>
            <a:r>
              <a:rPr lang="en-US" dirty="0" smtClean="0"/>
              <a:t>    And then, of course, the many and varied substances we put into our bodies can cause physical stress. For example, too much alcohol, drugs – illegal or misused prescription and over-the-counter medications, tobacco, food additives, and too much caffeine &amp;/or sugar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Social Stressors</a:t>
            </a:r>
            <a:endParaRPr lang="en-US" b="1" u="sng"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feelings of loneliness and loss of purpose. In fact, any kind of rapid changes in life, whether good or bad, create stress.</a:t>
            </a:r>
          </a:p>
          <a:p>
            <a:pPr>
              <a:buNone/>
            </a:pPr>
            <a:r>
              <a:rPr lang="en-US" dirty="0" smtClean="0"/>
              <a:t>    One of the biggest causes of stress, (no big surprise here!) is our job! Unemployment, job changes, or poverty produce financial stresses which can feel overwhelming. Especially these days when so many people are working for organizations who are out-sourcing and downsizing their workforces.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Emotional Stressors</a:t>
            </a:r>
            <a:endParaRPr lang="en-US" b="1" u="sng" dirty="0"/>
          </a:p>
        </p:txBody>
      </p:sp>
      <p:sp>
        <p:nvSpPr>
          <p:cNvPr id="3" name="Content Placeholder 2"/>
          <p:cNvSpPr>
            <a:spLocks noGrp="1"/>
          </p:cNvSpPr>
          <p:nvPr>
            <p:ph idx="1"/>
          </p:nvPr>
        </p:nvSpPr>
        <p:spPr/>
        <p:txBody>
          <a:bodyPr>
            <a:normAutofit fontScale="62500" lnSpcReduction="20000"/>
          </a:bodyPr>
          <a:lstStyle/>
          <a:p>
            <a:r>
              <a:rPr lang="en-US" dirty="0" smtClean="0"/>
              <a:t> main causes of stress. This frequently shows up in feeling in some way “not good enough.” We don’t feel like we look as good, or work as fast, or make as much money as someone else. It is frequently the result of our own self-talk and self-criticism. Deep inside, we feel like a failure as a person and if anyone could really see inside of us, they would know we’re an impostor.</a:t>
            </a:r>
          </a:p>
          <a:p>
            <a:r>
              <a:rPr lang="en-US" dirty="0" smtClean="0"/>
              <a:t>The really sad thing is, most of that negative self-talk has its roots in negative early childhood programming. It’s the voice of a demanding or unreasonable parent that still talks in our heads. And sometimes it’s the voice of an abusive spouse or partner who tries to control us by criticizing or cutting us down.</a:t>
            </a:r>
          </a:p>
          <a:p>
            <a:r>
              <a:rPr lang="en-US" dirty="0" smtClean="0"/>
              <a:t>Emotional stress is often felt as guilt, or that double bind situation when we feel “darned if we do, and darned if we don’t.” That no matter what we do, it isn’t enough.</a:t>
            </a:r>
          </a:p>
          <a:p>
            <a:r>
              <a:rPr lang="en-US" dirty="0" smtClean="0"/>
              <a:t>Strangely enough, this kind of stress produces both the fear of failure AND the fear of success.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1297</Words>
  <Application>Microsoft Office PowerPoint</Application>
  <PresentationFormat>On-screen Show (4:3)</PresentationFormat>
  <Paragraphs>194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Verdana</vt:lpstr>
      <vt:lpstr>Wingdings</vt:lpstr>
      <vt:lpstr>Office Theme</vt:lpstr>
      <vt:lpstr>1</vt:lpstr>
      <vt:lpstr>Recognize stress:</vt:lpstr>
      <vt:lpstr>signs of stress </vt:lpstr>
      <vt:lpstr>Physical Symptoms </vt:lpstr>
      <vt:lpstr>Mental Symptoms </vt:lpstr>
      <vt:lpstr>Main Causes of Stress</vt:lpstr>
      <vt:lpstr>Physical Stressors </vt:lpstr>
      <vt:lpstr>Social Stressors</vt:lpstr>
      <vt:lpstr>Emotional Stressors</vt:lpstr>
      <vt:lpstr>General causes </vt:lpstr>
      <vt:lpstr>Life causes </vt:lpstr>
      <vt:lpstr>Stress at work </vt:lpstr>
      <vt:lpstr>factors influencing the effects of stress </vt:lpstr>
      <vt:lpstr>Unhealthy ways of coping with stress </vt:lpstr>
      <vt:lpstr>Healthy methods of personal stress management and stress relief </vt:lpstr>
      <vt:lpstr>1: Avoid unnecessary stress</vt:lpstr>
      <vt:lpstr>2: Alter the situation</vt:lpstr>
      <vt:lpstr>3: Adapt to the stressor</vt:lpstr>
      <vt:lpstr>4: Accept the things you can’t change</vt:lpstr>
      <vt:lpstr> Make time for fun and relaxation</vt:lpstr>
      <vt:lpstr> Adopt a healthy lifestyle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Sumara Rashid</cp:lastModifiedBy>
  <cp:revision>48</cp:revision>
  <dcterms:created xsi:type="dcterms:W3CDTF">2006-08-16T00:00:00Z</dcterms:created>
  <dcterms:modified xsi:type="dcterms:W3CDTF">2019-02-19T08:11:48Z</dcterms:modified>
</cp:coreProperties>
</file>