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3" r:id="rId18"/>
    <p:sldId id="277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848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CA3BE-2962-4E5B-B690-C078CBE3280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B09AE-38D0-440F-A077-EC97F4210F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0742B-14B0-405F-BCD0-5C7472A928D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sources" TargetMode="External"/><Relationship Id="rId2" Type="http://schemas.openxmlformats.org/officeDocument/2006/relationships/hyperlink" Target="http://en.wikipedia.org/wiki/Natural_environ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ucces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SHORT INTRODUCTION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FEASIBILITY STUDIES &amp; REPORTS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technical feasibility analysis is typically the result of significant research and development. </a:t>
            </a:r>
          </a:p>
          <a:p>
            <a:r>
              <a:rPr lang="en-GB" dirty="0" smtClean="0"/>
              <a:t>The criteria  for acceptance of an activity or a product are determined by comparing the increased benefits with the increased cost in dollars plus the “</a:t>
            </a:r>
            <a:r>
              <a:rPr lang="en-GB" dirty="0" err="1" smtClean="0"/>
              <a:t>disbenefits</a:t>
            </a:r>
            <a:r>
              <a:rPr lang="en-GB" dirty="0" smtClean="0"/>
              <a:t>”.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Feasibility Reports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u="sng" dirty="0" smtClean="0"/>
              <a:t>INTRODUCTION:</a:t>
            </a:r>
          </a:p>
          <a:p>
            <a:pPr>
              <a:buNone/>
            </a:pPr>
            <a:r>
              <a:rPr lang="en-GB" dirty="0" smtClean="0"/>
              <a:t>   Include the statement of the problem. Subject and purpose of the study and its authorization.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b="1" u="sng" dirty="0" smtClean="0"/>
              <a:t>BACKGROUND:</a:t>
            </a:r>
          </a:p>
          <a:p>
            <a:pPr>
              <a:buNone/>
            </a:pPr>
            <a:r>
              <a:rPr lang="en-GB" dirty="0" smtClean="0"/>
              <a:t>  Circumstances that created the necessity for this study.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b="1" u="sng" dirty="0" smtClean="0"/>
              <a:t>DISCUSSION:</a:t>
            </a:r>
          </a:p>
          <a:p>
            <a:pPr>
              <a:buNone/>
            </a:pPr>
            <a:r>
              <a:rPr lang="en-GB" dirty="0" smtClean="0"/>
              <a:t>    The technical and financial feasibility analysis. Individual analysis  of each alternative or proposed activities.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Feasibility Reports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/>
              <a:t>   Use facts, data, calculations, graphics to explain your analysis and conclusions.</a:t>
            </a:r>
          </a:p>
          <a:p>
            <a:pPr>
              <a:buNone/>
            </a:pPr>
            <a:endParaRPr lang="en-GB" b="1" u="sng" dirty="0" smtClean="0"/>
          </a:p>
          <a:p>
            <a:pPr>
              <a:buNone/>
            </a:pPr>
            <a:r>
              <a:rPr lang="en-GB" b="1" u="sng" dirty="0" smtClean="0"/>
              <a:t>CONCLUSIONS:</a:t>
            </a:r>
          </a:p>
          <a:p>
            <a:pPr>
              <a:buNone/>
            </a:pPr>
            <a:r>
              <a:rPr lang="en-GB" dirty="0" smtClean="0"/>
              <a:t>    The natural results from the information presented in the  discussion. This section is the link between the discussion and the recommendation.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b="1" u="sng" dirty="0" smtClean="0"/>
              <a:t>RECOMMENDATIONS:</a:t>
            </a:r>
          </a:p>
          <a:p>
            <a:pPr>
              <a:buNone/>
            </a:pPr>
            <a:r>
              <a:rPr lang="en-GB" smtClean="0"/>
              <a:t>   Give </a:t>
            </a:r>
            <a:r>
              <a:rPr lang="en-GB" dirty="0" smtClean="0"/>
              <a:t>recommendations about the most suitable option. Also, elaborate on its feasibility.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Feasibility Reports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3962400" cy="5029200"/>
          </a:xfrm>
        </p:spPr>
        <p:txBody>
          <a:bodyPr>
            <a:normAutofit lnSpcReduction="10000"/>
          </a:bodyPr>
          <a:lstStyle/>
          <a:p>
            <a:pPr marL="231775" indent="-231775"/>
            <a:r>
              <a:rPr lang="en-US" sz="1600" dirty="0" smtClean="0"/>
              <a:t>Technical feasibility</a:t>
            </a:r>
          </a:p>
          <a:p>
            <a:pPr marL="574675" lvl="1" indent="-228600">
              <a:spcBef>
                <a:spcPct val="25000"/>
              </a:spcBef>
            </a:pPr>
            <a:r>
              <a:rPr lang="en-US" sz="1600" dirty="0" smtClean="0"/>
              <a:t>Is the project possible with current technology?</a:t>
            </a:r>
          </a:p>
          <a:p>
            <a:pPr marL="574675" lvl="1" indent="-228600">
              <a:spcBef>
                <a:spcPct val="25000"/>
              </a:spcBef>
            </a:pPr>
            <a:r>
              <a:rPr lang="en-US" sz="1600" dirty="0" smtClean="0"/>
              <a:t>What technical risk is there?</a:t>
            </a:r>
          </a:p>
          <a:p>
            <a:pPr marL="574675" lvl="1" indent="-228600">
              <a:spcBef>
                <a:spcPct val="25000"/>
              </a:spcBef>
            </a:pPr>
            <a:r>
              <a:rPr lang="en-US" sz="1600" dirty="0" smtClean="0"/>
              <a:t>Availability of the technology:</a:t>
            </a:r>
          </a:p>
          <a:p>
            <a:pPr marL="860425" lvl="2" indent="-171450">
              <a:spcBef>
                <a:spcPct val="25000"/>
              </a:spcBef>
            </a:pPr>
            <a:r>
              <a:rPr lang="en-US" sz="1600" dirty="0" smtClean="0"/>
              <a:t>Is it available locally?</a:t>
            </a:r>
          </a:p>
          <a:p>
            <a:pPr marL="860425" lvl="2" indent="-171450">
              <a:spcBef>
                <a:spcPct val="25000"/>
              </a:spcBef>
            </a:pPr>
            <a:r>
              <a:rPr lang="en-US" sz="1600" dirty="0" smtClean="0"/>
              <a:t>Can it be obtained?</a:t>
            </a:r>
          </a:p>
          <a:p>
            <a:pPr marL="860425" lvl="2" indent="-171450">
              <a:spcBef>
                <a:spcPct val="25000"/>
              </a:spcBef>
            </a:pPr>
            <a:r>
              <a:rPr lang="en-US" sz="1600" dirty="0" smtClean="0"/>
              <a:t>Will it be compatible with other systems?</a:t>
            </a:r>
          </a:p>
          <a:p>
            <a:pPr marL="231775" indent="-231775"/>
            <a:r>
              <a:rPr lang="en-US" sz="1600" dirty="0" smtClean="0"/>
              <a:t>Economic feasibility </a:t>
            </a:r>
          </a:p>
          <a:p>
            <a:pPr marL="574675" lvl="1" indent="-228600"/>
            <a:r>
              <a:rPr lang="en-US" sz="1600" dirty="0" smtClean="0"/>
              <a:t>Is the project possible, given resource constraints?</a:t>
            </a:r>
          </a:p>
          <a:p>
            <a:pPr marL="574675" lvl="1" indent="-228600"/>
            <a:r>
              <a:rPr lang="en-US" sz="1600" dirty="0" smtClean="0"/>
              <a:t>What are the benefits?</a:t>
            </a:r>
          </a:p>
          <a:p>
            <a:pPr marL="860425" lvl="2" indent="-171450"/>
            <a:r>
              <a:rPr lang="en-US" sz="1600" dirty="0" smtClean="0"/>
              <a:t>Both tangible and intangible</a:t>
            </a:r>
          </a:p>
          <a:p>
            <a:pPr marL="860425" lvl="2" indent="-171450"/>
            <a:r>
              <a:rPr lang="en-US" sz="1600" dirty="0" smtClean="0"/>
              <a:t>Quantify them! </a:t>
            </a:r>
          </a:p>
          <a:p>
            <a:pPr marL="574675" lvl="1" indent="-228600"/>
            <a:r>
              <a:rPr lang="en-US" sz="1600" dirty="0" smtClean="0"/>
              <a:t>What are the development and operational costs?</a:t>
            </a:r>
          </a:p>
          <a:p>
            <a:pPr marL="574675" lvl="1" indent="-228600"/>
            <a:r>
              <a:rPr lang="en-US" sz="1600" dirty="0" smtClean="0"/>
              <a:t>Are the benefits worth the costs?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Types of Feasibility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495800" y="1524000"/>
            <a:ext cx="4419600" cy="4953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Schedule feasibility</a:t>
            </a:r>
          </a:p>
          <a:p>
            <a:pPr marL="630238" lvl="1" indent="-228600"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90000"/>
                  </a:schemeClr>
                </a:solidFill>
              </a:rPr>
              <a:t>Is it possible to build a solution in time to be useful?</a:t>
            </a:r>
          </a:p>
          <a:p>
            <a:pPr lvl="2" indent="-169863"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600" dirty="0" smtClean="0"/>
              <a:t>What are the consequences of delay?</a:t>
            </a:r>
          </a:p>
          <a:p>
            <a:pPr lvl="2" indent="-169863"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600" dirty="0" smtClean="0"/>
              <a:t>Any constraints on the schedule?</a:t>
            </a:r>
          </a:p>
          <a:p>
            <a:pPr lvl="2" indent="-169863"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600" dirty="0" smtClean="0"/>
              <a:t>Can these constraints be met?</a:t>
            </a:r>
          </a:p>
          <a:p>
            <a:pPr>
              <a:spcBef>
                <a:spcPct val="25000"/>
              </a:spcBef>
            </a:pPr>
            <a:endParaRPr lang="en-US" sz="1600" dirty="0" smtClean="0"/>
          </a:p>
          <a:p>
            <a:pPr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600" dirty="0" smtClean="0"/>
              <a:t> Operational feasibility</a:t>
            </a:r>
          </a:p>
          <a:p>
            <a:pPr marL="630238" lvl="1" indent="-228600"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90000"/>
                  </a:schemeClr>
                </a:solidFill>
              </a:rPr>
              <a:t>If the system is developed, will it be used?</a:t>
            </a:r>
          </a:p>
          <a:p>
            <a:pPr marL="630238" lvl="1" indent="-228600"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600" dirty="0" smtClean="0"/>
              <a:t>Human and social issues…</a:t>
            </a:r>
          </a:p>
          <a:p>
            <a:pPr lvl="2" indent="-169863"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600" dirty="0" smtClean="0"/>
              <a:t>Potential </a:t>
            </a:r>
            <a:r>
              <a:rPr lang="en-US" sz="1600" dirty="0" err="1" smtClean="0"/>
              <a:t>labour</a:t>
            </a:r>
            <a:r>
              <a:rPr lang="en-US" sz="1600" dirty="0" smtClean="0"/>
              <a:t> objections?</a:t>
            </a:r>
          </a:p>
          <a:p>
            <a:pPr lvl="2" indent="-169863"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600" dirty="0" smtClean="0"/>
              <a:t>Manager resistance?</a:t>
            </a:r>
          </a:p>
          <a:p>
            <a:pPr lvl="2" indent="-169863"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600" dirty="0" smtClean="0"/>
              <a:t>Organizational conflicts and policies?</a:t>
            </a:r>
          </a:p>
          <a:p>
            <a:pPr lvl="2" indent="-169863"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600" dirty="0" smtClean="0"/>
              <a:t>Social acceptability?</a:t>
            </a:r>
          </a:p>
          <a:p>
            <a:pPr lvl="2" indent="-169863"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600" dirty="0" smtClean="0"/>
              <a:t>legal aspects and government regulations?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 3"/>
              <a:buChar char=""/>
              <a:defRPr/>
            </a:pPr>
            <a:r>
              <a:rPr lang="en-US" dirty="0" smtClean="0"/>
              <a:t>Is the proposed technology or solution practical?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Do we currently possess the necessary technology?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Do we possess the necessary technical expertise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…and is the schedule reasonable for this team?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Is relevant technology mature enough to be easily applied to our problem? </a:t>
            </a:r>
          </a:p>
          <a:p>
            <a:pPr>
              <a:buFont typeface="Wingdings 3"/>
              <a:buChar char=""/>
              <a:defRPr/>
            </a:pPr>
            <a:r>
              <a:rPr lang="en-US" dirty="0" smtClean="0"/>
              <a:t>What kinds of technology will we need?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Some organizations like to use state-of-the-art technology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…but most prefer to use mature and proven technology. 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A mature technology has a larger customer base for obtaining advice concerning problems and improvements.</a:t>
            </a:r>
          </a:p>
          <a:p>
            <a:pPr>
              <a:buFont typeface="Wingdings 3"/>
              <a:buChar char=""/>
              <a:defRPr/>
            </a:pPr>
            <a:r>
              <a:rPr lang="en-US" dirty="0" smtClean="0"/>
              <a:t>Is the required technology available “in house”?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If the technology is available: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…does it have the capacity to handle the solution?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If the technology is not available: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…can it be acquired?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Technical Feasibility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 3"/>
              <a:buChar char=""/>
              <a:defRPr/>
            </a:pPr>
            <a:r>
              <a:rPr lang="en-US" dirty="0" smtClean="0"/>
              <a:t>Can the bottom line be quantified yet? 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Very early in the project…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a judgment of whether solving the problem is worthwhile. 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Once specific requirements and solutions have been identified…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…the costs and benefits of each alternative can be calculated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dirty="0" smtClean="0"/>
          </a:p>
          <a:p>
            <a:pPr>
              <a:buFont typeface="Wingdings 3"/>
              <a:buChar char=""/>
              <a:defRPr/>
            </a:pPr>
            <a:r>
              <a:rPr lang="en-US" dirty="0" smtClean="0"/>
              <a:t>Cost-benefit analysis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Purpose - answer questions such as: 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Is the project justified (I.e. will benefits outweigh costs)?  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What is the minimal cost to attain a certain system?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How soon will the benefits accrue?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Which alternative offers the best return on investment?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Examples of things to consider: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Hardware/software selection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Selection among alternative financing arrangements (rent/lease/purchase)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Difficulties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benefits and costs can both be intangible, hidden and/or hard to estimate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ranking multi-criteria alternatives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Economic Feasibility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 3"/>
              <a:buChar char=""/>
              <a:defRPr/>
            </a:pPr>
            <a:r>
              <a:rPr lang="en-US" dirty="0" smtClean="0"/>
              <a:t>How long will it take to get the technical expertise?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We may have the technology, but that doesn't mean we have the skills required to properly apply that technology.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May need to hire new people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Or re-train existing systems staff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Whether hiring or training, it will impact the schedule.</a:t>
            </a:r>
          </a:p>
          <a:p>
            <a:pPr>
              <a:buFont typeface="Wingdings 3"/>
              <a:buChar char=""/>
              <a:defRPr/>
            </a:pPr>
            <a:r>
              <a:rPr lang="en-US" dirty="0" smtClean="0"/>
              <a:t>Assess the schedule risk: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Given our technical expertise, are the project deadlines reasonable?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If there are specific deadlines, are they mandatory or desirable?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If the deadlines are not mandatory, the analyst can propose several alternative schedules.</a:t>
            </a:r>
          </a:p>
          <a:p>
            <a:pPr>
              <a:buFont typeface="Wingdings 3"/>
              <a:buChar char=""/>
              <a:defRPr/>
            </a:pPr>
            <a:r>
              <a:rPr lang="en-US" dirty="0" smtClean="0"/>
              <a:t>What are the real constraints on project deadlines?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If the project overruns, what are the consequences?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Deliver a properly functioning information system two months late…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…or deliver an error-prone, useless information system on time?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Missed schedules are bad, but inadequate systems are worse!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Schedule Feasibility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 3"/>
              <a:buChar char=""/>
              <a:defRPr/>
            </a:pPr>
            <a:r>
              <a:rPr lang="en-US" dirty="0" smtClean="0"/>
              <a:t>How do end-users and managers feel about…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…the problem you identified?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…the alternative solutions you are exploring?</a:t>
            </a:r>
          </a:p>
          <a:p>
            <a:pPr>
              <a:buFont typeface="Wingdings 3"/>
              <a:buChar char=""/>
              <a:defRPr/>
            </a:pPr>
            <a:r>
              <a:rPr lang="en-US" dirty="0" smtClean="0"/>
              <a:t>You must evaluate: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Not just whether a system </a:t>
            </a:r>
            <a:r>
              <a:rPr lang="en-US" i="1" dirty="0" smtClean="0">
                <a:solidFill>
                  <a:srgbClr val="800000"/>
                </a:solidFill>
              </a:rPr>
              <a:t>can</a:t>
            </a:r>
            <a:r>
              <a:rPr lang="en-US" dirty="0" smtClean="0"/>
              <a:t> work…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… but also whether a system </a:t>
            </a:r>
            <a:r>
              <a:rPr lang="en-US" i="1" dirty="0" smtClean="0">
                <a:solidFill>
                  <a:srgbClr val="800000"/>
                </a:solidFill>
              </a:rPr>
              <a:t>will</a:t>
            </a:r>
            <a:r>
              <a:rPr lang="en-US" dirty="0" smtClean="0"/>
              <a:t> work.</a:t>
            </a:r>
          </a:p>
          <a:p>
            <a:pPr>
              <a:buFont typeface="Wingdings 3"/>
              <a:buChar char=""/>
              <a:defRPr/>
            </a:pPr>
            <a:r>
              <a:rPr lang="en-US" dirty="0" smtClean="0"/>
              <a:t>Any solution might meet with resistance: 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Does </a:t>
            </a:r>
            <a:r>
              <a:rPr lang="en-US" dirty="0" smtClean="0">
                <a:solidFill>
                  <a:srgbClr val="800000"/>
                </a:solidFill>
              </a:rPr>
              <a:t>management</a:t>
            </a:r>
            <a:r>
              <a:rPr lang="en-US" dirty="0" smtClean="0"/>
              <a:t> support the project?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How do the </a:t>
            </a:r>
            <a:r>
              <a:rPr lang="en-US" dirty="0" smtClean="0">
                <a:solidFill>
                  <a:srgbClr val="800000"/>
                </a:solidFill>
              </a:rPr>
              <a:t>end users</a:t>
            </a:r>
            <a:r>
              <a:rPr lang="en-US" dirty="0" smtClean="0"/>
              <a:t> feel about their role in the new system?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Which users or managers may resist (or not use) the system?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People tend to resist change.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Can this problem be overcome? If so, how? 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How will the working environment of the end users change? 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Can or will end users and management adapt to the change?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Operational Feasibility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Feasibility Study Contents</a:t>
            </a:r>
          </a:p>
        </p:txBody>
      </p:sp>
      <p:sp>
        <p:nvSpPr>
          <p:cNvPr id="25603" name="Rectangle 9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81000" indent="-381000" eaLnBrk="1" hangingPunct="1">
              <a:buFont typeface="Times" pitchFamily="-99" charset="0"/>
              <a:buAutoNum type="arabicPeriod"/>
            </a:pPr>
            <a:r>
              <a:rPr lang="en-US" sz="1800" dirty="0" smtClean="0"/>
              <a:t>Purpose &amp; scope of </a:t>
            </a:r>
            <a:r>
              <a:rPr lang="en-US" sz="1800" i="1" dirty="0" smtClean="0">
                <a:solidFill>
                  <a:srgbClr val="800000"/>
                </a:solidFill>
              </a:rPr>
              <a:t>the study</a:t>
            </a:r>
            <a:endParaRPr lang="en-US" sz="1800" dirty="0" smtClean="0"/>
          </a:p>
          <a:p>
            <a:pPr marL="723900" lvl="1" indent="-266700" eaLnBrk="1" hangingPunct="1"/>
            <a:r>
              <a:rPr lang="en-US" sz="1400" dirty="0" smtClean="0"/>
              <a:t>Objectives (of the study)</a:t>
            </a:r>
          </a:p>
          <a:p>
            <a:pPr marL="723900" lvl="1" indent="-266700" eaLnBrk="1" hangingPunct="1"/>
            <a:r>
              <a:rPr lang="en-US" sz="1400" dirty="0" smtClean="0"/>
              <a:t>who commissioned it &amp; who did it,</a:t>
            </a:r>
          </a:p>
          <a:p>
            <a:pPr marL="723900" lvl="1" indent="-266700" eaLnBrk="1" hangingPunct="1"/>
            <a:r>
              <a:rPr lang="en-US" sz="1400" dirty="0" smtClean="0"/>
              <a:t>sources of information,</a:t>
            </a:r>
          </a:p>
          <a:p>
            <a:pPr marL="723900" lvl="1" indent="-266700" eaLnBrk="1" hangingPunct="1"/>
            <a:r>
              <a:rPr lang="en-US" sz="1400" dirty="0" smtClean="0"/>
              <a:t>process used for the study,</a:t>
            </a:r>
          </a:p>
          <a:p>
            <a:pPr marL="723900" lvl="1" indent="-266700" eaLnBrk="1" hangingPunct="1"/>
            <a:r>
              <a:rPr lang="en-US" sz="1400" dirty="0" smtClean="0"/>
              <a:t>how long did it take,…</a:t>
            </a:r>
          </a:p>
          <a:p>
            <a:pPr marL="381000" indent="-381000" eaLnBrk="1" hangingPunct="1">
              <a:buFont typeface="Times" pitchFamily="-99" charset="0"/>
              <a:buAutoNum type="arabicPeriod"/>
            </a:pPr>
            <a:r>
              <a:rPr lang="en-US" sz="1800" dirty="0" smtClean="0"/>
              <a:t>Description of present situation </a:t>
            </a:r>
          </a:p>
          <a:p>
            <a:pPr marL="723900" lvl="1" indent="-266700" eaLnBrk="1" hangingPunct="1"/>
            <a:r>
              <a:rPr lang="en-US" sz="1400" dirty="0" smtClean="0"/>
              <a:t>organizational setting, current system(s).</a:t>
            </a:r>
          </a:p>
          <a:p>
            <a:pPr marL="723900" lvl="1" indent="-266700" eaLnBrk="1" hangingPunct="1"/>
            <a:r>
              <a:rPr lang="en-US" sz="1400" dirty="0" smtClean="0"/>
              <a:t>Related factors and constraints.</a:t>
            </a:r>
          </a:p>
          <a:p>
            <a:pPr marL="381000" indent="-381000" eaLnBrk="1" hangingPunct="1">
              <a:buFont typeface="Times" pitchFamily="-99" charset="0"/>
              <a:buAutoNum type="arabicPeriod"/>
            </a:pPr>
            <a:r>
              <a:rPr lang="en-US" sz="1800" dirty="0" smtClean="0"/>
              <a:t>Problems and requirements</a:t>
            </a:r>
          </a:p>
          <a:p>
            <a:pPr marL="723900" lvl="1" indent="-266700" eaLnBrk="1" hangingPunct="1"/>
            <a:r>
              <a:rPr lang="en-US" sz="1400" dirty="0" smtClean="0"/>
              <a:t>What’s wrong with the present situation?</a:t>
            </a:r>
          </a:p>
          <a:p>
            <a:pPr marL="723900" lvl="1" indent="-266700" eaLnBrk="1" hangingPunct="1"/>
            <a:r>
              <a:rPr lang="en-US" sz="1400" dirty="0" smtClean="0"/>
              <a:t>What changes are needed?</a:t>
            </a:r>
          </a:p>
          <a:p>
            <a:pPr marL="381000" indent="-381000" eaLnBrk="1" hangingPunct="1">
              <a:buFont typeface="Times" pitchFamily="-99" charset="0"/>
              <a:buAutoNum type="arabicPeriod"/>
            </a:pPr>
            <a:r>
              <a:rPr lang="en-US" sz="1800" dirty="0" smtClean="0"/>
              <a:t>Objectives of the new system.</a:t>
            </a:r>
          </a:p>
          <a:p>
            <a:pPr marL="723900" lvl="1" indent="-266700" eaLnBrk="1" hangingPunct="1"/>
            <a:r>
              <a:rPr lang="en-US" sz="1400" dirty="0" smtClean="0"/>
              <a:t>Goals and relationships between them</a:t>
            </a:r>
          </a:p>
        </p:txBody>
      </p:sp>
      <p:sp>
        <p:nvSpPr>
          <p:cNvPr id="25604" name="Rectangle 10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81000" indent="-381000" eaLnBrk="1" hangingPunct="1">
              <a:buFont typeface="Times" pitchFamily="-99" charset="0"/>
              <a:buAutoNum type="arabicPeriod" startAt="5"/>
            </a:pPr>
            <a:r>
              <a:rPr lang="en-US" sz="1800" dirty="0" smtClean="0"/>
              <a:t>Possible alternatives </a:t>
            </a:r>
          </a:p>
          <a:p>
            <a:pPr marL="723900" lvl="1" indent="-266700" eaLnBrk="1" hangingPunct="1"/>
            <a:r>
              <a:rPr lang="en-US" sz="1400" dirty="0" smtClean="0"/>
              <a:t>…including ‘do nothing’.</a:t>
            </a:r>
          </a:p>
          <a:p>
            <a:pPr marL="381000" indent="-381000" eaLnBrk="1" hangingPunct="1">
              <a:buFont typeface="Times" pitchFamily="-99" charset="0"/>
              <a:buAutoNum type="arabicPeriod" startAt="5"/>
            </a:pPr>
            <a:r>
              <a:rPr lang="en-US" sz="1800" dirty="0" smtClean="0"/>
              <a:t>Criteria for comparison </a:t>
            </a:r>
          </a:p>
          <a:p>
            <a:pPr marL="723900" lvl="1" indent="-266700" eaLnBrk="1" hangingPunct="1"/>
            <a:r>
              <a:rPr lang="en-US" sz="1400" dirty="0" smtClean="0"/>
              <a:t>definition of the criteria</a:t>
            </a:r>
          </a:p>
          <a:p>
            <a:pPr marL="381000" indent="-381000" eaLnBrk="1" hangingPunct="1">
              <a:buFont typeface="Times" pitchFamily="-99" charset="0"/>
              <a:buAutoNum type="arabicPeriod" startAt="5"/>
            </a:pPr>
            <a:r>
              <a:rPr lang="en-US" sz="1800" dirty="0" smtClean="0"/>
              <a:t>Analysis of alternatives </a:t>
            </a:r>
          </a:p>
          <a:p>
            <a:pPr marL="723900" lvl="1" indent="-266700" eaLnBrk="1" hangingPunct="1"/>
            <a:r>
              <a:rPr lang="en-US" sz="1400" dirty="0" smtClean="0"/>
              <a:t>description of each alternative</a:t>
            </a:r>
          </a:p>
          <a:p>
            <a:pPr marL="723900" lvl="1" indent="-266700" eaLnBrk="1" hangingPunct="1"/>
            <a:r>
              <a:rPr lang="en-US" sz="1400" dirty="0" smtClean="0"/>
              <a:t>evaluation with respect to criteria</a:t>
            </a:r>
          </a:p>
          <a:p>
            <a:pPr marL="723900" lvl="1" indent="-266700" eaLnBrk="1" hangingPunct="1"/>
            <a:r>
              <a:rPr lang="en-US" sz="1400" dirty="0" smtClean="0"/>
              <a:t>cost/benefit analysis and special implications.</a:t>
            </a:r>
          </a:p>
          <a:p>
            <a:pPr marL="381000" indent="-381000" eaLnBrk="1" hangingPunct="1">
              <a:buFont typeface="Times" pitchFamily="-99" charset="0"/>
              <a:buAutoNum type="arabicPeriod" startAt="5"/>
            </a:pPr>
            <a:r>
              <a:rPr lang="en-US" sz="1800" dirty="0" smtClean="0"/>
              <a:t>Recommendations </a:t>
            </a:r>
          </a:p>
          <a:p>
            <a:pPr marL="723900" lvl="1" indent="-266700" eaLnBrk="1" hangingPunct="1"/>
            <a:r>
              <a:rPr lang="en-US" sz="1400" dirty="0" smtClean="0"/>
              <a:t>what is recommended and implications</a:t>
            </a:r>
          </a:p>
          <a:p>
            <a:pPr marL="723900" lvl="1" indent="-266700" eaLnBrk="1" hangingPunct="1"/>
            <a:r>
              <a:rPr lang="en-US" sz="1400" dirty="0" smtClean="0"/>
              <a:t>what to do next; </a:t>
            </a:r>
          </a:p>
          <a:p>
            <a:pPr lvl="2" eaLnBrk="1" hangingPunct="1"/>
            <a:r>
              <a:rPr lang="en-US" sz="1200" dirty="0" smtClean="0"/>
              <a:t>E.g. may recommend an interim solution and a permanent solution</a:t>
            </a:r>
          </a:p>
          <a:p>
            <a:pPr marL="381000" indent="-381000" eaLnBrk="1" hangingPunct="1">
              <a:buFont typeface="Times" pitchFamily="-99" charset="0"/>
              <a:buAutoNum type="arabicPeriod" startAt="5"/>
            </a:pPr>
            <a:r>
              <a:rPr lang="en-US" sz="1800" dirty="0" smtClean="0"/>
              <a:t>Appendices</a:t>
            </a:r>
          </a:p>
          <a:p>
            <a:pPr marL="723900" lvl="1" indent="-266700" eaLnBrk="1" hangingPunct="1"/>
            <a:r>
              <a:rPr lang="en-US" sz="1400" dirty="0" smtClean="0"/>
              <a:t>to include any supporting material.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 3"/>
              <a:buChar char=""/>
              <a:defRPr/>
            </a:pPr>
            <a:r>
              <a:rPr lang="en-US" dirty="0" smtClean="0"/>
              <a:t>How do we compare alternatives?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When there are multiple selection criteria?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When none of the alternatives is superior across the board? </a:t>
            </a:r>
          </a:p>
          <a:p>
            <a:pPr>
              <a:buFont typeface="Wingdings 3"/>
              <a:buChar char=""/>
              <a:defRPr/>
            </a:pPr>
            <a:r>
              <a:rPr lang="en-US" dirty="0" smtClean="0"/>
              <a:t>Use a Feasibility Analysis Matrix!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The columns correspond to the candidate solutions;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The rows correspond to the feasibility criteria;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The cells contain the feasibility assessment notes for each candidate;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Each row can be assigned a rank or score for each criterion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e.g., for operational feasibility, candidates can be ranked 1, 2, 3, etc.</a:t>
            </a:r>
          </a:p>
          <a:p>
            <a:pPr marL="548640" lvl="1">
              <a:buFont typeface="Wingdings 3"/>
              <a:buChar char=""/>
              <a:defRPr/>
            </a:pPr>
            <a:r>
              <a:rPr lang="en-US" dirty="0" smtClean="0"/>
              <a:t>A final ranking or score is recorded in the last row. </a:t>
            </a:r>
          </a:p>
          <a:p>
            <a:pPr>
              <a:buFont typeface="Wingdings 3"/>
              <a:buChar char=""/>
              <a:defRPr/>
            </a:pPr>
            <a:r>
              <a:rPr lang="en-US" dirty="0" smtClean="0"/>
              <a:t>Other evaluation criteria to include in the matrix</a:t>
            </a:r>
          </a:p>
          <a:p>
            <a:pPr marL="548640" lvl="1">
              <a:lnSpc>
                <a:spcPct val="95000"/>
              </a:lnSpc>
              <a:spcBef>
                <a:spcPct val="0"/>
              </a:spcBef>
              <a:buFont typeface="Wingdings 3"/>
              <a:buChar char=""/>
              <a:defRPr/>
            </a:pPr>
            <a:r>
              <a:rPr lang="en-US" dirty="0" smtClean="0"/>
              <a:t>quality of output</a:t>
            </a:r>
          </a:p>
          <a:p>
            <a:pPr marL="548640" lvl="1">
              <a:lnSpc>
                <a:spcPct val="95000"/>
              </a:lnSpc>
              <a:spcBef>
                <a:spcPct val="0"/>
              </a:spcBef>
              <a:buFont typeface="Wingdings 3"/>
              <a:buChar char=""/>
              <a:defRPr/>
            </a:pPr>
            <a:r>
              <a:rPr lang="en-US" dirty="0" smtClean="0"/>
              <a:t>ease of use</a:t>
            </a:r>
          </a:p>
          <a:p>
            <a:pPr marL="548640" lvl="1">
              <a:lnSpc>
                <a:spcPct val="95000"/>
              </a:lnSpc>
              <a:spcBef>
                <a:spcPct val="0"/>
              </a:spcBef>
              <a:buFont typeface="Wingdings 3"/>
              <a:buChar char=""/>
              <a:defRPr/>
            </a:pPr>
            <a:r>
              <a:rPr lang="en-US" dirty="0" smtClean="0"/>
              <a:t>vendor support</a:t>
            </a:r>
          </a:p>
          <a:p>
            <a:pPr marL="548640" lvl="1">
              <a:lnSpc>
                <a:spcPct val="95000"/>
              </a:lnSpc>
              <a:spcBef>
                <a:spcPct val="0"/>
              </a:spcBef>
              <a:buFont typeface="Wingdings 3"/>
              <a:buChar char=""/>
              <a:defRPr/>
            </a:pPr>
            <a:r>
              <a:rPr lang="en-US" dirty="0" smtClean="0"/>
              <a:t>cost of maintenance</a:t>
            </a:r>
          </a:p>
          <a:p>
            <a:pPr marL="548640" lvl="1">
              <a:lnSpc>
                <a:spcPct val="95000"/>
              </a:lnSpc>
              <a:spcBef>
                <a:spcPct val="0"/>
              </a:spcBef>
              <a:buFont typeface="Wingdings 3"/>
              <a:buChar char=""/>
              <a:defRPr/>
            </a:pPr>
            <a:r>
              <a:rPr lang="en-US" dirty="0" smtClean="0"/>
              <a:t>load on system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Comparing Alternatives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Define the term “Feasible”</a:t>
            </a:r>
            <a:endParaRPr lang="en-US" dirty="0"/>
          </a:p>
        </p:txBody>
      </p:sp>
      <p:pic>
        <p:nvPicPr>
          <p:cNvPr id="4" name="Picture 3" descr="450px-Blue_question_mark_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285875"/>
            <a:ext cx="4286250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 Matrix</a:t>
            </a:r>
            <a:endParaRPr lang="en-US" dirty="0"/>
          </a:p>
        </p:txBody>
      </p:sp>
      <p:graphicFrame>
        <p:nvGraphicFramePr>
          <p:cNvPr id="1026" name="Object 3"/>
          <p:cNvGraphicFramePr>
            <a:graphicFrameLocks/>
          </p:cNvGraphicFramePr>
          <p:nvPr>
            <p:ph idx="1"/>
          </p:nvPr>
        </p:nvGraphicFramePr>
        <p:xfrm>
          <a:off x="0" y="1447800"/>
          <a:ext cx="9144000" cy="5410200"/>
        </p:xfrm>
        <a:graphic>
          <a:graphicData uri="http://schemas.openxmlformats.org/presentationml/2006/ole">
            <p:oleObj spid="_x0000_s1026" name="Worksheet" r:id="rId3" imgW="5190840" imgH="2209680" progId="Excel.Sheet.8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Capable of being </a:t>
            </a:r>
          </a:p>
          <a:p>
            <a:r>
              <a:rPr lang="en-GB" dirty="0" smtClean="0"/>
              <a:t>Accomplished</a:t>
            </a:r>
          </a:p>
          <a:p>
            <a:r>
              <a:rPr lang="en-GB" dirty="0" smtClean="0"/>
              <a:t>Brought about</a:t>
            </a:r>
          </a:p>
          <a:p>
            <a:r>
              <a:rPr lang="en-GB" dirty="0" smtClean="0"/>
              <a:t>Possible</a:t>
            </a:r>
          </a:p>
          <a:p>
            <a:r>
              <a:rPr lang="en-GB" dirty="0" smtClean="0"/>
              <a:t>Doable</a:t>
            </a:r>
          </a:p>
          <a:p>
            <a:r>
              <a:rPr lang="en-GB" dirty="0" smtClean="0"/>
              <a:t>Logically achievable</a:t>
            </a:r>
          </a:p>
          <a:p>
            <a:r>
              <a:rPr lang="en-GB" dirty="0" smtClean="0"/>
              <a:t>Practical </a:t>
            </a:r>
          </a:p>
          <a:p>
            <a:r>
              <a:rPr lang="en-GB" dirty="0" smtClean="0"/>
              <a:t>Workable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means..........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inking-idea-animated-animation-smiley-emoticon-000339-large%5B1%5D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362200"/>
            <a:ext cx="3367088" cy="3128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When taking decisions, do you assess the feasibility of your options, choice, etc?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feasibility study provides information to decision makers about the practicality and potential success of several alternative solutions to a problem.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A feasibility study examines the viability of a proposal or idea.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Feasibility studies analyze the technical and economic practicalities of potential courses of action.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Feasibility Study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Feasibility studies</a:t>
            </a:r>
            <a:r>
              <a:rPr lang="en-US" dirty="0" smtClean="0"/>
              <a:t> aim to objectively and rationally uncover the strengths and weaknesses of the existing business or proposed venture, opportunities and threats as presented by the </a:t>
            </a:r>
            <a:r>
              <a:rPr lang="en-US" dirty="0" smtClean="0">
                <a:hlinkClick r:id="rId2" action="ppaction://hlinkfile" tooltip="Natural environment"/>
              </a:rPr>
              <a:t>environment</a:t>
            </a:r>
            <a:r>
              <a:rPr lang="en-US" dirty="0" smtClean="0"/>
              <a:t>, the </a:t>
            </a:r>
            <a:r>
              <a:rPr lang="en-US" dirty="0" smtClean="0">
                <a:hlinkClick r:id="rId3" action="ppaction://hlinkfile" tooltip="Resources"/>
              </a:rPr>
              <a:t>resources</a:t>
            </a:r>
            <a:r>
              <a:rPr lang="en-US" dirty="0" smtClean="0"/>
              <a:t> required to carry through, and ultimately the prospects for </a:t>
            </a:r>
            <a:r>
              <a:rPr lang="en-US" dirty="0" smtClean="0">
                <a:hlinkClick r:id="rId4" action="ppaction://hlinkfile" tooltip="Success"/>
              </a:rPr>
              <a:t>success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Feasibility Study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  </a:t>
            </a:r>
          </a:p>
          <a:p>
            <a:pPr>
              <a:buNone/>
            </a:pPr>
            <a:r>
              <a:rPr lang="en-GB" dirty="0" smtClean="0"/>
              <a:t>   Feasibility reports are written to report the results of a feasibility study.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Feasibility Reports</a:t>
            </a:r>
            <a:endParaRPr lang="en-US" dirty="0"/>
          </a:p>
        </p:txBody>
      </p:sp>
      <p:pic>
        <p:nvPicPr>
          <p:cNvPr id="4" name="Picture 3" descr="p549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95600"/>
            <a:ext cx="6372225" cy="3228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feasibility report will look at how a certain proposal can work in a long-term basis or withstand financial risks that may come. It is also helpful in identifying potential cash flow.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Another significant purpose is that it helps planners focus on the project and narrow down the options.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When it comes to the operational aspect, the analysis determines whether the plan has the necessary resources for it to be workable.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Importance of Feasibility Studies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</a:t>
            </a:r>
            <a:r>
              <a:rPr lang="en-US" dirty="0" smtClean="0"/>
              <a:t>will also help you figure out whether or not the people will support the resulting product or service.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 can have knowledge on the trends because a feasibility study looks at the current market and observe the projected growth of your target business sector.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Importance of Feasibility Studies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180</TotalTime>
  <Words>1407</Words>
  <Application>Microsoft Office PowerPoint</Application>
  <PresentationFormat>On-screen Show (4:3)</PresentationFormat>
  <Paragraphs>198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Paper</vt:lpstr>
      <vt:lpstr>Worksheet</vt:lpstr>
      <vt:lpstr>FEASIBILITY STUDIES &amp; REPORTS</vt:lpstr>
      <vt:lpstr>Define the term “Feasible”</vt:lpstr>
      <vt:lpstr>It means..........</vt:lpstr>
      <vt:lpstr>When taking decisions, do you assess the feasibility of your options, choice, etc?</vt:lpstr>
      <vt:lpstr>Feasibility Study</vt:lpstr>
      <vt:lpstr>Feasibility Study</vt:lpstr>
      <vt:lpstr>Feasibility Reports</vt:lpstr>
      <vt:lpstr>Importance of Feasibility Studies</vt:lpstr>
      <vt:lpstr>Importance of Feasibility Studies</vt:lpstr>
      <vt:lpstr>Technical Feasibility Reports</vt:lpstr>
      <vt:lpstr>Writing Feasibility Reports</vt:lpstr>
      <vt:lpstr>Writing Feasibility Reports</vt:lpstr>
      <vt:lpstr>Types of Feasibility</vt:lpstr>
      <vt:lpstr>Technical Feasibility</vt:lpstr>
      <vt:lpstr>Economic Feasibility</vt:lpstr>
      <vt:lpstr>Schedule Feasibility</vt:lpstr>
      <vt:lpstr>Operational Feasibility</vt:lpstr>
      <vt:lpstr>Feasibility Study Contents</vt:lpstr>
      <vt:lpstr>Comparing Alternatives</vt:lpstr>
      <vt:lpstr>Example Matrix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STUDIES &amp; REPORTS</dc:title>
  <dc:creator/>
  <cp:lastModifiedBy>dellpc</cp:lastModifiedBy>
  <cp:revision>18</cp:revision>
  <dcterms:created xsi:type="dcterms:W3CDTF">2006-08-16T00:00:00Z</dcterms:created>
  <dcterms:modified xsi:type="dcterms:W3CDTF">2021-12-06T18:23:51Z</dcterms:modified>
</cp:coreProperties>
</file>