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60"/>
  </p:notesMasterIdLst>
  <p:sldIdLst>
    <p:sldId id="256" r:id="rId2"/>
    <p:sldId id="323" r:id="rId3"/>
    <p:sldId id="324" r:id="rId4"/>
    <p:sldId id="325" r:id="rId5"/>
    <p:sldId id="326" r:id="rId6"/>
    <p:sldId id="327" r:id="rId7"/>
    <p:sldId id="328" r:id="rId8"/>
    <p:sldId id="329" r:id="rId9"/>
    <p:sldId id="330" r:id="rId10"/>
    <p:sldId id="331" r:id="rId11"/>
    <p:sldId id="332" r:id="rId12"/>
    <p:sldId id="333" r:id="rId13"/>
    <p:sldId id="335" r:id="rId14"/>
    <p:sldId id="257" r:id="rId15"/>
    <p:sldId id="258" r:id="rId16"/>
    <p:sldId id="259" r:id="rId17"/>
    <p:sldId id="260" r:id="rId18"/>
    <p:sldId id="261" r:id="rId19"/>
    <p:sldId id="262" r:id="rId20"/>
    <p:sldId id="263" r:id="rId21"/>
    <p:sldId id="264" r:id="rId22"/>
    <p:sldId id="336" r:id="rId23"/>
    <p:sldId id="337" r:id="rId24"/>
    <p:sldId id="338" r:id="rId25"/>
    <p:sldId id="339" r:id="rId26"/>
    <p:sldId id="340" r:id="rId27"/>
    <p:sldId id="341" r:id="rId28"/>
    <p:sldId id="342" r:id="rId29"/>
    <p:sldId id="343" r:id="rId30"/>
    <p:sldId id="345" r:id="rId31"/>
    <p:sldId id="344"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61" r:id="rId46"/>
    <p:sldId id="359" r:id="rId47"/>
    <p:sldId id="360" r:id="rId48"/>
    <p:sldId id="362" r:id="rId49"/>
    <p:sldId id="363" r:id="rId50"/>
    <p:sldId id="364" r:id="rId51"/>
    <p:sldId id="369" r:id="rId52"/>
    <p:sldId id="367" r:id="rId53"/>
    <p:sldId id="368" r:id="rId54"/>
    <p:sldId id="365" r:id="rId55"/>
    <p:sldId id="371" r:id="rId56"/>
    <p:sldId id="366" r:id="rId57"/>
    <p:sldId id="370" r:id="rId58"/>
    <p:sldId id="296"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80422" autoAdjust="0"/>
  </p:normalViewPr>
  <p:slideViewPr>
    <p:cSldViewPr snapToGrid="0">
      <p:cViewPr varScale="1">
        <p:scale>
          <a:sx n="58" d="100"/>
          <a:sy n="58" d="100"/>
        </p:scale>
        <p:origin x="19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5/10/2022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Few issues here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code is not readable</a:t>
            </a:r>
          </a:p>
          <a:p>
            <a:r>
              <a:rPr lang="en-US" sz="1200" b="0" i="0" kern="1200" dirty="0">
                <a:solidFill>
                  <a:schemeClr val="tx1"/>
                </a:solidFill>
                <a:effectLst/>
                <a:latin typeface="+mn-lt"/>
                <a:ea typeface="+mn-ea"/>
                <a:cs typeface="+mn-cs"/>
              </a:rPr>
              <a:t>The code is not easy to maintain.</a:t>
            </a:r>
          </a:p>
          <a:p>
            <a:r>
              <a:rPr lang="en-US" sz="1200" b="0" i="0" kern="1200" dirty="0">
                <a:solidFill>
                  <a:schemeClr val="tx1"/>
                </a:solidFill>
                <a:effectLst/>
                <a:latin typeface="+mn-lt"/>
                <a:ea typeface="+mn-ea"/>
                <a:cs typeface="+mn-cs"/>
              </a:rPr>
              <a:t>When the test suite is complex the code could contain logical issues.</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33</a:t>
            </a:fld>
            <a:endParaRPr lang="en-US"/>
          </a:p>
        </p:txBody>
      </p:sp>
    </p:spTree>
    <p:extLst>
      <p:ext uri="{BB962C8B-B14F-4D97-AF65-F5344CB8AC3E}">
        <p14:creationId xmlns:p14="http://schemas.microsoft.com/office/powerpoint/2010/main" val="147100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far more readable and maintainable. The above code structure is a </a:t>
            </a:r>
            <a:r>
              <a:rPr lang="en-US" sz="1200" b="1" i="0" kern="1200" dirty="0">
                <a:solidFill>
                  <a:schemeClr val="tx1"/>
                </a:solidFill>
                <a:effectLst/>
                <a:latin typeface="+mn-lt"/>
                <a:ea typeface="+mn-ea"/>
                <a:cs typeface="+mn-cs"/>
              </a:rPr>
              <a:t>Test fixture.</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34</a:t>
            </a:fld>
            <a:endParaRPr lang="en-US"/>
          </a:p>
        </p:txBody>
      </p:sp>
    </p:spTree>
    <p:extLst>
      <p:ext uri="{BB962C8B-B14F-4D97-AF65-F5344CB8AC3E}">
        <p14:creationId xmlns:p14="http://schemas.microsoft.com/office/powerpoint/2010/main" val="385839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err="1">
                <a:solidFill>
                  <a:srgbClr val="222222"/>
                </a:solidFill>
                <a:effectLst/>
                <a:latin typeface="Source Sans Pro" panose="020B0503030403020204" pitchFamily="34" charset="0"/>
              </a:rPr>
              <a:t>createOutputFile</a:t>
            </a:r>
            <a:r>
              <a:rPr lang="en-US" b="0" i="0" dirty="0">
                <a:solidFill>
                  <a:srgbClr val="222222"/>
                </a:solidFill>
                <a:effectLst/>
                <a:latin typeface="Source Sans Pro" panose="020B0503030403020204" pitchFamily="34" charset="0"/>
              </a:rPr>
              <a:t>()</a:t>
            </a:r>
          </a:p>
          <a:p>
            <a:pPr algn="l">
              <a:buFont typeface="+mj-lt"/>
              <a:buAutoNum type="arabicPeriod"/>
            </a:pPr>
            <a:r>
              <a:rPr lang="en-US" b="0" i="0" dirty="0">
                <a:solidFill>
                  <a:srgbClr val="222222"/>
                </a:solidFill>
                <a:effectLst/>
                <a:latin typeface="Source Sans Pro" panose="020B0503030403020204" pitchFamily="34" charset="0"/>
              </a:rPr>
              <a:t>testFile1()</a:t>
            </a:r>
          </a:p>
          <a:p>
            <a:pPr algn="l">
              <a:buFont typeface="+mj-lt"/>
              <a:buAutoNum type="arabicPeriod"/>
            </a:pPr>
            <a:r>
              <a:rPr lang="en-US" b="0" i="0" dirty="0" err="1">
                <a:solidFill>
                  <a:srgbClr val="222222"/>
                </a:solidFill>
                <a:effectLst/>
                <a:latin typeface="Source Sans Pro" panose="020B0503030403020204" pitchFamily="34" charset="0"/>
              </a:rPr>
              <a:t>deleteOutputFile</a:t>
            </a:r>
            <a:r>
              <a:rPr lang="en-US" b="0" i="0" dirty="0">
                <a:solidFill>
                  <a:srgbClr val="222222"/>
                </a:solidFill>
                <a:effectLst/>
                <a:latin typeface="Source Sans Pro" panose="020B0503030403020204" pitchFamily="34" charset="0"/>
              </a:rPr>
              <a:t>()</a:t>
            </a:r>
          </a:p>
          <a:p>
            <a:pPr algn="l">
              <a:buFont typeface="+mj-lt"/>
              <a:buAutoNum type="arabicPeriod"/>
            </a:pPr>
            <a:r>
              <a:rPr lang="en-US" b="0" i="0" dirty="0" err="1">
                <a:solidFill>
                  <a:srgbClr val="222222"/>
                </a:solidFill>
                <a:effectLst/>
                <a:latin typeface="Source Sans Pro" panose="020B0503030403020204" pitchFamily="34" charset="0"/>
              </a:rPr>
              <a:t>createOutputFile</a:t>
            </a:r>
            <a:r>
              <a:rPr lang="en-US" b="0" i="0" dirty="0">
                <a:solidFill>
                  <a:srgbClr val="222222"/>
                </a:solidFill>
                <a:effectLst/>
                <a:latin typeface="Source Sans Pro" panose="020B0503030403020204" pitchFamily="34" charset="0"/>
              </a:rPr>
              <a:t>()</a:t>
            </a:r>
          </a:p>
          <a:p>
            <a:pPr algn="l">
              <a:buFont typeface="+mj-lt"/>
              <a:buAutoNum type="arabicPeriod"/>
            </a:pPr>
            <a:r>
              <a:rPr lang="en-US" b="0" i="0" dirty="0">
                <a:solidFill>
                  <a:srgbClr val="222222"/>
                </a:solidFill>
                <a:effectLst/>
                <a:latin typeface="Source Sans Pro" panose="020B0503030403020204" pitchFamily="34" charset="0"/>
              </a:rPr>
              <a:t>testFile2()</a:t>
            </a:r>
          </a:p>
          <a:p>
            <a:pPr algn="l">
              <a:buFont typeface="+mj-lt"/>
              <a:buAutoNum type="arabicPeriod"/>
            </a:pPr>
            <a:r>
              <a:rPr lang="en-US" b="0" i="0" dirty="0" err="1">
                <a:solidFill>
                  <a:srgbClr val="222222"/>
                </a:solidFill>
                <a:effectLst/>
                <a:latin typeface="Source Sans Pro" panose="020B0503030403020204" pitchFamily="34" charset="0"/>
              </a:rPr>
              <a:t>deleteOutputFile</a:t>
            </a:r>
            <a:r>
              <a:rPr lang="en-US" b="0" i="0">
                <a:solidFill>
                  <a:srgbClr val="222222"/>
                </a:solidFill>
                <a:effectLst/>
                <a:latin typeface="Source Sans Pro" panose="020B0503030403020204" pitchFamily="34" charset="0"/>
              </a:rPr>
              <a:t>()</a:t>
            </a:r>
          </a:p>
          <a:p>
            <a:endParaRPr lang="en-US"/>
          </a:p>
        </p:txBody>
      </p:sp>
      <p:sp>
        <p:nvSpPr>
          <p:cNvPr id="4" name="Slide Number Placeholder 3"/>
          <p:cNvSpPr>
            <a:spLocks noGrp="1"/>
          </p:cNvSpPr>
          <p:nvPr>
            <p:ph type="sldNum" sz="quarter" idx="5"/>
          </p:nvPr>
        </p:nvSpPr>
        <p:spPr/>
        <p:txBody>
          <a:bodyPr/>
          <a:lstStyle/>
          <a:p>
            <a:fld id="{9BAD6DE1-26EE-495E-8F92-5928125F8721}" type="slidenum">
              <a:rPr lang="en-US" smtClean="0"/>
              <a:t>40</a:t>
            </a:fld>
            <a:endParaRPr lang="en-US"/>
          </a:p>
        </p:txBody>
      </p:sp>
    </p:spTree>
    <p:extLst>
      <p:ext uri="{BB962C8B-B14F-4D97-AF65-F5344CB8AC3E}">
        <p14:creationId xmlns:p14="http://schemas.microsoft.com/office/powerpoint/2010/main" val="238592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err="1">
                <a:solidFill>
                  <a:srgbClr val="222222"/>
                </a:solidFill>
                <a:effectLst/>
                <a:latin typeface="Source Sans Pro" panose="020B0503030403020204" pitchFamily="34" charset="0"/>
              </a:rPr>
              <a:t>list.isEmpty</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will return false.</a:t>
            </a:r>
          </a:p>
          <a:p>
            <a:pPr algn="l">
              <a:buFont typeface="Arial" panose="020B0604020202020204" pitchFamily="34" charset="0"/>
              <a:buChar char="•"/>
            </a:pPr>
            <a:r>
              <a:rPr lang="en-US" b="1" i="0" dirty="0" err="1">
                <a:solidFill>
                  <a:srgbClr val="222222"/>
                </a:solidFill>
                <a:effectLst/>
                <a:latin typeface="Source Sans Pro" panose="020B0503030403020204" pitchFamily="34" charset="0"/>
              </a:rPr>
              <a:t>assertFalse</a:t>
            </a:r>
            <a:r>
              <a:rPr lang="en-US" b="1" i="0" dirty="0">
                <a:solidFill>
                  <a:srgbClr val="222222"/>
                </a:solidFill>
                <a:effectLst/>
                <a:latin typeface="Source Sans Pro" panose="020B0503030403020204" pitchFamily="34" charset="0"/>
              </a:rPr>
              <a:t>(</a:t>
            </a:r>
            <a:r>
              <a:rPr lang="en-US" b="1" i="0" dirty="0" err="1">
                <a:solidFill>
                  <a:srgbClr val="222222"/>
                </a:solidFill>
                <a:effectLst/>
                <a:latin typeface="Source Sans Pro" panose="020B0503030403020204" pitchFamily="34" charset="0"/>
              </a:rPr>
              <a:t>list.isEmpty</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must return true.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As a result, the test case will </a:t>
            </a:r>
            <a:r>
              <a:rPr lang="en-US" b="1" i="0" dirty="0">
                <a:solidFill>
                  <a:srgbClr val="222222"/>
                </a:solidFill>
                <a:effectLst/>
                <a:latin typeface="Source Sans Pro" panose="020B0503030403020204" pitchFamily="34" charset="0"/>
              </a:rPr>
              <a:t>pass</a:t>
            </a:r>
            <a:r>
              <a:rPr lang="en-US" b="0" i="0" dirty="0">
                <a:solidFill>
                  <a:srgbClr val="222222"/>
                </a:solidFill>
                <a:effectLst/>
                <a:latin typeface="Source Sans Pro" panose="020B0503030403020204" pitchFamily="34" charset="0"/>
              </a:rPr>
              <a:t>.</a:t>
            </a:r>
          </a:p>
          <a:p>
            <a:endParaRPr lang="en-US" dirty="0"/>
          </a:p>
          <a:p>
            <a:pPr algn="l">
              <a:buFont typeface="Arial" panose="020B0604020202020204" pitchFamily="34" charset="0"/>
              <a:buChar char="•"/>
            </a:pPr>
            <a:r>
              <a:rPr lang="en-US" b="1" i="0" dirty="0" err="1">
                <a:solidFill>
                  <a:srgbClr val="222222"/>
                </a:solidFill>
                <a:effectLst/>
                <a:latin typeface="Source Sans Pro" panose="020B0503030403020204" pitchFamily="34" charset="0"/>
              </a:rPr>
              <a:t>list.size</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must return int value as “1” .</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So </a:t>
            </a:r>
            <a:r>
              <a:rPr lang="en-US" b="1" i="0" dirty="0" err="1">
                <a:solidFill>
                  <a:srgbClr val="222222"/>
                </a:solidFill>
                <a:effectLst/>
                <a:latin typeface="Source Sans Pro" panose="020B0503030403020204" pitchFamily="34" charset="0"/>
              </a:rPr>
              <a:t>assertEquals</a:t>
            </a:r>
            <a:r>
              <a:rPr lang="en-US" b="1" i="0" dirty="0">
                <a:solidFill>
                  <a:srgbClr val="222222"/>
                </a:solidFill>
                <a:effectLst/>
                <a:latin typeface="Source Sans Pro" panose="020B0503030403020204" pitchFamily="34" charset="0"/>
              </a:rPr>
              <a:t>(1, </a:t>
            </a:r>
            <a:r>
              <a:rPr lang="en-US" b="1" i="0" dirty="0" err="1">
                <a:solidFill>
                  <a:srgbClr val="222222"/>
                </a:solidFill>
                <a:effectLst/>
                <a:latin typeface="Source Sans Pro" panose="020B0503030403020204" pitchFamily="34" charset="0"/>
              </a:rPr>
              <a:t>list.size</a:t>
            </a:r>
            <a:r>
              <a:rPr lang="en-US" b="1" i="0" dirty="0">
                <a:solidFill>
                  <a:srgbClr val="222222"/>
                </a:solidFill>
                <a:effectLst/>
                <a:latin typeface="Source Sans Pro" panose="020B0503030403020204" pitchFamily="34" charset="0"/>
              </a:rPr>
              <a:t>())</a:t>
            </a:r>
            <a:r>
              <a:rPr lang="en-US" b="0" i="0" dirty="0">
                <a:solidFill>
                  <a:srgbClr val="222222"/>
                </a:solidFill>
                <a:effectLst/>
                <a:latin typeface="Source Sans Pro" panose="020B0503030403020204" pitchFamily="34" charset="0"/>
              </a:rPr>
              <a:t> must return true.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As a result, the test case will </a:t>
            </a:r>
            <a:r>
              <a:rPr lang="en-US" b="1" i="0" dirty="0">
                <a:solidFill>
                  <a:srgbClr val="222222"/>
                </a:solidFill>
                <a:effectLst/>
                <a:latin typeface="Source Sans Pro" panose="020B0503030403020204" pitchFamily="34" charset="0"/>
              </a:rPr>
              <a:t>pass</a:t>
            </a:r>
            <a:r>
              <a:rPr lang="en-US" b="0" i="0" dirty="0">
                <a:solidFill>
                  <a:srgbClr val="222222"/>
                </a:solidFill>
                <a:effectLst/>
                <a:latin typeface="Source Sans Pro" panose="020B0503030403020204" pitchFamily="34" charset="0"/>
              </a:rPr>
              <a: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52</a:t>
            </a:fld>
            <a:endParaRPr lang="en-US"/>
          </a:p>
        </p:txBody>
      </p:sp>
    </p:spTree>
    <p:extLst>
      <p:ext uri="{BB962C8B-B14F-4D97-AF65-F5344CB8AC3E}">
        <p14:creationId xmlns:p14="http://schemas.microsoft.com/office/powerpoint/2010/main" val="56420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5/10/2022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5/10/2022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5/10/2022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uru99.com/junit-test-framework.html"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www.guru99.com/download-installation-juni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Construction &amp; </a:t>
            </a:r>
            <a:br>
              <a:rPr lang="en-US" sz="6000" dirty="0"/>
            </a:br>
            <a:r>
              <a:rPr lang="en-US" sz="6000" dirty="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13</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09E5-C8DD-4A07-A9BB-6BA6CA2A1599}"/>
              </a:ext>
            </a:extLst>
          </p:cNvPr>
          <p:cNvSpPr>
            <a:spLocks noGrp="1"/>
          </p:cNvSpPr>
          <p:nvPr>
            <p:ph type="title"/>
          </p:nvPr>
        </p:nvSpPr>
        <p:spPr/>
        <p:txBody>
          <a:bodyPr/>
          <a:lstStyle/>
          <a:p>
            <a:r>
              <a:rPr lang="en-US" dirty="0"/>
              <a:t>Non-functional Testing</a:t>
            </a:r>
          </a:p>
        </p:txBody>
      </p:sp>
      <p:sp>
        <p:nvSpPr>
          <p:cNvPr id="3" name="Content Placeholder 2">
            <a:extLst>
              <a:ext uri="{FF2B5EF4-FFF2-40B4-BE49-F238E27FC236}">
                <a16:creationId xmlns:a16="http://schemas.microsoft.com/office/drawing/2014/main" id="{32ABC7F5-9A0D-4133-9287-564D8B9B6960}"/>
              </a:ext>
            </a:extLst>
          </p:cNvPr>
          <p:cNvSpPr>
            <a:spLocks noGrp="1"/>
          </p:cNvSpPr>
          <p:nvPr>
            <p:ph idx="1"/>
          </p:nvPr>
        </p:nvSpPr>
        <p:spPr/>
        <p:txBody>
          <a:bodyPr>
            <a:normAutofit/>
          </a:bodyPr>
          <a:lstStyle/>
          <a:p>
            <a:pPr marL="457200" indent="-457200">
              <a:buFont typeface="+mj-lt"/>
              <a:buAutoNum type="arabicPeriod"/>
            </a:pPr>
            <a:r>
              <a:rPr lang="en-US" sz="3200" dirty="0"/>
              <a:t>Performance</a:t>
            </a:r>
          </a:p>
          <a:p>
            <a:pPr marL="457200" indent="-457200">
              <a:buFont typeface="+mj-lt"/>
              <a:buAutoNum type="arabicPeriod"/>
            </a:pPr>
            <a:r>
              <a:rPr lang="en-US" sz="3200" dirty="0"/>
              <a:t>Endurance</a:t>
            </a:r>
          </a:p>
          <a:p>
            <a:pPr marL="457200" indent="-457200">
              <a:buFont typeface="+mj-lt"/>
              <a:buAutoNum type="arabicPeriod"/>
            </a:pPr>
            <a:r>
              <a:rPr lang="en-US" sz="3200" dirty="0"/>
              <a:t>Load</a:t>
            </a:r>
          </a:p>
          <a:p>
            <a:pPr marL="457200" indent="-457200">
              <a:buFont typeface="+mj-lt"/>
              <a:buAutoNum type="arabicPeriod"/>
            </a:pPr>
            <a:r>
              <a:rPr lang="en-US" sz="3200" dirty="0"/>
              <a:t>Volume</a:t>
            </a:r>
          </a:p>
          <a:p>
            <a:pPr marL="457200" indent="-457200">
              <a:buFont typeface="+mj-lt"/>
              <a:buAutoNum type="arabicPeriod"/>
            </a:pPr>
            <a:r>
              <a:rPr lang="en-US" sz="3200" dirty="0"/>
              <a:t>Scalability</a:t>
            </a:r>
          </a:p>
          <a:p>
            <a:pPr marL="457200" indent="-457200">
              <a:buFont typeface="+mj-lt"/>
              <a:buAutoNum type="arabicPeriod"/>
            </a:pPr>
            <a:r>
              <a:rPr lang="en-US" sz="3200" dirty="0"/>
              <a:t>Usability</a:t>
            </a:r>
          </a:p>
        </p:txBody>
      </p:sp>
    </p:spTree>
    <p:extLst>
      <p:ext uri="{BB962C8B-B14F-4D97-AF65-F5344CB8AC3E}">
        <p14:creationId xmlns:p14="http://schemas.microsoft.com/office/powerpoint/2010/main" val="3066398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8086-8AD0-49B1-B3A1-3051C5242B81}"/>
              </a:ext>
            </a:extLst>
          </p:cNvPr>
          <p:cNvSpPr>
            <a:spLocks noGrp="1"/>
          </p:cNvSpPr>
          <p:nvPr>
            <p:ph type="title"/>
          </p:nvPr>
        </p:nvSpPr>
        <p:spPr/>
        <p:txBody>
          <a:bodyPr/>
          <a:lstStyle/>
          <a:p>
            <a:r>
              <a:rPr lang="en-US" dirty="0"/>
              <a:t>Maintenance Testing</a:t>
            </a:r>
          </a:p>
        </p:txBody>
      </p:sp>
      <p:sp>
        <p:nvSpPr>
          <p:cNvPr id="3" name="Content Placeholder 2">
            <a:extLst>
              <a:ext uri="{FF2B5EF4-FFF2-40B4-BE49-F238E27FC236}">
                <a16:creationId xmlns:a16="http://schemas.microsoft.com/office/drawing/2014/main" id="{52DDAB41-BD17-4A95-99CE-A65165755BD8}"/>
              </a:ext>
            </a:extLst>
          </p:cNvPr>
          <p:cNvSpPr>
            <a:spLocks noGrp="1"/>
          </p:cNvSpPr>
          <p:nvPr>
            <p:ph idx="1"/>
          </p:nvPr>
        </p:nvSpPr>
        <p:spPr/>
        <p:txBody>
          <a:bodyPr>
            <a:normAutofit/>
          </a:bodyPr>
          <a:lstStyle/>
          <a:p>
            <a:pPr marL="457200" indent="-457200">
              <a:buFont typeface="+mj-lt"/>
              <a:buAutoNum type="arabicPeriod"/>
            </a:pPr>
            <a:r>
              <a:rPr lang="en-US" sz="3600" dirty="0"/>
              <a:t>Regression</a:t>
            </a:r>
          </a:p>
          <a:p>
            <a:pPr marL="457200" indent="-457200">
              <a:buFont typeface="+mj-lt"/>
              <a:buAutoNum type="arabicPeriod"/>
            </a:pPr>
            <a:r>
              <a:rPr lang="en-US" sz="3600" dirty="0"/>
              <a:t>Maintenance</a:t>
            </a:r>
          </a:p>
        </p:txBody>
      </p:sp>
    </p:spTree>
    <p:extLst>
      <p:ext uri="{BB962C8B-B14F-4D97-AF65-F5344CB8AC3E}">
        <p14:creationId xmlns:p14="http://schemas.microsoft.com/office/powerpoint/2010/main" val="383264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353D-3453-4892-BBEE-646B898732CC}"/>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4F2CB3D8-8637-4E86-BB28-EE5535BAA44E}"/>
              </a:ext>
            </a:extLst>
          </p:cNvPr>
          <p:cNvSpPr>
            <a:spLocks noGrp="1"/>
          </p:cNvSpPr>
          <p:nvPr>
            <p:ph idx="1"/>
          </p:nvPr>
        </p:nvSpPr>
        <p:spPr/>
        <p:txBody>
          <a:bodyPr>
            <a:normAutofit/>
          </a:bodyPr>
          <a:lstStyle/>
          <a:p>
            <a:pPr algn="just"/>
            <a:endParaRPr lang="en-US" sz="2800" dirty="0"/>
          </a:p>
          <a:p>
            <a:pPr algn="just"/>
            <a:r>
              <a:rPr lang="en-US" sz="2800" dirty="0"/>
              <a:t>This software testing basic approach is followed by the programmer to test the unit of the program. It helps developers to know whether the individual unit of the code is working properly or not.</a:t>
            </a:r>
          </a:p>
        </p:txBody>
      </p:sp>
    </p:spTree>
    <p:extLst>
      <p:ext uri="{BB962C8B-B14F-4D97-AF65-F5344CB8AC3E}">
        <p14:creationId xmlns:p14="http://schemas.microsoft.com/office/powerpoint/2010/main" val="250617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Unit Testing</a:t>
            </a:r>
          </a:p>
        </p:txBody>
      </p:sp>
      <p:sp>
        <p:nvSpPr>
          <p:cNvPr id="5" name="Content Placeholder 4"/>
          <p:cNvSpPr>
            <a:spLocks noGrp="1"/>
          </p:cNvSpPr>
          <p:nvPr>
            <p:ph idx="1"/>
          </p:nvPr>
        </p:nvSpPr>
        <p:spPr/>
        <p:txBody>
          <a:bodyPr>
            <a:normAutofit fontScale="92500"/>
          </a:bodyPr>
          <a:lstStyle/>
          <a:p>
            <a:pPr lvl="1">
              <a:buFont typeface="Arial" panose="020B0604020202020204" pitchFamily="34" charset="0"/>
              <a:buChar char="•"/>
            </a:pPr>
            <a:r>
              <a:rPr lang="en-US" sz="3200" dirty="0"/>
              <a:t>A type of software testing where individual units or components of a software are tested.</a:t>
            </a:r>
          </a:p>
          <a:p>
            <a:pPr lvl="1">
              <a:buFont typeface="Arial" panose="020B0604020202020204" pitchFamily="34" charset="0"/>
              <a:buChar char="•"/>
            </a:pPr>
            <a:r>
              <a:rPr lang="en-US" sz="3200" dirty="0"/>
              <a:t>Unit Testing is done during the development (coding phase) of an application by the developers.</a:t>
            </a:r>
          </a:p>
          <a:p>
            <a:pPr lvl="1">
              <a:buFont typeface="Arial" panose="020B0604020202020204" pitchFamily="34" charset="0"/>
              <a:buChar char="•"/>
            </a:pPr>
            <a:r>
              <a:rPr lang="en-US" sz="3200" dirty="0"/>
              <a:t>Unit Tests isolate a section of code and verify its correctness. </a:t>
            </a:r>
          </a:p>
          <a:p>
            <a:pPr lvl="1">
              <a:buFont typeface="Arial" panose="020B0604020202020204" pitchFamily="34" charset="0"/>
              <a:buChar char="•"/>
            </a:pPr>
            <a:r>
              <a:rPr lang="en-US" sz="3200" dirty="0"/>
              <a:t>A unit may be an </a:t>
            </a:r>
            <a:r>
              <a:rPr lang="en-US" sz="3200" dirty="0">
                <a:solidFill>
                  <a:schemeClr val="accent2"/>
                </a:solidFill>
              </a:rPr>
              <a:t>individual function, method, procedure, module, or object</a:t>
            </a:r>
            <a:r>
              <a:rPr lang="en-US" sz="3200" dirty="0"/>
              <a:t>.</a:t>
            </a:r>
          </a:p>
        </p:txBody>
      </p:sp>
    </p:spTree>
    <p:extLst>
      <p:ext uri="{BB962C8B-B14F-4D97-AF65-F5344CB8AC3E}">
        <p14:creationId xmlns:p14="http://schemas.microsoft.com/office/powerpoint/2010/main" val="421642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Unit Testing?</a:t>
            </a:r>
          </a:p>
        </p:txBody>
      </p:sp>
      <p:sp>
        <p:nvSpPr>
          <p:cNvPr id="3" name="Content Placeholder 2"/>
          <p:cNvSpPr>
            <a:spLocks noGrp="1"/>
          </p:cNvSpPr>
          <p:nvPr>
            <p:ph idx="1"/>
          </p:nvPr>
        </p:nvSpPr>
        <p:spPr/>
        <p:txBody>
          <a:bodyPr>
            <a:normAutofit fontScale="92500" lnSpcReduction="10000"/>
          </a:bodyPr>
          <a:lstStyle/>
          <a:p>
            <a:pPr algn="just"/>
            <a:r>
              <a:rPr lang="en-US" sz="3600" dirty="0"/>
              <a:t>If proper unit testing is done in early development, then it saves time and money in the end.</a:t>
            </a:r>
          </a:p>
          <a:p>
            <a:pPr algn="just"/>
            <a:r>
              <a:rPr lang="en-US" sz="3600" dirty="0"/>
              <a:t>Software developers sometimes try saving time doing minimal unit testing, but</a:t>
            </a:r>
            <a:endParaRPr lang="en-US" sz="4000" dirty="0"/>
          </a:p>
          <a:p>
            <a:pPr lvl="1" algn="just"/>
            <a:r>
              <a:rPr lang="en-US" sz="3200" dirty="0"/>
              <a:t>inappropriate unit testing leads to high cost defect fixing during System Testing, Integration Testing and even Beta Testing after application is built.</a:t>
            </a:r>
          </a:p>
        </p:txBody>
      </p:sp>
    </p:spTree>
    <p:extLst>
      <p:ext uri="{BB962C8B-B14F-4D97-AF65-F5344CB8AC3E}">
        <p14:creationId xmlns:p14="http://schemas.microsoft.com/office/powerpoint/2010/main" val="64659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Unit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1975" y="2166938"/>
            <a:ext cx="55245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1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to Unit Test</a:t>
            </a:r>
          </a:p>
        </p:txBody>
      </p:sp>
      <p:sp>
        <p:nvSpPr>
          <p:cNvPr id="3" name="Content Placeholder 2"/>
          <p:cNvSpPr>
            <a:spLocks noGrp="1"/>
          </p:cNvSpPr>
          <p:nvPr>
            <p:ph idx="1"/>
          </p:nvPr>
        </p:nvSpPr>
        <p:spPr/>
        <p:txBody>
          <a:bodyPr>
            <a:normAutofit fontScale="92500" lnSpcReduction="10000"/>
          </a:bodyPr>
          <a:lstStyle/>
          <a:p>
            <a:pPr algn="just">
              <a:buFont typeface="Arial" panose="020B0604020202020204" pitchFamily="34" charset="0"/>
              <a:buChar char="•"/>
            </a:pPr>
            <a:r>
              <a:rPr lang="en-US" sz="3200" dirty="0"/>
              <a:t>Unit tests help to fix bugs early in the development cycle and save costs.</a:t>
            </a:r>
          </a:p>
          <a:p>
            <a:pPr algn="just">
              <a:buFont typeface="Arial" panose="020B0604020202020204" pitchFamily="34" charset="0"/>
              <a:buChar char="•"/>
            </a:pPr>
            <a:r>
              <a:rPr lang="en-US" sz="3200" dirty="0"/>
              <a:t>It helps the developers to understand the testing code base and enables them to make changes quickly</a:t>
            </a:r>
          </a:p>
          <a:p>
            <a:pPr algn="just">
              <a:buFont typeface="Arial" panose="020B0604020202020204" pitchFamily="34" charset="0"/>
              <a:buChar char="•"/>
            </a:pPr>
            <a:r>
              <a:rPr lang="en-US" sz="3200" dirty="0"/>
              <a:t>Good unit tests serve as project documentation</a:t>
            </a:r>
          </a:p>
          <a:p>
            <a:pPr algn="just">
              <a:buFont typeface="Arial" panose="020B0604020202020204" pitchFamily="34" charset="0"/>
              <a:buChar char="•"/>
            </a:pPr>
            <a:r>
              <a:rPr lang="en-US" sz="3200" dirty="0"/>
              <a:t>Unit tests help with code re-use. Migrate both your code and your tests to your new project. Tweak the code until the tests run again.</a:t>
            </a:r>
          </a:p>
        </p:txBody>
      </p:sp>
    </p:spTree>
    <p:extLst>
      <p:ext uri="{BB962C8B-B14F-4D97-AF65-F5344CB8AC3E}">
        <p14:creationId xmlns:p14="http://schemas.microsoft.com/office/powerpoint/2010/main" val="244320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 in Unit Testing</a:t>
            </a:r>
          </a:p>
        </p:txBody>
      </p:sp>
      <p:sp>
        <p:nvSpPr>
          <p:cNvPr id="3" name="Content Placeholder 2"/>
          <p:cNvSpPr>
            <a:spLocks noGrp="1"/>
          </p:cNvSpPr>
          <p:nvPr>
            <p:ph idx="1"/>
          </p:nvPr>
        </p:nvSpPr>
        <p:spPr/>
        <p:txBody>
          <a:bodyPr>
            <a:normAutofit/>
          </a:bodyPr>
          <a:lstStyle/>
          <a:p>
            <a:pPr marL="201168" lvl="1" indent="0">
              <a:buNone/>
            </a:pPr>
            <a:r>
              <a:rPr lang="en-US" sz="3200" dirty="0"/>
              <a:t>It helps define the degree to which you code has been tested. It has different types:</a:t>
            </a:r>
          </a:p>
          <a:p>
            <a:pPr lvl="1">
              <a:buFont typeface="Arial" panose="020B0604020202020204" pitchFamily="34" charset="0"/>
              <a:buChar char="•"/>
            </a:pPr>
            <a:r>
              <a:rPr lang="en-US" sz="3200" dirty="0"/>
              <a:t>Statement Coverage</a:t>
            </a:r>
          </a:p>
          <a:p>
            <a:pPr lvl="1">
              <a:buFont typeface="Arial" panose="020B0604020202020204" pitchFamily="34" charset="0"/>
              <a:buChar char="•"/>
            </a:pPr>
            <a:r>
              <a:rPr lang="en-US" sz="3200" dirty="0"/>
              <a:t>Decision Coverage</a:t>
            </a:r>
          </a:p>
          <a:p>
            <a:pPr lvl="1">
              <a:buFont typeface="Arial" panose="020B0604020202020204" pitchFamily="34" charset="0"/>
              <a:buChar char="•"/>
            </a:pPr>
            <a:r>
              <a:rPr lang="en-US" sz="3200" dirty="0"/>
              <a:t>Branch Coverage</a:t>
            </a:r>
          </a:p>
          <a:p>
            <a:pPr lvl="1">
              <a:buFont typeface="Arial" panose="020B0604020202020204" pitchFamily="34" charset="0"/>
              <a:buChar char="•"/>
            </a:pPr>
            <a:r>
              <a:rPr lang="en-US" sz="3200" dirty="0"/>
              <a:t>Condition Coverage</a:t>
            </a:r>
          </a:p>
          <a:p>
            <a:pPr lvl="1">
              <a:buFont typeface="Arial" panose="020B0604020202020204" pitchFamily="34" charset="0"/>
              <a:buChar char="•"/>
            </a:pPr>
            <a:r>
              <a:rPr lang="en-US" sz="3200" dirty="0"/>
              <a:t>Finite State Machine Coverage</a:t>
            </a:r>
          </a:p>
          <a:p>
            <a:pPr marL="201168" lvl="1" indent="0">
              <a:buNone/>
            </a:pPr>
            <a:r>
              <a:rPr lang="en-US" dirty="0">
                <a:hlinkClick r:id="rId2"/>
              </a:rPr>
              <a:t>[https://www.guru99.com/code-coverage.html]</a:t>
            </a:r>
            <a:endParaRPr lang="en-US" dirty="0"/>
          </a:p>
        </p:txBody>
      </p:sp>
    </p:spTree>
    <p:extLst>
      <p:ext uri="{BB962C8B-B14F-4D97-AF65-F5344CB8AC3E}">
        <p14:creationId xmlns:p14="http://schemas.microsoft.com/office/powerpoint/2010/main" val="379772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Coverage</a:t>
            </a:r>
          </a:p>
        </p:txBody>
      </p:sp>
      <p:sp>
        <p:nvSpPr>
          <p:cNvPr id="3" name="Content Placeholder 2"/>
          <p:cNvSpPr>
            <a:spLocks noGrp="1"/>
          </p:cNvSpPr>
          <p:nvPr>
            <p:ph idx="1"/>
          </p:nvPr>
        </p:nvSpPr>
        <p:spPr/>
        <p:txBody>
          <a:bodyPr/>
          <a:lstStyle/>
          <a:p>
            <a:r>
              <a:rPr lang="en-US" b="1" dirty="0"/>
              <a:t>Statement Coverage</a:t>
            </a:r>
            <a:r>
              <a:rPr lang="en-US" dirty="0"/>
              <a:t> is a white box testing technique in which all the executable statements in the source code are executed at least once.</a:t>
            </a:r>
          </a:p>
          <a:p>
            <a:endParaRPr lang="en-US" dirty="0"/>
          </a:p>
          <a:p>
            <a:endParaRPr lang="en-US" dirty="0"/>
          </a:p>
          <a:p>
            <a:endParaRPr lang="en-US" dirty="0"/>
          </a:p>
          <a:p>
            <a:r>
              <a:rPr lang="en-US" dirty="0"/>
              <a:t>If we look at the source code, there will be a wide variety of elements like operators, functions, looping, exceptional handlers, etc.</a:t>
            </a:r>
          </a:p>
          <a:p>
            <a:r>
              <a:rPr lang="en-US" dirty="0"/>
              <a:t>The goal of Statement coverage is to cover all the possible path’s, line, and statement in the code.</a:t>
            </a:r>
          </a:p>
          <a:p>
            <a:endParaRPr lang="en-US" dirty="0"/>
          </a:p>
          <a:p>
            <a:endParaRPr lang="en-US" dirty="0"/>
          </a:p>
        </p:txBody>
      </p:sp>
      <p:pic>
        <p:nvPicPr>
          <p:cNvPr id="2050" name="Picture 2" descr="https://www.guru99.com/images/jsp/030116_0814_LearnStat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859" y="2602301"/>
            <a:ext cx="68580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873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pic>
        <p:nvPicPr>
          <p:cNvPr id="4" name="Picture 3"/>
          <p:cNvPicPr>
            <a:picLocks noChangeAspect="1"/>
          </p:cNvPicPr>
          <p:nvPr/>
        </p:nvPicPr>
        <p:blipFill>
          <a:blip r:embed="rId2"/>
          <a:stretch>
            <a:fillRect/>
          </a:stretch>
        </p:blipFill>
        <p:spPr>
          <a:xfrm>
            <a:off x="774334" y="1876842"/>
            <a:ext cx="7641051" cy="4368971"/>
          </a:xfrm>
          <a:prstGeom prst="rect">
            <a:avLst/>
          </a:prstGeom>
        </p:spPr>
      </p:pic>
    </p:spTree>
    <p:extLst>
      <p:ext uri="{BB962C8B-B14F-4D97-AF65-F5344CB8AC3E}">
        <p14:creationId xmlns:p14="http://schemas.microsoft.com/office/powerpoint/2010/main" val="292567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C585-CB1F-4248-8FBE-F06A95BD5D71}"/>
              </a:ext>
            </a:extLst>
          </p:cNvPr>
          <p:cNvSpPr>
            <a:spLocks noGrp="1"/>
          </p:cNvSpPr>
          <p:nvPr>
            <p:ph type="title"/>
          </p:nvPr>
        </p:nvSpPr>
        <p:spPr/>
        <p:txBody>
          <a:bodyPr/>
          <a:lstStyle/>
          <a:p>
            <a:pPr algn="ctr"/>
            <a:r>
              <a:rPr lang="en-US" dirty="0"/>
              <a:t>Software Testing</a:t>
            </a:r>
          </a:p>
        </p:txBody>
      </p:sp>
      <p:sp>
        <p:nvSpPr>
          <p:cNvPr id="3" name="Text Placeholder 2">
            <a:extLst>
              <a:ext uri="{FF2B5EF4-FFF2-40B4-BE49-F238E27FC236}">
                <a16:creationId xmlns:a16="http://schemas.microsoft.com/office/drawing/2014/main" id="{61606C17-B0EF-4D4F-87BF-526D021DE23E}"/>
              </a:ext>
            </a:extLst>
          </p:cNvPr>
          <p:cNvSpPr>
            <a:spLocks noGrp="1"/>
          </p:cNvSpPr>
          <p:nvPr>
            <p:ph type="body" idx="1"/>
          </p:nvPr>
        </p:nvSpPr>
        <p:spPr/>
        <p:txBody>
          <a:bodyPr>
            <a:normAutofit/>
          </a:bodyPr>
          <a:lstStyle/>
          <a:p>
            <a:pPr algn="ctr"/>
            <a:r>
              <a:rPr lang="en-US" sz="1800" dirty="0">
                <a:hlinkClick r:id="rId2"/>
              </a:rPr>
              <a:t>https://www.guru99.com/software-testing.html</a:t>
            </a:r>
            <a:endParaRPr lang="en-US" sz="1800" dirty="0"/>
          </a:p>
        </p:txBody>
      </p:sp>
    </p:spTree>
    <p:extLst>
      <p:ext uri="{BB962C8B-B14F-4D97-AF65-F5344CB8AC3E}">
        <p14:creationId xmlns:p14="http://schemas.microsoft.com/office/powerpoint/2010/main" val="361215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Coverage</a:t>
            </a:r>
          </a:p>
        </p:txBody>
      </p:sp>
      <p:sp>
        <p:nvSpPr>
          <p:cNvPr id="3" name="Content Placeholder 2"/>
          <p:cNvSpPr>
            <a:spLocks noGrp="1"/>
          </p:cNvSpPr>
          <p:nvPr>
            <p:ph idx="1"/>
          </p:nvPr>
        </p:nvSpPr>
        <p:spPr/>
        <p:txBody>
          <a:bodyPr>
            <a:normAutofit/>
          </a:bodyPr>
          <a:lstStyle/>
          <a:p>
            <a:r>
              <a:rPr lang="en-US" sz="2800" b="1" dirty="0"/>
              <a:t>Decision Coverage</a:t>
            </a:r>
            <a:r>
              <a:rPr lang="en-US" sz="2800" dirty="0"/>
              <a:t> is a white box testing technique which reports the true or false outcomes of each </a:t>
            </a:r>
            <a:r>
              <a:rPr lang="en-US" sz="2800" dirty="0" err="1"/>
              <a:t>boolean</a:t>
            </a:r>
            <a:r>
              <a:rPr lang="en-US" sz="2800" dirty="0"/>
              <a:t> expression of the source code. The goal of decision coverage testing is to cover and validate all the accessible source code by checking and ensuring that each branch of every possible decision point is executed at least once.</a:t>
            </a:r>
          </a:p>
        </p:txBody>
      </p:sp>
      <p:pic>
        <p:nvPicPr>
          <p:cNvPr id="3076" name="Picture 4" descr="https://www.guru99.com/images/1/102518_1122_CodeCoverag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48" y="4779680"/>
            <a:ext cx="7851893" cy="85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722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pic>
        <p:nvPicPr>
          <p:cNvPr id="4" name="Content Placeholder 3"/>
          <p:cNvPicPr>
            <a:picLocks noGrp="1" noChangeAspect="1"/>
          </p:cNvPicPr>
          <p:nvPr>
            <p:ph idx="1"/>
          </p:nvPr>
        </p:nvPicPr>
        <p:blipFill>
          <a:blip r:embed="rId2"/>
          <a:stretch>
            <a:fillRect/>
          </a:stretch>
        </p:blipFill>
        <p:spPr>
          <a:xfrm>
            <a:off x="1273951" y="2092272"/>
            <a:ext cx="6596097" cy="3766088"/>
          </a:xfrm>
          <a:prstGeom prst="rect">
            <a:avLst/>
          </a:prstGeom>
        </p:spPr>
      </p:pic>
    </p:spTree>
    <p:extLst>
      <p:ext uri="{BB962C8B-B14F-4D97-AF65-F5344CB8AC3E}">
        <p14:creationId xmlns:p14="http://schemas.microsoft.com/office/powerpoint/2010/main" val="3896640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F131-48BB-48E0-B4A8-44CF4F6122FB}"/>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4854B9C4-EFB5-4E85-9F80-63C37A5C08B3}"/>
              </a:ext>
            </a:extLst>
          </p:cNvPr>
          <p:cNvSpPr>
            <a:spLocks noGrp="1"/>
          </p:cNvSpPr>
          <p:nvPr>
            <p:ph idx="1"/>
          </p:nvPr>
        </p:nvSpPr>
        <p:spPr/>
        <p:txBody>
          <a:bodyPr/>
          <a:lstStyle/>
          <a:p>
            <a:r>
              <a:rPr lang="en-US" dirty="0"/>
              <a:t>Branch Coverage is a white box testing method in which every outcome from a code module(statement or loop) is tested. </a:t>
            </a:r>
          </a:p>
          <a:p>
            <a:r>
              <a:rPr lang="en-US" dirty="0"/>
              <a:t>The purpose of branch coverage is to ensure that each decision condition from every branch is executed at least once. </a:t>
            </a:r>
          </a:p>
          <a:p>
            <a:r>
              <a:rPr lang="en-US" dirty="0"/>
              <a:t>It helps to measure fractions of independent code segments and to find out sections having no branches.</a:t>
            </a:r>
          </a:p>
          <a:p>
            <a:endParaRPr lang="en-US" dirty="0"/>
          </a:p>
          <a:p>
            <a:endParaRPr lang="en-US" dirty="0"/>
          </a:p>
          <a:p>
            <a:endParaRPr lang="en-US" dirty="0"/>
          </a:p>
          <a:p>
            <a:r>
              <a:rPr lang="en-US" dirty="0"/>
              <a:t>100% branch coverage usually means 100% statement coverage. Why?</a:t>
            </a:r>
          </a:p>
        </p:txBody>
      </p:sp>
      <p:pic>
        <p:nvPicPr>
          <p:cNvPr id="1026" name="Picture 2">
            <a:extLst>
              <a:ext uri="{FF2B5EF4-FFF2-40B4-BE49-F238E27FC236}">
                <a16:creationId xmlns:a16="http://schemas.microsoft.com/office/drawing/2014/main" id="{5BB5E92A-799F-48C3-BBE0-25EDDCF88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4088682"/>
            <a:ext cx="443865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7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3797-374B-4DEE-8A25-F9607999C9AD}"/>
              </a:ext>
            </a:extLst>
          </p:cNvPr>
          <p:cNvSpPr>
            <a:spLocks noGrp="1"/>
          </p:cNvSpPr>
          <p:nvPr>
            <p:ph type="title"/>
          </p:nvPr>
        </p:nvSpPr>
        <p:spPr/>
        <p:txBody>
          <a:bodyPr/>
          <a:lstStyle/>
          <a:p>
            <a:r>
              <a:rPr lang="en-US" dirty="0"/>
              <a:t>Branch Coverage</a:t>
            </a:r>
          </a:p>
        </p:txBody>
      </p:sp>
      <p:pic>
        <p:nvPicPr>
          <p:cNvPr id="2050" name="Picture 2">
            <a:extLst>
              <a:ext uri="{FF2B5EF4-FFF2-40B4-BE49-F238E27FC236}">
                <a16:creationId xmlns:a16="http://schemas.microsoft.com/office/drawing/2014/main" id="{A91778CD-16F7-4896-8DBF-17E4628C1C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8584" y="1798560"/>
            <a:ext cx="5186922" cy="2519362"/>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a:extLst>
              <a:ext uri="{FF2B5EF4-FFF2-40B4-BE49-F238E27FC236}">
                <a16:creationId xmlns:a16="http://schemas.microsoft.com/office/drawing/2014/main" id="{CAB6B8E3-1CE6-4C5D-97BF-BA165D43956B}"/>
              </a:ext>
            </a:extLst>
          </p:cNvPr>
          <p:cNvPicPr>
            <a:picLocks noChangeAspect="1"/>
          </p:cNvPicPr>
          <p:nvPr/>
        </p:nvPicPr>
        <p:blipFill rotWithShape="1">
          <a:blip r:embed="rId3"/>
          <a:srcRect r="32590"/>
          <a:stretch/>
        </p:blipFill>
        <p:spPr>
          <a:xfrm>
            <a:off x="488494" y="1798560"/>
            <a:ext cx="2628333" cy="2226163"/>
          </a:xfrm>
          <a:prstGeom prst="rect">
            <a:avLst/>
          </a:prstGeom>
        </p:spPr>
      </p:pic>
      <p:pic>
        <p:nvPicPr>
          <p:cNvPr id="6" name="Picture 5">
            <a:extLst>
              <a:ext uri="{FF2B5EF4-FFF2-40B4-BE49-F238E27FC236}">
                <a16:creationId xmlns:a16="http://schemas.microsoft.com/office/drawing/2014/main" id="{6DF8EF1F-84EC-4195-81F6-B627D607F2F8}"/>
              </a:ext>
            </a:extLst>
          </p:cNvPr>
          <p:cNvPicPr>
            <a:picLocks noChangeAspect="1"/>
          </p:cNvPicPr>
          <p:nvPr/>
        </p:nvPicPr>
        <p:blipFill>
          <a:blip r:embed="rId4"/>
          <a:stretch>
            <a:fillRect/>
          </a:stretch>
        </p:blipFill>
        <p:spPr>
          <a:xfrm>
            <a:off x="833437" y="4482465"/>
            <a:ext cx="7477125" cy="1276350"/>
          </a:xfrm>
          <a:prstGeom prst="rect">
            <a:avLst/>
          </a:prstGeom>
        </p:spPr>
      </p:pic>
    </p:spTree>
    <p:extLst>
      <p:ext uri="{BB962C8B-B14F-4D97-AF65-F5344CB8AC3E}">
        <p14:creationId xmlns:p14="http://schemas.microsoft.com/office/powerpoint/2010/main" val="351669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6BE-D07E-4484-9AC1-9351B5E137A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B91F8BD-DBA9-460D-812E-EBCA14CF65AB}"/>
              </a:ext>
            </a:extLst>
          </p:cNvPr>
          <p:cNvSpPr>
            <a:spLocks noGrp="1"/>
          </p:cNvSpPr>
          <p:nvPr>
            <p:ph idx="1"/>
          </p:nvPr>
        </p:nvSpPr>
        <p:spPr/>
        <p:txBody>
          <a:bodyPr/>
          <a:lstStyle/>
          <a:p>
            <a:r>
              <a:rPr lang="en-US" dirty="0" err="1">
                <a:latin typeface="Consolas" panose="020B0609020204030204" pitchFamily="49" charset="0"/>
              </a:rPr>
              <a:t>printSum</a:t>
            </a:r>
            <a:r>
              <a:rPr lang="en-US" dirty="0">
                <a:latin typeface="Consolas" panose="020B0609020204030204" pitchFamily="49" charset="0"/>
              </a:rPr>
              <a:t>(int a, int b) {</a:t>
            </a:r>
          </a:p>
          <a:p>
            <a:r>
              <a:rPr lang="en-US" dirty="0">
                <a:latin typeface="Consolas" panose="020B0609020204030204" pitchFamily="49" charset="0"/>
              </a:rPr>
              <a:t>	int result = </a:t>
            </a:r>
            <a:r>
              <a:rPr lang="en-US" dirty="0" err="1">
                <a:latin typeface="Consolas" panose="020B0609020204030204" pitchFamily="49" charset="0"/>
              </a:rPr>
              <a:t>a+b</a:t>
            </a:r>
            <a:r>
              <a:rPr lang="en-US" dirty="0">
                <a:latin typeface="Consolas" panose="020B0609020204030204" pitchFamily="49" charset="0"/>
              </a:rPr>
              <a:t>;</a:t>
            </a:r>
          </a:p>
          <a:p>
            <a:r>
              <a:rPr lang="en-US" dirty="0">
                <a:latin typeface="Consolas" panose="020B0609020204030204" pitchFamily="49" charset="0"/>
              </a:rPr>
              <a:t>	if (result &gt;0)</a:t>
            </a:r>
          </a:p>
          <a:p>
            <a:r>
              <a:rPr lang="en-US" dirty="0">
                <a:latin typeface="Consolas" panose="020B0609020204030204" pitchFamily="49" charset="0"/>
              </a:rPr>
              <a:t>		</a:t>
            </a:r>
            <a:r>
              <a:rPr lang="en-US" dirty="0" err="1">
                <a:latin typeface="Consolas" panose="020B0609020204030204" pitchFamily="49" charset="0"/>
              </a:rPr>
              <a:t>System.out.printlbn</a:t>
            </a:r>
            <a:r>
              <a:rPr lang="en-US" dirty="0">
                <a:latin typeface="Consolas" panose="020B0609020204030204" pitchFamily="49" charset="0"/>
              </a:rPr>
              <a:t>("red");</a:t>
            </a:r>
          </a:p>
          <a:p>
            <a:r>
              <a:rPr lang="en-US" dirty="0">
                <a:latin typeface="Consolas" panose="020B0609020204030204" pitchFamily="49" charset="0"/>
              </a:rPr>
              <a:t>	else if (result &lt; 0)</a:t>
            </a:r>
          </a:p>
          <a:p>
            <a:r>
              <a:rPr lang="en-US" dirty="0">
                <a:latin typeface="Consolas" panose="020B0609020204030204" pitchFamily="49" charset="0"/>
              </a:rPr>
              <a:t>		</a:t>
            </a:r>
            <a:r>
              <a:rPr lang="en-US" dirty="0" err="1">
                <a:latin typeface="Consolas" panose="020B0609020204030204" pitchFamily="49" charset="0"/>
              </a:rPr>
              <a:t>System.out.printlbn</a:t>
            </a:r>
            <a:r>
              <a:rPr lang="en-US" dirty="0">
                <a:latin typeface="Consolas" panose="020B0609020204030204" pitchFamily="49" charset="0"/>
              </a:rPr>
              <a:t>("blue");</a:t>
            </a:r>
          </a:p>
          <a:p>
            <a:pPr marL="201168" lvl="1"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(“green");</a:t>
            </a:r>
          </a:p>
          <a:p>
            <a:r>
              <a:rPr lang="en-US" dirty="0">
                <a:latin typeface="Consolas" panose="020B0609020204030204" pitchFamily="49" charset="0"/>
              </a:rPr>
              <a:t>}</a:t>
            </a:r>
          </a:p>
        </p:txBody>
      </p:sp>
    </p:spTree>
    <p:extLst>
      <p:ext uri="{BB962C8B-B14F-4D97-AF65-F5344CB8AC3E}">
        <p14:creationId xmlns:p14="http://schemas.microsoft.com/office/powerpoint/2010/main" val="3056460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8C01-B5F2-4C65-9D1A-DC23C99B4676}"/>
              </a:ext>
            </a:extLst>
          </p:cNvPr>
          <p:cNvSpPr>
            <a:spLocks noGrp="1"/>
          </p:cNvSpPr>
          <p:nvPr>
            <p:ph type="title"/>
          </p:nvPr>
        </p:nvSpPr>
        <p:spPr/>
        <p:txBody>
          <a:bodyPr/>
          <a:lstStyle/>
          <a:p>
            <a:r>
              <a:rPr lang="en-US" dirty="0"/>
              <a:t>Condition Coverage</a:t>
            </a:r>
          </a:p>
        </p:txBody>
      </p:sp>
      <p:sp>
        <p:nvSpPr>
          <p:cNvPr id="3" name="Content Placeholder 2">
            <a:extLst>
              <a:ext uri="{FF2B5EF4-FFF2-40B4-BE49-F238E27FC236}">
                <a16:creationId xmlns:a16="http://schemas.microsoft.com/office/drawing/2014/main" id="{9FD52AFF-A462-412A-B339-7B85881C1754}"/>
              </a:ext>
            </a:extLst>
          </p:cNvPr>
          <p:cNvSpPr>
            <a:spLocks noGrp="1"/>
          </p:cNvSpPr>
          <p:nvPr>
            <p:ph idx="1"/>
          </p:nvPr>
        </p:nvSpPr>
        <p:spPr/>
        <p:txBody>
          <a:bodyPr>
            <a:normAutofit lnSpcReduction="10000"/>
          </a:bodyPr>
          <a:lstStyle/>
          <a:p>
            <a:pPr algn="just"/>
            <a:r>
              <a:rPr lang="en-US" sz="2800" b="1" dirty="0"/>
              <a:t>Condition Coverage </a:t>
            </a:r>
            <a:r>
              <a:rPr lang="en-US" sz="2800" dirty="0"/>
              <a:t>or </a:t>
            </a:r>
            <a:r>
              <a:rPr lang="en-US" sz="2800" b="1" dirty="0"/>
              <a:t>expression coverage </a:t>
            </a:r>
            <a:r>
              <a:rPr lang="en-US" sz="2800" dirty="0"/>
              <a:t>is a testing method used to test and evaluate the variables or sub-expressions in the conditional statement. </a:t>
            </a:r>
          </a:p>
          <a:p>
            <a:pPr algn="just"/>
            <a:r>
              <a:rPr lang="en-US" sz="2800" dirty="0"/>
              <a:t> The goal of condition coverage is to check individual outcomes for each logical condition. </a:t>
            </a:r>
          </a:p>
          <a:p>
            <a:pPr algn="just"/>
            <a:r>
              <a:rPr lang="en-US" sz="2800" dirty="0"/>
              <a:t>Condition coverage offers better sensitivity to the control flow than decision coverage. In this coverage, expressions with logical operands are only considered.</a:t>
            </a:r>
          </a:p>
        </p:txBody>
      </p:sp>
    </p:spTree>
    <p:extLst>
      <p:ext uri="{BB962C8B-B14F-4D97-AF65-F5344CB8AC3E}">
        <p14:creationId xmlns:p14="http://schemas.microsoft.com/office/powerpoint/2010/main" val="243432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0547-7F4C-43E2-AC21-4B96B1EAD46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CE7F850-1F80-44D3-8D87-3366817DDEE5}"/>
              </a:ext>
            </a:extLst>
          </p:cNvPr>
          <p:cNvSpPr>
            <a:spLocks noGrp="1"/>
          </p:cNvSpPr>
          <p:nvPr>
            <p:ph idx="1"/>
          </p:nvPr>
        </p:nvSpPr>
        <p:spPr/>
        <p:txBody>
          <a:bodyPr/>
          <a:lstStyle/>
          <a:p>
            <a:r>
              <a:rPr lang="en-US" dirty="0" err="1">
                <a:latin typeface="Consolas" panose="020B0609020204030204" pitchFamily="49" charset="0"/>
              </a:rPr>
              <a:t>myFunction</a:t>
            </a:r>
            <a:r>
              <a:rPr lang="en-US" dirty="0">
                <a:latin typeface="Consolas" panose="020B0609020204030204" pitchFamily="49" charset="0"/>
              </a:rPr>
              <a:t>(float x, float y) {</a:t>
            </a:r>
          </a:p>
          <a:p>
            <a:r>
              <a:rPr lang="en-US" dirty="0">
                <a:latin typeface="Consolas" panose="020B0609020204030204" pitchFamily="49" charset="0"/>
              </a:rPr>
              <a:t>	if (x != 0 || y &gt; 0)</a:t>
            </a:r>
          </a:p>
          <a:p>
            <a:r>
              <a:rPr lang="en-US" dirty="0">
                <a:latin typeface="Consolas" panose="020B0609020204030204" pitchFamily="49" charset="0"/>
              </a:rPr>
              <a:t>		y = y / x;</a:t>
            </a:r>
          </a:p>
          <a:p>
            <a:r>
              <a:rPr lang="en-US" dirty="0">
                <a:latin typeface="Consolas" panose="020B0609020204030204" pitchFamily="49" charset="0"/>
              </a:rPr>
              <a:t>	else</a:t>
            </a:r>
          </a:p>
          <a:p>
            <a:r>
              <a:rPr lang="en-US" dirty="0">
                <a:latin typeface="Consolas" panose="020B0609020204030204" pitchFamily="49" charset="0"/>
              </a:rPr>
              <a:t>		x = x + y;</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("X = " + x);</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("Y = " + y);</a:t>
            </a:r>
          </a:p>
          <a:p>
            <a:r>
              <a:rPr lang="en-US" dirty="0">
                <a:latin typeface="Consolas" panose="020B0609020204030204" pitchFamily="49" charset="0"/>
              </a:rPr>
              <a:t>}</a:t>
            </a:r>
          </a:p>
        </p:txBody>
      </p:sp>
    </p:spTree>
    <p:extLst>
      <p:ext uri="{BB962C8B-B14F-4D97-AF65-F5344CB8AC3E}">
        <p14:creationId xmlns:p14="http://schemas.microsoft.com/office/powerpoint/2010/main" val="280388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141C-C188-4FFA-A430-2800006FAE02}"/>
              </a:ext>
            </a:extLst>
          </p:cNvPr>
          <p:cNvSpPr>
            <a:spLocks noGrp="1"/>
          </p:cNvSpPr>
          <p:nvPr>
            <p:ph type="title"/>
          </p:nvPr>
        </p:nvSpPr>
        <p:spPr/>
        <p:txBody>
          <a:bodyPr/>
          <a:lstStyle/>
          <a:p>
            <a:r>
              <a:rPr lang="en-US" dirty="0"/>
              <a:t>How to test Conditional Coverage?</a:t>
            </a:r>
          </a:p>
        </p:txBody>
      </p:sp>
      <p:sp>
        <p:nvSpPr>
          <p:cNvPr id="3" name="Content Placeholder 2">
            <a:extLst>
              <a:ext uri="{FF2B5EF4-FFF2-40B4-BE49-F238E27FC236}">
                <a16:creationId xmlns:a16="http://schemas.microsoft.com/office/drawing/2014/main" id="{587312C4-8808-478E-ABBE-22A2F0F98C68}"/>
              </a:ext>
            </a:extLst>
          </p:cNvPr>
          <p:cNvSpPr>
            <a:spLocks noGrp="1"/>
          </p:cNvSpPr>
          <p:nvPr>
            <p:ph idx="1"/>
          </p:nvPr>
        </p:nvSpPr>
        <p:spPr/>
        <p:txBody>
          <a:bodyPr>
            <a:normAutofit/>
          </a:bodyPr>
          <a:lstStyle/>
          <a:p>
            <a:pPr marL="0" indent="0" algn="l">
              <a:buNone/>
            </a:pPr>
            <a:r>
              <a:rPr lang="en-US" sz="2400" b="0" i="0" dirty="0">
                <a:effectLst/>
                <a:latin typeface="Source Sans Pro" panose="020B0503030403020204" pitchFamily="34" charset="0"/>
              </a:rPr>
              <a:t>Possible outcomes:</a:t>
            </a:r>
          </a:p>
          <a:p>
            <a:pPr lvl="1">
              <a:buFont typeface="Arial" panose="020B0604020202020204" pitchFamily="34" charset="0"/>
              <a:buChar char="•"/>
            </a:pPr>
            <a:r>
              <a:rPr lang="en-US" sz="2000" b="0" i="0" dirty="0">
                <a:effectLst/>
                <a:latin typeface="Source Sans Pro" panose="020B0503030403020204" pitchFamily="34" charset="0"/>
              </a:rPr>
              <a:t>T || T = T</a:t>
            </a:r>
          </a:p>
          <a:p>
            <a:pPr lvl="1">
              <a:buFont typeface="Arial" panose="020B0604020202020204" pitchFamily="34" charset="0"/>
              <a:buChar char="•"/>
            </a:pPr>
            <a:r>
              <a:rPr lang="en-US" sz="2000" b="0" i="0" dirty="0">
                <a:effectLst/>
                <a:latin typeface="Source Sans Pro" panose="020B0503030403020204" pitchFamily="34" charset="0"/>
              </a:rPr>
              <a:t>F || F = F</a:t>
            </a:r>
          </a:p>
          <a:p>
            <a:pPr lvl="1">
              <a:buFont typeface="Arial" panose="020B0604020202020204" pitchFamily="34" charset="0"/>
              <a:buChar char="•"/>
            </a:pPr>
            <a:r>
              <a:rPr lang="en-US" sz="2000" b="0" i="0" dirty="0">
                <a:effectLst/>
                <a:latin typeface="Source Sans Pro" panose="020B0503030403020204" pitchFamily="34" charset="0"/>
              </a:rPr>
              <a:t>T || F = T</a:t>
            </a:r>
          </a:p>
          <a:p>
            <a:pPr lvl="1">
              <a:buFont typeface="Arial" panose="020B0604020202020204" pitchFamily="34" charset="0"/>
              <a:buChar char="•"/>
            </a:pPr>
            <a:r>
              <a:rPr lang="en-US" sz="2000" b="0" i="0" dirty="0">
                <a:effectLst/>
                <a:latin typeface="Source Sans Pro" panose="020B0503030403020204" pitchFamily="34" charset="0"/>
              </a:rPr>
              <a:t>F || T = T</a:t>
            </a:r>
          </a:p>
          <a:p>
            <a:endParaRPr lang="en-US" sz="2400" dirty="0"/>
          </a:p>
          <a:p>
            <a:r>
              <a:rPr lang="en-US" sz="2400" dirty="0"/>
              <a:t>Example Input</a:t>
            </a:r>
          </a:p>
          <a:p>
            <a:pPr>
              <a:buFont typeface="Arial" panose="020B0604020202020204" pitchFamily="34" charset="0"/>
              <a:buChar char="•"/>
            </a:pPr>
            <a:r>
              <a:rPr lang="en-US" sz="2400" dirty="0"/>
              <a:t>x = 0, y = 4</a:t>
            </a:r>
          </a:p>
          <a:p>
            <a:pPr>
              <a:buFont typeface="Arial" panose="020B0604020202020204" pitchFamily="34" charset="0"/>
              <a:buChar char="•"/>
            </a:pPr>
            <a:r>
              <a:rPr lang="en-US" sz="2400" dirty="0"/>
              <a:t>x = 1, y = 0</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10501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E985-8F04-45DA-85E4-45E4CCB5F393}"/>
              </a:ext>
            </a:extLst>
          </p:cNvPr>
          <p:cNvSpPr>
            <a:spLocks noGrp="1"/>
          </p:cNvSpPr>
          <p:nvPr>
            <p:ph type="title"/>
          </p:nvPr>
        </p:nvSpPr>
        <p:spPr/>
        <p:txBody>
          <a:bodyPr/>
          <a:lstStyle/>
          <a:p>
            <a:r>
              <a:rPr lang="en-US" dirty="0"/>
              <a:t>Finite State Machine Coverage</a:t>
            </a:r>
          </a:p>
        </p:txBody>
      </p:sp>
      <p:sp>
        <p:nvSpPr>
          <p:cNvPr id="3" name="Content Placeholder 2">
            <a:extLst>
              <a:ext uri="{FF2B5EF4-FFF2-40B4-BE49-F238E27FC236}">
                <a16:creationId xmlns:a16="http://schemas.microsoft.com/office/drawing/2014/main" id="{CF79E53D-3020-4C74-99B5-20441E4C807A}"/>
              </a:ext>
            </a:extLst>
          </p:cNvPr>
          <p:cNvSpPr>
            <a:spLocks noGrp="1"/>
          </p:cNvSpPr>
          <p:nvPr>
            <p:ph idx="1"/>
          </p:nvPr>
        </p:nvSpPr>
        <p:spPr/>
        <p:txBody>
          <a:bodyPr>
            <a:normAutofit/>
          </a:bodyPr>
          <a:lstStyle/>
          <a:p>
            <a:pPr algn="just"/>
            <a:r>
              <a:rPr lang="en-US" sz="3600" dirty="0"/>
              <a:t>Finite state machine coverage is certainly the most complex type of code coverage method. This is because it works on the behavior of the design. In this coverage method, you need to look for how many time-specific states are visited, transited. </a:t>
            </a:r>
          </a:p>
        </p:txBody>
      </p:sp>
    </p:spTree>
    <p:extLst>
      <p:ext uri="{BB962C8B-B14F-4D97-AF65-F5344CB8AC3E}">
        <p14:creationId xmlns:p14="http://schemas.microsoft.com/office/powerpoint/2010/main" val="340619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5F84-672B-4AD6-8F2D-66F60F96A9A7}"/>
              </a:ext>
            </a:extLst>
          </p:cNvPr>
          <p:cNvSpPr>
            <a:spLocks noGrp="1"/>
          </p:cNvSpPr>
          <p:nvPr>
            <p:ph type="title"/>
          </p:nvPr>
        </p:nvSpPr>
        <p:spPr/>
        <p:txBody>
          <a:bodyPr/>
          <a:lstStyle/>
          <a:p>
            <a:r>
              <a:rPr lang="en-US" dirty="0"/>
              <a:t>Unit Testing Best Practices</a:t>
            </a:r>
          </a:p>
        </p:txBody>
      </p:sp>
      <p:sp>
        <p:nvSpPr>
          <p:cNvPr id="3" name="Content Placeholder 2">
            <a:extLst>
              <a:ext uri="{FF2B5EF4-FFF2-40B4-BE49-F238E27FC236}">
                <a16:creationId xmlns:a16="http://schemas.microsoft.com/office/drawing/2014/main" id="{54FA3D62-59FA-4657-B446-0D5D52E6C7AE}"/>
              </a:ext>
            </a:extLst>
          </p:cNvPr>
          <p:cNvSpPr>
            <a:spLocks noGrp="1"/>
          </p:cNvSpPr>
          <p:nvPr>
            <p:ph idx="1"/>
          </p:nvPr>
        </p:nvSpPr>
        <p:spPr/>
        <p:txBody>
          <a:bodyPr>
            <a:normAutofit fontScale="92500"/>
          </a:bodyPr>
          <a:lstStyle/>
          <a:p>
            <a:pPr lvl="1" algn="just">
              <a:buFont typeface="Arial" panose="020B0604020202020204" pitchFamily="34" charset="0"/>
              <a:buChar char="•"/>
            </a:pPr>
            <a:r>
              <a:rPr lang="en-US" sz="2400" dirty="0"/>
              <a:t>Unit Test cases should be independent.</a:t>
            </a:r>
          </a:p>
          <a:p>
            <a:pPr lvl="1" algn="just">
              <a:buFont typeface="Arial" panose="020B0604020202020204" pitchFamily="34" charset="0"/>
              <a:buChar char="•"/>
            </a:pPr>
            <a:r>
              <a:rPr lang="en-US" sz="2400" dirty="0"/>
              <a:t>Test only one code at a time.</a:t>
            </a:r>
          </a:p>
          <a:p>
            <a:pPr lvl="1" algn="just">
              <a:buFont typeface="Arial" panose="020B0604020202020204" pitchFamily="34" charset="0"/>
              <a:buChar char="•"/>
            </a:pPr>
            <a:r>
              <a:rPr lang="en-US" sz="2400" dirty="0"/>
              <a:t>Follow clear and consistent naming conventions for your unit tests.</a:t>
            </a:r>
          </a:p>
          <a:p>
            <a:pPr lvl="1" algn="just">
              <a:buFont typeface="Arial" panose="020B0604020202020204" pitchFamily="34" charset="0"/>
              <a:buChar char="•"/>
            </a:pPr>
            <a:r>
              <a:rPr lang="en-US" sz="2400" dirty="0"/>
              <a:t>In case of a change in code in any module, ensure there is a corresponding unit Test Case for the module, and the module passes the tests before changing the implementation.</a:t>
            </a:r>
          </a:p>
          <a:p>
            <a:pPr lvl="1" algn="just">
              <a:buFont typeface="Arial" panose="020B0604020202020204" pitchFamily="34" charset="0"/>
              <a:buChar char="•"/>
            </a:pPr>
            <a:r>
              <a:rPr lang="en-US" sz="2400" dirty="0"/>
              <a:t>Bugs identified during unit testing must be fixed before proceeding to the next phase in SDLC.</a:t>
            </a:r>
          </a:p>
          <a:p>
            <a:pPr lvl="1" algn="just">
              <a:buFont typeface="Arial" panose="020B0604020202020204" pitchFamily="34" charset="0"/>
              <a:buChar char="•"/>
            </a:pPr>
            <a:r>
              <a:rPr lang="en-US" sz="2400" dirty="0"/>
              <a:t>Adopt a “test as you code” approach. The more code you write without testing, the more paths you have to check for errors.</a:t>
            </a:r>
          </a:p>
        </p:txBody>
      </p:sp>
    </p:spTree>
    <p:extLst>
      <p:ext uri="{BB962C8B-B14F-4D97-AF65-F5344CB8AC3E}">
        <p14:creationId xmlns:p14="http://schemas.microsoft.com/office/powerpoint/2010/main" val="33481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5652-0627-422F-9D7E-1D75CE9467BC}"/>
              </a:ext>
            </a:extLst>
          </p:cNvPr>
          <p:cNvSpPr>
            <a:spLocks noGrp="1"/>
          </p:cNvSpPr>
          <p:nvPr>
            <p:ph type="title"/>
          </p:nvPr>
        </p:nvSpPr>
        <p:spPr/>
        <p:txBody>
          <a:bodyPr/>
          <a:lstStyle/>
          <a:p>
            <a:r>
              <a:rPr lang="en-US" dirty="0"/>
              <a:t>What is Software Testing?</a:t>
            </a:r>
          </a:p>
        </p:txBody>
      </p:sp>
      <p:sp>
        <p:nvSpPr>
          <p:cNvPr id="3" name="Content Placeholder 2">
            <a:extLst>
              <a:ext uri="{FF2B5EF4-FFF2-40B4-BE49-F238E27FC236}">
                <a16:creationId xmlns:a16="http://schemas.microsoft.com/office/drawing/2014/main" id="{173944A5-8963-4359-960A-A8E0B74EB537}"/>
              </a:ext>
            </a:extLst>
          </p:cNvPr>
          <p:cNvSpPr>
            <a:spLocks noGrp="1"/>
          </p:cNvSpPr>
          <p:nvPr>
            <p:ph idx="1"/>
          </p:nvPr>
        </p:nvSpPr>
        <p:spPr/>
        <p:txBody>
          <a:bodyPr>
            <a:normAutofit/>
          </a:bodyPr>
          <a:lstStyle/>
          <a:p>
            <a:pPr algn="just"/>
            <a:r>
              <a:rPr lang="en-US" sz="2800" b="1" i="0" dirty="0">
                <a:solidFill>
                  <a:schemeClr val="accent2"/>
                </a:solidFill>
                <a:effectLst/>
              </a:rPr>
              <a:t>Software Testing</a:t>
            </a:r>
            <a:r>
              <a:rPr lang="en-US" sz="2800" b="0" i="0" dirty="0">
                <a:solidFill>
                  <a:schemeClr val="accent2"/>
                </a:solidFill>
                <a:effectLst/>
              </a:rPr>
              <a:t> </a:t>
            </a:r>
            <a:r>
              <a:rPr lang="en-US" sz="2800" b="0" i="0" dirty="0">
                <a:solidFill>
                  <a:srgbClr val="222222"/>
                </a:solidFill>
                <a:effectLst/>
              </a:rPr>
              <a:t>is a method to check whether the actual software product matches expected requirements and to ensure that software product is</a:t>
            </a:r>
            <a:r>
              <a:rPr lang="en-US" sz="2800" dirty="0"/>
              <a:t> defect </a:t>
            </a:r>
            <a:r>
              <a:rPr lang="en-US" sz="2800" b="0" i="0" dirty="0">
                <a:solidFill>
                  <a:srgbClr val="222222"/>
                </a:solidFill>
                <a:effectLst/>
              </a:rPr>
              <a:t>free.</a:t>
            </a:r>
          </a:p>
          <a:p>
            <a:r>
              <a:rPr lang="en-US" sz="2800" dirty="0">
                <a:solidFill>
                  <a:srgbClr val="222222"/>
                </a:solidFill>
              </a:rPr>
              <a:t>You identify the:</a:t>
            </a:r>
          </a:p>
          <a:p>
            <a:pPr lvl="1"/>
            <a:r>
              <a:rPr lang="en-US" sz="2400" dirty="0">
                <a:solidFill>
                  <a:srgbClr val="222222"/>
                </a:solidFill>
              </a:rPr>
              <a:t>Correctness</a:t>
            </a:r>
          </a:p>
          <a:p>
            <a:pPr lvl="1"/>
            <a:r>
              <a:rPr lang="en-US" sz="2400" dirty="0">
                <a:solidFill>
                  <a:srgbClr val="222222"/>
                </a:solidFill>
              </a:rPr>
              <a:t>Completeness</a:t>
            </a:r>
          </a:p>
          <a:p>
            <a:pPr lvl="1"/>
            <a:r>
              <a:rPr lang="en-US" sz="2400" dirty="0">
                <a:solidFill>
                  <a:srgbClr val="222222"/>
                </a:solidFill>
              </a:rPr>
              <a:t>Quality</a:t>
            </a:r>
          </a:p>
          <a:p>
            <a:pPr marL="201168" lvl="1" indent="0">
              <a:buNone/>
            </a:pPr>
            <a:r>
              <a:rPr lang="en-US" sz="2400" dirty="0">
                <a:solidFill>
                  <a:srgbClr val="222222"/>
                </a:solidFill>
              </a:rPr>
              <a:t>..of a developed software.</a:t>
            </a:r>
            <a:endParaRPr lang="en-US" sz="2400" dirty="0"/>
          </a:p>
        </p:txBody>
      </p:sp>
    </p:spTree>
    <p:extLst>
      <p:ext uri="{BB962C8B-B14F-4D97-AF65-F5344CB8AC3E}">
        <p14:creationId xmlns:p14="http://schemas.microsoft.com/office/powerpoint/2010/main" val="252219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64614-B423-4881-8CE1-9ECC3AE63476}"/>
              </a:ext>
            </a:extLst>
          </p:cNvPr>
          <p:cNvSpPr>
            <a:spLocks noGrp="1"/>
          </p:cNvSpPr>
          <p:nvPr>
            <p:ph type="ctrTitle"/>
          </p:nvPr>
        </p:nvSpPr>
        <p:spPr/>
        <p:txBody>
          <a:bodyPr/>
          <a:lstStyle/>
          <a:p>
            <a:pPr algn="ctr"/>
            <a:r>
              <a:rPr lang="en-US" dirty="0"/>
              <a:t>JUnit</a:t>
            </a:r>
          </a:p>
        </p:txBody>
      </p:sp>
      <p:sp>
        <p:nvSpPr>
          <p:cNvPr id="5" name="Subtitle 4">
            <a:extLst>
              <a:ext uri="{FF2B5EF4-FFF2-40B4-BE49-F238E27FC236}">
                <a16:creationId xmlns:a16="http://schemas.microsoft.com/office/drawing/2014/main" id="{B805BE36-600B-445E-8C41-6AFF7130FEDC}"/>
              </a:ext>
            </a:extLst>
          </p:cNvPr>
          <p:cNvSpPr>
            <a:spLocks noGrp="1"/>
          </p:cNvSpPr>
          <p:nvPr>
            <p:ph type="subTitle" idx="1"/>
          </p:nvPr>
        </p:nvSpPr>
        <p:spPr/>
        <p:txBody>
          <a:bodyPr>
            <a:normAutofit/>
          </a:bodyPr>
          <a:lstStyle/>
          <a:p>
            <a:pPr algn="ctr"/>
            <a:r>
              <a:rPr lang="en-US" sz="1800" dirty="0">
                <a:hlinkClick r:id="rId2"/>
              </a:rPr>
              <a:t>[https://www.guru99.com/junit-test-framework.html]</a:t>
            </a:r>
            <a:endParaRPr lang="en-US" sz="1800" dirty="0"/>
          </a:p>
        </p:txBody>
      </p:sp>
    </p:spTree>
    <p:extLst>
      <p:ext uri="{BB962C8B-B14F-4D97-AF65-F5344CB8AC3E}">
        <p14:creationId xmlns:p14="http://schemas.microsoft.com/office/powerpoint/2010/main" val="164184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0E45-F14D-4DE3-86E1-F66AC9EBE00D}"/>
              </a:ext>
            </a:extLst>
          </p:cNvPr>
          <p:cNvSpPr>
            <a:spLocks noGrp="1"/>
          </p:cNvSpPr>
          <p:nvPr>
            <p:ph type="title"/>
          </p:nvPr>
        </p:nvSpPr>
        <p:spPr/>
        <p:txBody>
          <a:bodyPr/>
          <a:lstStyle/>
          <a:p>
            <a:r>
              <a:rPr lang="en-US" dirty="0"/>
              <a:t>Testing with JUnit</a:t>
            </a:r>
          </a:p>
        </p:txBody>
      </p:sp>
      <p:sp>
        <p:nvSpPr>
          <p:cNvPr id="3" name="Content Placeholder 2">
            <a:extLst>
              <a:ext uri="{FF2B5EF4-FFF2-40B4-BE49-F238E27FC236}">
                <a16:creationId xmlns:a16="http://schemas.microsoft.com/office/drawing/2014/main" id="{2BB65C5B-6A0E-4EB7-8BAB-E814C94F0C73}"/>
              </a:ext>
            </a:extLst>
          </p:cNvPr>
          <p:cNvSpPr>
            <a:spLocks noGrp="1"/>
          </p:cNvSpPr>
          <p:nvPr>
            <p:ph idx="1"/>
          </p:nvPr>
        </p:nvSpPr>
        <p:spPr/>
        <p:txBody>
          <a:bodyPr>
            <a:normAutofit/>
          </a:bodyPr>
          <a:lstStyle/>
          <a:p>
            <a:r>
              <a:rPr lang="en-US" sz="2800" dirty="0"/>
              <a:t>You can follow the steps here to set up your JUnit with Eclipse, for your project:</a:t>
            </a:r>
          </a:p>
          <a:p>
            <a:endParaRPr lang="en-US" sz="2800" dirty="0"/>
          </a:p>
          <a:p>
            <a:r>
              <a:rPr lang="en-US" sz="2800" dirty="0">
                <a:solidFill>
                  <a:schemeClr val="accent2"/>
                </a:solidFill>
                <a:hlinkClick r:id="rId2"/>
              </a:rPr>
              <a:t>[https://www.guru99.com/download-installation-junit.html]</a:t>
            </a:r>
            <a:endParaRPr lang="en-US" sz="2800" dirty="0">
              <a:solidFill>
                <a:schemeClr val="accent2"/>
              </a:solidFill>
            </a:endParaRPr>
          </a:p>
        </p:txBody>
      </p:sp>
    </p:spTree>
    <p:extLst>
      <p:ext uri="{BB962C8B-B14F-4D97-AF65-F5344CB8AC3E}">
        <p14:creationId xmlns:p14="http://schemas.microsoft.com/office/powerpoint/2010/main" val="322988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CA09D-0D3D-4DB6-B179-1FBB79FF17A2}"/>
              </a:ext>
            </a:extLst>
          </p:cNvPr>
          <p:cNvSpPr>
            <a:spLocks noGrp="1"/>
          </p:cNvSpPr>
          <p:nvPr>
            <p:ph type="title"/>
          </p:nvPr>
        </p:nvSpPr>
        <p:spPr/>
        <p:txBody>
          <a:bodyPr/>
          <a:lstStyle/>
          <a:p>
            <a:r>
              <a:rPr lang="en-US" dirty="0"/>
              <a:t>About JUnit</a:t>
            </a:r>
          </a:p>
        </p:txBody>
      </p:sp>
      <p:sp>
        <p:nvSpPr>
          <p:cNvPr id="5" name="Content Placeholder 4">
            <a:extLst>
              <a:ext uri="{FF2B5EF4-FFF2-40B4-BE49-F238E27FC236}">
                <a16:creationId xmlns:a16="http://schemas.microsoft.com/office/drawing/2014/main" id="{60D5348F-CA0E-4A49-975F-256451E72123}"/>
              </a:ext>
            </a:extLst>
          </p:cNvPr>
          <p:cNvSpPr>
            <a:spLocks noGrp="1"/>
          </p:cNvSpPr>
          <p:nvPr>
            <p:ph idx="1"/>
          </p:nvPr>
        </p:nvSpPr>
        <p:spPr/>
        <p:txBody>
          <a:bodyPr>
            <a:normAutofit/>
          </a:bodyPr>
          <a:lstStyle/>
          <a:p>
            <a:pPr algn="just"/>
            <a:r>
              <a:rPr lang="en-US" sz="3200" dirty="0"/>
              <a:t>JUnit is the most popular unit Testing framework in Java. </a:t>
            </a:r>
          </a:p>
          <a:p>
            <a:pPr algn="just"/>
            <a:r>
              <a:rPr lang="en-US" sz="3200" dirty="0"/>
              <a:t>It is explicitly recommended for Unit Testing. </a:t>
            </a:r>
          </a:p>
        </p:txBody>
      </p:sp>
    </p:spTree>
    <p:extLst>
      <p:ext uri="{BB962C8B-B14F-4D97-AF65-F5344CB8AC3E}">
        <p14:creationId xmlns:p14="http://schemas.microsoft.com/office/powerpoint/2010/main" val="1439151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697A-3AE6-47FF-861D-53B040D8BD68}"/>
              </a:ext>
            </a:extLst>
          </p:cNvPr>
          <p:cNvSpPr>
            <a:spLocks noGrp="1"/>
          </p:cNvSpPr>
          <p:nvPr>
            <p:ph type="title"/>
          </p:nvPr>
        </p:nvSpPr>
        <p:spPr/>
        <p:txBody>
          <a:bodyPr/>
          <a:lstStyle/>
          <a:p>
            <a:r>
              <a:rPr lang="en-US" dirty="0"/>
              <a:t>Badly Written Test Code</a:t>
            </a:r>
          </a:p>
        </p:txBody>
      </p:sp>
      <p:pic>
        <p:nvPicPr>
          <p:cNvPr id="5" name="Content Placeholder 4">
            <a:extLst>
              <a:ext uri="{FF2B5EF4-FFF2-40B4-BE49-F238E27FC236}">
                <a16:creationId xmlns:a16="http://schemas.microsoft.com/office/drawing/2014/main" id="{45994EF0-8EF7-46D4-962C-603235A7F0CC}"/>
              </a:ext>
            </a:extLst>
          </p:cNvPr>
          <p:cNvPicPr>
            <a:picLocks noGrp="1" noChangeAspect="1"/>
          </p:cNvPicPr>
          <p:nvPr>
            <p:ph idx="1"/>
          </p:nvPr>
        </p:nvPicPr>
        <p:blipFill>
          <a:blip r:embed="rId3"/>
          <a:stretch>
            <a:fillRect/>
          </a:stretch>
        </p:blipFill>
        <p:spPr>
          <a:xfrm>
            <a:off x="2353121" y="2081673"/>
            <a:ext cx="4437757" cy="3965165"/>
          </a:xfrm>
        </p:spPr>
      </p:pic>
    </p:spTree>
    <p:extLst>
      <p:ext uri="{BB962C8B-B14F-4D97-AF65-F5344CB8AC3E}">
        <p14:creationId xmlns:p14="http://schemas.microsoft.com/office/powerpoint/2010/main" val="4073079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97F5-63F8-4D6B-8405-36BB57BB4161}"/>
              </a:ext>
            </a:extLst>
          </p:cNvPr>
          <p:cNvSpPr>
            <a:spLocks noGrp="1"/>
          </p:cNvSpPr>
          <p:nvPr>
            <p:ph type="title"/>
          </p:nvPr>
        </p:nvSpPr>
        <p:spPr/>
        <p:txBody>
          <a:bodyPr/>
          <a:lstStyle/>
          <a:p>
            <a:r>
              <a:rPr lang="en-US" dirty="0"/>
              <a:t>Test Fixture</a:t>
            </a:r>
          </a:p>
        </p:txBody>
      </p:sp>
      <p:pic>
        <p:nvPicPr>
          <p:cNvPr id="5" name="Content Placeholder 4">
            <a:extLst>
              <a:ext uri="{FF2B5EF4-FFF2-40B4-BE49-F238E27FC236}">
                <a16:creationId xmlns:a16="http://schemas.microsoft.com/office/drawing/2014/main" id="{B19923AE-B557-4CC6-8E98-A6A73D9122A1}"/>
              </a:ext>
            </a:extLst>
          </p:cNvPr>
          <p:cNvPicPr>
            <a:picLocks noGrp="1" noChangeAspect="1"/>
          </p:cNvPicPr>
          <p:nvPr>
            <p:ph idx="1"/>
          </p:nvPr>
        </p:nvPicPr>
        <p:blipFill rotWithShape="1">
          <a:blip r:embed="rId3"/>
          <a:srcRect t="1538" b="2284"/>
          <a:stretch/>
        </p:blipFill>
        <p:spPr>
          <a:xfrm>
            <a:off x="3342968" y="0"/>
            <a:ext cx="5801032" cy="6859977"/>
          </a:xfrm>
        </p:spPr>
      </p:pic>
    </p:spTree>
    <p:extLst>
      <p:ext uri="{BB962C8B-B14F-4D97-AF65-F5344CB8AC3E}">
        <p14:creationId xmlns:p14="http://schemas.microsoft.com/office/powerpoint/2010/main" val="2300039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4E23-5FA9-4A4F-8032-1E2E71322DD7}"/>
              </a:ext>
            </a:extLst>
          </p:cNvPr>
          <p:cNvSpPr>
            <a:spLocks noGrp="1"/>
          </p:cNvSpPr>
          <p:nvPr>
            <p:ph type="title"/>
          </p:nvPr>
        </p:nvSpPr>
        <p:spPr/>
        <p:txBody>
          <a:bodyPr/>
          <a:lstStyle/>
          <a:p>
            <a:r>
              <a:rPr lang="en-US" dirty="0"/>
              <a:t>Test Fixture</a:t>
            </a:r>
          </a:p>
        </p:txBody>
      </p:sp>
      <p:sp>
        <p:nvSpPr>
          <p:cNvPr id="3" name="Content Placeholder 2">
            <a:extLst>
              <a:ext uri="{FF2B5EF4-FFF2-40B4-BE49-F238E27FC236}">
                <a16:creationId xmlns:a16="http://schemas.microsoft.com/office/drawing/2014/main" id="{D780A0BB-3006-4861-801D-BA1219E1A691}"/>
              </a:ext>
            </a:extLst>
          </p:cNvPr>
          <p:cNvSpPr>
            <a:spLocks noGrp="1"/>
          </p:cNvSpPr>
          <p:nvPr>
            <p:ph idx="1"/>
          </p:nvPr>
        </p:nvSpPr>
        <p:spPr/>
        <p:txBody>
          <a:bodyPr>
            <a:normAutofit/>
          </a:bodyPr>
          <a:lstStyle/>
          <a:p>
            <a:pPr lvl="1" algn="just">
              <a:buFont typeface="Arial" panose="020B0604020202020204" pitchFamily="34" charset="0"/>
              <a:buChar char="•"/>
            </a:pPr>
            <a:r>
              <a:rPr lang="en-US" sz="2400" dirty="0"/>
              <a:t>A test fixture is a context where a JUnit Test Case runs. Typically, test fixtures include:</a:t>
            </a:r>
          </a:p>
          <a:p>
            <a:pPr lvl="1" algn="just">
              <a:buFont typeface="Arial" panose="020B0604020202020204" pitchFamily="34" charset="0"/>
              <a:buChar char="•"/>
            </a:pPr>
            <a:endParaRPr lang="en-US" sz="2400" dirty="0"/>
          </a:p>
          <a:p>
            <a:pPr lvl="2" algn="just">
              <a:buFont typeface="Wingdings" panose="05000000000000000000" pitchFamily="2" charset="2"/>
              <a:buChar char="v"/>
            </a:pPr>
            <a:r>
              <a:rPr lang="en-US" sz="2400" dirty="0"/>
              <a:t>Objects or resources that are available for any test case.</a:t>
            </a:r>
          </a:p>
          <a:p>
            <a:pPr lvl="2" algn="just">
              <a:buFont typeface="Wingdings" panose="05000000000000000000" pitchFamily="2" charset="2"/>
              <a:buChar char="v"/>
            </a:pPr>
            <a:r>
              <a:rPr lang="en-US" sz="2400" dirty="0"/>
              <a:t>Activities required that makes these objects/resources available.</a:t>
            </a:r>
          </a:p>
          <a:p>
            <a:pPr lvl="2" algn="just">
              <a:buFont typeface="Wingdings" panose="05000000000000000000" pitchFamily="2" charset="2"/>
              <a:buChar char="v"/>
            </a:pPr>
            <a:r>
              <a:rPr lang="en-US" sz="2400" dirty="0"/>
              <a:t>These activities are</a:t>
            </a:r>
          </a:p>
          <a:p>
            <a:pPr marL="909828" lvl="3" indent="-342900" algn="just">
              <a:buFont typeface="+mj-lt"/>
              <a:buAutoNum type="arabicPeriod"/>
            </a:pPr>
            <a:r>
              <a:rPr lang="en-US" sz="2400" dirty="0"/>
              <a:t>allocation (setup)</a:t>
            </a:r>
          </a:p>
          <a:p>
            <a:pPr marL="909828" lvl="3" indent="-342900" algn="just">
              <a:buFont typeface="+mj-lt"/>
              <a:buAutoNum type="arabicPeriod"/>
            </a:pPr>
            <a:r>
              <a:rPr lang="en-US" sz="2400" dirty="0"/>
              <a:t>de-allocation (teardown).</a:t>
            </a:r>
          </a:p>
        </p:txBody>
      </p:sp>
    </p:spTree>
    <p:extLst>
      <p:ext uri="{BB962C8B-B14F-4D97-AF65-F5344CB8AC3E}">
        <p14:creationId xmlns:p14="http://schemas.microsoft.com/office/powerpoint/2010/main" val="3375997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48F7-DE62-4EF5-AFCB-24F6E738C081}"/>
              </a:ext>
            </a:extLst>
          </p:cNvPr>
          <p:cNvSpPr>
            <a:spLocks noGrp="1"/>
          </p:cNvSpPr>
          <p:nvPr>
            <p:ph type="title"/>
          </p:nvPr>
        </p:nvSpPr>
        <p:spPr/>
        <p:txBody>
          <a:bodyPr/>
          <a:lstStyle/>
          <a:p>
            <a:r>
              <a:rPr lang="en-US" dirty="0"/>
              <a:t>Setup and Teardown</a:t>
            </a:r>
          </a:p>
        </p:txBody>
      </p:sp>
      <p:sp>
        <p:nvSpPr>
          <p:cNvPr id="3" name="Content Placeholder 2">
            <a:extLst>
              <a:ext uri="{FF2B5EF4-FFF2-40B4-BE49-F238E27FC236}">
                <a16:creationId xmlns:a16="http://schemas.microsoft.com/office/drawing/2014/main" id="{250D31DA-5425-42DB-9A0A-C785878AD9E2}"/>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800" b="0" i="0" dirty="0">
                <a:effectLst/>
                <a:latin typeface="Source Sans Pro" panose="020B0503030403020204" pitchFamily="34" charset="0"/>
              </a:rPr>
              <a:t>Usually, there are some repeated tasks that must be done prior to each test case. </a:t>
            </a:r>
          </a:p>
          <a:p>
            <a:pPr>
              <a:buFont typeface="Arial" panose="020B0604020202020204" pitchFamily="34" charset="0"/>
              <a:buChar char="•"/>
            </a:pPr>
            <a:r>
              <a:rPr lang="en-US" sz="2800" b="1" i="0" dirty="0">
                <a:effectLst/>
                <a:latin typeface="Source Sans Pro" panose="020B0503030403020204" pitchFamily="34" charset="0"/>
              </a:rPr>
              <a:t>Example:</a:t>
            </a:r>
            <a:br>
              <a:rPr lang="en-US" sz="2800" b="0" i="0" dirty="0">
                <a:effectLst/>
                <a:latin typeface="Source Sans Pro" panose="020B0503030403020204" pitchFamily="34" charset="0"/>
              </a:rPr>
            </a:br>
            <a:r>
              <a:rPr lang="en-US" sz="2800" b="0" i="0" dirty="0">
                <a:effectLst/>
                <a:latin typeface="Source Sans Pro" panose="020B0503030403020204" pitchFamily="34" charset="0"/>
              </a:rPr>
              <a:t>create a database connection.</a:t>
            </a:r>
          </a:p>
          <a:p>
            <a:pPr>
              <a:buFont typeface="Arial" panose="020B0604020202020204" pitchFamily="34" charset="0"/>
              <a:buChar char="•"/>
            </a:pPr>
            <a:r>
              <a:rPr lang="en-US" sz="2800" b="0" i="0" dirty="0">
                <a:effectLst/>
                <a:latin typeface="Source Sans Pro" panose="020B0503030403020204" pitchFamily="34" charset="0"/>
              </a:rPr>
              <a:t>Likewise, at the end of each test case, there may be some repeated tasks. </a:t>
            </a:r>
          </a:p>
          <a:p>
            <a:pPr>
              <a:buFont typeface="Arial" panose="020B0604020202020204" pitchFamily="34" charset="0"/>
              <a:buChar char="•"/>
            </a:pPr>
            <a:r>
              <a:rPr lang="en-US" sz="2800" b="1" i="0" dirty="0">
                <a:effectLst/>
                <a:latin typeface="Source Sans Pro" panose="020B0503030403020204" pitchFamily="34" charset="0"/>
              </a:rPr>
              <a:t>Example:</a:t>
            </a:r>
            <a:r>
              <a:rPr lang="en-US" sz="2800" b="0" i="0" dirty="0">
                <a:effectLst/>
                <a:latin typeface="Source Sans Pro" panose="020B0503030403020204" pitchFamily="34" charset="0"/>
              </a:rPr>
              <a:t> to clean up once test execution is over.</a:t>
            </a:r>
          </a:p>
          <a:p>
            <a:pPr>
              <a:buFont typeface="Arial" panose="020B0604020202020204" pitchFamily="34" charset="0"/>
              <a:buChar char="•"/>
            </a:pPr>
            <a:r>
              <a:rPr lang="en-US" sz="2800" b="0" i="0" dirty="0">
                <a:effectLst/>
                <a:latin typeface="Source Sans Pro" panose="020B0503030403020204" pitchFamily="34" charset="0"/>
              </a:rPr>
              <a:t>JUnit provides annotations that help in setup and teardown. It ensures that resources are released, and the test system is in a ready state for next test case.</a:t>
            </a:r>
          </a:p>
          <a:p>
            <a:endParaRPr lang="en-US" sz="2800" dirty="0"/>
          </a:p>
        </p:txBody>
      </p:sp>
    </p:spTree>
    <p:extLst>
      <p:ext uri="{BB962C8B-B14F-4D97-AF65-F5344CB8AC3E}">
        <p14:creationId xmlns:p14="http://schemas.microsoft.com/office/powerpoint/2010/main" val="3314206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9BE6-2D0E-4EDE-921F-DB45A54B6827}"/>
              </a:ext>
            </a:extLst>
          </p:cNvPr>
          <p:cNvSpPr>
            <a:spLocks noGrp="1"/>
          </p:cNvSpPr>
          <p:nvPr>
            <p:ph type="title"/>
          </p:nvPr>
        </p:nvSpPr>
        <p:spPr/>
        <p:txBody>
          <a:bodyPr/>
          <a:lstStyle/>
          <a:p>
            <a:r>
              <a:rPr lang="en-US" dirty="0"/>
              <a:t>@Before Annotation</a:t>
            </a:r>
          </a:p>
        </p:txBody>
      </p:sp>
      <p:sp>
        <p:nvSpPr>
          <p:cNvPr id="3" name="Content Placeholder 2">
            <a:extLst>
              <a:ext uri="{FF2B5EF4-FFF2-40B4-BE49-F238E27FC236}">
                <a16:creationId xmlns:a16="http://schemas.microsoft.com/office/drawing/2014/main" id="{C4428F0C-F0AD-4F41-B66C-1A9CCF3A0281}"/>
              </a:ext>
            </a:extLst>
          </p:cNvPr>
          <p:cNvSpPr>
            <a:spLocks noGrp="1"/>
          </p:cNvSpPr>
          <p:nvPr>
            <p:ph idx="1"/>
          </p:nvPr>
        </p:nvSpPr>
        <p:spPr/>
        <p:txBody>
          <a:bodyPr>
            <a:normAutofit/>
          </a:bodyPr>
          <a:lstStyle/>
          <a:p>
            <a:pPr algn="just"/>
            <a:endParaRPr lang="en-US" sz="2800" b="1" i="0" dirty="0">
              <a:solidFill>
                <a:srgbClr val="222222"/>
              </a:solidFill>
              <a:effectLst/>
              <a:latin typeface="Source Sans Pro" panose="020B0503030403020204" pitchFamily="34" charset="0"/>
            </a:endParaRPr>
          </a:p>
          <a:p>
            <a:pPr algn="just"/>
            <a:r>
              <a:rPr lang="en-US" sz="2800" b="1" i="0" dirty="0">
                <a:effectLst/>
                <a:latin typeface="Source Sans Pro" panose="020B0503030403020204" pitchFamily="34" charset="0"/>
              </a:rPr>
              <a:t>@Before</a:t>
            </a:r>
            <a:r>
              <a:rPr lang="en-US" sz="2800" b="0" i="0" dirty="0">
                <a:effectLst/>
                <a:latin typeface="Source Sans Pro" panose="020B0503030403020204" pitchFamily="34" charset="0"/>
              </a:rPr>
              <a:t> annotation in JUnit is used on a method containing</a:t>
            </a:r>
            <a:r>
              <a:rPr lang="en-US" sz="2800" dirty="0"/>
              <a:t> Java </a:t>
            </a:r>
            <a:r>
              <a:rPr lang="en-US" sz="2800" b="0" i="0" dirty="0">
                <a:effectLst/>
                <a:latin typeface="Source Sans Pro" panose="020B0503030403020204" pitchFamily="34" charset="0"/>
              </a:rPr>
              <a:t>code to run before each test case. </a:t>
            </a:r>
            <a:r>
              <a:rPr lang="en-US" sz="2800" b="0" i="0" dirty="0" err="1">
                <a:effectLst/>
                <a:latin typeface="Source Sans Pro" panose="020B0503030403020204" pitchFamily="34" charset="0"/>
              </a:rPr>
              <a:t>i.e</a:t>
            </a:r>
            <a:r>
              <a:rPr lang="en-US" sz="2800" b="0" i="0" dirty="0">
                <a:effectLst/>
                <a:latin typeface="Source Sans Pro" panose="020B0503030403020204" pitchFamily="34" charset="0"/>
              </a:rPr>
              <a:t> it runs before each test execution</a:t>
            </a:r>
            <a:r>
              <a:rPr lang="en-US" sz="2800" b="0" i="0" dirty="0">
                <a:solidFill>
                  <a:srgbClr val="222222"/>
                </a:solidFill>
                <a:effectLst/>
                <a:latin typeface="Source Sans Pro" panose="020B0503030403020204" pitchFamily="34" charset="0"/>
              </a:rPr>
              <a:t>.</a:t>
            </a:r>
            <a:endParaRPr lang="en-US" sz="2800" dirty="0"/>
          </a:p>
        </p:txBody>
      </p:sp>
    </p:spTree>
    <p:extLst>
      <p:ext uri="{BB962C8B-B14F-4D97-AF65-F5344CB8AC3E}">
        <p14:creationId xmlns:p14="http://schemas.microsoft.com/office/powerpoint/2010/main" val="323793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C2D0-8FC8-4468-94A6-548253CB3238}"/>
              </a:ext>
            </a:extLst>
          </p:cNvPr>
          <p:cNvSpPr>
            <a:spLocks noGrp="1"/>
          </p:cNvSpPr>
          <p:nvPr>
            <p:ph type="title"/>
          </p:nvPr>
        </p:nvSpPr>
        <p:spPr/>
        <p:txBody>
          <a:bodyPr/>
          <a:lstStyle/>
          <a:p>
            <a:r>
              <a:rPr lang="en-US" dirty="0"/>
              <a:t>@After annotation</a:t>
            </a:r>
          </a:p>
        </p:txBody>
      </p:sp>
      <p:sp>
        <p:nvSpPr>
          <p:cNvPr id="3" name="Content Placeholder 2">
            <a:extLst>
              <a:ext uri="{FF2B5EF4-FFF2-40B4-BE49-F238E27FC236}">
                <a16:creationId xmlns:a16="http://schemas.microsoft.com/office/drawing/2014/main" id="{56020F17-E862-4BD0-B8A8-90C03CC9664C}"/>
              </a:ext>
            </a:extLst>
          </p:cNvPr>
          <p:cNvSpPr>
            <a:spLocks noGrp="1"/>
          </p:cNvSpPr>
          <p:nvPr>
            <p:ph idx="1"/>
          </p:nvPr>
        </p:nvSpPr>
        <p:spPr/>
        <p:txBody>
          <a:bodyPr>
            <a:normAutofit/>
          </a:bodyPr>
          <a:lstStyle/>
          <a:p>
            <a:pPr algn="just"/>
            <a:endParaRPr lang="en-US" sz="2800" b="1" i="0" dirty="0">
              <a:effectLst/>
              <a:latin typeface="Source Sans Pro" panose="020B0503030403020204" pitchFamily="34" charset="0"/>
            </a:endParaRPr>
          </a:p>
          <a:p>
            <a:pPr algn="just"/>
            <a:r>
              <a:rPr lang="en-US" sz="2800" b="1" i="0" dirty="0">
                <a:effectLst/>
                <a:latin typeface="Source Sans Pro" panose="020B0503030403020204" pitchFamily="34" charset="0"/>
              </a:rPr>
              <a:t>@After</a:t>
            </a:r>
            <a:r>
              <a:rPr lang="en-US" sz="2800" b="0" i="0" dirty="0">
                <a:effectLst/>
                <a:latin typeface="Source Sans Pro" panose="020B0503030403020204" pitchFamily="34" charset="0"/>
              </a:rPr>
              <a:t> annotation is used on a method containing java code to run after each test case. These methods will run even if any exceptions are thrown in the test case or in the case of assertion failures.</a:t>
            </a:r>
            <a:endParaRPr lang="en-US" sz="2800" dirty="0"/>
          </a:p>
        </p:txBody>
      </p:sp>
    </p:spTree>
    <p:extLst>
      <p:ext uri="{BB962C8B-B14F-4D97-AF65-F5344CB8AC3E}">
        <p14:creationId xmlns:p14="http://schemas.microsoft.com/office/powerpoint/2010/main" val="394272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A652-AF9D-479F-9A2E-F97F00EC4BA5}"/>
              </a:ext>
            </a:extLst>
          </p:cNvPr>
          <p:cNvSpPr>
            <a:spLocks noGrp="1"/>
          </p:cNvSpPr>
          <p:nvPr>
            <p:ph type="title"/>
          </p:nvPr>
        </p:nvSpPr>
        <p:spPr>
          <a:xfrm>
            <a:off x="822960" y="286604"/>
            <a:ext cx="7780266" cy="1450757"/>
          </a:xfrm>
        </p:spPr>
        <p:txBody>
          <a:bodyPr/>
          <a:lstStyle/>
          <a:p>
            <a:r>
              <a:rPr lang="en-US" dirty="0"/>
              <a:t>@Before &amp; @After Annotations</a:t>
            </a:r>
          </a:p>
        </p:txBody>
      </p:sp>
      <p:sp>
        <p:nvSpPr>
          <p:cNvPr id="3" name="Content Placeholder 2">
            <a:extLst>
              <a:ext uri="{FF2B5EF4-FFF2-40B4-BE49-F238E27FC236}">
                <a16:creationId xmlns:a16="http://schemas.microsoft.com/office/drawing/2014/main" id="{59583EBC-775E-4CD5-9C2A-1C9199734119}"/>
              </a:ext>
            </a:extLst>
          </p:cNvPr>
          <p:cNvSpPr>
            <a:spLocks noGrp="1"/>
          </p:cNvSpPr>
          <p:nvPr>
            <p:ph idx="1"/>
          </p:nvPr>
        </p:nvSpPr>
        <p:spPr/>
        <p:txBody>
          <a:bodyPr>
            <a:normAutofit/>
          </a:bodyPr>
          <a:lstStyle/>
          <a:p>
            <a:pPr algn="just">
              <a:buFont typeface="Arial" panose="020B0604020202020204" pitchFamily="34" charset="0"/>
              <a:buChar char="•"/>
            </a:pPr>
            <a:r>
              <a:rPr lang="en-US" sz="2800" b="0" i="0" dirty="0">
                <a:effectLst/>
                <a:latin typeface="Source Sans Pro" panose="020B0503030403020204" pitchFamily="34" charset="0"/>
              </a:rPr>
              <a:t>It is allowed to have any number of annotations listed above.</a:t>
            </a:r>
          </a:p>
          <a:p>
            <a:pPr algn="just">
              <a:buFont typeface="Arial" panose="020B0604020202020204" pitchFamily="34" charset="0"/>
              <a:buChar char="•"/>
            </a:pPr>
            <a:r>
              <a:rPr lang="en-US" sz="2800" b="0" i="0" dirty="0">
                <a:effectLst/>
                <a:latin typeface="Source Sans Pro" panose="020B0503030403020204" pitchFamily="34" charset="0"/>
              </a:rPr>
              <a:t>All the methods annotated with </a:t>
            </a:r>
            <a:r>
              <a:rPr lang="en-US" sz="2800" b="1" i="0" dirty="0">
                <a:effectLst/>
                <a:latin typeface="Source Sans Pro" panose="020B0503030403020204" pitchFamily="34" charset="0"/>
              </a:rPr>
              <a:t>@Before</a:t>
            </a:r>
            <a:r>
              <a:rPr lang="en-US" sz="2800" b="0" i="0" dirty="0">
                <a:effectLst/>
                <a:latin typeface="Source Sans Pro" panose="020B0503030403020204" pitchFamily="34" charset="0"/>
              </a:rPr>
              <a:t> in JUnit will run before each test case, but they may run in any order.</a:t>
            </a:r>
          </a:p>
          <a:p>
            <a:pPr algn="just">
              <a:buFont typeface="Arial" panose="020B0604020202020204" pitchFamily="34" charset="0"/>
              <a:buChar char="•"/>
            </a:pPr>
            <a:r>
              <a:rPr lang="en-US" sz="2800" b="0" i="0" dirty="0">
                <a:effectLst/>
                <a:latin typeface="Source Sans Pro" panose="020B0503030403020204" pitchFamily="34" charset="0"/>
              </a:rPr>
              <a:t>You can inherit </a:t>
            </a:r>
            <a:r>
              <a:rPr lang="en-US" sz="2800" b="1" i="0" dirty="0">
                <a:effectLst/>
                <a:latin typeface="Source Sans Pro" panose="020B0503030403020204" pitchFamily="34" charset="0"/>
              </a:rPr>
              <a:t>@Before </a:t>
            </a:r>
            <a:r>
              <a:rPr lang="en-US" sz="2800" b="0" i="0" dirty="0">
                <a:effectLst/>
                <a:latin typeface="Source Sans Pro" panose="020B0503030403020204" pitchFamily="34" charset="0"/>
              </a:rPr>
              <a:t>and </a:t>
            </a:r>
            <a:r>
              <a:rPr lang="en-US" sz="2800" b="1" i="0" dirty="0">
                <a:effectLst/>
                <a:latin typeface="Source Sans Pro" panose="020B0503030403020204" pitchFamily="34" charset="0"/>
              </a:rPr>
              <a:t>@After </a:t>
            </a:r>
            <a:r>
              <a:rPr lang="en-US" sz="2800" b="0" i="0" dirty="0">
                <a:effectLst/>
                <a:latin typeface="Source Sans Pro" panose="020B0503030403020204" pitchFamily="34" charset="0"/>
              </a:rPr>
              <a:t>methods from a super class, Execution is as follows: It is a standard execution process in JUnit.</a:t>
            </a:r>
          </a:p>
          <a:p>
            <a:pPr algn="just"/>
            <a:endParaRPr lang="en-US" sz="2800" dirty="0"/>
          </a:p>
        </p:txBody>
      </p:sp>
    </p:spTree>
    <p:extLst>
      <p:ext uri="{BB962C8B-B14F-4D97-AF65-F5344CB8AC3E}">
        <p14:creationId xmlns:p14="http://schemas.microsoft.com/office/powerpoint/2010/main" val="347474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5652-0627-422F-9D7E-1D75CE9467BC}"/>
              </a:ext>
            </a:extLst>
          </p:cNvPr>
          <p:cNvSpPr>
            <a:spLocks noGrp="1"/>
          </p:cNvSpPr>
          <p:nvPr>
            <p:ph type="title"/>
          </p:nvPr>
        </p:nvSpPr>
        <p:spPr/>
        <p:txBody>
          <a:bodyPr/>
          <a:lstStyle/>
          <a:p>
            <a:r>
              <a:rPr lang="en-US" dirty="0"/>
              <a:t>What does it entail?</a:t>
            </a:r>
          </a:p>
        </p:txBody>
      </p:sp>
      <p:sp>
        <p:nvSpPr>
          <p:cNvPr id="3" name="Content Placeholder 2">
            <a:extLst>
              <a:ext uri="{FF2B5EF4-FFF2-40B4-BE49-F238E27FC236}">
                <a16:creationId xmlns:a16="http://schemas.microsoft.com/office/drawing/2014/main" id="{173944A5-8963-4359-960A-A8E0B74EB537}"/>
              </a:ext>
            </a:extLst>
          </p:cNvPr>
          <p:cNvSpPr>
            <a:spLocks noGrp="1"/>
          </p:cNvSpPr>
          <p:nvPr>
            <p:ph idx="1"/>
          </p:nvPr>
        </p:nvSpPr>
        <p:spPr/>
        <p:txBody>
          <a:bodyPr>
            <a:normAutofit/>
          </a:bodyPr>
          <a:lstStyle/>
          <a:p>
            <a:pPr algn="just"/>
            <a:endParaRPr lang="en-US" sz="3200" dirty="0"/>
          </a:p>
          <a:p>
            <a:pPr algn="just"/>
            <a:r>
              <a:rPr lang="en-US" sz="3600" dirty="0"/>
              <a:t>A set of activities which help us find errors in the software.</a:t>
            </a:r>
          </a:p>
        </p:txBody>
      </p:sp>
    </p:spTree>
    <p:extLst>
      <p:ext uri="{BB962C8B-B14F-4D97-AF65-F5344CB8AC3E}">
        <p14:creationId xmlns:p14="http://schemas.microsoft.com/office/powerpoint/2010/main" val="217054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7C7834-A93B-4004-BADA-C50F90E2CFED}"/>
              </a:ext>
            </a:extLst>
          </p:cNvPr>
          <p:cNvSpPr>
            <a:spLocks noGrp="1"/>
          </p:cNvSpPr>
          <p:nvPr>
            <p:ph type="title"/>
          </p:nvPr>
        </p:nvSpPr>
        <p:spPr>
          <a:xfrm>
            <a:off x="342900" y="594359"/>
            <a:ext cx="2400300" cy="3387706"/>
          </a:xfrm>
        </p:spPr>
        <p:txBody>
          <a:bodyPr/>
          <a:lstStyle/>
          <a:p>
            <a:r>
              <a:rPr lang="en-US" dirty="0"/>
              <a:t>Proper Class with a Test Fixture</a:t>
            </a:r>
          </a:p>
        </p:txBody>
      </p:sp>
      <p:pic>
        <p:nvPicPr>
          <p:cNvPr id="5" name="Content Placeholder 4">
            <a:extLst>
              <a:ext uri="{FF2B5EF4-FFF2-40B4-BE49-F238E27FC236}">
                <a16:creationId xmlns:a16="http://schemas.microsoft.com/office/drawing/2014/main" id="{69B9CA66-B2D2-4AE1-A166-761F060B01CC}"/>
              </a:ext>
            </a:extLst>
          </p:cNvPr>
          <p:cNvPicPr>
            <a:picLocks noGrp="1" noChangeAspect="1"/>
          </p:cNvPicPr>
          <p:nvPr>
            <p:ph idx="1"/>
          </p:nvPr>
        </p:nvPicPr>
        <p:blipFill>
          <a:blip r:embed="rId3"/>
          <a:stretch>
            <a:fillRect/>
          </a:stretch>
        </p:blipFill>
        <p:spPr>
          <a:xfrm>
            <a:off x="3264310" y="0"/>
            <a:ext cx="5879690" cy="6859638"/>
          </a:xfrm>
        </p:spPr>
      </p:pic>
    </p:spTree>
    <p:extLst>
      <p:ext uri="{BB962C8B-B14F-4D97-AF65-F5344CB8AC3E}">
        <p14:creationId xmlns:p14="http://schemas.microsoft.com/office/powerpoint/2010/main" val="498535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58D53E-7751-4E65-B614-BF7F0C075F64}"/>
              </a:ext>
            </a:extLst>
          </p:cNvPr>
          <p:cNvSpPr>
            <a:spLocks noGrp="1"/>
          </p:cNvSpPr>
          <p:nvPr>
            <p:ph type="title"/>
          </p:nvPr>
        </p:nvSpPr>
        <p:spPr/>
        <p:txBody>
          <a:bodyPr/>
          <a:lstStyle/>
          <a:p>
            <a:r>
              <a:rPr lang="en-US" dirty="0"/>
              <a:t>Once Only Setup</a:t>
            </a:r>
          </a:p>
        </p:txBody>
      </p:sp>
      <p:sp>
        <p:nvSpPr>
          <p:cNvPr id="6" name="Content Placeholder 5">
            <a:extLst>
              <a:ext uri="{FF2B5EF4-FFF2-40B4-BE49-F238E27FC236}">
                <a16:creationId xmlns:a16="http://schemas.microsoft.com/office/drawing/2014/main" id="{97271B2E-F7E4-4A03-A37E-752162B3BB05}"/>
              </a:ext>
            </a:extLst>
          </p:cNvPr>
          <p:cNvSpPr>
            <a:spLocks noGrp="1"/>
          </p:cNvSpPr>
          <p:nvPr>
            <p:ph idx="1"/>
          </p:nvPr>
        </p:nvSpPr>
        <p:spPr/>
        <p:txBody>
          <a:bodyPr/>
          <a:lstStyle/>
          <a:p>
            <a:endParaRPr lang="en-US" dirty="0"/>
          </a:p>
          <a:p>
            <a:r>
              <a:rPr lang="en-US" b="1" i="0" dirty="0">
                <a:solidFill>
                  <a:schemeClr val="accent2"/>
                </a:solidFill>
                <a:effectLst/>
                <a:latin typeface="Source Sans Pro" panose="020B0503030403020204" pitchFamily="34" charset="0"/>
              </a:rPr>
              <a:t>@BeforeClass</a:t>
            </a:r>
          </a:p>
          <a:p>
            <a:r>
              <a:rPr lang="en-US" dirty="0"/>
              <a:t>It is possible to run a method only once for the entire test class before any of the tests are executed, and prior to any </a:t>
            </a:r>
            <a:r>
              <a:rPr lang="en-US" b="1" dirty="0"/>
              <a:t>@Before </a:t>
            </a:r>
            <a:r>
              <a:rPr lang="en-US" dirty="0"/>
              <a:t>method(s).</a:t>
            </a:r>
          </a:p>
          <a:p>
            <a:r>
              <a:rPr lang="en-US" dirty="0"/>
              <a:t>“Once only setup” are useful for starting servers, opening communications, etc. It’s time-consuming to close and re-open resources for each test.</a:t>
            </a:r>
          </a:p>
        </p:txBody>
      </p:sp>
      <p:pic>
        <p:nvPicPr>
          <p:cNvPr id="8" name="Picture 7">
            <a:extLst>
              <a:ext uri="{FF2B5EF4-FFF2-40B4-BE49-F238E27FC236}">
                <a16:creationId xmlns:a16="http://schemas.microsoft.com/office/drawing/2014/main" id="{DDA365B8-9BF2-4F3E-AE7A-61AF6AC49783}"/>
              </a:ext>
            </a:extLst>
          </p:cNvPr>
          <p:cNvPicPr>
            <a:picLocks noChangeAspect="1"/>
          </p:cNvPicPr>
          <p:nvPr/>
        </p:nvPicPr>
        <p:blipFill>
          <a:blip r:embed="rId2"/>
          <a:stretch>
            <a:fillRect/>
          </a:stretch>
        </p:blipFill>
        <p:spPr>
          <a:xfrm>
            <a:off x="1961455" y="4709344"/>
            <a:ext cx="5221090" cy="895044"/>
          </a:xfrm>
          <a:prstGeom prst="rect">
            <a:avLst/>
          </a:prstGeom>
        </p:spPr>
      </p:pic>
    </p:spTree>
    <p:extLst>
      <p:ext uri="{BB962C8B-B14F-4D97-AF65-F5344CB8AC3E}">
        <p14:creationId xmlns:p14="http://schemas.microsoft.com/office/powerpoint/2010/main" val="3217531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14F4-0ABA-4068-9A84-C3B87EBCC9E1}"/>
              </a:ext>
            </a:extLst>
          </p:cNvPr>
          <p:cNvSpPr>
            <a:spLocks noGrp="1"/>
          </p:cNvSpPr>
          <p:nvPr>
            <p:ph type="title"/>
          </p:nvPr>
        </p:nvSpPr>
        <p:spPr/>
        <p:txBody>
          <a:bodyPr/>
          <a:lstStyle/>
          <a:p>
            <a:r>
              <a:rPr lang="en-US" dirty="0"/>
              <a:t>Once Only Teardown</a:t>
            </a:r>
          </a:p>
        </p:txBody>
      </p:sp>
      <p:sp>
        <p:nvSpPr>
          <p:cNvPr id="3" name="Content Placeholder 2">
            <a:extLst>
              <a:ext uri="{FF2B5EF4-FFF2-40B4-BE49-F238E27FC236}">
                <a16:creationId xmlns:a16="http://schemas.microsoft.com/office/drawing/2014/main" id="{DAEEA0D3-7DF4-4C39-BB78-E03DD455B3FE}"/>
              </a:ext>
            </a:extLst>
          </p:cNvPr>
          <p:cNvSpPr>
            <a:spLocks noGrp="1"/>
          </p:cNvSpPr>
          <p:nvPr>
            <p:ph idx="1"/>
          </p:nvPr>
        </p:nvSpPr>
        <p:spPr/>
        <p:txBody>
          <a:bodyPr/>
          <a:lstStyle/>
          <a:p>
            <a:endParaRPr lang="en-US" b="1" i="0" dirty="0">
              <a:solidFill>
                <a:schemeClr val="accent2"/>
              </a:solidFill>
              <a:effectLst/>
              <a:latin typeface="Source Sans Pro" panose="020B0503030403020204" pitchFamily="34" charset="0"/>
            </a:endParaRPr>
          </a:p>
          <a:p>
            <a:r>
              <a:rPr lang="en-US" b="1" i="0" dirty="0">
                <a:solidFill>
                  <a:schemeClr val="accent2"/>
                </a:solidFill>
                <a:effectLst/>
                <a:latin typeface="Source Sans Pro" panose="020B0503030403020204" pitchFamily="34" charset="0"/>
              </a:rPr>
              <a:t>@AfterClass</a:t>
            </a:r>
            <a:endParaRPr lang="en-US" dirty="0">
              <a:solidFill>
                <a:schemeClr val="accent2"/>
              </a:solidFill>
            </a:endParaRPr>
          </a:p>
          <a:p>
            <a:r>
              <a:rPr lang="en-US" dirty="0"/>
              <a:t>Similar to once only setup , a once-only cleanup method is also available. It runs after all test case methods and </a:t>
            </a:r>
            <a:r>
              <a:rPr lang="en-US" b="1" dirty="0"/>
              <a:t>@After </a:t>
            </a:r>
            <a:r>
              <a:rPr lang="en-US" dirty="0"/>
              <a:t>annotations have been executed.</a:t>
            </a:r>
          </a:p>
          <a:p>
            <a:r>
              <a:rPr lang="en-US" dirty="0"/>
              <a:t>It is useful for stopping servers, closing communication links, etc.</a:t>
            </a:r>
          </a:p>
        </p:txBody>
      </p:sp>
      <p:pic>
        <p:nvPicPr>
          <p:cNvPr id="5" name="Picture 4">
            <a:extLst>
              <a:ext uri="{FF2B5EF4-FFF2-40B4-BE49-F238E27FC236}">
                <a16:creationId xmlns:a16="http://schemas.microsoft.com/office/drawing/2014/main" id="{28DD901D-84EE-4D13-9033-E5B429B4B038}"/>
              </a:ext>
            </a:extLst>
          </p:cNvPr>
          <p:cNvPicPr>
            <a:picLocks noChangeAspect="1"/>
          </p:cNvPicPr>
          <p:nvPr/>
        </p:nvPicPr>
        <p:blipFill>
          <a:blip r:embed="rId2"/>
          <a:stretch>
            <a:fillRect/>
          </a:stretch>
        </p:blipFill>
        <p:spPr>
          <a:xfrm>
            <a:off x="1898216" y="4460926"/>
            <a:ext cx="5347568" cy="1192623"/>
          </a:xfrm>
          <a:prstGeom prst="rect">
            <a:avLst/>
          </a:prstGeom>
        </p:spPr>
      </p:pic>
    </p:spTree>
    <p:extLst>
      <p:ext uri="{BB962C8B-B14F-4D97-AF65-F5344CB8AC3E}">
        <p14:creationId xmlns:p14="http://schemas.microsoft.com/office/powerpoint/2010/main" val="324759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94D6-E015-481D-9592-7011E7DFD25B}"/>
              </a:ext>
            </a:extLst>
          </p:cNvPr>
          <p:cNvSpPr>
            <a:spLocks noGrp="1"/>
          </p:cNvSpPr>
          <p:nvPr>
            <p:ph type="title"/>
          </p:nvPr>
        </p:nvSpPr>
        <p:spPr/>
        <p:txBody>
          <a:bodyPr/>
          <a:lstStyle/>
          <a:p>
            <a:r>
              <a:rPr lang="en-US" dirty="0" err="1"/>
              <a:t>JUnitCore</a:t>
            </a:r>
            <a:endParaRPr lang="en-US" dirty="0"/>
          </a:p>
        </p:txBody>
      </p:sp>
      <p:sp>
        <p:nvSpPr>
          <p:cNvPr id="3" name="Content Placeholder 2">
            <a:extLst>
              <a:ext uri="{FF2B5EF4-FFF2-40B4-BE49-F238E27FC236}">
                <a16:creationId xmlns:a16="http://schemas.microsoft.com/office/drawing/2014/main" id="{B24FD758-6ADB-4588-9872-E560864B29F2}"/>
              </a:ext>
            </a:extLst>
          </p:cNvPr>
          <p:cNvSpPr>
            <a:spLocks noGrp="1"/>
          </p:cNvSpPr>
          <p:nvPr>
            <p:ph idx="1"/>
          </p:nvPr>
        </p:nvSpPr>
        <p:spPr/>
        <p:txBody>
          <a:bodyPr/>
          <a:lstStyle/>
          <a:p>
            <a:r>
              <a:rPr lang="en-US" b="1" dirty="0" err="1">
                <a:solidFill>
                  <a:schemeClr val="accent2"/>
                </a:solidFill>
              </a:rPr>
              <a:t>JUnitCore</a:t>
            </a:r>
            <a:r>
              <a:rPr lang="en-US" dirty="0"/>
              <a:t> class is used to execute the test cases.</a:t>
            </a:r>
          </a:p>
          <a:p>
            <a:r>
              <a:rPr lang="en-US" dirty="0"/>
              <a:t>A method called </a:t>
            </a:r>
            <a:r>
              <a:rPr lang="en-US" b="1" dirty="0" err="1">
                <a:solidFill>
                  <a:schemeClr val="accent2"/>
                </a:solidFill>
              </a:rPr>
              <a:t>runClasses</a:t>
            </a:r>
            <a:r>
              <a:rPr lang="en-US" dirty="0"/>
              <a:t> provided by </a:t>
            </a:r>
            <a:r>
              <a:rPr lang="en-US" b="1" dirty="0" err="1">
                <a:solidFill>
                  <a:schemeClr val="accent2"/>
                </a:solidFill>
              </a:rPr>
              <a:t>org.junit.runner.JUnitCore</a:t>
            </a:r>
            <a:r>
              <a:rPr lang="en-US" dirty="0"/>
              <a:t>, is used to run one or several test classes.</a:t>
            </a:r>
          </a:p>
          <a:p>
            <a:r>
              <a:rPr lang="en-US" dirty="0"/>
              <a:t>Return type of this method is the </a:t>
            </a:r>
            <a:r>
              <a:rPr lang="en-US" b="1" dirty="0">
                <a:solidFill>
                  <a:schemeClr val="accent2"/>
                </a:solidFill>
              </a:rPr>
              <a:t>Result</a:t>
            </a:r>
            <a:r>
              <a:rPr lang="en-US" dirty="0"/>
              <a:t> object (</a:t>
            </a:r>
            <a:r>
              <a:rPr lang="en-US" b="1" dirty="0" err="1">
                <a:solidFill>
                  <a:schemeClr val="accent2"/>
                </a:solidFill>
              </a:rPr>
              <a:t>org.junit.runner.Result</a:t>
            </a:r>
            <a:r>
              <a:rPr lang="en-US" dirty="0"/>
              <a:t>), which is used to access information about the tests. </a:t>
            </a:r>
          </a:p>
        </p:txBody>
      </p:sp>
    </p:spTree>
    <p:extLst>
      <p:ext uri="{BB962C8B-B14F-4D97-AF65-F5344CB8AC3E}">
        <p14:creationId xmlns:p14="http://schemas.microsoft.com/office/powerpoint/2010/main" val="104832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770C-37AF-4944-9B76-E46A90706125}"/>
              </a:ext>
            </a:extLst>
          </p:cNvPr>
          <p:cNvSpPr>
            <a:spLocks noGrp="1"/>
          </p:cNvSpPr>
          <p:nvPr>
            <p:ph type="title"/>
          </p:nvPr>
        </p:nvSpPr>
        <p:spPr/>
        <p:txBody>
          <a:bodyPr/>
          <a:lstStyle/>
          <a:p>
            <a:r>
              <a:rPr lang="en-US" dirty="0"/>
              <a:t>Code Example</a:t>
            </a:r>
          </a:p>
        </p:txBody>
      </p:sp>
      <p:pic>
        <p:nvPicPr>
          <p:cNvPr id="6" name="Content Placeholder 5">
            <a:extLst>
              <a:ext uri="{FF2B5EF4-FFF2-40B4-BE49-F238E27FC236}">
                <a16:creationId xmlns:a16="http://schemas.microsoft.com/office/drawing/2014/main" id="{5CC930E1-6645-4819-8E8A-953CCB357404}"/>
              </a:ext>
            </a:extLst>
          </p:cNvPr>
          <p:cNvPicPr>
            <a:picLocks noGrp="1" noChangeAspect="1"/>
          </p:cNvPicPr>
          <p:nvPr>
            <p:ph idx="1"/>
          </p:nvPr>
        </p:nvPicPr>
        <p:blipFill>
          <a:blip r:embed="rId2"/>
          <a:stretch>
            <a:fillRect/>
          </a:stretch>
        </p:blipFill>
        <p:spPr>
          <a:xfrm>
            <a:off x="241249" y="2613536"/>
            <a:ext cx="8661502" cy="2735211"/>
          </a:xfrm>
        </p:spPr>
      </p:pic>
      <p:cxnSp>
        <p:nvCxnSpPr>
          <p:cNvPr id="8" name="Straight Connector 7">
            <a:extLst>
              <a:ext uri="{FF2B5EF4-FFF2-40B4-BE49-F238E27FC236}">
                <a16:creationId xmlns:a16="http://schemas.microsoft.com/office/drawing/2014/main" id="{331A2C70-ACE2-42B6-B046-089C819B4743}"/>
              </a:ext>
            </a:extLst>
          </p:cNvPr>
          <p:cNvCxnSpPr/>
          <p:nvPr/>
        </p:nvCxnSpPr>
        <p:spPr>
          <a:xfrm>
            <a:off x="2074606" y="3529781"/>
            <a:ext cx="6685936"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859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C4A4-DD92-41FB-986A-5A0C1AC87792}"/>
              </a:ext>
            </a:extLst>
          </p:cNvPr>
          <p:cNvSpPr>
            <a:spLocks noGrp="1"/>
          </p:cNvSpPr>
          <p:nvPr>
            <p:ph type="ctrTitle"/>
          </p:nvPr>
        </p:nvSpPr>
        <p:spPr/>
        <p:txBody>
          <a:bodyPr/>
          <a:lstStyle/>
          <a:p>
            <a:pPr algn="ctr"/>
            <a:r>
              <a:rPr lang="en-US" dirty="0"/>
              <a:t>First JUnit Test</a:t>
            </a:r>
          </a:p>
        </p:txBody>
      </p:sp>
    </p:spTree>
    <p:extLst>
      <p:ext uri="{BB962C8B-B14F-4D97-AF65-F5344CB8AC3E}">
        <p14:creationId xmlns:p14="http://schemas.microsoft.com/office/powerpoint/2010/main" val="2801167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4481-4F39-4767-98BD-89A5E9BC2713}"/>
              </a:ext>
            </a:extLst>
          </p:cNvPr>
          <p:cNvSpPr>
            <a:spLocks noGrp="1"/>
          </p:cNvSpPr>
          <p:nvPr>
            <p:ph type="title"/>
          </p:nvPr>
        </p:nvSpPr>
        <p:spPr/>
        <p:txBody>
          <a:bodyPr/>
          <a:lstStyle/>
          <a:p>
            <a:r>
              <a:rPr lang="en-US" dirty="0"/>
              <a:t>MyFirstClassTest.java</a:t>
            </a:r>
          </a:p>
        </p:txBody>
      </p:sp>
      <p:sp>
        <p:nvSpPr>
          <p:cNvPr id="3" name="Content Placeholder 2">
            <a:extLst>
              <a:ext uri="{FF2B5EF4-FFF2-40B4-BE49-F238E27FC236}">
                <a16:creationId xmlns:a16="http://schemas.microsoft.com/office/drawing/2014/main" id="{8C8DA9FD-248C-42F0-BDE2-AA63B7C8C6E0}"/>
              </a:ext>
            </a:extLst>
          </p:cNvPr>
          <p:cNvSpPr>
            <a:spLocks noGrp="1"/>
          </p:cNvSpPr>
          <p:nvPr>
            <p:ph idx="1"/>
          </p:nvPr>
        </p:nvSpPr>
        <p:spPr/>
        <p:txBody>
          <a:bodyPr>
            <a:normAutofit fontScale="92500" lnSpcReduction="10000"/>
          </a:bodyPr>
          <a:lstStyle/>
          <a:p>
            <a:r>
              <a:rPr lang="en-US" dirty="0">
                <a:latin typeface="Consolas" panose="020B0609020204030204" pitchFamily="49" charset="0"/>
              </a:rPr>
              <a:t>import static </a:t>
            </a:r>
            <a:r>
              <a:rPr lang="en-US" dirty="0" err="1">
                <a:latin typeface="Consolas" panose="020B0609020204030204" pitchFamily="49" charset="0"/>
              </a:rPr>
              <a:t>org.JUnit.Assert</a:t>
            </a:r>
            <a:r>
              <a:rPr lang="en-US" dirty="0">
                <a:latin typeface="Consolas" panose="020B0609020204030204" pitchFamily="49" charset="0"/>
              </a:rPr>
              <a:t>.*;</a:t>
            </a:r>
          </a:p>
          <a:p>
            <a:r>
              <a:rPr lang="en-US" dirty="0">
                <a:latin typeface="Consolas" panose="020B0609020204030204" pitchFamily="49" charset="0"/>
              </a:rPr>
              <a:t>import </a:t>
            </a:r>
            <a:r>
              <a:rPr lang="en-US" dirty="0" err="1">
                <a:latin typeface="Consolas" panose="020B0609020204030204" pitchFamily="49" charset="0"/>
              </a:rPr>
              <a:t>org.JUnit.Test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 class </a:t>
            </a:r>
            <a:r>
              <a:rPr lang="en-US" dirty="0" err="1">
                <a:latin typeface="Consolas" panose="020B0609020204030204" pitchFamily="49" charset="0"/>
              </a:rPr>
              <a:t>MyFirstClassTest</a:t>
            </a:r>
            <a:r>
              <a:rPr lang="en-US" dirty="0">
                <a:latin typeface="Consolas" panose="020B0609020204030204" pitchFamily="49" charset="0"/>
              </a:rPr>
              <a:t> {</a:t>
            </a:r>
          </a:p>
          <a:p>
            <a:r>
              <a:rPr lang="en-US" dirty="0">
                <a:latin typeface="Consolas" panose="020B0609020204030204" pitchFamily="49" charset="0"/>
              </a:rPr>
              <a:t>    @Test</a:t>
            </a:r>
          </a:p>
          <a:p>
            <a:r>
              <a:rPr lang="en-US" dirty="0">
                <a:latin typeface="Consolas" panose="020B0609020204030204" pitchFamily="49" charset="0"/>
              </a:rPr>
              <a:t>    public void </a:t>
            </a:r>
            <a:r>
              <a:rPr lang="en-US" dirty="0" err="1">
                <a:latin typeface="Consolas" panose="020B0609020204030204" pitchFamily="49" charset="0"/>
              </a:rPr>
              <a:t>myFirstMethod</a:t>
            </a:r>
            <a:r>
              <a:rPr lang="en-US" dirty="0">
                <a:latin typeface="Consolas" panose="020B0609020204030204" pitchFamily="49" charset="0"/>
              </a:rPr>
              <a:t>(){</a:t>
            </a:r>
          </a:p>
          <a:p>
            <a:r>
              <a:rPr lang="en-US" dirty="0">
                <a:latin typeface="Consolas" panose="020B0609020204030204" pitchFamily="49" charset="0"/>
              </a:rPr>
              <a:t>        String str= "JUnit is working fine";</a:t>
            </a:r>
          </a:p>
          <a:p>
            <a:r>
              <a:rPr lang="en-US" dirty="0">
                <a:latin typeface="Consolas" panose="020B0609020204030204" pitchFamily="49" charset="0"/>
              </a:rPr>
              <a:t>        </a:t>
            </a:r>
            <a:r>
              <a:rPr lang="en-US" dirty="0" err="1">
                <a:latin typeface="Consolas" panose="020B0609020204030204" pitchFamily="49" charset="0"/>
              </a:rPr>
              <a:t>assertEquals</a:t>
            </a:r>
            <a:r>
              <a:rPr lang="en-US" dirty="0">
                <a:latin typeface="Consolas" panose="020B0609020204030204" pitchFamily="49" charset="0"/>
              </a:rPr>
              <a:t>("JUnit is working </a:t>
            </a:r>
            <a:r>
              <a:rPr lang="en-US" dirty="0" err="1">
                <a:latin typeface="Consolas" panose="020B0609020204030204" pitchFamily="49" charset="0"/>
              </a:rPr>
              <a:t>fine",str</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001396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DDEE-E93A-4D92-B3F0-27085B9F579C}"/>
              </a:ext>
            </a:extLst>
          </p:cNvPr>
          <p:cNvSpPr>
            <a:spLocks noGrp="1"/>
          </p:cNvSpPr>
          <p:nvPr>
            <p:ph type="title"/>
          </p:nvPr>
        </p:nvSpPr>
        <p:spPr/>
        <p:txBody>
          <a:bodyPr/>
          <a:lstStyle/>
          <a:p>
            <a:r>
              <a:rPr lang="en-US" dirty="0"/>
              <a:t>TestRunner.java</a:t>
            </a:r>
          </a:p>
        </p:txBody>
      </p:sp>
      <p:sp>
        <p:nvSpPr>
          <p:cNvPr id="3" name="Content Placeholder 2">
            <a:extLst>
              <a:ext uri="{FF2B5EF4-FFF2-40B4-BE49-F238E27FC236}">
                <a16:creationId xmlns:a16="http://schemas.microsoft.com/office/drawing/2014/main" id="{54F1A731-F48A-495E-83EB-2ADF13476212}"/>
              </a:ext>
            </a:extLst>
          </p:cNvPr>
          <p:cNvSpPr>
            <a:spLocks noGrp="1"/>
          </p:cNvSpPr>
          <p:nvPr>
            <p:ph idx="1"/>
          </p:nvPr>
        </p:nvSpPr>
        <p:spPr>
          <a:xfrm>
            <a:off x="822959" y="1845734"/>
            <a:ext cx="7917918" cy="4250266"/>
          </a:xfrm>
        </p:spPr>
        <p:txBody>
          <a:bodyPr>
            <a:normAutofit fontScale="70000" lnSpcReduction="20000"/>
          </a:bodyPr>
          <a:lstStyle/>
          <a:p>
            <a:r>
              <a:rPr lang="en-US" dirty="0">
                <a:latin typeface="Consolas" panose="020B0609020204030204" pitchFamily="49" charset="0"/>
              </a:rPr>
              <a:t>import </a:t>
            </a:r>
            <a:r>
              <a:rPr lang="en-US" dirty="0" err="1">
                <a:latin typeface="Consolas" panose="020B0609020204030204" pitchFamily="49" charset="0"/>
              </a:rPr>
              <a:t>org.JUnit.runner.JUnitCore</a:t>
            </a:r>
            <a:r>
              <a:rPr lang="en-US" dirty="0">
                <a:latin typeface="Consolas" panose="020B0609020204030204" pitchFamily="49" charset="0"/>
              </a:rPr>
              <a:t>;</a:t>
            </a:r>
          </a:p>
          <a:p>
            <a:r>
              <a:rPr lang="en-US" dirty="0">
                <a:latin typeface="Consolas" panose="020B0609020204030204" pitchFamily="49" charset="0"/>
              </a:rPr>
              <a:t>import </a:t>
            </a:r>
            <a:r>
              <a:rPr lang="en-US" dirty="0" err="1">
                <a:latin typeface="Consolas" panose="020B0609020204030204" pitchFamily="49" charset="0"/>
              </a:rPr>
              <a:t>org.JUnit.runner.Result</a:t>
            </a:r>
            <a:r>
              <a:rPr lang="en-US" dirty="0">
                <a:latin typeface="Consolas" panose="020B0609020204030204" pitchFamily="49" charset="0"/>
              </a:rPr>
              <a:t>;</a:t>
            </a:r>
          </a:p>
          <a:p>
            <a:r>
              <a:rPr lang="en-US" dirty="0">
                <a:latin typeface="Consolas" panose="020B0609020204030204" pitchFamily="49" charset="0"/>
              </a:rPr>
              <a:t>import </a:t>
            </a:r>
            <a:r>
              <a:rPr lang="en-US" dirty="0" err="1">
                <a:latin typeface="Consolas" panose="020B0609020204030204" pitchFamily="49" charset="0"/>
              </a:rPr>
              <a:t>org.JUnit.runner.notification.Failure</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 class </a:t>
            </a:r>
            <a:r>
              <a:rPr lang="en-US" dirty="0" err="1">
                <a:latin typeface="Consolas" panose="020B0609020204030204" pitchFamily="49" charset="0"/>
              </a:rPr>
              <a:t>TestRunner</a:t>
            </a:r>
            <a:r>
              <a:rPr lang="en-US" dirty="0">
                <a:latin typeface="Consolas" panose="020B0609020204030204" pitchFamily="49" charset="0"/>
              </a:rPr>
              <a:t> {</a:t>
            </a:r>
          </a:p>
          <a:p>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p>
          <a:p>
            <a:r>
              <a:rPr lang="en-US" dirty="0">
                <a:latin typeface="Consolas" panose="020B0609020204030204" pitchFamily="49" charset="0"/>
              </a:rPr>
              <a:t>            	Result </a:t>
            </a:r>
            <a:r>
              <a:rPr lang="en-US" dirty="0" err="1">
                <a:latin typeface="Consolas" panose="020B0609020204030204" pitchFamily="49" charset="0"/>
              </a:rPr>
              <a:t>result</a:t>
            </a:r>
            <a:r>
              <a:rPr lang="en-US" dirty="0">
                <a:latin typeface="Consolas" panose="020B0609020204030204" pitchFamily="49" charset="0"/>
              </a:rPr>
              <a:t> = </a:t>
            </a:r>
            <a:r>
              <a:rPr lang="en-US" dirty="0" err="1">
                <a:latin typeface="Consolas" panose="020B0609020204030204" pitchFamily="49" charset="0"/>
              </a:rPr>
              <a:t>JUnitCore.runClasses</a:t>
            </a:r>
            <a:r>
              <a:rPr lang="en-US" dirty="0">
                <a:latin typeface="Consolas" panose="020B0609020204030204" pitchFamily="49" charset="0"/>
              </a:rPr>
              <a:t>(</a:t>
            </a:r>
            <a:r>
              <a:rPr lang="en-US" dirty="0" err="1">
                <a:latin typeface="Consolas" panose="020B0609020204030204" pitchFamily="49" charset="0"/>
              </a:rPr>
              <a:t>MyFirstClassTest.class</a:t>
            </a:r>
            <a:r>
              <a:rPr lang="en-US" dirty="0">
                <a:latin typeface="Consolas" panose="020B0609020204030204" pitchFamily="49" charset="0"/>
              </a:rPr>
              <a:t>);</a:t>
            </a:r>
          </a:p>
          <a:p>
            <a:r>
              <a:rPr lang="en-US" dirty="0">
                <a:latin typeface="Consolas" panose="020B0609020204030204" pitchFamily="49" charset="0"/>
              </a:rPr>
              <a:t>		for (Failure </a:t>
            </a:r>
            <a:r>
              <a:rPr lang="en-US" dirty="0" err="1">
                <a:latin typeface="Consolas" panose="020B0609020204030204" pitchFamily="49" charset="0"/>
              </a:rPr>
              <a:t>failure</a:t>
            </a:r>
            <a:r>
              <a:rPr lang="en-US" dirty="0">
                <a:latin typeface="Consolas" panose="020B0609020204030204" pitchFamily="49" charset="0"/>
              </a:rPr>
              <a:t> : </a:t>
            </a:r>
            <a:r>
              <a:rPr lang="en-US" dirty="0" err="1">
                <a:latin typeface="Consolas" panose="020B0609020204030204" pitchFamily="49" charset="0"/>
              </a:rPr>
              <a:t>result.getFailures</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a:t>
            </a:r>
            <a:r>
              <a:rPr lang="en-US" dirty="0" err="1">
                <a:latin typeface="Consolas" panose="020B0609020204030204" pitchFamily="49" charset="0"/>
              </a:rPr>
              <a:t>failure.toString</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("Result=="+</a:t>
            </a:r>
            <a:r>
              <a:rPr lang="en-US" dirty="0" err="1">
                <a:latin typeface="Consolas" panose="020B0609020204030204" pitchFamily="49" charset="0"/>
              </a:rPr>
              <a:t>result.wasSuccessful</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2100688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1284-7A68-4494-9128-70F69FB7AE31}"/>
              </a:ext>
            </a:extLst>
          </p:cNvPr>
          <p:cNvSpPr>
            <a:spLocks noGrp="1"/>
          </p:cNvSpPr>
          <p:nvPr>
            <p:ph type="title"/>
          </p:nvPr>
        </p:nvSpPr>
        <p:spPr/>
        <p:txBody>
          <a:bodyPr/>
          <a:lstStyle/>
          <a:p>
            <a:r>
              <a:rPr lang="en-US" dirty="0"/>
              <a:t>Other Annotations</a:t>
            </a:r>
          </a:p>
        </p:txBody>
      </p:sp>
      <p:sp>
        <p:nvSpPr>
          <p:cNvPr id="3" name="Content Placeholder 2">
            <a:extLst>
              <a:ext uri="{FF2B5EF4-FFF2-40B4-BE49-F238E27FC236}">
                <a16:creationId xmlns:a16="http://schemas.microsoft.com/office/drawing/2014/main" id="{FDCD1738-A4A8-4643-858D-080C0A5F8AA7}"/>
              </a:ext>
            </a:extLst>
          </p:cNvPr>
          <p:cNvSpPr>
            <a:spLocks noGrp="1"/>
          </p:cNvSpPr>
          <p:nvPr>
            <p:ph idx="1"/>
          </p:nvPr>
        </p:nvSpPr>
        <p:spPr>
          <a:xfrm>
            <a:off x="822959" y="1845734"/>
            <a:ext cx="7543801" cy="4466576"/>
          </a:xfrm>
        </p:spPr>
        <p:txBody>
          <a:bodyPr/>
          <a:lstStyle/>
          <a:p>
            <a:pPr marL="457200" indent="-457200">
              <a:buFont typeface="+mj-lt"/>
              <a:buAutoNum type="arabicPeriod"/>
            </a:pPr>
            <a:r>
              <a:rPr lang="en-US" b="0" i="0" dirty="0">
                <a:effectLst/>
                <a:latin typeface="Source Sans Pro" panose="020B0503030403020204" pitchFamily="34" charset="0"/>
              </a:rPr>
              <a:t>@Ignores</a:t>
            </a:r>
          </a:p>
          <a:p>
            <a:pPr marL="749808" lvl="1" indent="-457200"/>
            <a:r>
              <a:rPr lang="en-US" b="0" i="0" dirty="0">
                <a:effectLst/>
                <a:latin typeface="Source Sans Pro" panose="020B0503030403020204" pitchFamily="34" charset="0"/>
              </a:rPr>
              <a:t>This annotation can be used if you want to ignore some statements during test execution for e.g. disabling some test cases during test execution.</a:t>
            </a:r>
          </a:p>
          <a:p>
            <a:pPr marL="457200" indent="-457200">
              <a:buFont typeface="+mj-lt"/>
              <a:buAutoNum type="arabicPeriod"/>
            </a:pPr>
            <a:r>
              <a:rPr lang="en-US" b="0" i="0" dirty="0">
                <a:effectLst/>
                <a:latin typeface="Source Sans Pro" panose="020B0503030403020204" pitchFamily="34" charset="0"/>
              </a:rPr>
              <a:t>@Test(timeout=500)</a:t>
            </a:r>
          </a:p>
          <a:p>
            <a:pPr marL="749808" lvl="1" indent="-457200"/>
            <a:r>
              <a:rPr lang="en-US" dirty="0">
                <a:latin typeface="Source Sans Pro" panose="020B0503030403020204" pitchFamily="34" charset="0"/>
              </a:rPr>
              <a:t>This annotation can be used if you want to set some timeout during test execution for e.g. if you are working under some SLA (Service level agreement), and tests need to be completed within some specified time.</a:t>
            </a:r>
          </a:p>
          <a:p>
            <a:pPr marL="457200" indent="-457200">
              <a:buFont typeface="+mj-lt"/>
              <a:buAutoNum type="arabicPeriod"/>
            </a:pPr>
            <a:r>
              <a:rPr lang="en-US" b="0" i="0" dirty="0">
                <a:effectLst/>
                <a:latin typeface="Source Sans Pro" panose="020B0503030403020204" pitchFamily="34" charset="0"/>
              </a:rPr>
              <a:t>@Test(expected=IllegalArgumentException.class)</a:t>
            </a:r>
          </a:p>
          <a:p>
            <a:pPr marL="749808" lvl="1" indent="-457200"/>
            <a:r>
              <a:rPr lang="en-US" b="0" i="0" dirty="0">
                <a:effectLst/>
                <a:latin typeface="Source Sans Pro" panose="020B0503030403020204" pitchFamily="34" charset="0"/>
              </a:rPr>
              <a:t>This annotation can be used if you want to handle some exception during test execution. For, e.g., if you want to check whether a particular method is throwing specified exception or not.</a:t>
            </a:r>
            <a:endParaRPr lang="en-US" dirty="0"/>
          </a:p>
        </p:txBody>
      </p:sp>
    </p:spTree>
    <p:extLst>
      <p:ext uri="{BB962C8B-B14F-4D97-AF65-F5344CB8AC3E}">
        <p14:creationId xmlns:p14="http://schemas.microsoft.com/office/powerpoint/2010/main" val="2911547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85AA-2D1C-4027-A571-16B4BB631C13}"/>
              </a:ext>
            </a:extLst>
          </p:cNvPr>
          <p:cNvSpPr>
            <a:spLocks noGrp="1"/>
          </p:cNvSpPr>
          <p:nvPr>
            <p:ph type="title"/>
          </p:nvPr>
        </p:nvSpPr>
        <p:spPr/>
        <p:txBody>
          <a:bodyPr/>
          <a:lstStyle/>
          <a:p>
            <a:r>
              <a:rPr lang="en-US" dirty="0"/>
              <a:t>Example with all Annotations</a:t>
            </a:r>
          </a:p>
        </p:txBody>
      </p:sp>
      <p:sp>
        <p:nvSpPr>
          <p:cNvPr id="3" name="Content Placeholder 2">
            <a:extLst>
              <a:ext uri="{FF2B5EF4-FFF2-40B4-BE49-F238E27FC236}">
                <a16:creationId xmlns:a16="http://schemas.microsoft.com/office/drawing/2014/main" id="{92CAB90A-1372-4CDD-A977-B1828A980427}"/>
              </a:ext>
            </a:extLst>
          </p:cNvPr>
          <p:cNvSpPr>
            <a:spLocks noGrp="1"/>
          </p:cNvSpPr>
          <p:nvPr>
            <p:ph idx="1"/>
          </p:nvPr>
        </p:nvSpPr>
        <p:spPr/>
        <p:txBody>
          <a:bodyPr/>
          <a:lstStyle/>
          <a:p>
            <a:r>
              <a:rPr lang="en-US" dirty="0"/>
              <a:t>Some imports:</a:t>
            </a:r>
          </a:p>
        </p:txBody>
      </p:sp>
      <p:pic>
        <p:nvPicPr>
          <p:cNvPr id="5" name="Picture 4">
            <a:extLst>
              <a:ext uri="{FF2B5EF4-FFF2-40B4-BE49-F238E27FC236}">
                <a16:creationId xmlns:a16="http://schemas.microsoft.com/office/drawing/2014/main" id="{EB19DF5E-9795-485B-BE07-79AF2B8A57BA}"/>
              </a:ext>
            </a:extLst>
          </p:cNvPr>
          <p:cNvPicPr>
            <a:picLocks noChangeAspect="1"/>
          </p:cNvPicPr>
          <p:nvPr/>
        </p:nvPicPr>
        <p:blipFill>
          <a:blip r:embed="rId2"/>
          <a:stretch>
            <a:fillRect/>
          </a:stretch>
        </p:blipFill>
        <p:spPr>
          <a:xfrm>
            <a:off x="900265" y="2237299"/>
            <a:ext cx="5546741" cy="3631795"/>
          </a:xfrm>
          <a:prstGeom prst="rect">
            <a:avLst/>
          </a:prstGeom>
        </p:spPr>
      </p:pic>
    </p:spTree>
    <p:extLst>
      <p:ext uri="{BB962C8B-B14F-4D97-AF65-F5344CB8AC3E}">
        <p14:creationId xmlns:p14="http://schemas.microsoft.com/office/powerpoint/2010/main" val="182548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E43B-CB33-4F5D-B8DA-AF4AD3689C49}"/>
              </a:ext>
            </a:extLst>
          </p:cNvPr>
          <p:cNvSpPr>
            <a:spLocks noGrp="1"/>
          </p:cNvSpPr>
          <p:nvPr>
            <p:ph type="title"/>
          </p:nvPr>
        </p:nvSpPr>
        <p:spPr/>
        <p:txBody>
          <a:bodyPr/>
          <a:lstStyle/>
          <a:p>
            <a:r>
              <a:rPr lang="en-US" dirty="0"/>
              <a:t>Why do we test any software?</a:t>
            </a:r>
          </a:p>
        </p:txBody>
      </p:sp>
      <p:sp>
        <p:nvSpPr>
          <p:cNvPr id="3" name="Content Placeholder 2">
            <a:extLst>
              <a:ext uri="{FF2B5EF4-FFF2-40B4-BE49-F238E27FC236}">
                <a16:creationId xmlns:a16="http://schemas.microsoft.com/office/drawing/2014/main" id="{1EB9CB7F-4C56-4525-95E9-7B3858454915}"/>
              </a:ext>
            </a:extLst>
          </p:cNvPr>
          <p:cNvSpPr>
            <a:spLocks noGrp="1"/>
          </p:cNvSpPr>
          <p:nvPr>
            <p:ph idx="1"/>
          </p:nvPr>
        </p:nvSpPr>
        <p:spPr/>
        <p:txBody>
          <a:bodyPr>
            <a:normAutofit fontScale="92500" lnSpcReduction="10000"/>
          </a:bodyPr>
          <a:lstStyle/>
          <a:p>
            <a:r>
              <a:rPr lang="en-US" sz="3200" dirty="0"/>
              <a:t>Software Testing is Important because if there are any bugs or errors in the software, it can be identified early and can be solved before delivery of the software product. </a:t>
            </a:r>
          </a:p>
          <a:p>
            <a:r>
              <a:rPr lang="en-US" sz="3200" dirty="0"/>
              <a:t>Properly tested software product ensures </a:t>
            </a:r>
          </a:p>
          <a:p>
            <a:pPr lvl="1"/>
            <a:r>
              <a:rPr lang="en-US" sz="2800" dirty="0"/>
              <a:t>Reliability, </a:t>
            </a:r>
          </a:p>
          <a:p>
            <a:pPr lvl="1"/>
            <a:r>
              <a:rPr lang="en-US" sz="2800" dirty="0"/>
              <a:t>Security, and </a:t>
            </a:r>
          </a:p>
          <a:p>
            <a:pPr lvl="1"/>
            <a:r>
              <a:rPr lang="en-US" sz="2800" dirty="0"/>
              <a:t>High performance </a:t>
            </a:r>
          </a:p>
          <a:p>
            <a:pPr marL="201168" lvl="1" indent="0">
              <a:buNone/>
            </a:pPr>
            <a:r>
              <a:rPr lang="en-US" sz="2800" dirty="0"/>
              <a:t>… which further results in time saving, cost effectiveness and customer satisfaction.</a:t>
            </a:r>
          </a:p>
        </p:txBody>
      </p:sp>
    </p:spTree>
    <p:extLst>
      <p:ext uri="{BB962C8B-B14F-4D97-AF65-F5344CB8AC3E}">
        <p14:creationId xmlns:p14="http://schemas.microsoft.com/office/powerpoint/2010/main" val="2459984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1:</a:t>
            </a:r>
          </a:p>
        </p:txBody>
      </p:sp>
      <p:pic>
        <p:nvPicPr>
          <p:cNvPr id="5" name="Picture 4">
            <a:extLst>
              <a:ext uri="{FF2B5EF4-FFF2-40B4-BE49-F238E27FC236}">
                <a16:creationId xmlns:a16="http://schemas.microsoft.com/office/drawing/2014/main" id="{CA61093C-FE65-4E8E-A365-591794C36C82}"/>
              </a:ext>
            </a:extLst>
          </p:cNvPr>
          <p:cNvPicPr>
            <a:picLocks noChangeAspect="1"/>
          </p:cNvPicPr>
          <p:nvPr/>
        </p:nvPicPr>
        <p:blipFill>
          <a:blip r:embed="rId2"/>
          <a:stretch>
            <a:fillRect/>
          </a:stretch>
        </p:blipFill>
        <p:spPr>
          <a:xfrm>
            <a:off x="0" y="2195052"/>
            <a:ext cx="9143999" cy="4130643"/>
          </a:xfrm>
          <a:prstGeom prst="rect">
            <a:avLst/>
          </a:prstGeom>
        </p:spPr>
      </p:pic>
    </p:spTree>
    <p:extLst>
      <p:ext uri="{BB962C8B-B14F-4D97-AF65-F5344CB8AC3E}">
        <p14:creationId xmlns:p14="http://schemas.microsoft.com/office/powerpoint/2010/main" val="4143613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2:</a:t>
            </a:r>
          </a:p>
        </p:txBody>
      </p:sp>
      <p:pic>
        <p:nvPicPr>
          <p:cNvPr id="5" name="Picture 4">
            <a:extLst>
              <a:ext uri="{FF2B5EF4-FFF2-40B4-BE49-F238E27FC236}">
                <a16:creationId xmlns:a16="http://schemas.microsoft.com/office/drawing/2014/main" id="{3809F91D-CF2C-4537-B050-693582688B39}"/>
              </a:ext>
            </a:extLst>
          </p:cNvPr>
          <p:cNvPicPr>
            <a:picLocks noChangeAspect="1"/>
          </p:cNvPicPr>
          <p:nvPr/>
        </p:nvPicPr>
        <p:blipFill>
          <a:blip r:embed="rId2"/>
          <a:stretch>
            <a:fillRect/>
          </a:stretch>
        </p:blipFill>
        <p:spPr>
          <a:xfrm>
            <a:off x="7099" y="2464517"/>
            <a:ext cx="9129802" cy="3228360"/>
          </a:xfrm>
          <a:prstGeom prst="rect">
            <a:avLst/>
          </a:prstGeom>
        </p:spPr>
      </p:pic>
    </p:spTree>
    <p:extLst>
      <p:ext uri="{BB962C8B-B14F-4D97-AF65-F5344CB8AC3E}">
        <p14:creationId xmlns:p14="http://schemas.microsoft.com/office/powerpoint/2010/main" val="1778709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3:</a:t>
            </a:r>
          </a:p>
          <a:p>
            <a:endParaRPr lang="en-US" dirty="0"/>
          </a:p>
        </p:txBody>
      </p:sp>
      <p:pic>
        <p:nvPicPr>
          <p:cNvPr id="5" name="Picture 4">
            <a:extLst>
              <a:ext uri="{FF2B5EF4-FFF2-40B4-BE49-F238E27FC236}">
                <a16:creationId xmlns:a16="http://schemas.microsoft.com/office/drawing/2014/main" id="{2DEFB2C8-7542-4774-ACE6-7D3F42561C50}"/>
              </a:ext>
            </a:extLst>
          </p:cNvPr>
          <p:cNvPicPr>
            <a:picLocks noChangeAspect="1"/>
          </p:cNvPicPr>
          <p:nvPr/>
        </p:nvPicPr>
        <p:blipFill>
          <a:blip r:embed="rId3"/>
          <a:stretch>
            <a:fillRect/>
          </a:stretch>
        </p:blipFill>
        <p:spPr>
          <a:xfrm>
            <a:off x="0" y="2280469"/>
            <a:ext cx="9144000" cy="3835042"/>
          </a:xfrm>
          <a:prstGeom prst="rect">
            <a:avLst/>
          </a:prstGeom>
        </p:spPr>
      </p:pic>
    </p:spTree>
    <p:extLst>
      <p:ext uri="{BB962C8B-B14F-4D97-AF65-F5344CB8AC3E}">
        <p14:creationId xmlns:p14="http://schemas.microsoft.com/office/powerpoint/2010/main" val="27405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C0F6-0340-4E35-8E2D-23956D01E567}"/>
              </a:ext>
            </a:extLst>
          </p:cNvPr>
          <p:cNvSpPr>
            <a:spLocks noGrp="1"/>
          </p:cNvSpPr>
          <p:nvPr>
            <p:ph type="title"/>
          </p:nvPr>
        </p:nvSpPr>
        <p:spPr/>
        <p:txBody>
          <a:bodyPr/>
          <a:lstStyle/>
          <a:p>
            <a:r>
              <a:rPr lang="en-US" dirty="0"/>
              <a:t>JunitAnnotationsExample.java</a:t>
            </a:r>
          </a:p>
        </p:txBody>
      </p:sp>
      <p:sp>
        <p:nvSpPr>
          <p:cNvPr id="3" name="Content Placeholder 2">
            <a:extLst>
              <a:ext uri="{FF2B5EF4-FFF2-40B4-BE49-F238E27FC236}">
                <a16:creationId xmlns:a16="http://schemas.microsoft.com/office/drawing/2014/main" id="{B8B7BCF1-D940-4EA5-9A6B-CAEEC8A4B46A}"/>
              </a:ext>
            </a:extLst>
          </p:cNvPr>
          <p:cNvSpPr>
            <a:spLocks noGrp="1"/>
          </p:cNvSpPr>
          <p:nvPr>
            <p:ph idx="1"/>
          </p:nvPr>
        </p:nvSpPr>
        <p:spPr/>
        <p:txBody>
          <a:bodyPr/>
          <a:lstStyle/>
          <a:p>
            <a:r>
              <a:rPr lang="en-US" dirty="0"/>
              <a:t>Part 4:</a:t>
            </a:r>
          </a:p>
        </p:txBody>
      </p:sp>
      <p:pic>
        <p:nvPicPr>
          <p:cNvPr id="8" name="Picture 7">
            <a:extLst>
              <a:ext uri="{FF2B5EF4-FFF2-40B4-BE49-F238E27FC236}">
                <a16:creationId xmlns:a16="http://schemas.microsoft.com/office/drawing/2014/main" id="{FFA51488-0B8D-4723-8116-42BA458B0FEC}"/>
              </a:ext>
            </a:extLst>
          </p:cNvPr>
          <p:cNvPicPr>
            <a:picLocks noChangeAspect="1"/>
          </p:cNvPicPr>
          <p:nvPr/>
        </p:nvPicPr>
        <p:blipFill>
          <a:blip r:embed="rId2"/>
          <a:stretch>
            <a:fillRect/>
          </a:stretch>
        </p:blipFill>
        <p:spPr>
          <a:xfrm>
            <a:off x="-1" y="2228638"/>
            <a:ext cx="9144001" cy="3857529"/>
          </a:xfrm>
          <a:prstGeom prst="rect">
            <a:avLst/>
          </a:prstGeom>
        </p:spPr>
      </p:pic>
    </p:spTree>
    <p:extLst>
      <p:ext uri="{BB962C8B-B14F-4D97-AF65-F5344CB8AC3E}">
        <p14:creationId xmlns:p14="http://schemas.microsoft.com/office/powerpoint/2010/main" val="3180229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5858-963D-4B3E-A063-46EE5FEF3256}"/>
              </a:ext>
            </a:extLst>
          </p:cNvPr>
          <p:cNvSpPr>
            <a:spLocks noGrp="1"/>
          </p:cNvSpPr>
          <p:nvPr>
            <p:ph type="title"/>
          </p:nvPr>
        </p:nvSpPr>
        <p:spPr/>
        <p:txBody>
          <a:bodyPr/>
          <a:lstStyle/>
          <a:p>
            <a:r>
              <a:rPr lang="en-US" dirty="0"/>
              <a:t>Result:</a:t>
            </a:r>
          </a:p>
        </p:txBody>
      </p:sp>
      <p:pic>
        <p:nvPicPr>
          <p:cNvPr id="5122" name="Picture 2" descr="JUnit Annotations Example">
            <a:extLst>
              <a:ext uri="{FF2B5EF4-FFF2-40B4-BE49-F238E27FC236}">
                <a16:creationId xmlns:a16="http://schemas.microsoft.com/office/drawing/2014/main" id="{ABDF4240-11E8-4CCD-9BC0-5AE3D111F5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8259" y="2665424"/>
            <a:ext cx="5278513" cy="230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401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A0EF-8354-4FB5-8C0F-7DF4D3BFD921}"/>
              </a:ext>
            </a:extLst>
          </p:cNvPr>
          <p:cNvSpPr>
            <a:spLocks noGrp="1"/>
          </p:cNvSpPr>
          <p:nvPr>
            <p:ph type="title"/>
          </p:nvPr>
        </p:nvSpPr>
        <p:spPr/>
        <p:txBody>
          <a:bodyPr/>
          <a:lstStyle/>
          <a:p>
            <a:r>
              <a:rPr lang="en-US" dirty="0"/>
              <a:t>JUnit Assert Class</a:t>
            </a:r>
          </a:p>
        </p:txBody>
      </p:sp>
      <p:sp>
        <p:nvSpPr>
          <p:cNvPr id="3" name="Content Placeholder 2">
            <a:extLst>
              <a:ext uri="{FF2B5EF4-FFF2-40B4-BE49-F238E27FC236}">
                <a16:creationId xmlns:a16="http://schemas.microsoft.com/office/drawing/2014/main" id="{B0CF4929-F156-4D30-98B2-AABFDD6C54DA}"/>
              </a:ext>
            </a:extLst>
          </p:cNvPr>
          <p:cNvSpPr>
            <a:spLocks noGrp="1"/>
          </p:cNvSpPr>
          <p:nvPr>
            <p:ph idx="1"/>
          </p:nvPr>
        </p:nvSpPr>
        <p:spPr/>
        <p:txBody>
          <a:bodyPr/>
          <a:lstStyle/>
          <a:p>
            <a:endParaRPr lang="en-US" dirty="0"/>
          </a:p>
          <a:p>
            <a:r>
              <a:rPr lang="en-US" dirty="0"/>
              <a:t>This class provides a bunch of assertion methods useful in writing a test case. If all assert statements are passed, test results are successful. If any assert statement fails, test results are failed.</a:t>
            </a:r>
          </a:p>
        </p:txBody>
      </p:sp>
    </p:spTree>
    <p:extLst>
      <p:ext uri="{BB962C8B-B14F-4D97-AF65-F5344CB8AC3E}">
        <p14:creationId xmlns:p14="http://schemas.microsoft.com/office/powerpoint/2010/main" val="2186908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F420-D9A9-4F35-95FE-BA57E6C7805C}"/>
              </a:ext>
            </a:extLst>
          </p:cNvPr>
          <p:cNvSpPr>
            <a:spLocks noGrp="1"/>
          </p:cNvSpPr>
          <p:nvPr>
            <p:ph type="title"/>
          </p:nvPr>
        </p:nvSpPr>
        <p:spPr/>
        <p:txBody>
          <a:bodyPr/>
          <a:lstStyle/>
          <a:p>
            <a:r>
              <a:rPr lang="en-US" dirty="0"/>
              <a:t>JUnit Assert Class</a:t>
            </a:r>
          </a:p>
        </p:txBody>
      </p:sp>
      <p:graphicFrame>
        <p:nvGraphicFramePr>
          <p:cNvPr id="4" name="Content Placeholder 3">
            <a:extLst>
              <a:ext uri="{FF2B5EF4-FFF2-40B4-BE49-F238E27FC236}">
                <a16:creationId xmlns:a16="http://schemas.microsoft.com/office/drawing/2014/main" id="{3F443149-4D37-4BB7-9271-49E676F7A152}"/>
              </a:ext>
            </a:extLst>
          </p:cNvPr>
          <p:cNvGraphicFramePr>
            <a:graphicFrameLocks noGrp="1"/>
          </p:cNvGraphicFramePr>
          <p:nvPr>
            <p:ph idx="1"/>
            <p:extLst>
              <p:ext uri="{D42A27DB-BD31-4B8C-83A1-F6EECF244321}">
                <p14:modId xmlns:p14="http://schemas.microsoft.com/office/powerpoint/2010/main" val="3518208099"/>
              </p:ext>
            </p:extLst>
          </p:nvPr>
        </p:nvGraphicFramePr>
        <p:xfrm>
          <a:off x="0" y="1846263"/>
          <a:ext cx="9144000" cy="4527784"/>
        </p:xfrm>
        <a:graphic>
          <a:graphicData uri="http://schemas.openxmlformats.org/drawingml/2006/table">
            <a:tbl>
              <a:tblPr/>
              <a:tblGrid>
                <a:gridCol w="432618">
                  <a:extLst>
                    <a:ext uri="{9D8B030D-6E8A-4147-A177-3AD203B41FA5}">
                      <a16:colId xmlns:a16="http://schemas.microsoft.com/office/drawing/2014/main" val="756179827"/>
                    </a:ext>
                  </a:extLst>
                </a:gridCol>
                <a:gridCol w="3101053">
                  <a:extLst>
                    <a:ext uri="{9D8B030D-6E8A-4147-A177-3AD203B41FA5}">
                      <a16:colId xmlns:a16="http://schemas.microsoft.com/office/drawing/2014/main" val="2972764565"/>
                    </a:ext>
                  </a:extLst>
                </a:gridCol>
                <a:gridCol w="5610329">
                  <a:extLst>
                    <a:ext uri="{9D8B030D-6E8A-4147-A177-3AD203B41FA5}">
                      <a16:colId xmlns:a16="http://schemas.microsoft.com/office/drawing/2014/main" val="2390283019"/>
                    </a:ext>
                  </a:extLst>
                </a:gridCol>
              </a:tblGrid>
              <a:tr h="215342">
                <a:tc>
                  <a:txBody>
                    <a:bodyPr/>
                    <a:lstStyle/>
                    <a:p>
                      <a:pPr algn="l"/>
                      <a:r>
                        <a:rPr lang="en-US" sz="1400" dirty="0" err="1">
                          <a:effectLst/>
                        </a:rPr>
                        <a:t>S.No</a:t>
                      </a:r>
                      <a:endParaRPr lang="en-US" sz="1400" dirty="0">
                        <a:effectLst/>
                      </a:endParaRPr>
                    </a:p>
                  </a:txBody>
                  <a:tcPr marL="41903" marR="41903" marT="20952" marB="2095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400" dirty="0">
                          <a:effectLst/>
                        </a:rPr>
                        <a:t>Method</a:t>
                      </a:r>
                    </a:p>
                  </a:txBody>
                  <a:tcPr marL="41903" marR="41903" marT="20952" marB="2095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400">
                          <a:effectLst/>
                        </a:rPr>
                        <a:t>Description</a:t>
                      </a:r>
                    </a:p>
                  </a:txBody>
                  <a:tcPr marL="41903" marR="41903" marT="20952" marB="2095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187460378"/>
                  </a:ext>
                </a:extLst>
              </a:tr>
              <a:tr h="603726">
                <a:tc>
                  <a:txBody>
                    <a:bodyPr/>
                    <a:lstStyle/>
                    <a:p>
                      <a:r>
                        <a:rPr lang="en-US" sz="1400">
                          <a:effectLst/>
                        </a:rPr>
                        <a:t>1.</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void </a:t>
                      </a:r>
                      <a:r>
                        <a:rPr lang="en-US" sz="1400" dirty="0" err="1">
                          <a:effectLst/>
                        </a:rPr>
                        <a:t>assertEquals</a:t>
                      </a:r>
                      <a:r>
                        <a:rPr lang="en-US" sz="1400" dirty="0">
                          <a:effectLst/>
                        </a:rPr>
                        <a:t>(</a:t>
                      </a:r>
                      <a:r>
                        <a:rPr lang="en-US" sz="1400" dirty="0" err="1">
                          <a:effectLst/>
                        </a:rPr>
                        <a:t>boolean</a:t>
                      </a:r>
                      <a:r>
                        <a:rPr lang="en-US" sz="1400" dirty="0">
                          <a:effectLst/>
                        </a:rPr>
                        <a:t> expected, </a:t>
                      </a:r>
                      <a:r>
                        <a:rPr lang="en-US" sz="1400" dirty="0" err="1">
                          <a:effectLst/>
                        </a:rPr>
                        <a:t>boolean</a:t>
                      </a:r>
                      <a:r>
                        <a:rPr lang="en-US" sz="1400" dirty="0">
                          <a:effectLst/>
                        </a:rPr>
                        <a:t> actual)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It checks whether two values are equals similar to equals method of Object class</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085924708"/>
                  </a:ext>
                </a:extLst>
              </a:tr>
              <a:tr h="325083">
                <a:tc>
                  <a:txBody>
                    <a:bodyPr/>
                    <a:lstStyle/>
                    <a:p>
                      <a:r>
                        <a:rPr lang="en-US" sz="1400">
                          <a:effectLst/>
                        </a:rPr>
                        <a:t>2.</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dirty="0">
                          <a:effectLst/>
                        </a:rPr>
                        <a:t>void </a:t>
                      </a:r>
                      <a:r>
                        <a:rPr lang="en-US" sz="1400" dirty="0" err="1">
                          <a:effectLst/>
                        </a:rPr>
                        <a:t>assertFalse</a:t>
                      </a:r>
                      <a:r>
                        <a:rPr lang="en-US" sz="1400" dirty="0">
                          <a:effectLst/>
                        </a:rPr>
                        <a:t>(</a:t>
                      </a:r>
                      <a:r>
                        <a:rPr lang="en-US" sz="1400" dirty="0" err="1">
                          <a:effectLst/>
                        </a:rPr>
                        <a:t>boolean</a:t>
                      </a:r>
                      <a:r>
                        <a:rPr lang="en-US" sz="1400" dirty="0">
                          <a:effectLst/>
                        </a:rPr>
                        <a:t> condition)</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functionality is to check that a condition is false.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53430349"/>
                  </a:ext>
                </a:extLst>
              </a:tr>
              <a:tr h="464404">
                <a:tc>
                  <a:txBody>
                    <a:bodyPr/>
                    <a:lstStyle/>
                    <a:p>
                      <a:r>
                        <a:rPr lang="en-US" sz="1400">
                          <a:effectLst/>
                        </a:rPr>
                        <a:t>3.</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dirty="0">
                          <a:effectLst/>
                        </a:rPr>
                        <a:t>void </a:t>
                      </a:r>
                      <a:r>
                        <a:rPr lang="en-US" sz="1400" dirty="0" err="1">
                          <a:effectLst/>
                        </a:rPr>
                        <a:t>assertNotNull</a:t>
                      </a:r>
                      <a:r>
                        <a:rPr lang="en-US" sz="1400" dirty="0">
                          <a:effectLst/>
                        </a:rPr>
                        <a:t>(Object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“assertNotNull” functionality is to check that an object is not null.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303447268"/>
                  </a:ext>
                </a:extLst>
              </a:tr>
              <a:tr h="464404">
                <a:tc>
                  <a:txBody>
                    <a:bodyPr/>
                    <a:lstStyle/>
                    <a:p>
                      <a:r>
                        <a:rPr lang="en-US" sz="1400">
                          <a:effectLst/>
                        </a:rPr>
                        <a:t>4.</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void assertNull(Object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“assertNull” functionality is to check that an object is null.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341151380"/>
                  </a:ext>
                </a:extLst>
              </a:tr>
              <a:tr h="464404">
                <a:tc>
                  <a:txBody>
                    <a:bodyPr/>
                    <a:lstStyle/>
                    <a:p>
                      <a:r>
                        <a:rPr lang="en-US" sz="1400">
                          <a:effectLst/>
                        </a:rPr>
                        <a:t>5.</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void assertTrue(boolean condition)</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“assertTrue” functionality is to check that a condition is true.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39734512"/>
                  </a:ext>
                </a:extLst>
              </a:tr>
              <a:tr h="603726">
                <a:tc>
                  <a:txBody>
                    <a:bodyPr/>
                    <a:lstStyle/>
                    <a:p>
                      <a:r>
                        <a:rPr lang="en-US" sz="1400">
                          <a:effectLst/>
                        </a:rPr>
                        <a:t>6.</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void fail()</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400">
                          <a:effectLst/>
                        </a:rPr>
                        <a:t>If you want to throw any assertion error, you have fail() that always results in a fail verdict.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502691807"/>
                  </a:ext>
                </a:extLst>
              </a:tr>
              <a:tr h="603726">
                <a:tc>
                  <a:txBody>
                    <a:bodyPr/>
                    <a:lstStyle/>
                    <a:p>
                      <a:r>
                        <a:rPr lang="en-US" sz="1400">
                          <a:effectLst/>
                        </a:rPr>
                        <a:t>7.</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void assertSame([String message]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400">
                          <a:effectLst/>
                        </a:rPr>
                        <a:t>“assertSame” functionality is to check that the two objects refer to the same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250505983"/>
                  </a:ext>
                </a:extLst>
              </a:tr>
              <a:tr h="743047">
                <a:tc>
                  <a:txBody>
                    <a:bodyPr/>
                    <a:lstStyle/>
                    <a:p>
                      <a:r>
                        <a:rPr lang="en-US" sz="1400">
                          <a:effectLst/>
                        </a:rPr>
                        <a:t>8.</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400">
                          <a:effectLst/>
                        </a:rPr>
                        <a:t>void assertNotSame([String message]</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400" dirty="0">
                          <a:effectLst/>
                        </a:rPr>
                        <a:t>“</a:t>
                      </a:r>
                      <a:r>
                        <a:rPr lang="en-US" sz="1400" dirty="0" err="1">
                          <a:effectLst/>
                        </a:rPr>
                        <a:t>assertNotSame</a:t>
                      </a:r>
                      <a:r>
                        <a:rPr lang="en-US" sz="1400" dirty="0">
                          <a:effectLst/>
                        </a:rPr>
                        <a:t>” functionality is to check that the two objects do not refer to the same object.</a:t>
                      </a:r>
                    </a:p>
                  </a:txBody>
                  <a:tcPr marL="41903" marR="41903" marT="20952" marB="2095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24125758"/>
                  </a:ext>
                </a:extLst>
              </a:tr>
            </a:tbl>
          </a:graphicData>
        </a:graphic>
      </p:graphicFrame>
    </p:spTree>
    <p:extLst>
      <p:ext uri="{BB962C8B-B14F-4D97-AF65-F5344CB8AC3E}">
        <p14:creationId xmlns:p14="http://schemas.microsoft.com/office/powerpoint/2010/main" val="1149076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B97B-FD28-4170-AAEE-ECDD115E41BE}"/>
              </a:ext>
            </a:extLst>
          </p:cNvPr>
          <p:cNvSpPr>
            <a:spLocks noGrp="1"/>
          </p:cNvSpPr>
          <p:nvPr>
            <p:ph type="title"/>
          </p:nvPr>
        </p:nvSpPr>
        <p:spPr/>
        <p:txBody>
          <a:bodyPr/>
          <a:lstStyle/>
          <a:p>
            <a:r>
              <a:rPr lang="en-US" dirty="0"/>
              <a:t>Other Classes (</a:t>
            </a:r>
            <a:r>
              <a:rPr lang="en-US" sz="2800" dirty="0"/>
              <a:t>explore by yourselves</a:t>
            </a:r>
            <a:r>
              <a:rPr lang="en-US" dirty="0"/>
              <a:t>)</a:t>
            </a:r>
          </a:p>
        </p:txBody>
      </p:sp>
      <p:sp>
        <p:nvSpPr>
          <p:cNvPr id="3" name="Content Placeholder 2">
            <a:extLst>
              <a:ext uri="{FF2B5EF4-FFF2-40B4-BE49-F238E27FC236}">
                <a16:creationId xmlns:a16="http://schemas.microsoft.com/office/drawing/2014/main" id="{CADCCEDB-62E5-402C-ACF5-5319522F4EFB}"/>
              </a:ext>
            </a:extLst>
          </p:cNvPr>
          <p:cNvSpPr>
            <a:spLocks noGrp="1"/>
          </p:cNvSpPr>
          <p:nvPr>
            <p:ph idx="1"/>
          </p:nvPr>
        </p:nvSpPr>
        <p:spPr/>
        <p:txBody>
          <a:bodyPr/>
          <a:lstStyle/>
          <a:p>
            <a:pPr>
              <a:buFont typeface="Arial" panose="020B0604020202020204" pitchFamily="34" charset="0"/>
              <a:buChar char="•"/>
            </a:pPr>
            <a:r>
              <a:rPr lang="en-US" dirty="0"/>
              <a:t> JUnit </a:t>
            </a:r>
            <a:r>
              <a:rPr lang="en-US" b="1" dirty="0" err="1"/>
              <a:t>TestCase</a:t>
            </a:r>
            <a:r>
              <a:rPr lang="en-US" dirty="0"/>
              <a:t> Class</a:t>
            </a:r>
          </a:p>
          <a:p>
            <a:pPr lvl="1">
              <a:buFont typeface="Arial" panose="020B0604020202020204" pitchFamily="34" charset="0"/>
              <a:buChar char="•"/>
            </a:pPr>
            <a:r>
              <a:rPr lang="en-US" dirty="0"/>
              <a:t>To run multiple test, </a:t>
            </a:r>
            <a:r>
              <a:rPr lang="en-US" dirty="0" err="1"/>
              <a:t>TestCase</a:t>
            </a:r>
            <a:r>
              <a:rPr lang="en-US" dirty="0"/>
              <a:t> class is available in </a:t>
            </a:r>
            <a:r>
              <a:rPr lang="en-US" b="1" dirty="0" err="1"/>
              <a:t>org.junit.TestCase</a:t>
            </a:r>
            <a:r>
              <a:rPr lang="en-US" b="1" dirty="0"/>
              <a:t> </a:t>
            </a:r>
            <a:r>
              <a:rPr lang="en-US" dirty="0"/>
              <a:t>packages. </a:t>
            </a:r>
            <a:r>
              <a:rPr lang="en-US" b="1" dirty="0"/>
              <a:t>@Test</a:t>
            </a:r>
            <a:r>
              <a:rPr lang="en-US" dirty="0"/>
              <a:t> annotation tells </a:t>
            </a:r>
            <a:r>
              <a:rPr lang="en-US" b="1" dirty="0"/>
              <a:t>JUnit</a:t>
            </a:r>
            <a:r>
              <a:rPr lang="en-US" dirty="0"/>
              <a:t> that this </a:t>
            </a:r>
            <a:r>
              <a:rPr lang="en-US" b="1" dirty="0"/>
              <a:t>public</a:t>
            </a:r>
            <a:r>
              <a:rPr lang="en-US" dirty="0"/>
              <a:t> </a:t>
            </a:r>
            <a:r>
              <a:rPr lang="en-US" b="1" dirty="0"/>
              <a:t>void</a:t>
            </a:r>
            <a:r>
              <a:rPr lang="en-US" dirty="0"/>
              <a:t> </a:t>
            </a:r>
            <a:r>
              <a:rPr lang="en-US" b="1" dirty="0"/>
              <a:t>method</a:t>
            </a:r>
            <a:r>
              <a:rPr lang="en-US" dirty="0"/>
              <a:t> (</a:t>
            </a:r>
            <a:r>
              <a:rPr lang="en-US" b="1" dirty="0"/>
              <a:t>Test</a:t>
            </a:r>
            <a:r>
              <a:rPr lang="en-US" dirty="0"/>
              <a:t> </a:t>
            </a:r>
            <a:r>
              <a:rPr lang="en-US" b="1" dirty="0"/>
              <a:t>Case</a:t>
            </a:r>
            <a:r>
              <a:rPr lang="en-US" dirty="0"/>
              <a:t> </a:t>
            </a:r>
            <a:r>
              <a:rPr lang="en-US" b="1" dirty="0"/>
              <a:t>here</a:t>
            </a:r>
            <a:r>
              <a:rPr lang="en-US" dirty="0"/>
              <a:t>) to which it is attached can be run as a test case.</a:t>
            </a:r>
          </a:p>
          <a:p>
            <a:pPr>
              <a:buFont typeface="Arial" panose="020B0604020202020204" pitchFamily="34" charset="0"/>
              <a:buChar char="•"/>
            </a:pPr>
            <a:r>
              <a:rPr lang="en-US" dirty="0"/>
              <a:t> JUnit </a:t>
            </a:r>
            <a:r>
              <a:rPr lang="en-US" b="1" dirty="0" err="1"/>
              <a:t>TestResult</a:t>
            </a:r>
            <a:r>
              <a:rPr lang="en-US" dirty="0"/>
              <a:t> Class</a:t>
            </a:r>
          </a:p>
          <a:p>
            <a:pPr lvl="1">
              <a:buFont typeface="Arial" panose="020B0604020202020204" pitchFamily="34" charset="0"/>
              <a:buChar char="•"/>
            </a:pPr>
            <a:r>
              <a:rPr lang="en-US" dirty="0"/>
              <a:t>When you execute a test, it returns a result (in the form of </a:t>
            </a:r>
            <a:r>
              <a:rPr lang="en-US" b="1" dirty="0" err="1"/>
              <a:t>TestResult</a:t>
            </a:r>
            <a:r>
              <a:rPr lang="en-US" dirty="0"/>
              <a:t> object). This </a:t>
            </a:r>
            <a:r>
              <a:rPr lang="en-US" b="1" dirty="0" err="1"/>
              <a:t>TestResult</a:t>
            </a:r>
            <a:r>
              <a:rPr lang="en-US" dirty="0"/>
              <a:t> object can be used to analyze the resultant object. This test result can be either failure or successful.</a:t>
            </a:r>
          </a:p>
          <a:p>
            <a:pPr>
              <a:buFont typeface="Arial" panose="020B0604020202020204" pitchFamily="34" charset="0"/>
              <a:buChar char="•"/>
            </a:pPr>
            <a:r>
              <a:rPr lang="en-US" dirty="0"/>
              <a:t> JUnit </a:t>
            </a:r>
            <a:r>
              <a:rPr lang="en-US" b="1" dirty="0" err="1"/>
              <a:t>TestSuite</a:t>
            </a:r>
            <a:r>
              <a:rPr lang="en-US" dirty="0"/>
              <a:t> Class</a:t>
            </a:r>
          </a:p>
          <a:p>
            <a:pPr lvl="1">
              <a:buFont typeface="Arial" panose="020B0604020202020204" pitchFamily="34" charset="0"/>
              <a:buChar char="•"/>
            </a:pPr>
            <a:r>
              <a:rPr lang="en-US" dirty="0"/>
              <a:t>If you want to execute multiple tests in a specified order, it can be done by combining all the tests in one place. This place is called as the test suites.</a:t>
            </a:r>
          </a:p>
        </p:txBody>
      </p:sp>
    </p:spTree>
    <p:extLst>
      <p:ext uri="{BB962C8B-B14F-4D97-AF65-F5344CB8AC3E}">
        <p14:creationId xmlns:p14="http://schemas.microsoft.com/office/powerpoint/2010/main" val="1880081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1C92-AAEA-4573-9021-80EF312C2734}"/>
              </a:ext>
            </a:extLst>
          </p:cNvPr>
          <p:cNvSpPr>
            <a:spLocks noGrp="1"/>
          </p:cNvSpPr>
          <p:nvPr>
            <p:ph type="title"/>
          </p:nvPr>
        </p:nvSpPr>
        <p:spPr/>
        <p:txBody>
          <a:bodyPr/>
          <a:lstStyle/>
          <a:p>
            <a:r>
              <a:rPr lang="en-US" dirty="0"/>
              <a:t>Why do we test any software?</a:t>
            </a:r>
          </a:p>
        </p:txBody>
      </p:sp>
      <p:sp>
        <p:nvSpPr>
          <p:cNvPr id="3" name="Content Placeholder 2">
            <a:extLst>
              <a:ext uri="{FF2B5EF4-FFF2-40B4-BE49-F238E27FC236}">
                <a16:creationId xmlns:a16="http://schemas.microsoft.com/office/drawing/2014/main" id="{A2C9A06E-6F9D-43D8-98FD-12758941ACA5}"/>
              </a:ext>
            </a:extLst>
          </p:cNvPr>
          <p:cNvSpPr>
            <a:spLocks noGrp="1"/>
          </p:cNvSpPr>
          <p:nvPr>
            <p:ph idx="1"/>
          </p:nvPr>
        </p:nvSpPr>
        <p:spPr>
          <a:xfrm>
            <a:off x="822959" y="1845734"/>
            <a:ext cx="7543801" cy="4446578"/>
          </a:xfrm>
        </p:spPr>
        <p:txBody>
          <a:bodyPr>
            <a:normAutofit fontScale="92500" lnSpcReduction="10000"/>
          </a:bodyPr>
          <a:lstStyle/>
          <a:p>
            <a:pPr algn="just"/>
            <a:r>
              <a:rPr lang="en-US" sz="2800" dirty="0"/>
              <a:t>Testing is important because software bugs could be expensive or even dangerous. Software bugs can potentially cause monetary and human loss, and history is full of such examples.</a:t>
            </a:r>
          </a:p>
          <a:p>
            <a:pPr lvl="1">
              <a:buFont typeface="Arial" panose="020B0604020202020204" pitchFamily="34" charset="0"/>
              <a:buChar char="•"/>
            </a:pPr>
            <a:r>
              <a:rPr lang="en-US" sz="2400" dirty="0"/>
              <a:t>Some of Amazon’s third-party retailers saw their product price is reduced to 1p due to a software glitch. They were left with heavy losses.</a:t>
            </a:r>
          </a:p>
          <a:p>
            <a:pPr lvl="1">
              <a:buFont typeface="Arial" panose="020B0604020202020204" pitchFamily="34" charset="0"/>
              <a:buChar char="•"/>
            </a:pPr>
            <a:r>
              <a:rPr lang="en-US" sz="2400" dirty="0"/>
              <a:t>In 2015 fighter plane F-35 fell victim to a software bug, making it unable to detect targets correctly.</a:t>
            </a:r>
          </a:p>
          <a:p>
            <a:pPr lvl="1">
              <a:buFont typeface="Arial" panose="020B0604020202020204" pitchFamily="34" charset="0"/>
              <a:buChar char="•"/>
            </a:pPr>
            <a:r>
              <a:rPr lang="en-US" sz="2400" dirty="0"/>
              <a:t>China Airlines Airbus A300 crashed due to a software bug on April 26, 1994, killing 264 innocents live</a:t>
            </a:r>
          </a:p>
          <a:p>
            <a:pPr lvl="1">
              <a:buFont typeface="Arial" panose="020B0604020202020204" pitchFamily="34" charset="0"/>
              <a:buChar char="•"/>
            </a:pPr>
            <a:r>
              <a:rPr lang="en-US" sz="2400" dirty="0"/>
              <a:t>In April of 1999, a software bug caused the failure of a $1.2 billion military satellite launch, the costliest accident in history</a:t>
            </a:r>
          </a:p>
        </p:txBody>
      </p:sp>
    </p:spTree>
    <p:extLst>
      <p:ext uri="{BB962C8B-B14F-4D97-AF65-F5344CB8AC3E}">
        <p14:creationId xmlns:p14="http://schemas.microsoft.com/office/powerpoint/2010/main" val="18245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4EF3-C2B1-46CE-B78E-ED6A1EE47BE1}"/>
              </a:ext>
            </a:extLst>
          </p:cNvPr>
          <p:cNvSpPr>
            <a:spLocks noGrp="1"/>
          </p:cNvSpPr>
          <p:nvPr>
            <p:ph type="title"/>
          </p:nvPr>
        </p:nvSpPr>
        <p:spPr/>
        <p:txBody>
          <a:bodyPr/>
          <a:lstStyle/>
          <a:p>
            <a:r>
              <a:rPr lang="en-US" dirty="0"/>
              <a:t>Benefits of Software Testing</a:t>
            </a:r>
          </a:p>
        </p:txBody>
      </p:sp>
      <p:sp>
        <p:nvSpPr>
          <p:cNvPr id="3" name="Content Placeholder 2">
            <a:extLst>
              <a:ext uri="{FF2B5EF4-FFF2-40B4-BE49-F238E27FC236}">
                <a16:creationId xmlns:a16="http://schemas.microsoft.com/office/drawing/2014/main" id="{44EBF031-2508-4B99-BAEC-E1D5C5519561}"/>
              </a:ext>
            </a:extLst>
          </p:cNvPr>
          <p:cNvSpPr>
            <a:spLocks noGrp="1"/>
          </p:cNvSpPr>
          <p:nvPr>
            <p:ph idx="1"/>
          </p:nvPr>
        </p:nvSpPr>
        <p:spPr>
          <a:xfrm>
            <a:off x="403123" y="1845734"/>
            <a:ext cx="8377083" cy="4023360"/>
          </a:xfrm>
        </p:spPr>
        <p:txBody>
          <a:bodyPr>
            <a:normAutofit fontScale="92500"/>
          </a:bodyPr>
          <a:lstStyle/>
          <a:p>
            <a:pPr lvl="1">
              <a:buFont typeface="Arial" panose="020B0604020202020204" pitchFamily="34" charset="0"/>
              <a:buChar char="•"/>
            </a:pPr>
            <a:r>
              <a:rPr lang="en-US" sz="2400" b="1" i="0" dirty="0">
                <a:effectLst/>
              </a:rPr>
              <a:t>Cost-Effective: </a:t>
            </a:r>
            <a:r>
              <a:rPr lang="en-US" sz="2400" b="0" i="0" dirty="0">
                <a:effectLst/>
              </a:rPr>
              <a:t>It is one of the important advantages of software testing. Testing any IT project on time helps you to save your money for the long term. In case if the bugs caught in the earlier stage of software testing, it costs less to fix.</a:t>
            </a:r>
          </a:p>
          <a:p>
            <a:pPr lvl="1">
              <a:buFont typeface="Arial" panose="020B0604020202020204" pitchFamily="34" charset="0"/>
              <a:buChar char="•"/>
            </a:pPr>
            <a:r>
              <a:rPr lang="en-US" sz="2400" b="1" i="0" dirty="0">
                <a:effectLst/>
              </a:rPr>
              <a:t>Security: </a:t>
            </a:r>
            <a:r>
              <a:rPr lang="en-US" sz="2400" b="0" i="0" dirty="0">
                <a:effectLst/>
              </a:rPr>
              <a:t>It is the most vulnerable and sensitive benefit of software testing. People are looking for trusted products. It helps in removing risks and problems earlier.</a:t>
            </a:r>
          </a:p>
          <a:p>
            <a:pPr lvl="1">
              <a:buFont typeface="Arial" panose="020B0604020202020204" pitchFamily="34" charset="0"/>
              <a:buChar char="•"/>
            </a:pPr>
            <a:r>
              <a:rPr lang="en-US" sz="2400" b="1" i="0" dirty="0">
                <a:effectLst/>
              </a:rPr>
              <a:t>Product quality: </a:t>
            </a:r>
            <a:r>
              <a:rPr lang="en-US" sz="2400" b="0" i="0" dirty="0">
                <a:effectLst/>
              </a:rPr>
              <a:t>It is an essential requirement of any software product. Testing ensures a quality product is delivered to customers.</a:t>
            </a:r>
          </a:p>
          <a:p>
            <a:pPr lvl="1">
              <a:buFont typeface="Arial" panose="020B0604020202020204" pitchFamily="34" charset="0"/>
              <a:buChar char="•"/>
            </a:pPr>
            <a:r>
              <a:rPr lang="en-US" sz="2400" b="1" i="0" dirty="0">
                <a:effectLst/>
              </a:rPr>
              <a:t>Customer Satisfaction: </a:t>
            </a:r>
            <a:r>
              <a:rPr lang="en-US" sz="2400" b="0" i="0" dirty="0">
                <a:effectLst/>
              </a:rPr>
              <a:t>The main aim of any product is to give satisfaction to their customers. UI/UX Testing ensures the best user experience.</a:t>
            </a:r>
          </a:p>
          <a:p>
            <a:endParaRPr lang="en-US" dirty="0"/>
          </a:p>
        </p:txBody>
      </p:sp>
    </p:spTree>
    <p:extLst>
      <p:ext uri="{BB962C8B-B14F-4D97-AF65-F5344CB8AC3E}">
        <p14:creationId xmlns:p14="http://schemas.microsoft.com/office/powerpoint/2010/main" val="425358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6770-3CB2-4604-B2A8-1406C641CB6B}"/>
              </a:ext>
            </a:extLst>
          </p:cNvPr>
          <p:cNvSpPr>
            <a:spLocks noGrp="1"/>
          </p:cNvSpPr>
          <p:nvPr>
            <p:ph type="title"/>
          </p:nvPr>
        </p:nvSpPr>
        <p:spPr/>
        <p:txBody>
          <a:bodyPr/>
          <a:lstStyle/>
          <a:p>
            <a:r>
              <a:rPr lang="en-US" dirty="0"/>
              <a:t>Types of Software Testing</a:t>
            </a:r>
          </a:p>
        </p:txBody>
      </p:sp>
      <p:pic>
        <p:nvPicPr>
          <p:cNvPr id="1026" name="Picture 2" descr="Types of Software Testing in Software Engineering">
            <a:extLst>
              <a:ext uri="{FF2B5EF4-FFF2-40B4-BE49-F238E27FC236}">
                <a16:creationId xmlns:a16="http://schemas.microsoft.com/office/drawing/2014/main" id="{31B11295-4E1E-4FC3-B1FD-6085881EB8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3375" y="2547938"/>
            <a:ext cx="59817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5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E45C-DC80-4CA9-8F33-81C0CF2C90CF}"/>
              </a:ext>
            </a:extLst>
          </p:cNvPr>
          <p:cNvSpPr>
            <a:spLocks noGrp="1"/>
          </p:cNvSpPr>
          <p:nvPr>
            <p:ph type="title"/>
          </p:nvPr>
        </p:nvSpPr>
        <p:spPr/>
        <p:txBody>
          <a:bodyPr/>
          <a:lstStyle/>
          <a:p>
            <a:r>
              <a:rPr lang="en-US" dirty="0"/>
              <a:t>Functional Testing</a:t>
            </a:r>
          </a:p>
        </p:txBody>
      </p:sp>
      <p:sp>
        <p:nvSpPr>
          <p:cNvPr id="3" name="Content Placeholder 2">
            <a:extLst>
              <a:ext uri="{FF2B5EF4-FFF2-40B4-BE49-F238E27FC236}">
                <a16:creationId xmlns:a16="http://schemas.microsoft.com/office/drawing/2014/main" id="{F05C3FDF-CE93-42AF-897F-00BDB9731440}"/>
              </a:ext>
            </a:extLst>
          </p:cNvPr>
          <p:cNvSpPr>
            <a:spLocks noGrp="1"/>
          </p:cNvSpPr>
          <p:nvPr>
            <p:ph idx="1"/>
          </p:nvPr>
        </p:nvSpPr>
        <p:spPr/>
        <p:txBody>
          <a:bodyPr>
            <a:normAutofit/>
          </a:bodyPr>
          <a:lstStyle/>
          <a:p>
            <a:pPr marL="457200" indent="-457200">
              <a:buFont typeface="+mj-lt"/>
              <a:buAutoNum type="arabicPeriod"/>
            </a:pPr>
            <a:r>
              <a:rPr lang="en-US" sz="2800" dirty="0"/>
              <a:t>Unit Testing</a:t>
            </a:r>
          </a:p>
          <a:p>
            <a:pPr marL="457200" indent="-457200">
              <a:buFont typeface="+mj-lt"/>
              <a:buAutoNum type="arabicPeriod"/>
            </a:pPr>
            <a:r>
              <a:rPr lang="en-US" sz="2800" dirty="0"/>
              <a:t>Integration Testing</a:t>
            </a:r>
          </a:p>
          <a:p>
            <a:pPr marL="457200" indent="-457200">
              <a:buFont typeface="+mj-lt"/>
              <a:buAutoNum type="arabicPeriod"/>
            </a:pPr>
            <a:r>
              <a:rPr lang="en-US" sz="2800" dirty="0"/>
              <a:t>Smoke</a:t>
            </a:r>
          </a:p>
          <a:p>
            <a:pPr marL="457200" indent="-457200">
              <a:buFont typeface="+mj-lt"/>
              <a:buAutoNum type="arabicPeriod"/>
            </a:pPr>
            <a:r>
              <a:rPr lang="en-US" sz="2800" dirty="0"/>
              <a:t>UAT ( User Acceptance Testing)</a:t>
            </a:r>
          </a:p>
          <a:p>
            <a:pPr marL="457200" indent="-457200">
              <a:buFont typeface="+mj-lt"/>
              <a:buAutoNum type="arabicPeriod"/>
            </a:pPr>
            <a:r>
              <a:rPr lang="en-US" sz="2800" dirty="0"/>
              <a:t>Localization</a:t>
            </a:r>
          </a:p>
          <a:p>
            <a:pPr marL="457200" indent="-457200">
              <a:buFont typeface="+mj-lt"/>
              <a:buAutoNum type="arabicPeriod"/>
            </a:pPr>
            <a:r>
              <a:rPr lang="en-US" sz="2800" dirty="0"/>
              <a:t>Globalization</a:t>
            </a:r>
          </a:p>
          <a:p>
            <a:pPr marL="457200" indent="-457200">
              <a:buFont typeface="+mj-lt"/>
              <a:buAutoNum type="arabicPeriod"/>
            </a:pPr>
            <a:r>
              <a:rPr lang="en-US" sz="2800" dirty="0"/>
              <a:t>Interoperability</a:t>
            </a:r>
          </a:p>
        </p:txBody>
      </p:sp>
    </p:spTree>
    <p:extLst>
      <p:ext uri="{BB962C8B-B14F-4D97-AF65-F5344CB8AC3E}">
        <p14:creationId xmlns:p14="http://schemas.microsoft.com/office/powerpoint/2010/main" val="31275844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7082</TotalTime>
  <Words>2714</Words>
  <Application>Microsoft Office PowerPoint</Application>
  <PresentationFormat>On-screen Show (4:3)</PresentationFormat>
  <Paragraphs>295</Paragraphs>
  <Slides>58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Consolas</vt:lpstr>
      <vt:lpstr>Source Sans Pro</vt:lpstr>
      <vt:lpstr>Wingdings</vt:lpstr>
      <vt:lpstr>Retrospect</vt:lpstr>
      <vt:lpstr>Software Construction &amp;  Development</vt:lpstr>
      <vt:lpstr>Software Testing</vt:lpstr>
      <vt:lpstr>What is Software Testing?</vt:lpstr>
      <vt:lpstr>What does it entail?</vt:lpstr>
      <vt:lpstr>Why do we test any software?</vt:lpstr>
      <vt:lpstr>Why do we test any software?</vt:lpstr>
      <vt:lpstr>Benefits of Software Testing</vt:lpstr>
      <vt:lpstr>Types of Software Testing</vt:lpstr>
      <vt:lpstr>Functional Testing</vt:lpstr>
      <vt:lpstr>Non-functional Testing</vt:lpstr>
      <vt:lpstr>Maintenance Testing</vt:lpstr>
      <vt:lpstr>Unit Testing</vt:lpstr>
      <vt:lpstr>Unit Testing</vt:lpstr>
      <vt:lpstr>Why do Unit Testing?</vt:lpstr>
      <vt:lpstr>PowerPoint Presentation</vt:lpstr>
      <vt:lpstr>Reasons to Unit Test</vt:lpstr>
      <vt:lpstr>Code Coverage in Unit Testing</vt:lpstr>
      <vt:lpstr>Statement Coverage</vt:lpstr>
      <vt:lpstr>Example Code</vt:lpstr>
      <vt:lpstr>Decision Coverage</vt:lpstr>
      <vt:lpstr>Example Code</vt:lpstr>
      <vt:lpstr>Branch Coverage</vt:lpstr>
      <vt:lpstr>Branch Coverage</vt:lpstr>
      <vt:lpstr>Example</vt:lpstr>
      <vt:lpstr>Condition Coverage</vt:lpstr>
      <vt:lpstr>Example</vt:lpstr>
      <vt:lpstr>How to test Conditional Coverage?</vt:lpstr>
      <vt:lpstr>Finite State Machine Coverage</vt:lpstr>
      <vt:lpstr>Unit Testing Best Practices</vt:lpstr>
      <vt:lpstr>JUnit</vt:lpstr>
      <vt:lpstr>Testing with JUnit</vt:lpstr>
      <vt:lpstr>About JUnit</vt:lpstr>
      <vt:lpstr>Badly Written Test Code</vt:lpstr>
      <vt:lpstr>Test Fixture</vt:lpstr>
      <vt:lpstr>Test Fixture</vt:lpstr>
      <vt:lpstr>Setup and Teardown</vt:lpstr>
      <vt:lpstr>@Before Annotation</vt:lpstr>
      <vt:lpstr>@After annotation</vt:lpstr>
      <vt:lpstr>@Before &amp; @After Annotations</vt:lpstr>
      <vt:lpstr>Proper Class with a Test Fixture</vt:lpstr>
      <vt:lpstr>Once Only Setup</vt:lpstr>
      <vt:lpstr>Once Only Teardown</vt:lpstr>
      <vt:lpstr>JUnitCore</vt:lpstr>
      <vt:lpstr>Code Example</vt:lpstr>
      <vt:lpstr>First JUnit Test</vt:lpstr>
      <vt:lpstr>MyFirstClassTest.java</vt:lpstr>
      <vt:lpstr>TestRunner.java</vt:lpstr>
      <vt:lpstr>Other Annotations</vt:lpstr>
      <vt:lpstr>Example with all Annotations</vt:lpstr>
      <vt:lpstr>JunitAnnotationsExample.java</vt:lpstr>
      <vt:lpstr>JunitAnnotationsExample.java</vt:lpstr>
      <vt:lpstr>JunitAnnotationsExample.java</vt:lpstr>
      <vt:lpstr>JunitAnnotationsExample.java</vt:lpstr>
      <vt:lpstr>Result:</vt:lpstr>
      <vt:lpstr>JUnit Assert Class</vt:lpstr>
      <vt:lpstr>JUnit Assert Class</vt:lpstr>
      <vt:lpstr>Other Classes (explore by yourselves)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Dr. Hassan Jamil Syed</cp:lastModifiedBy>
  <cp:revision>669</cp:revision>
  <dcterms:created xsi:type="dcterms:W3CDTF">2021-08-26T05:50:28Z</dcterms:created>
  <dcterms:modified xsi:type="dcterms:W3CDTF">2022-05-12T08:59:22Z</dcterms:modified>
</cp:coreProperties>
</file>