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113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E16234-6769-46E7-915E-82B2D566A172}"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B7518-9A45-45C7-AE6F-CB3D95065239}" type="slidenum">
              <a:rPr lang="en-US" smtClean="0"/>
              <a:t>‹#›</a:t>
            </a:fld>
            <a:endParaRPr lang="en-US"/>
          </a:p>
        </p:txBody>
      </p:sp>
    </p:spTree>
    <p:extLst>
      <p:ext uri="{BB962C8B-B14F-4D97-AF65-F5344CB8AC3E}">
        <p14:creationId xmlns:p14="http://schemas.microsoft.com/office/powerpoint/2010/main" val="2320636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E16234-6769-46E7-915E-82B2D566A172}"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B7518-9A45-45C7-AE6F-CB3D95065239}" type="slidenum">
              <a:rPr lang="en-US" smtClean="0"/>
              <a:t>‹#›</a:t>
            </a:fld>
            <a:endParaRPr lang="en-US"/>
          </a:p>
        </p:txBody>
      </p:sp>
    </p:spTree>
    <p:extLst>
      <p:ext uri="{BB962C8B-B14F-4D97-AF65-F5344CB8AC3E}">
        <p14:creationId xmlns:p14="http://schemas.microsoft.com/office/powerpoint/2010/main" val="3068751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E16234-6769-46E7-915E-82B2D566A172}"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B7518-9A45-45C7-AE6F-CB3D95065239}" type="slidenum">
              <a:rPr lang="en-US" smtClean="0"/>
              <a:t>‹#›</a:t>
            </a:fld>
            <a:endParaRPr lang="en-US"/>
          </a:p>
        </p:txBody>
      </p:sp>
    </p:spTree>
    <p:extLst>
      <p:ext uri="{BB962C8B-B14F-4D97-AF65-F5344CB8AC3E}">
        <p14:creationId xmlns:p14="http://schemas.microsoft.com/office/powerpoint/2010/main" val="1427981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E16234-6769-46E7-915E-82B2D566A172}"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B7518-9A45-45C7-AE6F-CB3D95065239}" type="slidenum">
              <a:rPr lang="en-US" smtClean="0"/>
              <a:t>‹#›</a:t>
            </a:fld>
            <a:endParaRPr lang="en-US"/>
          </a:p>
        </p:txBody>
      </p:sp>
    </p:spTree>
    <p:extLst>
      <p:ext uri="{BB962C8B-B14F-4D97-AF65-F5344CB8AC3E}">
        <p14:creationId xmlns:p14="http://schemas.microsoft.com/office/powerpoint/2010/main" val="2940084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E16234-6769-46E7-915E-82B2D566A172}"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B7518-9A45-45C7-AE6F-CB3D95065239}" type="slidenum">
              <a:rPr lang="en-US" smtClean="0"/>
              <a:t>‹#›</a:t>
            </a:fld>
            <a:endParaRPr lang="en-US"/>
          </a:p>
        </p:txBody>
      </p:sp>
    </p:spTree>
    <p:extLst>
      <p:ext uri="{BB962C8B-B14F-4D97-AF65-F5344CB8AC3E}">
        <p14:creationId xmlns:p14="http://schemas.microsoft.com/office/powerpoint/2010/main" val="1684200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E16234-6769-46E7-915E-82B2D566A172}" type="datetimeFigureOut">
              <a:rPr lang="en-US" smtClean="0"/>
              <a:t>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AB7518-9A45-45C7-AE6F-CB3D95065239}" type="slidenum">
              <a:rPr lang="en-US" smtClean="0"/>
              <a:t>‹#›</a:t>
            </a:fld>
            <a:endParaRPr lang="en-US"/>
          </a:p>
        </p:txBody>
      </p:sp>
    </p:spTree>
    <p:extLst>
      <p:ext uri="{BB962C8B-B14F-4D97-AF65-F5344CB8AC3E}">
        <p14:creationId xmlns:p14="http://schemas.microsoft.com/office/powerpoint/2010/main" val="2994663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E16234-6769-46E7-915E-82B2D566A172}" type="datetimeFigureOut">
              <a:rPr lang="en-US" smtClean="0"/>
              <a:t>2/11/2022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AB7518-9A45-45C7-AE6F-CB3D95065239}" type="slidenum">
              <a:rPr lang="en-US" smtClean="0"/>
              <a:t>‹#›</a:t>
            </a:fld>
            <a:endParaRPr lang="en-US"/>
          </a:p>
        </p:txBody>
      </p:sp>
    </p:spTree>
    <p:extLst>
      <p:ext uri="{BB962C8B-B14F-4D97-AF65-F5344CB8AC3E}">
        <p14:creationId xmlns:p14="http://schemas.microsoft.com/office/powerpoint/2010/main" val="2077138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E16234-6769-46E7-915E-82B2D566A172}" type="datetimeFigureOut">
              <a:rPr lang="en-US" smtClean="0"/>
              <a:t>2/11/2022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AB7518-9A45-45C7-AE6F-CB3D95065239}" type="slidenum">
              <a:rPr lang="en-US" smtClean="0"/>
              <a:t>‹#›</a:t>
            </a:fld>
            <a:endParaRPr lang="en-US"/>
          </a:p>
        </p:txBody>
      </p:sp>
    </p:spTree>
    <p:extLst>
      <p:ext uri="{BB962C8B-B14F-4D97-AF65-F5344CB8AC3E}">
        <p14:creationId xmlns:p14="http://schemas.microsoft.com/office/powerpoint/2010/main" val="1175190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E16234-6769-46E7-915E-82B2D566A172}" type="datetimeFigureOut">
              <a:rPr lang="en-US" smtClean="0"/>
              <a:t>2/11/2022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AB7518-9A45-45C7-AE6F-CB3D95065239}" type="slidenum">
              <a:rPr lang="en-US" smtClean="0"/>
              <a:t>‹#›</a:t>
            </a:fld>
            <a:endParaRPr lang="en-US"/>
          </a:p>
        </p:txBody>
      </p:sp>
    </p:spTree>
    <p:extLst>
      <p:ext uri="{BB962C8B-B14F-4D97-AF65-F5344CB8AC3E}">
        <p14:creationId xmlns:p14="http://schemas.microsoft.com/office/powerpoint/2010/main" val="2125552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E16234-6769-46E7-915E-82B2D566A172}" type="datetimeFigureOut">
              <a:rPr lang="en-US" smtClean="0"/>
              <a:t>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AB7518-9A45-45C7-AE6F-CB3D95065239}" type="slidenum">
              <a:rPr lang="en-US" smtClean="0"/>
              <a:t>‹#›</a:t>
            </a:fld>
            <a:endParaRPr lang="en-US"/>
          </a:p>
        </p:txBody>
      </p:sp>
    </p:spTree>
    <p:extLst>
      <p:ext uri="{BB962C8B-B14F-4D97-AF65-F5344CB8AC3E}">
        <p14:creationId xmlns:p14="http://schemas.microsoft.com/office/powerpoint/2010/main" val="3392580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E16234-6769-46E7-915E-82B2D566A172}" type="datetimeFigureOut">
              <a:rPr lang="en-US" smtClean="0"/>
              <a:t>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AB7518-9A45-45C7-AE6F-CB3D95065239}" type="slidenum">
              <a:rPr lang="en-US" smtClean="0"/>
              <a:t>‹#›</a:t>
            </a:fld>
            <a:endParaRPr lang="en-US"/>
          </a:p>
        </p:txBody>
      </p:sp>
    </p:spTree>
    <p:extLst>
      <p:ext uri="{BB962C8B-B14F-4D97-AF65-F5344CB8AC3E}">
        <p14:creationId xmlns:p14="http://schemas.microsoft.com/office/powerpoint/2010/main" val="931394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E16234-6769-46E7-915E-82B2D566A172}" type="datetimeFigureOut">
              <a:rPr lang="en-US" smtClean="0"/>
              <a:t>2/11/2022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AB7518-9A45-45C7-AE6F-CB3D95065239}" type="slidenum">
              <a:rPr lang="en-US" smtClean="0"/>
              <a:t>‹#›</a:t>
            </a:fld>
            <a:endParaRPr lang="en-US"/>
          </a:p>
        </p:txBody>
      </p:sp>
    </p:spTree>
    <p:extLst>
      <p:ext uri="{BB962C8B-B14F-4D97-AF65-F5344CB8AC3E}">
        <p14:creationId xmlns:p14="http://schemas.microsoft.com/office/powerpoint/2010/main" val="2121739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Business Process Engineering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05300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process example</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330042" y="2248546"/>
            <a:ext cx="9531916" cy="3069177"/>
          </a:xfrm>
          <a:prstGeom prst="rect">
            <a:avLst/>
          </a:prstGeom>
        </p:spPr>
      </p:pic>
    </p:spTree>
    <p:extLst>
      <p:ext uri="{BB962C8B-B14F-4D97-AF65-F5344CB8AC3E}">
        <p14:creationId xmlns:p14="http://schemas.microsoft.com/office/powerpoint/2010/main" val="1305728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269174" y="2659740"/>
            <a:ext cx="7653651" cy="2950947"/>
          </a:xfrm>
          <a:prstGeom prst="rect">
            <a:avLst/>
          </a:prstGeom>
        </p:spPr>
      </p:pic>
    </p:spTree>
    <p:extLst>
      <p:ext uri="{BB962C8B-B14F-4D97-AF65-F5344CB8AC3E}">
        <p14:creationId xmlns:p14="http://schemas.microsoft.com/office/powerpoint/2010/main" val="3881318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461"/>
            <a:ext cx="10515600" cy="1325563"/>
          </a:xfrm>
        </p:spPr>
        <p:txBody>
          <a:bodyPr/>
          <a:lstStyle/>
          <a:p>
            <a:r>
              <a:rPr lang="en-US" dirty="0" smtClean="0"/>
              <a:t>Interaction behavior</a:t>
            </a:r>
            <a:endParaRPr lang="en-US" dirty="0"/>
          </a:p>
        </p:txBody>
      </p:sp>
      <p:sp>
        <p:nvSpPr>
          <p:cNvPr id="3" name="Content Placeholder 2"/>
          <p:cNvSpPr>
            <a:spLocks noGrp="1"/>
          </p:cNvSpPr>
          <p:nvPr>
            <p:ph idx="1"/>
          </p:nvPr>
        </p:nvSpPr>
        <p:spPr>
          <a:xfrm>
            <a:off x="-257453" y="1603682"/>
            <a:ext cx="12538628" cy="4581579"/>
          </a:xfrm>
        </p:spPr>
        <p:txBody>
          <a:bodyPr/>
          <a:lstStyle/>
          <a:p>
            <a:endParaRPr lang="en-US" dirty="0"/>
          </a:p>
        </p:txBody>
      </p:sp>
      <p:pic>
        <p:nvPicPr>
          <p:cNvPr id="4" name="Picture 3"/>
          <p:cNvPicPr>
            <a:picLocks noChangeAspect="1"/>
          </p:cNvPicPr>
          <p:nvPr/>
        </p:nvPicPr>
        <p:blipFill>
          <a:blip r:embed="rId2"/>
          <a:stretch>
            <a:fillRect/>
          </a:stretch>
        </p:blipFill>
        <p:spPr>
          <a:xfrm>
            <a:off x="1850653" y="1116366"/>
            <a:ext cx="8495375" cy="5451578"/>
          </a:xfrm>
          <a:prstGeom prst="rect">
            <a:avLst/>
          </a:prstGeom>
        </p:spPr>
      </p:pic>
    </p:spTree>
    <p:extLst>
      <p:ext uri="{BB962C8B-B14F-4D97-AF65-F5344CB8AC3E}">
        <p14:creationId xmlns:p14="http://schemas.microsoft.com/office/powerpoint/2010/main" val="3651344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962275" y="678679"/>
            <a:ext cx="6267450" cy="5695950"/>
          </a:xfrm>
          <a:prstGeom prst="rect">
            <a:avLst/>
          </a:prstGeom>
        </p:spPr>
      </p:pic>
    </p:spTree>
    <p:extLst>
      <p:ext uri="{BB962C8B-B14F-4D97-AF65-F5344CB8AC3E}">
        <p14:creationId xmlns:p14="http://schemas.microsoft.com/office/powerpoint/2010/main" val="1945301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Business Process </a:t>
            </a:r>
            <a:r>
              <a:rPr lang="en-US" dirty="0" smtClean="0"/>
              <a:t>Lifecycle </a:t>
            </a:r>
            <a:br>
              <a:rPr lang="en-US" dirty="0" smtClean="0"/>
            </a:br>
            <a:r>
              <a:rPr lang="en-US" dirty="0">
                <a:solidFill>
                  <a:srgbClr val="FF0000"/>
                </a:solidFill>
              </a:rPr>
              <a:t>Phase 1: Design and Analysis</a:t>
            </a:r>
            <a:br>
              <a:rPr lang="en-US" dirty="0">
                <a:solidFill>
                  <a:srgbClr val="FF0000"/>
                </a:solidFill>
              </a:rPr>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Surveys </a:t>
            </a:r>
            <a:r>
              <a:rPr lang="en-US" dirty="0"/>
              <a:t>on the business </a:t>
            </a:r>
            <a:r>
              <a:rPr lang="en-US" dirty="0" smtClean="0"/>
              <a:t>processes</a:t>
            </a:r>
          </a:p>
          <a:p>
            <a:r>
              <a:rPr lang="en-US" dirty="0" smtClean="0"/>
              <a:t>Organizational </a:t>
            </a:r>
            <a:r>
              <a:rPr lang="en-US" dirty="0"/>
              <a:t>and technical </a:t>
            </a:r>
            <a:r>
              <a:rPr lang="en-US" dirty="0" smtClean="0"/>
              <a:t>environment</a:t>
            </a:r>
          </a:p>
          <a:p>
            <a:r>
              <a:rPr lang="en-US" dirty="0" smtClean="0"/>
              <a:t>Based </a:t>
            </a:r>
            <a:r>
              <a:rPr lang="en-US" dirty="0"/>
              <a:t>on these surveys, business processes are identified, </a:t>
            </a:r>
            <a:r>
              <a:rPr lang="en-US" dirty="0" smtClean="0"/>
              <a:t>reviewed, validated</a:t>
            </a:r>
            <a:r>
              <a:rPr lang="en-US" dirty="0"/>
              <a:t>, and </a:t>
            </a:r>
            <a:r>
              <a:rPr lang="en-US" dirty="0" smtClean="0"/>
              <a:t>represented </a:t>
            </a:r>
            <a:r>
              <a:rPr lang="en-US" dirty="0"/>
              <a:t>by business process models</a:t>
            </a:r>
            <a:r>
              <a:rPr lang="en-US" dirty="0" smtClean="0"/>
              <a:t>.</a:t>
            </a:r>
          </a:p>
          <a:p>
            <a:r>
              <a:rPr lang="en-US" dirty="0"/>
              <a:t>Business process modelling techniques as well as validation, simulation, and verification techniques are used during this phase</a:t>
            </a:r>
            <a:r>
              <a:rPr lang="en-US" dirty="0" smtClean="0"/>
              <a:t>.</a:t>
            </a:r>
          </a:p>
          <a:p>
            <a:r>
              <a:rPr lang="en-US" dirty="0"/>
              <a:t>Once an initial design of a business process is developed, it needs to be validated</a:t>
            </a:r>
            <a:r>
              <a:rPr lang="en-US" dirty="0" smtClean="0"/>
              <a:t>.</a:t>
            </a:r>
          </a:p>
          <a:p>
            <a:r>
              <a:rPr lang="en-US" dirty="0"/>
              <a:t>Simulation techniques can be used to support validation, because certain undesired execution sequences might be simulated that show deficits in the process model.</a:t>
            </a:r>
          </a:p>
        </p:txBody>
      </p:sp>
    </p:spTree>
    <p:extLst>
      <p:ext uri="{BB962C8B-B14F-4D97-AF65-F5344CB8AC3E}">
        <p14:creationId xmlns:p14="http://schemas.microsoft.com/office/powerpoint/2010/main" val="2729588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Phase 2: Configuration</a:t>
            </a:r>
          </a:p>
        </p:txBody>
      </p:sp>
      <p:sp>
        <p:nvSpPr>
          <p:cNvPr id="3" name="Content Placeholder 2"/>
          <p:cNvSpPr>
            <a:spLocks noGrp="1"/>
          </p:cNvSpPr>
          <p:nvPr>
            <p:ph idx="1"/>
          </p:nvPr>
        </p:nvSpPr>
        <p:spPr/>
        <p:txBody>
          <a:bodyPr/>
          <a:lstStyle/>
          <a:p>
            <a:r>
              <a:rPr lang="en-US" dirty="0"/>
              <a:t>Once the business process model is designed and verified, the business process needs to be implemented. </a:t>
            </a:r>
            <a:endParaRPr lang="en-US" dirty="0" smtClean="0"/>
          </a:p>
          <a:p>
            <a:r>
              <a:rPr lang="en-US" dirty="0" smtClean="0"/>
              <a:t>It </a:t>
            </a:r>
            <a:r>
              <a:rPr lang="en-US" dirty="0"/>
              <a:t>can be </a:t>
            </a:r>
            <a:r>
              <a:rPr lang="en-US" dirty="0" smtClean="0"/>
              <a:t>implemented </a:t>
            </a:r>
            <a:r>
              <a:rPr lang="en-US" dirty="0"/>
              <a:t>by a set of policies and procedures that the employees of the enterprise need to comply </a:t>
            </a:r>
            <a:r>
              <a:rPr lang="en-US" dirty="0" smtClean="0"/>
              <a:t>with.</a:t>
            </a:r>
          </a:p>
          <a:p>
            <a:r>
              <a:rPr lang="en-US" dirty="0" smtClean="0"/>
              <a:t>In case </a:t>
            </a:r>
            <a:r>
              <a:rPr lang="en-US" dirty="0"/>
              <a:t>of software, an implementation platform is chosen during the configuration phase.</a:t>
            </a:r>
          </a:p>
        </p:txBody>
      </p:sp>
    </p:spTree>
    <p:extLst>
      <p:ext uri="{BB962C8B-B14F-4D97-AF65-F5344CB8AC3E}">
        <p14:creationId xmlns:p14="http://schemas.microsoft.com/office/powerpoint/2010/main" val="1326667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Phase 3: Enactment</a:t>
            </a:r>
          </a:p>
        </p:txBody>
      </p:sp>
      <p:sp>
        <p:nvSpPr>
          <p:cNvPr id="3" name="Content Placeholder 2"/>
          <p:cNvSpPr>
            <a:spLocks noGrp="1"/>
          </p:cNvSpPr>
          <p:nvPr>
            <p:ph idx="1"/>
          </p:nvPr>
        </p:nvSpPr>
        <p:spPr/>
        <p:txBody>
          <a:bodyPr/>
          <a:lstStyle/>
          <a:p>
            <a:r>
              <a:rPr lang="en-US" dirty="0"/>
              <a:t>The process enactment phase encompasses the actual run time of the business process. </a:t>
            </a:r>
            <a:endParaRPr lang="en-US" dirty="0" smtClean="0"/>
          </a:p>
          <a:p>
            <a:r>
              <a:rPr lang="en-US" dirty="0" smtClean="0"/>
              <a:t>Business </a:t>
            </a:r>
            <a:r>
              <a:rPr lang="en-US" dirty="0"/>
              <a:t>process instances are initiated to fulfil the business goals of a </a:t>
            </a:r>
            <a:r>
              <a:rPr lang="en-US" dirty="0" smtClean="0"/>
              <a:t>company.</a:t>
            </a:r>
            <a:endParaRPr lang="en-US" dirty="0"/>
          </a:p>
        </p:txBody>
      </p:sp>
    </p:spTree>
    <p:extLst>
      <p:ext uri="{BB962C8B-B14F-4D97-AF65-F5344CB8AC3E}">
        <p14:creationId xmlns:p14="http://schemas.microsoft.com/office/powerpoint/2010/main" val="516030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Phase 4: Evaluation</a:t>
            </a:r>
          </a:p>
        </p:txBody>
      </p:sp>
      <p:sp>
        <p:nvSpPr>
          <p:cNvPr id="3" name="Content Placeholder 2"/>
          <p:cNvSpPr>
            <a:spLocks noGrp="1"/>
          </p:cNvSpPr>
          <p:nvPr>
            <p:ph idx="1"/>
          </p:nvPr>
        </p:nvSpPr>
        <p:spPr/>
        <p:txBody>
          <a:bodyPr/>
          <a:lstStyle/>
          <a:p>
            <a:r>
              <a:rPr lang="en-US" dirty="0"/>
              <a:t>The evaluation phase uses information available to evaluate and improve </a:t>
            </a:r>
            <a:r>
              <a:rPr lang="en-US" dirty="0" smtClean="0"/>
              <a:t>business </a:t>
            </a:r>
            <a:r>
              <a:rPr lang="en-US" dirty="0"/>
              <a:t>process models and their implementations</a:t>
            </a:r>
            <a:r>
              <a:rPr lang="en-US" dirty="0" smtClean="0"/>
              <a:t>.</a:t>
            </a:r>
          </a:p>
          <a:p>
            <a:r>
              <a:rPr lang="en-US" dirty="0" smtClean="0"/>
              <a:t>Execution </a:t>
            </a:r>
            <a:r>
              <a:rPr lang="en-US" dirty="0"/>
              <a:t>logs are evaluated using business activity monitoring and process mining techniques. </a:t>
            </a:r>
            <a:endParaRPr lang="en-US" dirty="0" smtClean="0"/>
          </a:p>
          <a:p>
            <a:r>
              <a:rPr lang="en-US" dirty="0" smtClean="0"/>
              <a:t>These techniques </a:t>
            </a:r>
            <a:r>
              <a:rPr lang="en-US" dirty="0"/>
              <a:t>aim at identifying the quality of business process models and the </a:t>
            </a:r>
            <a:r>
              <a:rPr lang="en-US" dirty="0" smtClean="0"/>
              <a:t>adequacy </a:t>
            </a:r>
            <a:r>
              <a:rPr lang="en-US" dirty="0"/>
              <a:t>of the execution environment.</a:t>
            </a:r>
          </a:p>
        </p:txBody>
      </p:sp>
    </p:spTree>
    <p:extLst>
      <p:ext uri="{BB962C8B-B14F-4D97-AF65-F5344CB8AC3E}">
        <p14:creationId xmlns:p14="http://schemas.microsoft.com/office/powerpoint/2010/main" val="3426113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509837" y="333375"/>
            <a:ext cx="7172325" cy="6191250"/>
          </a:xfrm>
          <a:prstGeom prst="rect">
            <a:avLst/>
          </a:prstGeom>
        </p:spPr>
      </p:pic>
    </p:spTree>
    <p:extLst>
      <p:ext uri="{BB962C8B-B14F-4D97-AF65-F5344CB8AC3E}">
        <p14:creationId xmlns:p14="http://schemas.microsoft.com/office/powerpoint/2010/main" val="437164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BPM</a:t>
            </a:r>
            <a:endParaRPr lang="en-US" dirty="0"/>
          </a:p>
        </p:txBody>
      </p:sp>
      <p:sp>
        <p:nvSpPr>
          <p:cNvPr id="3" name="Content Placeholder 2"/>
          <p:cNvSpPr>
            <a:spLocks noGrp="1"/>
          </p:cNvSpPr>
          <p:nvPr>
            <p:ph idx="1"/>
          </p:nvPr>
        </p:nvSpPr>
        <p:spPr/>
        <p:txBody>
          <a:bodyPr/>
          <a:lstStyle/>
          <a:p>
            <a:r>
              <a:rPr lang="en-US" dirty="0">
                <a:solidFill>
                  <a:schemeClr val="accent5">
                    <a:lumMod val="75000"/>
                  </a:schemeClr>
                </a:solidFill>
              </a:rPr>
              <a:t>Chief Process Officer </a:t>
            </a:r>
            <a:r>
              <a:rPr lang="en-US" dirty="0"/>
              <a:t>: The chief process officer is responsible for </a:t>
            </a:r>
            <a:r>
              <a:rPr lang="en-US" dirty="0" smtClean="0"/>
              <a:t>standardizing </a:t>
            </a:r>
            <a:r>
              <a:rPr lang="en-US" dirty="0"/>
              <a:t>and harmonizing business processes in the enterprise. </a:t>
            </a:r>
            <a:endParaRPr lang="en-US" dirty="0" smtClean="0"/>
          </a:p>
          <a:p>
            <a:r>
              <a:rPr lang="en-US" dirty="0" smtClean="0"/>
              <a:t>In </a:t>
            </a:r>
            <a:r>
              <a:rPr lang="en-US" dirty="0"/>
              <a:t>addition, he or she is responsible for the evolution of business processes in the </a:t>
            </a:r>
            <a:r>
              <a:rPr lang="en-US" dirty="0" smtClean="0"/>
              <a:t>presence </a:t>
            </a:r>
            <a:r>
              <a:rPr lang="en-US" dirty="0"/>
              <a:t>of changing market requirements. </a:t>
            </a:r>
            <a:endParaRPr lang="en-US" dirty="0" smtClean="0"/>
          </a:p>
          <a:p>
            <a:r>
              <a:rPr lang="en-US" dirty="0" smtClean="0"/>
              <a:t>Installing </a:t>
            </a:r>
            <a:r>
              <a:rPr lang="en-US" dirty="0"/>
              <a:t>an explicit role of chief process officer acknowledges the importance of business process </a:t>
            </a:r>
            <a:r>
              <a:rPr lang="en-US" dirty="0" smtClean="0"/>
              <a:t>management </a:t>
            </a:r>
            <a:r>
              <a:rPr lang="en-US" dirty="0"/>
              <a:t>at the top level management.</a:t>
            </a:r>
          </a:p>
        </p:txBody>
      </p:sp>
    </p:spTree>
    <p:extLst>
      <p:ext uri="{BB962C8B-B14F-4D97-AF65-F5344CB8AC3E}">
        <p14:creationId xmlns:p14="http://schemas.microsoft.com/office/powerpoint/2010/main" val="1676686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organization want</a:t>
            </a:r>
            <a:endParaRPr lang="en-US" dirty="0"/>
          </a:p>
        </p:txBody>
      </p:sp>
      <p:sp>
        <p:nvSpPr>
          <p:cNvPr id="3" name="Content Placeholder 2"/>
          <p:cNvSpPr>
            <a:spLocks noGrp="1"/>
          </p:cNvSpPr>
          <p:nvPr>
            <p:ph idx="1"/>
          </p:nvPr>
        </p:nvSpPr>
        <p:spPr/>
        <p:txBody>
          <a:bodyPr/>
          <a:lstStyle/>
          <a:p>
            <a:r>
              <a:rPr lang="en-US" dirty="0"/>
              <a:t>D</a:t>
            </a:r>
            <a:r>
              <a:rPr lang="en-US" dirty="0" smtClean="0"/>
              <a:t>eveloping global capacity. </a:t>
            </a:r>
          </a:p>
          <a:p>
            <a:r>
              <a:rPr lang="en-US" dirty="0" smtClean="0"/>
              <a:t>Positioning for growth.</a:t>
            </a:r>
          </a:p>
          <a:p>
            <a:r>
              <a:rPr lang="en-US" dirty="0" smtClean="0"/>
              <a:t>Relentless business improvement.</a:t>
            </a:r>
          </a:p>
          <a:p>
            <a:r>
              <a:rPr lang="en-US" dirty="0" smtClean="0"/>
              <a:t>Managing from the outside in.</a:t>
            </a:r>
            <a:endParaRPr lang="en-US" dirty="0"/>
          </a:p>
        </p:txBody>
      </p:sp>
    </p:spTree>
    <p:extLst>
      <p:ext uri="{BB962C8B-B14F-4D97-AF65-F5344CB8AC3E}">
        <p14:creationId xmlns:p14="http://schemas.microsoft.com/office/powerpoint/2010/main" val="3886892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chemeClr val="accent5">
                    <a:lumMod val="75000"/>
                  </a:schemeClr>
                </a:solidFill>
              </a:rPr>
              <a:t>Business Engineer </a:t>
            </a:r>
            <a:r>
              <a:rPr lang="en-US" dirty="0"/>
              <a:t>: Business engineers are business domain experts </a:t>
            </a:r>
            <a:r>
              <a:rPr lang="en-US" dirty="0" smtClean="0"/>
              <a:t>responsible </a:t>
            </a:r>
            <a:r>
              <a:rPr lang="en-US" dirty="0"/>
              <a:t>for defining strategic goals of the company and organizational business processes. </a:t>
            </a:r>
            <a:endParaRPr lang="en-US" dirty="0" smtClean="0"/>
          </a:p>
          <a:p>
            <a:r>
              <a:rPr lang="en-US" dirty="0" smtClean="0"/>
              <a:t>Often</a:t>
            </a:r>
            <a:r>
              <a:rPr lang="en-US" dirty="0"/>
              <a:t>, business engineers have a nontechnical </a:t>
            </a:r>
            <a:r>
              <a:rPr lang="en-US" dirty="0" smtClean="0"/>
              <a:t>educational </a:t>
            </a:r>
            <a:r>
              <a:rPr lang="en-US" dirty="0"/>
              <a:t>background, so that convenient and simple-to-use process modelling notations are required to communicate about business processes with these stakeholders. </a:t>
            </a:r>
          </a:p>
        </p:txBody>
      </p:sp>
    </p:spTree>
    <p:extLst>
      <p:ext uri="{BB962C8B-B14F-4D97-AF65-F5344CB8AC3E}">
        <p14:creationId xmlns:p14="http://schemas.microsoft.com/office/powerpoint/2010/main" val="1443507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chemeClr val="accent5">
                    <a:lumMod val="75000"/>
                  </a:schemeClr>
                </a:solidFill>
              </a:rPr>
              <a:t>Process Designer </a:t>
            </a:r>
            <a:r>
              <a:rPr lang="en-US" dirty="0"/>
              <a:t>: Process designers are responsible for modelling </a:t>
            </a:r>
            <a:r>
              <a:rPr lang="en-US" dirty="0" smtClean="0"/>
              <a:t>business </a:t>
            </a:r>
            <a:r>
              <a:rPr lang="en-US" dirty="0"/>
              <a:t>processes by communicating with business domain experts and other stakeholders. </a:t>
            </a:r>
            <a:endParaRPr lang="en-US" dirty="0" smtClean="0"/>
          </a:p>
          <a:p>
            <a:r>
              <a:rPr lang="en-US" dirty="0" smtClean="0"/>
              <a:t>Very </a:t>
            </a:r>
            <a:r>
              <a:rPr lang="en-US" dirty="0"/>
              <a:t>good analytical capabilities and excellent </a:t>
            </a:r>
            <a:r>
              <a:rPr lang="en-US" dirty="0" smtClean="0"/>
              <a:t>communication </a:t>
            </a:r>
            <a:r>
              <a:rPr lang="en-US" dirty="0"/>
              <a:t>skills are important for a process designer</a:t>
            </a:r>
          </a:p>
        </p:txBody>
      </p:sp>
    </p:spTree>
    <p:extLst>
      <p:ext uri="{BB962C8B-B14F-4D97-AF65-F5344CB8AC3E}">
        <p14:creationId xmlns:p14="http://schemas.microsoft.com/office/powerpoint/2010/main" val="3890137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chemeClr val="accent5">
                    <a:lumMod val="75000"/>
                  </a:schemeClr>
                </a:solidFill>
              </a:rPr>
              <a:t>Process Participant</a:t>
            </a:r>
            <a:r>
              <a:rPr lang="en-US" dirty="0"/>
              <a:t>: Process participants conduct the actual operational work during the enactment of business process instances. </a:t>
            </a:r>
            <a:endParaRPr lang="en-US" dirty="0" smtClean="0"/>
          </a:p>
          <a:p>
            <a:r>
              <a:rPr lang="en-US" dirty="0" smtClean="0"/>
              <a:t>They </a:t>
            </a:r>
            <a:r>
              <a:rPr lang="en-US" dirty="0"/>
              <a:t>also play an important role during business process modelling, because they are knowledgeable about the activities conducted and their interrelationships with activities conducted by other process participants. </a:t>
            </a:r>
            <a:endParaRPr lang="en-US" dirty="0" smtClean="0"/>
          </a:p>
          <a:p>
            <a:r>
              <a:rPr lang="en-US" dirty="0" smtClean="0"/>
              <a:t>It </a:t>
            </a:r>
            <a:r>
              <a:rPr lang="en-US" dirty="0"/>
              <a:t>is the task of the process designer to assemble from this information a consistent overall view and capture it as a business process model.</a:t>
            </a:r>
          </a:p>
        </p:txBody>
      </p:sp>
    </p:spTree>
    <p:extLst>
      <p:ext uri="{BB962C8B-B14F-4D97-AF65-F5344CB8AC3E}">
        <p14:creationId xmlns:p14="http://schemas.microsoft.com/office/powerpoint/2010/main" val="3162486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chemeClr val="accent5">
                    <a:lumMod val="75000"/>
                  </a:schemeClr>
                </a:solidFill>
              </a:rPr>
              <a:t>Knowledge Worker </a:t>
            </a:r>
            <a:r>
              <a:rPr lang="en-US" dirty="0"/>
              <a:t>: Knowledge workers are process participants who use software systems to perform activities in a business process. </a:t>
            </a:r>
            <a:endParaRPr lang="en-US" dirty="0" smtClean="0"/>
          </a:p>
          <a:p>
            <a:r>
              <a:rPr lang="en-US" dirty="0" smtClean="0"/>
              <a:t>Knowledge </a:t>
            </a:r>
            <a:r>
              <a:rPr lang="en-US" dirty="0"/>
              <a:t>workers are equipped with detailed knowledge of the application domain, and they can perform activities, or even parts of business processes, </a:t>
            </a:r>
            <a:r>
              <a:rPr lang="en-US" dirty="0" smtClean="0"/>
              <a:t>autonomously</a:t>
            </a:r>
            <a:r>
              <a:rPr lang="en-US" dirty="0"/>
              <a:t>. </a:t>
            </a:r>
          </a:p>
        </p:txBody>
      </p:sp>
    </p:spTree>
    <p:extLst>
      <p:ext uri="{BB962C8B-B14F-4D97-AF65-F5344CB8AC3E}">
        <p14:creationId xmlns:p14="http://schemas.microsoft.com/office/powerpoint/2010/main" val="2325323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chemeClr val="accent5">
                    <a:lumMod val="75000"/>
                  </a:schemeClr>
                </a:solidFill>
              </a:rPr>
              <a:t>Process Responsible</a:t>
            </a:r>
            <a:r>
              <a:rPr lang="en-US" dirty="0"/>
              <a:t>: Each business process model is assigned an </a:t>
            </a:r>
            <a:r>
              <a:rPr lang="en-US" dirty="0" smtClean="0"/>
              <a:t>individual </a:t>
            </a:r>
            <a:r>
              <a:rPr lang="en-US" dirty="0"/>
              <a:t>who is responsible for the correct and efficient execution of all business processes using this model. </a:t>
            </a:r>
            <a:endParaRPr lang="en-US" dirty="0" smtClean="0"/>
          </a:p>
          <a:p>
            <a:r>
              <a:rPr lang="en-US" dirty="0" smtClean="0"/>
              <a:t>He </a:t>
            </a:r>
            <a:r>
              <a:rPr lang="en-US" dirty="0"/>
              <a:t>or she is responsible for detecting </a:t>
            </a:r>
            <a:r>
              <a:rPr lang="en-US" dirty="0" smtClean="0"/>
              <a:t>inefficiencies </a:t>
            </a:r>
            <a:r>
              <a:rPr lang="en-US" dirty="0"/>
              <a:t>in the process and for improving it, in close collaboration with the process participants and the process designers</a:t>
            </a:r>
          </a:p>
        </p:txBody>
      </p:sp>
    </p:spTree>
    <p:extLst>
      <p:ext uri="{BB962C8B-B14F-4D97-AF65-F5344CB8AC3E}">
        <p14:creationId xmlns:p14="http://schemas.microsoft.com/office/powerpoint/2010/main" val="3311041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chemeClr val="accent5">
                    <a:lumMod val="75000"/>
                  </a:schemeClr>
                </a:solidFill>
              </a:rPr>
              <a:t>System Architect</a:t>
            </a:r>
            <a:r>
              <a:rPr lang="en-US" dirty="0"/>
              <a:t>: System architects are responsible for developing and configuring business process management systems so that the configured business process management system enacts the business processes in the context of the information systems infrastructure at hand. </a:t>
            </a:r>
          </a:p>
        </p:txBody>
      </p:sp>
    </p:spTree>
    <p:extLst>
      <p:ext uri="{BB962C8B-B14F-4D97-AF65-F5344CB8AC3E}">
        <p14:creationId xmlns:p14="http://schemas.microsoft.com/office/powerpoint/2010/main" val="3500619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chemeClr val="accent5">
                    <a:lumMod val="75000"/>
                  </a:schemeClr>
                </a:solidFill>
              </a:rPr>
              <a:t>Developers</a:t>
            </a:r>
            <a:r>
              <a:rPr lang="en-US" dirty="0"/>
              <a:t>: Developers are information technology professionals who </a:t>
            </a:r>
            <a:r>
              <a:rPr lang="en-US" dirty="0" smtClean="0"/>
              <a:t>create </a:t>
            </a:r>
            <a:r>
              <a:rPr lang="en-US" dirty="0"/>
              <a:t>software artefacts required to implement business processes. </a:t>
            </a:r>
            <a:endParaRPr lang="en-US" dirty="0" smtClean="0"/>
          </a:p>
          <a:p>
            <a:r>
              <a:rPr lang="en-US" dirty="0" smtClean="0"/>
              <a:t>The implementation </a:t>
            </a:r>
            <a:r>
              <a:rPr lang="en-US" dirty="0"/>
              <a:t>of interfaces to existing software systems is an important area of work for developers.</a:t>
            </a:r>
          </a:p>
        </p:txBody>
      </p:sp>
    </p:spTree>
    <p:extLst>
      <p:ext uri="{BB962C8B-B14F-4D97-AF65-F5344CB8AC3E}">
        <p14:creationId xmlns:p14="http://schemas.microsoft.com/office/powerpoint/2010/main" val="7064850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of Business Processes</a:t>
            </a:r>
            <a:br>
              <a:rPr lang="en-US" dirty="0"/>
            </a:br>
            <a:r>
              <a:rPr lang="en-US" dirty="0"/>
              <a:t>Organizational versus Operational</a:t>
            </a:r>
          </a:p>
        </p:txBody>
      </p:sp>
      <p:pic>
        <p:nvPicPr>
          <p:cNvPr id="4" name="Content Placeholder 3"/>
          <p:cNvPicPr>
            <a:picLocks noGrp="1" noChangeAspect="1"/>
          </p:cNvPicPr>
          <p:nvPr>
            <p:ph idx="1"/>
          </p:nvPr>
        </p:nvPicPr>
        <p:blipFill>
          <a:blip r:embed="rId2"/>
          <a:stretch>
            <a:fillRect/>
          </a:stretch>
        </p:blipFill>
        <p:spPr>
          <a:xfrm>
            <a:off x="3229337" y="1594130"/>
            <a:ext cx="4919240" cy="5276882"/>
          </a:xfrm>
          <a:prstGeom prst="rect">
            <a:avLst/>
          </a:prstGeom>
        </p:spPr>
      </p:pic>
    </p:spTree>
    <p:extLst>
      <p:ext uri="{BB962C8B-B14F-4D97-AF65-F5344CB8AC3E}">
        <p14:creationId xmlns:p14="http://schemas.microsoft.com/office/powerpoint/2010/main" val="3609082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Intraorganizational</a:t>
            </a:r>
            <a:r>
              <a:rPr lang="en-US" dirty="0"/>
              <a:t> Processes versus Process Choreographies</a:t>
            </a:r>
          </a:p>
        </p:txBody>
      </p:sp>
      <p:sp>
        <p:nvSpPr>
          <p:cNvPr id="3" name="Content Placeholder 2"/>
          <p:cNvSpPr>
            <a:spLocks noGrp="1"/>
          </p:cNvSpPr>
          <p:nvPr>
            <p:ph idx="1"/>
          </p:nvPr>
        </p:nvSpPr>
        <p:spPr/>
        <p:txBody>
          <a:bodyPr/>
          <a:lstStyle/>
          <a:p>
            <a:r>
              <a:rPr lang="en-US" dirty="0"/>
              <a:t>If there is no interaction with business processes performed by other parties, then the business process is called </a:t>
            </a:r>
            <a:r>
              <a:rPr lang="en-US" dirty="0" err="1"/>
              <a:t>intraorganizational</a:t>
            </a:r>
            <a:r>
              <a:rPr lang="en-US" dirty="0" smtClean="0"/>
              <a:t>.</a:t>
            </a:r>
          </a:p>
          <a:p>
            <a:endParaRPr lang="en-US" dirty="0"/>
          </a:p>
          <a:p>
            <a:r>
              <a:rPr lang="en-US" dirty="0"/>
              <a:t>Most business processes, however, interact with business processes in other organizations, forming process choreographies.</a:t>
            </a:r>
          </a:p>
        </p:txBody>
      </p:sp>
    </p:spTree>
    <p:extLst>
      <p:ext uri="{BB962C8B-B14F-4D97-AF65-F5344CB8AC3E}">
        <p14:creationId xmlns:p14="http://schemas.microsoft.com/office/powerpoint/2010/main" val="11681476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 of Automation</a:t>
            </a:r>
          </a:p>
        </p:txBody>
      </p:sp>
      <p:sp>
        <p:nvSpPr>
          <p:cNvPr id="3" name="Content Placeholder 2"/>
          <p:cNvSpPr>
            <a:spLocks noGrp="1"/>
          </p:cNvSpPr>
          <p:nvPr>
            <p:ph idx="1"/>
          </p:nvPr>
        </p:nvSpPr>
        <p:spPr/>
        <p:txBody>
          <a:bodyPr/>
          <a:lstStyle/>
          <a:p>
            <a:r>
              <a:rPr lang="en-US" dirty="0" smtClean="0"/>
              <a:t>Semi and Fully Automated processes.</a:t>
            </a:r>
          </a:p>
          <a:p>
            <a:r>
              <a:rPr lang="en-US" dirty="0" smtClean="0"/>
              <a:t>May have or NO </a:t>
            </a:r>
            <a:r>
              <a:rPr lang="en-US" dirty="0"/>
              <a:t>human is involved in the enactment of such a business process</a:t>
            </a:r>
            <a:r>
              <a:rPr lang="en-US" dirty="0" smtClean="0"/>
              <a:t>.</a:t>
            </a:r>
          </a:p>
          <a:p>
            <a:r>
              <a:rPr lang="en-US" dirty="0" smtClean="0"/>
              <a:t>Enterprise </a:t>
            </a:r>
            <a:r>
              <a:rPr lang="en-US" dirty="0"/>
              <a:t>application integration is another area where automated </a:t>
            </a:r>
            <a:r>
              <a:rPr lang="en-US" dirty="0" smtClean="0"/>
              <a:t>business </a:t>
            </a:r>
            <a:r>
              <a:rPr lang="en-US" dirty="0"/>
              <a:t>processes can be found. </a:t>
            </a:r>
            <a:endParaRPr lang="en-US" dirty="0" smtClean="0"/>
          </a:p>
          <a:p>
            <a:r>
              <a:rPr lang="en-US" dirty="0" smtClean="0"/>
              <a:t>The </a:t>
            </a:r>
            <a:r>
              <a:rPr lang="en-US" dirty="0"/>
              <a:t>goal is to integrate the functionality provided by a heterogeneous software </a:t>
            </a:r>
            <a:r>
              <a:rPr lang="en-US" dirty="0" smtClean="0"/>
              <a:t>landscape, </a:t>
            </a:r>
            <a:r>
              <a:rPr lang="en-US" dirty="0" err="1" smtClean="0"/>
              <a:t>i.e</a:t>
            </a:r>
            <a:r>
              <a:rPr lang="en-US" dirty="0" smtClean="0"/>
              <a:t> Service Oriented Architecture.</a:t>
            </a:r>
            <a:endParaRPr lang="en-US" dirty="0"/>
          </a:p>
        </p:txBody>
      </p:sp>
    </p:spTree>
    <p:extLst>
      <p:ext uri="{BB962C8B-B14F-4D97-AF65-F5344CB8AC3E}">
        <p14:creationId xmlns:p14="http://schemas.microsoft.com/office/powerpoint/2010/main" val="214799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productivity or relentless business improvement?</a:t>
            </a:r>
            <a:endParaRPr lang="en-US" dirty="0"/>
          </a:p>
        </p:txBody>
      </p:sp>
      <p:sp>
        <p:nvSpPr>
          <p:cNvPr id="3" name="Content Placeholder 2"/>
          <p:cNvSpPr>
            <a:spLocks noGrp="1"/>
          </p:cNvSpPr>
          <p:nvPr>
            <p:ph idx="1"/>
          </p:nvPr>
        </p:nvSpPr>
        <p:spPr/>
        <p:txBody>
          <a:bodyPr/>
          <a:lstStyle/>
          <a:p>
            <a:r>
              <a:rPr lang="en-US" dirty="0" smtClean="0"/>
              <a:t>doing things faster for less cost</a:t>
            </a:r>
          </a:p>
          <a:p>
            <a:r>
              <a:rPr lang="en-US" dirty="0" smtClean="0"/>
              <a:t>Quality must also be added into this equation</a:t>
            </a:r>
          </a:p>
          <a:p>
            <a:r>
              <a:rPr lang="en-US" dirty="0" smtClean="0"/>
              <a:t>Another measure of productivity is the rate at which an organization is responsive to service or product innovation</a:t>
            </a:r>
            <a:endParaRPr lang="en-US" dirty="0"/>
          </a:p>
        </p:txBody>
      </p:sp>
    </p:spTree>
    <p:extLst>
      <p:ext uri="{BB962C8B-B14F-4D97-AF65-F5344CB8AC3E}">
        <p14:creationId xmlns:p14="http://schemas.microsoft.com/office/powerpoint/2010/main" val="2631402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 of </a:t>
            </a:r>
            <a:r>
              <a:rPr lang="en-US" dirty="0" smtClean="0"/>
              <a:t>Repetition</a:t>
            </a:r>
            <a:endParaRPr lang="en-US" dirty="0"/>
          </a:p>
        </p:txBody>
      </p:sp>
      <p:sp>
        <p:nvSpPr>
          <p:cNvPr id="3" name="Content Placeholder 2"/>
          <p:cNvSpPr>
            <a:spLocks noGrp="1"/>
          </p:cNvSpPr>
          <p:nvPr>
            <p:ph idx="1"/>
          </p:nvPr>
        </p:nvSpPr>
        <p:spPr/>
        <p:txBody>
          <a:bodyPr>
            <a:normAutofit lnSpcReduction="10000"/>
          </a:bodyPr>
          <a:lstStyle/>
          <a:p>
            <a:r>
              <a:rPr lang="en-US" dirty="0" smtClean="0"/>
              <a:t>Highly </a:t>
            </a:r>
            <a:r>
              <a:rPr lang="en-US" dirty="0"/>
              <a:t>repetitive business </a:t>
            </a:r>
            <a:r>
              <a:rPr lang="en-US" dirty="0" smtClean="0"/>
              <a:t>processes: no human interaction.</a:t>
            </a:r>
          </a:p>
          <a:p>
            <a:endParaRPr lang="en-US" dirty="0" smtClean="0"/>
          </a:p>
          <a:p>
            <a:r>
              <a:rPr lang="en-US" dirty="0" smtClean="0"/>
              <a:t>Frequent </a:t>
            </a:r>
            <a:r>
              <a:rPr lang="en-US" dirty="0"/>
              <a:t>business processes: processes in which humans are </a:t>
            </a:r>
            <a:r>
              <a:rPr lang="en-US" dirty="0" smtClean="0"/>
              <a:t>involved.</a:t>
            </a:r>
          </a:p>
          <a:p>
            <a:endParaRPr lang="en-US" dirty="0"/>
          </a:p>
          <a:p>
            <a:r>
              <a:rPr lang="en-US" dirty="0" smtClean="0"/>
              <a:t>Collaborative </a:t>
            </a:r>
            <a:r>
              <a:rPr lang="en-US" dirty="0"/>
              <a:t>business processes: </a:t>
            </a:r>
            <a:r>
              <a:rPr lang="en-US" dirty="0" smtClean="0"/>
              <a:t>The </a:t>
            </a:r>
            <a:r>
              <a:rPr lang="en-US" dirty="0"/>
              <a:t>collaboration between the persons involved is at the </a:t>
            </a:r>
            <a:r>
              <a:rPr lang="en-US" dirty="0" smtClean="0"/>
              <a:t>center </a:t>
            </a:r>
            <a:r>
              <a:rPr lang="en-US" dirty="0"/>
              <a:t>of </a:t>
            </a:r>
            <a:r>
              <a:rPr lang="en-US" dirty="0" smtClean="0"/>
              <a:t>attention. </a:t>
            </a:r>
          </a:p>
          <a:p>
            <a:r>
              <a:rPr lang="en-US" dirty="0" smtClean="0"/>
              <a:t>Business </a:t>
            </a:r>
            <a:r>
              <a:rPr lang="en-US" dirty="0"/>
              <a:t>processes with a low degree of repetition are often not fully </a:t>
            </a:r>
            <a:r>
              <a:rPr lang="en-US" dirty="0" smtClean="0"/>
              <a:t>automated </a:t>
            </a:r>
            <a:r>
              <a:rPr lang="en-US" dirty="0"/>
              <a:t>and have a collaborative character, so that the effort in providing automated solutions is not required, which lowers the cost.</a:t>
            </a:r>
            <a:endParaRPr lang="en-US" dirty="0" smtClean="0"/>
          </a:p>
        </p:txBody>
      </p:sp>
    </p:spTree>
    <p:extLst>
      <p:ext uri="{BB962C8B-B14F-4D97-AF65-F5344CB8AC3E}">
        <p14:creationId xmlns:p14="http://schemas.microsoft.com/office/powerpoint/2010/main" val="31147433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 of </a:t>
            </a:r>
            <a:r>
              <a:rPr lang="en-US" dirty="0" smtClean="0"/>
              <a:t>Structuring</a:t>
            </a:r>
            <a:endParaRPr lang="en-US" dirty="0"/>
          </a:p>
        </p:txBody>
      </p:sp>
      <p:sp>
        <p:nvSpPr>
          <p:cNvPr id="3" name="Content Placeholder 2"/>
          <p:cNvSpPr>
            <a:spLocks noGrp="1"/>
          </p:cNvSpPr>
          <p:nvPr>
            <p:ph idx="1"/>
          </p:nvPr>
        </p:nvSpPr>
        <p:spPr/>
        <p:txBody>
          <a:bodyPr/>
          <a:lstStyle/>
          <a:p>
            <a:r>
              <a:rPr lang="en-US" dirty="0" smtClean="0"/>
              <a:t>Structured: If </a:t>
            </a:r>
            <a:r>
              <a:rPr lang="en-US" dirty="0"/>
              <a:t>the business process model prescribes the activities and their execution constraints in a complete fashion, then the process is structured</a:t>
            </a:r>
            <a:r>
              <a:rPr lang="en-US" dirty="0" smtClean="0"/>
              <a:t>.</a:t>
            </a:r>
          </a:p>
          <a:p>
            <a:pPr lvl="1"/>
            <a:r>
              <a:rPr lang="en-US" dirty="0" smtClean="0"/>
              <a:t>Production </a:t>
            </a:r>
            <a:r>
              <a:rPr lang="en-US" dirty="0"/>
              <a:t>workflows are well structured and highly </a:t>
            </a:r>
            <a:r>
              <a:rPr lang="en-US" dirty="0" smtClean="0"/>
              <a:t>repetitive</a:t>
            </a:r>
          </a:p>
          <a:p>
            <a:pPr lvl="1"/>
            <a:r>
              <a:rPr lang="en-US" dirty="0"/>
              <a:t>Traditional workflow management system functionality is well suited to supporting </a:t>
            </a:r>
            <a:r>
              <a:rPr lang="en-US" dirty="0" smtClean="0"/>
              <a:t>production workflows.</a:t>
            </a:r>
          </a:p>
          <a:p>
            <a:pPr marL="457200" lvl="1" indent="-457200"/>
            <a:r>
              <a:rPr lang="en-US" sz="2800" dirty="0" smtClean="0"/>
              <a:t>Ad-hoc: Define </a:t>
            </a:r>
            <a:r>
              <a:rPr lang="en-US" sz="2800" dirty="0"/>
              <a:t>processes in a less rigid </a:t>
            </a:r>
            <a:r>
              <a:rPr lang="en-US" sz="2800" dirty="0" smtClean="0"/>
              <a:t>manner.</a:t>
            </a:r>
          </a:p>
          <a:p>
            <a:pPr marL="914400" lvl="2" indent="-457200"/>
            <a:r>
              <a:rPr lang="en-US" dirty="0" smtClean="0"/>
              <a:t>Activities </a:t>
            </a:r>
            <a:r>
              <a:rPr lang="en-US" dirty="0"/>
              <a:t>can be executed in any order or even multiple times until the knowledge worker </a:t>
            </a:r>
            <a:r>
              <a:rPr lang="en-US" dirty="0" smtClean="0"/>
              <a:t>decides.</a:t>
            </a:r>
          </a:p>
          <a:p>
            <a:pPr marL="457200" lvl="2" indent="-457200"/>
            <a:r>
              <a:rPr lang="en-US" sz="2800" dirty="0"/>
              <a:t>Unstructured</a:t>
            </a:r>
            <a:endParaRPr lang="en-US" sz="2800" dirty="0"/>
          </a:p>
        </p:txBody>
      </p:sp>
    </p:spTree>
    <p:extLst>
      <p:ext uri="{BB962C8B-B14F-4D97-AF65-F5344CB8AC3E}">
        <p14:creationId xmlns:p14="http://schemas.microsoft.com/office/powerpoint/2010/main" val="2649332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by Process framework</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3106468" y="1658434"/>
            <a:ext cx="5979064" cy="4518529"/>
          </a:xfrm>
          <a:prstGeom prst="rect">
            <a:avLst/>
          </a:prstGeom>
        </p:spPr>
      </p:pic>
    </p:spTree>
    <p:extLst>
      <p:ext uri="{BB962C8B-B14F-4D97-AF65-F5344CB8AC3E}">
        <p14:creationId xmlns:p14="http://schemas.microsoft.com/office/powerpoint/2010/main" val="21430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BPM hype cycle.</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799148" y="1916105"/>
            <a:ext cx="6593704" cy="4170377"/>
          </a:xfrm>
          <a:prstGeom prst="rect">
            <a:avLst/>
          </a:prstGeom>
        </p:spPr>
      </p:pic>
    </p:spTree>
    <p:extLst>
      <p:ext uri="{BB962C8B-B14F-4D97-AF65-F5344CB8AC3E}">
        <p14:creationId xmlns:p14="http://schemas.microsoft.com/office/powerpoint/2010/main" val="4073913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iceberg syndrome</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3585792" y="1825625"/>
            <a:ext cx="5020415" cy="3886173"/>
          </a:xfrm>
          <a:prstGeom prst="rect">
            <a:avLst/>
          </a:prstGeom>
        </p:spPr>
      </p:pic>
    </p:spTree>
    <p:extLst>
      <p:ext uri="{BB962C8B-B14F-4D97-AF65-F5344CB8AC3E}">
        <p14:creationId xmlns:p14="http://schemas.microsoft.com/office/powerpoint/2010/main" val="3479595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business process management?</a:t>
            </a:r>
            <a:endParaRPr lang="en-US" dirty="0"/>
          </a:p>
        </p:txBody>
      </p:sp>
      <p:sp>
        <p:nvSpPr>
          <p:cNvPr id="3" name="Content Placeholder 2"/>
          <p:cNvSpPr>
            <a:spLocks noGrp="1"/>
          </p:cNvSpPr>
          <p:nvPr>
            <p:ph idx="1"/>
          </p:nvPr>
        </p:nvSpPr>
        <p:spPr/>
        <p:txBody>
          <a:bodyPr/>
          <a:lstStyle/>
          <a:p>
            <a:r>
              <a:rPr lang="en-US" dirty="0" smtClean="0"/>
              <a:t>BPM does not equate to a technology tool or initiative for business processes.</a:t>
            </a:r>
          </a:p>
          <a:p>
            <a:r>
              <a:rPr lang="en-US" dirty="0"/>
              <a:t>T</a:t>
            </a:r>
            <a:r>
              <a:rPr lang="en-US" dirty="0" smtClean="0"/>
              <a:t>here is significant business process improvement that can be achieved without technology.</a:t>
            </a:r>
          </a:p>
          <a:p>
            <a:pPr algn="ctr"/>
            <a:r>
              <a:rPr lang="en-US" sz="3200" b="1" dirty="0" smtClean="0">
                <a:solidFill>
                  <a:srgbClr val="FF0000"/>
                </a:solidFill>
              </a:rPr>
              <a:t>“The achievement of an organization’s objectives through the improvement, management and control of essential business processes”</a:t>
            </a:r>
            <a:endParaRPr lang="en-US" b="1" dirty="0">
              <a:solidFill>
                <a:srgbClr val="FF0000"/>
              </a:solidFill>
            </a:endParaRPr>
          </a:p>
        </p:txBody>
      </p:sp>
    </p:spTree>
    <p:extLst>
      <p:ext uri="{BB962C8B-B14F-4D97-AF65-F5344CB8AC3E}">
        <p14:creationId xmlns:p14="http://schemas.microsoft.com/office/powerpoint/2010/main" val="247193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BPM is:</a:t>
            </a:r>
          </a:p>
          <a:p>
            <a:pPr marL="0" indent="0">
              <a:buNone/>
            </a:pPr>
            <a:r>
              <a:rPr lang="en-US" dirty="0" smtClean="0"/>
              <a:t>	• more than just software </a:t>
            </a:r>
          </a:p>
          <a:p>
            <a:pPr marL="0" indent="0">
              <a:buNone/>
            </a:pPr>
            <a:r>
              <a:rPr lang="en-US" dirty="0" smtClean="0"/>
              <a:t>	• more than just improving or reengineering your processes – it 	also deals with the managerial issues </a:t>
            </a:r>
          </a:p>
          <a:p>
            <a:pPr marL="0" indent="0">
              <a:buNone/>
            </a:pPr>
            <a:r>
              <a:rPr lang="en-US" dirty="0" smtClean="0"/>
              <a:t>	• not just hype – it is an integral part of management </a:t>
            </a:r>
          </a:p>
          <a:p>
            <a:pPr marL="0" indent="0">
              <a:buNone/>
            </a:pPr>
            <a:r>
              <a:rPr lang="en-US" dirty="0" smtClean="0"/>
              <a:t>	• more than just modeling – it is also about the implementation 	and execution of these processes, which requires analysis.</a:t>
            </a:r>
            <a:endParaRPr lang="en-US" dirty="0"/>
          </a:p>
        </p:txBody>
      </p:sp>
    </p:spTree>
    <p:extLst>
      <p:ext uri="{BB962C8B-B14F-4D97-AF65-F5344CB8AC3E}">
        <p14:creationId xmlns:p14="http://schemas.microsoft.com/office/powerpoint/2010/main" val="476640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a:t>
            </a:r>
            <a:endParaRPr lang="en-US" dirty="0"/>
          </a:p>
        </p:txBody>
      </p:sp>
      <p:sp>
        <p:nvSpPr>
          <p:cNvPr id="3" name="Content Placeholder 2"/>
          <p:cNvSpPr>
            <a:spLocks noGrp="1"/>
          </p:cNvSpPr>
          <p:nvPr>
            <p:ph idx="1"/>
          </p:nvPr>
        </p:nvSpPr>
        <p:spPr/>
        <p:txBody>
          <a:bodyPr/>
          <a:lstStyle/>
          <a:p>
            <a:pPr algn="just"/>
            <a:r>
              <a:rPr lang="en-US" b="1" i="1" dirty="0" smtClean="0">
                <a:solidFill>
                  <a:srgbClr val="FF0000"/>
                </a:solidFill>
              </a:rPr>
              <a:t>1- A </a:t>
            </a:r>
            <a:r>
              <a:rPr lang="en-US" b="1" i="1" dirty="0">
                <a:solidFill>
                  <a:srgbClr val="FF0000"/>
                </a:solidFill>
              </a:rPr>
              <a:t>business process consists of a set of activities that are </a:t>
            </a:r>
            <a:r>
              <a:rPr lang="en-US" b="1" i="1" dirty="0" smtClean="0">
                <a:solidFill>
                  <a:srgbClr val="FF0000"/>
                </a:solidFill>
              </a:rPr>
              <a:t>performed </a:t>
            </a:r>
            <a:r>
              <a:rPr lang="en-US" b="1" i="1" dirty="0">
                <a:solidFill>
                  <a:srgbClr val="FF0000"/>
                </a:solidFill>
              </a:rPr>
              <a:t>in coordination in an organizational and technical environment. These activities jointly realize a business goal</a:t>
            </a:r>
            <a:r>
              <a:rPr lang="en-US" b="1" i="1" dirty="0" smtClean="0">
                <a:solidFill>
                  <a:srgbClr val="FF0000"/>
                </a:solidFill>
              </a:rPr>
              <a:t>.</a:t>
            </a:r>
          </a:p>
          <a:p>
            <a:pPr algn="just"/>
            <a:r>
              <a:rPr lang="en-US" b="1" i="1" dirty="0">
                <a:solidFill>
                  <a:schemeClr val="accent5">
                    <a:lumMod val="75000"/>
                  </a:schemeClr>
                </a:solidFill>
              </a:rPr>
              <a:t>2- Business process management includes concepts, methods, and techniques to support the design, administration, configuration, </a:t>
            </a:r>
            <a:r>
              <a:rPr lang="en-US" b="1" i="1" dirty="0" smtClean="0">
                <a:solidFill>
                  <a:schemeClr val="accent5">
                    <a:lumMod val="75000"/>
                  </a:schemeClr>
                </a:solidFill>
              </a:rPr>
              <a:t>enactment</a:t>
            </a:r>
            <a:r>
              <a:rPr lang="en-US" b="1" i="1" dirty="0">
                <a:solidFill>
                  <a:schemeClr val="accent5">
                    <a:lumMod val="75000"/>
                  </a:schemeClr>
                </a:solidFill>
              </a:rPr>
              <a:t>, and analysis of business processes</a:t>
            </a:r>
            <a:r>
              <a:rPr lang="en-US" b="1" i="1" dirty="0" smtClean="0">
                <a:solidFill>
                  <a:schemeClr val="accent5">
                    <a:lumMod val="75000"/>
                  </a:schemeClr>
                </a:solidFill>
              </a:rPr>
              <a:t>.</a:t>
            </a:r>
          </a:p>
          <a:p>
            <a:pPr algn="just"/>
            <a:r>
              <a:rPr lang="en-US" b="1" i="1" dirty="0">
                <a:solidFill>
                  <a:schemeClr val="accent6">
                    <a:lumMod val="75000"/>
                  </a:schemeClr>
                </a:solidFill>
              </a:rPr>
              <a:t>3- A business process management system is a generic software system that is driven by explicit process representations to coordinate the enactment of business processes. </a:t>
            </a:r>
          </a:p>
        </p:txBody>
      </p:sp>
    </p:spTree>
    <p:extLst>
      <p:ext uri="{BB962C8B-B14F-4D97-AF65-F5344CB8AC3E}">
        <p14:creationId xmlns:p14="http://schemas.microsoft.com/office/powerpoint/2010/main" val="2160974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1118</Words>
  <Application>Microsoft Office PowerPoint</Application>
  <PresentationFormat>Widescreen</PresentationFormat>
  <Paragraphs>88</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Business Process Engineering</vt:lpstr>
      <vt:lpstr>What organization want</vt:lpstr>
      <vt:lpstr>What is productivity or relentless business improvement?</vt:lpstr>
      <vt:lpstr>Management by Process framework</vt:lpstr>
      <vt:lpstr>BPM hype cycle.</vt:lpstr>
      <vt:lpstr>The iceberg syndrome</vt:lpstr>
      <vt:lpstr>What is business process management?</vt:lpstr>
      <vt:lpstr>PowerPoint Presentation</vt:lpstr>
      <vt:lpstr>Definition </vt:lpstr>
      <vt:lpstr>Simple process example</vt:lpstr>
      <vt:lpstr>PowerPoint Presentation</vt:lpstr>
      <vt:lpstr>Interaction behavior</vt:lpstr>
      <vt:lpstr>PowerPoint Presentation</vt:lpstr>
      <vt:lpstr>Business Process Lifecycle  Phase 1: Design and Analysis </vt:lpstr>
      <vt:lpstr>Phase 2: Configuration</vt:lpstr>
      <vt:lpstr>Phase 3: Enactment</vt:lpstr>
      <vt:lpstr>Phase 4: Evaluation</vt:lpstr>
      <vt:lpstr>PowerPoint Presentation</vt:lpstr>
      <vt:lpstr>Stakeholders in BPM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Classification of Business Processes Organizational versus Operational</vt:lpstr>
      <vt:lpstr>Intraorganizational Processes versus Process Choreographies</vt:lpstr>
      <vt:lpstr>Degree of Automation</vt:lpstr>
      <vt:lpstr>Degree of Repetition</vt:lpstr>
      <vt:lpstr>Degree of Structuring</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Process Engineering</dc:title>
  <dc:creator>Administrator</dc:creator>
  <cp:lastModifiedBy>Administrator</cp:lastModifiedBy>
  <cp:revision>17</cp:revision>
  <dcterms:created xsi:type="dcterms:W3CDTF">2022-02-09T09:46:07Z</dcterms:created>
  <dcterms:modified xsi:type="dcterms:W3CDTF">2022-02-11T04:04:43Z</dcterms:modified>
</cp:coreProperties>
</file>