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7"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1"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48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2/25/2022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2/25/2022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Business Process Engineering</a:t>
            </a:r>
            <a:endParaRPr lang="en-US" dirty="0"/>
          </a:p>
        </p:txBody>
      </p:sp>
      <p:sp>
        <p:nvSpPr>
          <p:cNvPr id="3" name="Subtitle 2"/>
          <p:cNvSpPr>
            <a:spLocks noGrp="1"/>
          </p:cNvSpPr>
          <p:nvPr>
            <p:ph type="subTitle" idx="1"/>
          </p:nvPr>
        </p:nvSpPr>
        <p:spPr/>
        <p:txBody>
          <a:bodyPr/>
          <a:lstStyle/>
          <a:p>
            <a:r>
              <a:rPr lang="en-US" dirty="0" smtClean="0"/>
              <a:t>Week 3</a:t>
            </a:r>
            <a:endParaRPr lang="en-US" dirty="0"/>
          </a:p>
        </p:txBody>
      </p:sp>
    </p:spTree>
    <p:extLst>
      <p:ext uri="{BB962C8B-B14F-4D97-AF65-F5344CB8AC3E}">
        <p14:creationId xmlns:p14="http://schemas.microsoft.com/office/powerpoint/2010/main" val="1392347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1662"/>
            <a:ext cx="8534400" cy="1507067"/>
          </a:xfrm>
        </p:spPr>
        <p:txBody>
          <a:bodyPr/>
          <a:lstStyle/>
          <a:p>
            <a:r>
              <a:rPr lang="en-US" b="1" dirty="0"/>
              <a:t>What is Business Process Engineering</a:t>
            </a:r>
          </a:p>
        </p:txBody>
      </p:sp>
      <p:sp>
        <p:nvSpPr>
          <p:cNvPr id="3" name="Content Placeholder 2"/>
          <p:cNvSpPr>
            <a:spLocks noGrp="1"/>
          </p:cNvSpPr>
          <p:nvPr>
            <p:ph idx="1"/>
          </p:nvPr>
        </p:nvSpPr>
        <p:spPr>
          <a:xfrm>
            <a:off x="684212" y="1786631"/>
            <a:ext cx="8534400" cy="3615267"/>
          </a:xfrm>
        </p:spPr>
        <p:txBody>
          <a:bodyPr/>
          <a:lstStyle/>
          <a:p>
            <a:pPr algn="just"/>
            <a:r>
              <a:rPr lang="en-US" dirty="0"/>
              <a:t>BPE (Business Process Engineering) is the study of business processes to streamline and improve efficiency on cost and performance</a:t>
            </a:r>
            <a:r>
              <a:rPr lang="en-US" dirty="0" smtClean="0"/>
              <a:t>.</a:t>
            </a:r>
          </a:p>
          <a:p>
            <a:pPr algn="just"/>
            <a:r>
              <a:rPr lang="en-US" dirty="0"/>
              <a:t>BPE focuses on new processes, diagnosing problems with an organization’s current methodology, and reconstructing, redesigning, and monitoring processes to ensure effectiveness.</a:t>
            </a:r>
          </a:p>
        </p:txBody>
      </p:sp>
    </p:spTree>
    <p:extLst>
      <p:ext uri="{BB962C8B-B14F-4D97-AF65-F5344CB8AC3E}">
        <p14:creationId xmlns:p14="http://schemas.microsoft.com/office/powerpoint/2010/main" val="1441701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1662"/>
            <a:ext cx="8534400" cy="1507067"/>
          </a:xfrm>
        </p:spPr>
        <p:txBody>
          <a:bodyPr/>
          <a:lstStyle/>
          <a:p>
            <a:r>
              <a:rPr lang="en-US" b="1" dirty="0"/>
              <a:t>What is Business Process Re-engineering?</a:t>
            </a:r>
          </a:p>
        </p:txBody>
      </p:sp>
      <p:sp>
        <p:nvSpPr>
          <p:cNvPr id="3" name="Content Placeholder 2"/>
          <p:cNvSpPr>
            <a:spLocks noGrp="1"/>
          </p:cNvSpPr>
          <p:nvPr>
            <p:ph idx="1"/>
          </p:nvPr>
        </p:nvSpPr>
        <p:spPr>
          <a:xfrm>
            <a:off x="684212" y="1786631"/>
            <a:ext cx="8534400" cy="3615267"/>
          </a:xfrm>
        </p:spPr>
        <p:txBody>
          <a:bodyPr/>
          <a:lstStyle/>
          <a:p>
            <a:r>
              <a:rPr lang="en-US" b="1" dirty="0"/>
              <a:t>Knowing the Present Mode of Operation</a:t>
            </a:r>
          </a:p>
          <a:p>
            <a:r>
              <a:rPr lang="en-US" b="1" dirty="0"/>
              <a:t>Deciding the Future Mode of Operation</a:t>
            </a:r>
          </a:p>
          <a:p>
            <a:r>
              <a:rPr lang="en-US" b="1" dirty="0"/>
              <a:t>Gap Analysis and Transition Plan</a:t>
            </a:r>
          </a:p>
          <a:p>
            <a:r>
              <a:rPr lang="en-US" b="1" dirty="0"/>
              <a:t>Implementation</a:t>
            </a:r>
          </a:p>
          <a:p>
            <a:endParaRPr lang="en-US" dirty="0"/>
          </a:p>
        </p:txBody>
      </p:sp>
    </p:spTree>
    <p:extLst>
      <p:ext uri="{BB962C8B-B14F-4D97-AF65-F5344CB8AC3E}">
        <p14:creationId xmlns:p14="http://schemas.microsoft.com/office/powerpoint/2010/main" val="513546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a:t>BPM vs. </a:t>
            </a:r>
            <a:r>
              <a:rPr lang="en-US" b="1" dirty="0" smtClean="0"/>
              <a:t>BPI</a:t>
            </a:r>
            <a:endParaRPr lang="en-US" dirty="0"/>
          </a:p>
        </p:txBody>
      </p:sp>
      <p:sp>
        <p:nvSpPr>
          <p:cNvPr id="3" name="Content Placeholder 2"/>
          <p:cNvSpPr>
            <a:spLocks noGrp="1"/>
          </p:cNvSpPr>
          <p:nvPr>
            <p:ph idx="1"/>
          </p:nvPr>
        </p:nvSpPr>
        <p:spPr>
          <a:xfrm>
            <a:off x="684212" y="2212759"/>
            <a:ext cx="8534400" cy="3615267"/>
          </a:xfrm>
        </p:spPr>
        <p:txBody>
          <a:bodyPr/>
          <a:lstStyle/>
          <a:p>
            <a:r>
              <a:rPr lang="en-US" dirty="0"/>
              <a:t>A BPM project involves modeling, execution, monitoring, and improvement, while a BPI lifecycle involves modeling, monitoring, and improvement. </a:t>
            </a:r>
          </a:p>
          <a:p>
            <a:r>
              <a:rPr lang="en-US" dirty="0"/>
              <a:t>The difference between the two lies in the execution step.</a:t>
            </a:r>
          </a:p>
          <a:p>
            <a:r>
              <a:rPr lang="en-US" dirty="0"/>
              <a:t>BPI skips on the execution step.</a:t>
            </a:r>
          </a:p>
          <a:p>
            <a:endParaRPr lang="en-US" dirty="0"/>
          </a:p>
        </p:txBody>
      </p:sp>
    </p:spTree>
    <p:extLst>
      <p:ext uri="{BB962C8B-B14F-4D97-AF65-F5344CB8AC3E}">
        <p14:creationId xmlns:p14="http://schemas.microsoft.com/office/powerpoint/2010/main" val="45427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a:t>BPI vs. BPR</a:t>
            </a:r>
          </a:p>
        </p:txBody>
      </p:sp>
      <p:sp>
        <p:nvSpPr>
          <p:cNvPr id="3" name="Content Placeholder 2"/>
          <p:cNvSpPr>
            <a:spLocks noGrp="1"/>
          </p:cNvSpPr>
          <p:nvPr>
            <p:ph idx="1"/>
          </p:nvPr>
        </p:nvSpPr>
        <p:spPr>
          <a:xfrm>
            <a:off x="684212" y="2212759"/>
            <a:ext cx="8534400" cy="3615267"/>
          </a:xfrm>
        </p:spPr>
        <p:txBody>
          <a:bodyPr/>
          <a:lstStyle/>
          <a:p>
            <a:r>
              <a:rPr lang="en-US" dirty="0"/>
              <a:t>You may have noticed BPI and BPR being interchanged in an organization, but the differences lie in the depth of change. </a:t>
            </a:r>
          </a:p>
          <a:p>
            <a:r>
              <a:rPr lang="en-US" dirty="0"/>
              <a:t>Business process re-engineering involves changing the process completely to achieve different results, which is the opposite of what business process improvement focuses on.</a:t>
            </a:r>
          </a:p>
          <a:p>
            <a:r>
              <a:rPr lang="en-US" dirty="0"/>
              <a:t>BPI involves tweaking an already existing process to achieve a better result.</a:t>
            </a:r>
          </a:p>
        </p:txBody>
      </p:sp>
    </p:spTree>
    <p:extLst>
      <p:ext uri="{BB962C8B-B14F-4D97-AF65-F5344CB8AC3E}">
        <p14:creationId xmlns:p14="http://schemas.microsoft.com/office/powerpoint/2010/main" val="3668459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smtClean="0"/>
              <a:t>BPI </a:t>
            </a:r>
            <a:r>
              <a:rPr lang="en-US" b="1" dirty="0"/>
              <a:t>vs </a:t>
            </a:r>
            <a:r>
              <a:rPr lang="en-US" b="1" dirty="0" smtClean="0"/>
              <a:t>BPE</a:t>
            </a:r>
            <a:endParaRPr lang="en-US" b="1" dirty="0"/>
          </a:p>
        </p:txBody>
      </p:sp>
      <p:sp>
        <p:nvSpPr>
          <p:cNvPr id="3" name="Content Placeholder 2"/>
          <p:cNvSpPr>
            <a:spLocks noGrp="1"/>
          </p:cNvSpPr>
          <p:nvPr>
            <p:ph idx="1"/>
          </p:nvPr>
        </p:nvSpPr>
        <p:spPr>
          <a:xfrm>
            <a:off x="684212" y="2212759"/>
            <a:ext cx="8534400" cy="3615267"/>
          </a:xfrm>
        </p:spPr>
        <p:txBody>
          <a:bodyPr>
            <a:normAutofit fontScale="85000" lnSpcReduction="10000"/>
          </a:bodyPr>
          <a:lstStyle/>
          <a:p>
            <a:r>
              <a:rPr lang="en-US" dirty="0"/>
              <a:t>Business process engineering’s main focus is on new business processes.</a:t>
            </a:r>
          </a:p>
          <a:p>
            <a:r>
              <a:rPr lang="en-US" dirty="0"/>
              <a:t>That means diagnosing problems with the current methodology, redesigning, reconstructing, and monitoring processes to make sure they are functional and effective. </a:t>
            </a:r>
          </a:p>
          <a:p>
            <a:r>
              <a:rPr lang="en-US" dirty="0"/>
              <a:t>However, business process improvement involves redesigning an existing business operation to achieve significant improvement in production.</a:t>
            </a:r>
          </a:p>
          <a:p>
            <a:r>
              <a:rPr lang="en-US" dirty="0"/>
              <a:t>BPI focuses on customer and operational efficiency.</a:t>
            </a:r>
          </a:p>
          <a:p>
            <a:r>
              <a:rPr lang="en-US" dirty="0"/>
              <a:t>Moreover, business process engineering means implementing new technologies into an organization to create effective and automated processes.</a:t>
            </a:r>
          </a:p>
          <a:p>
            <a:r>
              <a:rPr lang="en-US" dirty="0"/>
              <a:t>Business process improvement on the other hand seeks to reduce variation in processes to achieve the desired outcome.</a:t>
            </a:r>
          </a:p>
          <a:p>
            <a:endParaRPr lang="en-US" dirty="0"/>
          </a:p>
        </p:txBody>
      </p:sp>
    </p:spTree>
    <p:extLst>
      <p:ext uri="{BB962C8B-B14F-4D97-AF65-F5344CB8AC3E}">
        <p14:creationId xmlns:p14="http://schemas.microsoft.com/office/powerpoint/2010/main" val="798562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a:t>Lean software development</a:t>
            </a:r>
          </a:p>
        </p:txBody>
      </p:sp>
      <p:sp>
        <p:nvSpPr>
          <p:cNvPr id="3" name="Content Placeholder 2"/>
          <p:cNvSpPr>
            <a:spLocks noGrp="1"/>
          </p:cNvSpPr>
          <p:nvPr>
            <p:ph idx="1"/>
          </p:nvPr>
        </p:nvSpPr>
        <p:spPr>
          <a:xfrm>
            <a:off x="684212" y="2212759"/>
            <a:ext cx="9764806" cy="3615267"/>
          </a:xfrm>
        </p:spPr>
        <p:txBody>
          <a:bodyPr>
            <a:normAutofit/>
          </a:bodyPr>
          <a:lstStyle/>
          <a:p>
            <a:r>
              <a:rPr lang="en-US" dirty="0"/>
              <a:t>Lean software development is a translation of Lean manufacturing and Lean </a:t>
            </a:r>
            <a:r>
              <a:rPr lang="en-US" dirty="0" smtClean="0"/>
              <a:t>IT.</a:t>
            </a:r>
            <a:endParaRPr lang="en-US" dirty="0"/>
          </a:p>
          <a:p>
            <a:r>
              <a:rPr lang="en-US" dirty="0"/>
              <a:t>principles and practices to the software development domain. Adapted from </a:t>
            </a:r>
            <a:r>
              <a:rPr lang="en-US" dirty="0" smtClean="0"/>
              <a:t>the Toyota </a:t>
            </a:r>
            <a:r>
              <a:rPr lang="en-US" dirty="0"/>
              <a:t>Production System.</a:t>
            </a:r>
          </a:p>
          <a:p>
            <a:r>
              <a:rPr lang="en-US" dirty="0" smtClean="0"/>
              <a:t>Lean </a:t>
            </a:r>
            <a:r>
              <a:rPr lang="en-US" dirty="0"/>
              <a:t>is an Agile methodology which can also be seen as a </a:t>
            </a:r>
            <a:r>
              <a:rPr lang="en-US" dirty="0" smtClean="0"/>
              <a:t>philosophy.</a:t>
            </a:r>
            <a:endParaRPr lang="en-US" dirty="0"/>
          </a:p>
          <a:p>
            <a:r>
              <a:rPr lang="en-US" dirty="0" smtClean="0"/>
              <a:t>The </a:t>
            </a:r>
            <a:r>
              <a:rPr lang="en-US" dirty="0"/>
              <a:t>core idea is to maximize customer value while minimizing waste. Simply, </a:t>
            </a:r>
            <a:r>
              <a:rPr lang="en-US" dirty="0" smtClean="0"/>
              <a:t>lean means </a:t>
            </a:r>
            <a:r>
              <a:rPr lang="en-US" dirty="0"/>
              <a:t>creating more value for customers with fewer resources</a:t>
            </a:r>
            <a:r>
              <a:rPr lang="en-US" dirty="0" smtClean="0"/>
              <a:t>.</a:t>
            </a:r>
            <a:endParaRPr lang="en-US" dirty="0"/>
          </a:p>
        </p:txBody>
      </p:sp>
    </p:spTree>
    <p:extLst>
      <p:ext uri="{BB962C8B-B14F-4D97-AF65-F5344CB8AC3E}">
        <p14:creationId xmlns:p14="http://schemas.microsoft.com/office/powerpoint/2010/main" val="1161146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a:t>Lean principles</a:t>
            </a:r>
          </a:p>
        </p:txBody>
      </p:sp>
      <p:sp>
        <p:nvSpPr>
          <p:cNvPr id="3" name="Content Placeholder 2"/>
          <p:cNvSpPr>
            <a:spLocks noGrp="1"/>
          </p:cNvSpPr>
          <p:nvPr>
            <p:ph idx="1"/>
          </p:nvPr>
        </p:nvSpPr>
        <p:spPr>
          <a:xfrm>
            <a:off x="684212" y="2212759"/>
            <a:ext cx="8534400" cy="3615267"/>
          </a:xfrm>
        </p:spPr>
        <p:txBody>
          <a:bodyPr>
            <a:normAutofit/>
          </a:bodyPr>
          <a:lstStyle/>
          <a:p>
            <a:endParaRPr lang="en-US" dirty="0"/>
          </a:p>
        </p:txBody>
      </p:sp>
      <p:pic>
        <p:nvPicPr>
          <p:cNvPr id="4" name="Picture 3"/>
          <p:cNvPicPr>
            <a:picLocks noChangeAspect="1"/>
          </p:cNvPicPr>
          <p:nvPr/>
        </p:nvPicPr>
        <p:blipFill>
          <a:blip r:embed="rId2"/>
          <a:stretch>
            <a:fillRect/>
          </a:stretch>
        </p:blipFill>
        <p:spPr>
          <a:xfrm>
            <a:off x="3732212" y="1634379"/>
            <a:ext cx="5486400" cy="4772025"/>
          </a:xfrm>
          <a:prstGeom prst="rect">
            <a:avLst/>
          </a:prstGeom>
        </p:spPr>
      </p:pic>
    </p:spTree>
    <p:extLst>
      <p:ext uri="{BB962C8B-B14F-4D97-AF65-F5344CB8AC3E}">
        <p14:creationId xmlns:p14="http://schemas.microsoft.com/office/powerpoint/2010/main" val="400480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normAutofit/>
          </a:bodyPr>
          <a:lstStyle/>
          <a:p>
            <a:r>
              <a:rPr lang="en-US" b="1" dirty="0"/>
              <a:t>Applying Lean in Project Management</a:t>
            </a:r>
            <a:r>
              <a:rPr lang="en-US" b="1" dirty="0" smtClean="0"/>
              <a:t>?</a:t>
            </a:r>
            <a:endParaRPr lang="en-US" b="1" dirty="0"/>
          </a:p>
        </p:txBody>
      </p:sp>
      <p:sp>
        <p:nvSpPr>
          <p:cNvPr id="3" name="Content Placeholder 2"/>
          <p:cNvSpPr>
            <a:spLocks noGrp="1"/>
          </p:cNvSpPr>
          <p:nvPr>
            <p:ph idx="1"/>
          </p:nvPr>
        </p:nvSpPr>
        <p:spPr>
          <a:xfrm>
            <a:off x="684212" y="2212759"/>
            <a:ext cx="8534400" cy="3615267"/>
          </a:xfrm>
        </p:spPr>
        <p:txBody>
          <a:bodyPr>
            <a:normAutofit/>
          </a:bodyPr>
          <a:lstStyle/>
          <a:p>
            <a:endParaRPr lang="en-US" dirty="0"/>
          </a:p>
        </p:txBody>
      </p:sp>
      <p:pic>
        <p:nvPicPr>
          <p:cNvPr id="4" name="Picture 3"/>
          <p:cNvPicPr>
            <a:picLocks noChangeAspect="1"/>
          </p:cNvPicPr>
          <p:nvPr/>
        </p:nvPicPr>
        <p:blipFill>
          <a:blip r:embed="rId2"/>
          <a:stretch>
            <a:fillRect/>
          </a:stretch>
        </p:blipFill>
        <p:spPr>
          <a:xfrm>
            <a:off x="2836862" y="1706484"/>
            <a:ext cx="6381750" cy="5048250"/>
          </a:xfrm>
          <a:prstGeom prst="rect">
            <a:avLst/>
          </a:prstGeom>
        </p:spPr>
      </p:pic>
    </p:spTree>
    <p:extLst>
      <p:ext uri="{BB962C8B-B14F-4D97-AF65-F5344CB8AC3E}">
        <p14:creationId xmlns:p14="http://schemas.microsoft.com/office/powerpoint/2010/main" val="1705478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a:t>1. Identify Value from Your Customers’ Perspective</a:t>
            </a:r>
          </a:p>
        </p:txBody>
      </p:sp>
      <p:sp>
        <p:nvSpPr>
          <p:cNvPr id="3" name="Content Placeholder 2"/>
          <p:cNvSpPr>
            <a:spLocks noGrp="1"/>
          </p:cNvSpPr>
          <p:nvPr>
            <p:ph idx="1"/>
          </p:nvPr>
        </p:nvSpPr>
        <p:spPr>
          <a:xfrm>
            <a:off x="684212" y="2212759"/>
            <a:ext cx="8534400" cy="3615267"/>
          </a:xfrm>
        </p:spPr>
        <p:txBody>
          <a:bodyPr>
            <a:normAutofit/>
          </a:bodyPr>
          <a:lstStyle/>
          <a:p>
            <a:r>
              <a:rPr lang="en-US" dirty="0"/>
              <a:t> </a:t>
            </a:r>
            <a:r>
              <a:rPr lang="en-US" dirty="0" smtClean="0"/>
              <a:t>Identifying </a:t>
            </a:r>
            <a:r>
              <a:rPr lang="en-US" dirty="0"/>
              <a:t>value means working to deliver what your customers need instead of what they simply asked for. </a:t>
            </a:r>
            <a:endParaRPr lang="en-US" dirty="0" smtClean="0"/>
          </a:p>
          <a:p>
            <a:r>
              <a:rPr lang="en-US" dirty="0"/>
              <a:t>Lean project managers identify and specify value from the customers’ perspective by identifying objectives, requirements, deliverables, and acceptance criteria</a:t>
            </a:r>
            <a:r>
              <a:rPr lang="en-US" dirty="0" smtClean="0"/>
              <a:t>.</a:t>
            </a:r>
          </a:p>
          <a:p>
            <a:r>
              <a:rPr lang="en-US" dirty="0"/>
              <a:t>Further on, in Lean, any activity that is not directed at solving the problem and delivering the project's end result is seen as wasted resources. </a:t>
            </a:r>
          </a:p>
        </p:txBody>
      </p:sp>
    </p:spTree>
    <p:extLst>
      <p:ext uri="{BB962C8B-B14F-4D97-AF65-F5344CB8AC3E}">
        <p14:creationId xmlns:p14="http://schemas.microsoft.com/office/powerpoint/2010/main" val="321666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smtClean="0"/>
              <a:t>2-Value </a:t>
            </a:r>
            <a:r>
              <a:rPr lang="en-US" b="1" dirty="0"/>
              <a:t>Stream </a:t>
            </a:r>
            <a:r>
              <a:rPr lang="en-US" b="1" dirty="0" smtClean="0"/>
              <a:t>Mapping</a:t>
            </a:r>
            <a:endParaRPr lang="en-US" b="1" dirty="0"/>
          </a:p>
        </p:txBody>
      </p:sp>
      <p:sp>
        <p:nvSpPr>
          <p:cNvPr id="3" name="Content Placeholder 2"/>
          <p:cNvSpPr>
            <a:spLocks noGrp="1"/>
          </p:cNvSpPr>
          <p:nvPr>
            <p:ph idx="1"/>
          </p:nvPr>
        </p:nvSpPr>
        <p:spPr>
          <a:xfrm>
            <a:off x="684212" y="2212759"/>
            <a:ext cx="8534400" cy="3615267"/>
          </a:xfrm>
        </p:spPr>
        <p:txBody>
          <a:bodyPr>
            <a:normAutofit/>
          </a:bodyPr>
          <a:lstStyle/>
          <a:p>
            <a:r>
              <a:rPr lang="en-US" dirty="0"/>
              <a:t>In traditional project management, the next step will be to create a project plan with a work breakdown structure and tasks</a:t>
            </a:r>
            <a:r>
              <a:rPr lang="en-US" dirty="0" smtClean="0"/>
              <a:t>.</a:t>
            </a:r>
          </a:p>
          <a:p>
            <a:r>
              <a:rPr lang="en-US" dirty="0"/>
              <a:t>The goal of the map is to show how and where in your organization/team value is being generated</a:t>
            </a:r>
            <a:r>
              <a:rPr lang="en-US" dirty="0" smtClean="0"/>
              <a:t>.</a:t>
            </a:r>
          </a:p>
          <a:p>
            <a:r>
              <a:rPr lang="en-US" dirty="0"/>
              <a:t>it will clarify your overall process, so you can identify flaws or unnecessary steps and eliminate them.</a:t>
            </a:r>
          </a:p>
        </p:txBody>
      </p:sp>
    </p:spTree>
    <p:extLst>
      <p:ext uri="{BB962C8B-B14F-4D97-AF65-F5344CB8AC3E}">
        <p14:creationId xmlns:p14="http://schemas.microsoft.com/office/powerpoint/2010/main" val="40882164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1662"/>
            <a:ext cx="8534400" cy="1507067"/>
          </a:xfrm>
        </p:spPr>
        <p:txBody>
          <a:bodyPr/>
          <a:lstStyle/>
          <a:p>
            <a:r>
              <a:rPr lang="en-US" b="1" dirty="0"/>
              <a:t>What Exactly is BPM or Business Process Modeling?</a:t>
            </a:r>
          </a:p>
        </p:txBody>
      </p:sp>
      <p:sp>
        <p:nvSpPr>
          <p:cNvPr id="3" name="Content Placeholder 2"/>
          <p:cNvSpPr>
            <a:spLocks noGrp="1"/>
          </p:cNvSpPr>
          <p:nvPr>
            <p:ph idx="1"/>
          </p:nvPr>
        </p:nvSpPr>
        <p:spPr>
          <a:xfrm>
            <a:off x="684212" y="1786631"/>
            <a:ext cx="8534400" cy="3615267"/>
          </a:xfrm>
        </p:spPr>
        <p:txBody>
          <a:bodyPr/>
          <a:lstStyle/>
          <a:p>
            <a:r>
              <a:rPr lang="en-US" dirty="0"/>
              <a:t>Businesses do not always operate efficiently, that could be the reason behind the reduced operational performance</a:t>
            </a:r>
            <a:r>
              <a:rPr lang="en-US" dirty="0" smtClean="0"/>
              <a:t>.</a:t>
            </a:r>
          </a:p>
          <a:p>
            <a:r>
              <a:rPr lang="en-US" dirty="0"/>
              <a:t>It becomes critical to improve, re-evaluate, and re-work the processes to ensure that the organization drives competitive advantage in the marketplace.</a:t>
            </a:r>
          </a:p>
        </p:txBody>
      </p:sp>
    </p:spTree>
    <p:extLst>
      <p:ext uri="{BB962C8B-B14F-4D97-AF65-F5344CB8AC3E}">
        <p14:creationId xmlns:p14="http://schemas.microsoft.com/office/powerpoint/2010/main" val="534773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smtClean="0"/>
              <a:t>2-Value </a:t>
            </a:r>
            <a:r>
              <a:rPr lang="en-US" b="1" dirty="0"/>
              <a:t>Stream </a:t>
            </a:r>
            <a:r>
              <a:rPr lang="en-US" b="1" dirty="0" smtClean="0"/>
              <a:t>Mapping</a:t>
            </a:r>
            <a:endParaRPr lang="en-US" b="1" dirty="0"/>
          </a:p>
        </p:txBody>
      </p:sp>
      <p:sp>
        <p:nvSpPr>
          <p:cNvPr id="3" name="Content Placeholder 2"/>
          <p:cNvSpPr>
            <a:spLocks noGrp="1"/>
          </p:cNvSpPr>
          <p:nvPr>
            <p:ph idx="1"/>
          </p:nvPr>
        </p:nvSpPr>
        <p:spPr>
          <a:xfrm>
            <a:off x="684212" y="2212759"/>
            <a:ext cx="8534400" cy="3615267"/>
          </a:xfrm>
        </p:spPr>
        <p:txBody>
          <a:bodyPr>
            <a:normAutofit/>
          </a:bodyPr>
          <a:lstStyle/>
          <a:p>
            <a:endParaRPr lang="en-US" dirty="0"/>
          </a:p>
        </p:txBody>
      </p:sp>
      <p:pic>
        <p:nvPicPr>
          <p:cNvPr id="4" name="Picture 3"/>
          <p:cNvPicPr>
            <a:picLocks noChangeAspect="1"/>
          </p:cNvPicPr>
          <p:nvPr/>
        </p:nvPicPr>
        <p:blipFill>
          <a:blip r:embed="rId2"/>
          <a:stretch>
            <a:fillRect/>
          </a:stretch>
        </p:blipFill>
        <p:spPr>
          <a:xfrm>
            <a:off x="684212" y="2514600"/>
            <a:ext cx="9032303" cy="2101789"/>
          </a:xfrm>
          <a:prstGeom prst="rect">
            <a:avLst/>
          </a:prstGeom>
        </p:spPr>
      </p:pic>
    </p:spTree>
    <p:extLst>
      <p:ext uri="{BB962C8B-B14F-4D97-AF65-F5344CB8AC3E}">
        <p14:creationId xmlns:p14="http://schemas.microsoft.com/office/powerpoint/2010/main" val="3586179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a:t>3.Create Continuous Workflow </a:t>
            </a:r>
          </a:p>
        </p:txBody>
      </p:sp>
      <p:sp>
        <p:nvSpPr>
          <p:cNvPr id="3" name="Content Placeholder 2"/>
          <p:cNvSpPr>
            <a:spLocks noGrp="1"/>
          </p:cNvSpPr>
          <p:nvPr>
            <p:ph idx="1"/>
          </p:nvPr>
        </p:nvSpPr>
        <p:spPr>
          <a:xfrm>
            <a:off x="684212" y="2212759"/>
            <a:ext cx="8534400" cy="3615267"/>
          </a:xfrm>
        </p:spPr>
        <p:txBody>
          <a:bodyPr>
            <a:normAutofit/>
          </a:bodyPr>
          <a:lstStyle/>
          <a:p>
            <a:r>
              <a:rPr lang="en-US" dirty="0"/>
              <a:t>You have identified the value your customer is seeking to receive, and you have also mapped how you are producing it. </a:t>
            </a:r>
            <a:endParaRPr lang="en-US" dirty="0" smtClean="0"/>
          </a:p>
          <a:p>
            <a:r>
              <a:rPr lang="en-US" dirty="0"/>
              <a:t>As next, the focus is on ensuring the project can flow smoothly, without interruptions, blockages, or waiting times through your system</a:t>
            </a:r>
            <a:r>
              <a:rPr lang="en-US" dirty="0" smtClean="0"/>
              <a:t>.</a:t>
            </a:r>
          </a:p>
          <a:p>
            <a:r>
              <a:rPr lang="en-US" dirty="0"/>
              <a:t>Lean defines waste as any process step that consumes resources but brings no value from the customers’ perspective</a:t>
            </a:r>
          </a:p>
        </p:txBody>
      </p:sp>
    </p:spTree>
    <p:extLst>
      <p:ext uri="{BB962C8B-B14F-4D97-AF65-F5344CB8AC3E}">
        <p14:creationId xmlns:p14="http://schemas.microsoft.com/office/powerpoint/2010/main" val="3391190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smtClean="0"/>
              <a:t>Waste</a:t>
            </a:r>
            <a:endParaRPr lang="en-US" b="1" dirty="0"/>
          </a:p>
        </p:txBody>
      </p:sp>
      <p:sp>
        <p:nvSpPr>
          <p:cNvPr id="3" name="Content Placeholder 2"/>
          <p:cNvSpPr>
            <a:spLocks noGrp="1"/>
          </p:cNvSpPr>
          <p:nvPr>
            <p:ph idx="1"/>
          </p:nvPr>
        </p:nvSpPr>
        <p:spPr>
          <a:xfrm>
            <a:off x="684212" y="2212759"/>
            <a:ext cx="8534400" cy="3615267"/>
          </a:xfrm>
        </p:spPr>
        <p:txBody>
          <a:bodyPr>
            <a:normAutofit/>
          </a:bodyPr>
          <a:lstStyle/>
          <a:p>
            <a:endParaRPr lang="en-US" dirty="0"/>
          </a:p>
        </p:txBody>
      </p:sp>
      <p:pic>
        <p:nvPicPr>
          <p:cNvPr id="5" name="Picture 4"/>
          <p:cNvPicPr>
            <a:picLocks noChangeAspect="1"/>
          </p:cNvPicPr>
          <p:nvPr/>
        </p:nvPicPr>
        <p:blipFill>
          <a:blip r:embed="rId2"/>
          <a:stretch>
            <a:fillRect/>
          </a:stretch>
        </p:blipFill>
        <p:spPr>
          <a:xfrm>
            <a:off x="1515630" y="1529604"/>
            <a:ext cx="7953375" cy="4981575"/>
          </a:xfrm>
          <a:prstGeom prst="rect">
            <a:avLst/>
          </a:prstGeom>
        </p:spPr>
      </p:pic>
    </p:spTree>
    <p:extLst>
      <p:ext uri="{BB962C8B-B14F-4D97-AF65-F5344CB8AC3E}">
        <p14:creationId xmlns:p14="http://schemas.microsoft.com/office/powerpoint/2010/main" val="275898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endParaRPr lang="en-US" b="1" dirty="0"/>
          </a:p>
        </p:txBody>
      </p:sp>
      <p:sp>
        <p:nvSpPr>
          <p:cNvPr id="3" name="Content Placeholder 2"/>
          <p:cNvSpPr>
            <a:spLocks noGrp="1"/>
          </p:cNvSpPr>
          <p:nvPr>
            <p:ph idx="1"/>
          </p:nvPr>
        </p:nvSpPr>
        <p:spPr>
          <a:xfrm>
            <a:off x="684212" y="2212759"/>
            <a:ext cx="8534400" cy="3615267"/>
          </a:xfrm>
        </p:spPr>
        <p:txBody>
          <a:bodyPr>
            <a:normAutofit/>
          </a:bodyPr>
          <a:lstStyle/>
          <a:p>
            <a:r>
              <a:rPr lang="en-US" b="1" dirty="0"/>
              <a:t>Inventory</a:t>
            </a:r>
            <a:r>
              <a:rPr lang="en-US" dirty="0"/>
              <a:t> – typical example of inventory waste is overstocking to meet unexpected demand. In project management, often seen inventory waste is purchased online tools that teams rarely use or office supplies that exceed needs.</a:t>
            </a:r>
            <a:br>
              <a:rPr lang="en-US" dirty="0"/>
            </a:br>
            <a:endParaRPr lang="en-US" dirty="0"/>
          </a:p>
          <a:p>
            <a:endParaRPr lang="en-US" dirty="0"/>
          </a:p>
        </p:txBody>
      </p:sp>
    </p:spTree>
    <p:extLst>
      <p:ext uri="{BB962C8B-B14F-4D97-AF65-F5344CB8AC3E}">
        <p14:creationId xmlns:p14="http://schemas.microsoft.com/office/powerpoint/2010/main" val="4035343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endParaRPr lang="en-US" b="1" dirty="0"/>
          </a:p>
        </p:txBody>
      </p:sp>
      <p:sp>
        <p:nvSpPr>
          <p:cNvPr id="3" name="Content Placeholder 2"/>
          <p:cNvSpPr>
            <a:spLocks noGrp="1"/>
          </p:cNvSpPr>
          <p:nvPr>
            <p:ph idx="1"/>
          </p:nvPr>
        </p:nvSpPr>
        <p:spPr>
          <a:xfrm>
            <a:off x="684212" y="2212759"/>
            <a:ext cx="8534400" cy="3615267"/>
          </a:xfrm>
        </p:spPr>
        <p:txBody>
          <a:bodyPr>
            <a:normAutofit/>
          </a:bodyPr>
          <a:lstStyle/>
          <a:p>
            <a:r>
              <a:rPr lang="en-US" b="1" dirty="0"/>
              <a:t>Waiting</a:t>
            </a:r>
            <a:r>
              <a:rPr lang="en-US" dirty="0"/>
              <a:t> – whenever a task is not moving, the waste of waiting occurs, interrupting the continuous workflow. Typical in project management is waiting for approval from higher management.</a:t>
            </a:r>
          </a:p>
        </p:txBody>
      </p:sp>
    </p:spTree>
    <p:extLst>
      <p:ext uri="{BB962C8B-B14F-4D97-AF65-F5344CB8AC3E}">
        <p14:creationId xmlns:p14="http://schemas.microsoft.com/office/powerpoint/2010/main" val="677291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endParaRPr lang="en-US" b="1" dirty="0"/>
          </a:p>
        </p:txBody>
      </p:sp>
      <p:sp>
        <p:nvSpPr>
          <p:cNvPr id="3" name="Content Placeholder 2"/>
          <p:cNvSpPr>
            <a:spLocks noGrp="1"/>
          </p:cNvSpPr>
          <p:nvPr>
            <p:ph idx="1"/>
          </p:nvPr>
        </p:nvSpPr>
        <p:spPr>
          <a:xfrm>
            <a:off x="684212" y="2212759"/>
            <a:ext cx="8534400" cy="3615267"/>
          </a:xfrm>
        </p:spPr>
        <p:txBody>
          <a:bodyPr>
            <a:normAutofit/>
          </a:bodyPr>
          <a:lstStyle/>
          <a:p>
            <a:r>
              <a:rPr lang="en-US" b="1" dirty="0"/>
              <a:t>Defects</a:t>
            </a:r>
            <a:r>
              <a:rPr lang="en-US" dirty="0"/>
              <a:t> – causing rework or even scrap, defects are hazardous waste. Examples from the project management world would be incorrect data collection, conversation errors, and unclear acceptance criteria.</a:t>
            </a:r>
            <a:br>
              <a:rPr lang="en-US" dirty="0"/>
            </a:br>
            <a:endParaRPr lang="en-US" dirty="0"/>
          </a:p>
          <a:p>
            <a:endParaRPr lang="en-US" dirty="0"/>
          </a:p>
        </p:txBody>
      </p:sp>
    </p:spTree>
    <p:extLst>
      <p:ext uri="{BB962C8B-B14F-4D97-AF65-F5344CB8AC3E}">
        <p14:creationId xmlns:p14="http://schemas.microsoft.com/office/powerpoint/2010/main" val="4060908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endParaRPr lang="en-US" b="1" dirty="0"/>
          </a:p>
        </p:txBody>
      </p:sp>
      <p:sp>
        <p:nvSpPr>
          <p:cNvPr id="3" name="Content Placeholder 2"/>
          <p:cNvSpPr>
            <a:spLocks noGrp="1"/>
          </p:cNvSpPr>
          <p:nvPr>
            <p:ph idx="1"/>
          </p:nvPr>
        </p:nvSpPr>
        <p:spPr>
          <a:xfrm>
            <a:off x="684212" y="2212759"/>
            <a:ext cx="8534400" cy="3615267"/>
          </a:xfrm>
        </p:spPr>
        <p:txBody>
          <a:bodyPr>
            <a:normAutofit/>
          </a:bodyPr>
          <a:lstStyle/>
          <a:p>
            <a:r>
              <a:rPr lang="en-US" b="1" dirty="0"/>
              <a:t>Overproduction</a:t>
            </a:r>
            <a:r>
              <a:rPr lang="en-US" dirty="0"/>
              <a:t> - occurs when you exceed customer demand and produce more than is needed or before it is needed. It is also a hazardous waste type, as it triggers the other six wastes. Overproducing in project management would mean filling an unnecessary great amount of documents or communicating unnecessary information. </a:t>
            </a:r>
          </a:p>
        </p:txBody>
      </p:sp>
    </p:spTree>
    <p:extLst>
      <p:ext uri="{BB962C8B-B14F-4D97-AF65-F5344CB8AC3E}">
        <p14:creationId xmlns:p14="http://schemas.microsoft.com/office/powerpoint/2010/main" val="3106800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endParaRPr lang="en-US" b="1" dirty="0"/>
          </a:p>
        </p:txBody>
      </p:sp>
      <p:sp>
        <p:nvSpPr>
          <p:cNvPr id="3" name="Content Placeholder 2"/>
          <p:cNvSpPr>
            <a:spLocks noGrp="1"/>
          </p:cNvSpPr>
          <p:nvPr>
            <p:ph idx="1"/>
          </p:nvPr>
        </p:nvSpPr>
        <p:spPr>
          <a:xfrm>
            <a:off x="684212" y="2212759"/>
            <a:ext cx="8534400" cy="3615267"/>
          </a:xfrm>
        </p:spPr>
        <p:txBody>
          <a:bodyPr>
            <a:normAutofit/>
          </a:bodyPr>
          <a:lstStyle/>
          <a:p>
            <a:r>
              <a:rPr lang="en-US" b="1" dirty="0"/>
              <a:t>Motion</a:t>
            </a:r>
            <a:r>
              <a:rPr lang="en-US" dirty="0"/>
              <a:t> – to avoid motion waste, you need to arrange a process where workers need to do as little as possible to finish their job. Often in project management, motion waste is generated by searching for information or lack of direct access to data.</a:t>
            </a:r>
            <a:br>
              <a:rPr lang="en-US" dirty="0"/>
            </a:br>
            <a:endParaRPr lang="en-US" dirty="0"/>
          </a:p>
          <a:p>
            <a:endParaRPr lang="en-US" dirty="0"/>
          </a:p>
        </p:txBody>
      </p:sp>
    </p:spTree>
    <p:extLst>
      <p:ext uri="{BB962C8B-B14F-4D97-AF65-F5344CB8AC3E}">
        <p14:creationId xmlns:p14="http://schemas.microsoft.com/office/powerpoint/2010/main" val="1623808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endParaRPr lang="en-US" b="1" dirty="0"/>
          </a:p>
        </p:txBody>
      </p:sp>
      <p:sp>
        <p:nvSpPr>
          <p:cNvPr id="3" name="Content Placeholder 2"/>
          <p:cNvSpPr>
            <a:spLocks noGrp="1"/>
          </p:cNvSpPr>
          <p:nvPr>
            <p:ph idx="1"/>
          </p:nvPr>
        </p:nvSpPr>
        <p:spPr>
          <a:xfrm>
            <a:off x="684212" y="2212759"/>
            <a:ext cx="8534400" cy="3615267"/>
          </a:xfrm>
        </p:spPr>
        <p:txBody>
          <a:bodyPr>
            <a:normAutofit/>
          </a:bodyPr>
          <a:lstStyle/>
          <a:p>
            <a:r>
              <a:rPr lang="en-US" b="1" dirty="0"/>
              <a:t>Transportation</a:t>
            </a:r>
            <a:r>
              <a:rPr lang="en-US" dirty="0"/>
              <a:t> – transportation is wasteful whenever you move resources without this movement generating value to the end product. Task switching, interruptions, unnecessary outsourcing are prime examples of transportation waste in the project management reality.</a:t>
            </a:r>
          </a:p>
        </p:txBody>
      </p:sp>
    </p:spTree>
    <p:extLst>
      <p:ext uri="{BB962C8B-B14F-4D97-AF65-F5344CB8AC3E}">
        <p14:creationId xmlns:p14="http://schemas.microsoft.com/office/powerpoint/2010/main" val="111848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endParaRPr lang="en-US" b="1" dirty="0"/>
          </a:p>
        </p:txBody>
      </p:sp>
      <p:sp>
        <p:nvSpPr>
          <p:cNvPr id="3" name="Content Placeholder 2"/>
          <p:cNvSpPr>
            <a:spLocks noGrp="1"/>
          </p:cNvSpPr>
          <p:nvPr>
            <p:ph idx="1"/>
          </p:nvPr>
        </p:nvSpPr>
        <p:spPr>
          <a:xfrm>
            <a:off x="684212" y="2212759"/>
            <a:ext cx="8534400" cy="3615267"/>
          </a:xfrm>
        </p:spPr>
        <p:txBody>
          <a:bodyPr>
            <a:normAutofit/>
          </a:bodyPr>
          <a:lstStyle/>
          <a:p>
            <a:r>
              <a:rPr lang="en-US" b="1" dirty="0"/>
              <a:t>Over-processing</a:t>
            </a:r>
            <a:r>
              <a:rPr lang="en-US" dirty="0"/>
              <a:t> – often manifested as double work or work exceeding customer requirements. In project management, we see over processing most often as multiple levels of approval for small tasks, excessive reviews, or too many iterations.</a:t>
            </a:r>
          </a:p>
          <a:p>
            <a:endParaRPr lang="en-US" dirty="0"/>
          </a:p>
        </p:txBody>
      </p:sp>
    </p:spTree>
    <p:extLst>
      <p:ext uri="{BB962C8B-B14F-4D97-AF65-F5344CB8AC3E}">
        <p14:creationId xmlns:p14="http://schemas.microsoft.com/office/powerpoint/2010/main" val="2968000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1662"/>
            <a:ext cx="8534400" cy="1507067"/>
          </a:xfrm>
        </p:spPr>
        <p:txBody>
          <a:bodyPr/>
          <a:lstStyle/>
          <a:p>
            <a:r>
              <a:rPr lang="en-US" b="1" dirty="0"/>
              <a:t>Business Process Modeling</a:t>
            </a:r>
            <a:br>
              <a:rPr lang="en-US" b="1" dirty="0"/>
            </a:br>
            <a:r>
              <a:rPr lang="en-US" b="1" dirty="0" smtClean="0"/>
              <a:t>(BPM)</a:t>
            </a:r>
            <a:endParaRPr lang="en-US" b="1" dirty="0"/>
          </a:p>
        </p:txBody>
      </p:sp>
      <p:sp>
        <p:nvSpPr>
          <p:cNvPr id="3" name="Content Placeholder 2"/>
          <p:cNvSpPr>
            <a:spLocks noGrp="1"/>
          </p:cNvSpPr>
          <p:nvPr>
            <p:ph idx="1"/>
          </p:nvPr>
        </p:nvSpPr>
        <p:spPr>
          <a:xfrm>
            <a:off x="684212" y="1786631"/>
            <a:ext cx="8534400" cy="3615267"/>
          </a:xfrm>
        </p:spPr>
        <p:txBody>
          <a:bodyPr/>
          <a:lstStyle/>
          <a:p>
            <a:pPr algn="just"/>
            <a:r>
              <a:rPr lang="en-US" dirty="0"/>
              <a:t>BPM (Business Process Modeling) involves representing a company’s workflows or processes in a graphical way. That includes the use of a data-flow diagram, flowcharts, and more</a:t>
            </a:r>
            <a:r>
              <a:rPr lang="en-US" dirty="0" smtClean="0"/>
              <a:t>.</a:t>
            </a:r>
          </a:p>
          <a:p>
            <a:pPr algn="just"/>
            <a:r>
              <a:rPr lang="en-US" dirty="0"/>
              <a:t>With BPM, the company maps out the state of processes as they are now and comes upon with a model of the future state after making improvements</a:t>
            </a:r>
            <a:r>
              <a:rPr lang="en-US" dirty="0" smtClean="0"/>
              <a:t>.</a:t>
            </a:r>
          </a:p>
          <a:p>
            <a:pPr algn="just"/>
            <a:r>
              <a:rPr lang="en-US" dirty="0"/>
              <a:t>These are the As-is state and To-be state.</a:t>
            </a:r>
          </a:p>
        </p:txBody>
      </p:sp>
    </p:spTree>
    <p:extLst>
      <p:ext uri="{BB962C8B-B14F-4D97-AF65-F5344CB8AC3E}">
        <p14:creationId xmlns:p14="http://schemas.microsoft.com/office/powerpoint/2010/main" val="298334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smtClean="0"/>
              <a:t>Bottleneck</a:t>
            </a:r>
            <a:endParaRPr lang="en-US" b="1" dirty="0"/>
          </a:p>
        </p:txBody>
      </p:sp>
      <p:sp>
        <p:nvSpPr>
          <p:cNvPr id="3" name="Content Placeholder 2"/>
          <p:cNvSpPr>
            <a:spLocks noGrp="1"/>
          </p:cNvSpPr>
          <p:nvPr>
            <p:ph idx="1"/>
          </p:nvPr>
        </p:nvSpPr>
        <p:spPr>
          <a:xfrm>
            <a:off x="684212" y="2212759"/>
            <a:ext cx="8534400" cy="3615267"/>
          </a:xfrm>
        </p:spPr>
        <p:txBody>
          <a:bodyPr>
            <a:normAutofit/>
          </a:bodyPr>
          <a:lstStyle/>
          <a:p>
            <a:r>
              <a:rPr lang="en-US" dirty="0"/>
              <a:t>Eliminating these sources of waste from your process will allow the value to flow through your project freely. However, to ensure a continuous workflow, you also have to look out for bottlenecks.</a:t>
            </a:r>
          </a:p>
          <a:p>
            <a:r>
              <a:rPr lang="en-US" dirty="0"/>
              <a:t>A bottleneck is a stage of your work process where work gets stuck due to capacity shortages. You have a bottleneck when a work stage, even working at its full capacity, still would not manage to process work items quickly enough. As a result, continuous flow is interrupted.</a:t>
            </a:r>
          </a:p>
          <a:p>
            <a:endParaRPr lang="en-US" dirty="0"/>
          </a:p>
        </p:txBody>
      </p:sp>
    </p:spTree>
    <p:extLst>
      <p:ext uri="{BB962C8B-B14F-4D97-AF65-F5344CB8AC3E}">
        <p14:creationId xmlns:p14="http://schemas.microsoft.com/office/powerpoint/2010/main" val="2035910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endParaRPr lang="en-US" b="1" dirty="0"/>
          </a:p>
        </p:txBody>
      </p:sp>
      <p:sp>
        <p:nvSpPr>
          <p:cNvPr id="3" name="Content Placeholder 2"/>
          <p:cNvSpPr>
            <a:spLocks noGrp="1"/>
          </p:cNvSpPr>
          <p:nvPr>
            <p:ph idx="1"/>
          </p:nvPr>
        </p:nvSpPr>
        <p:spPr>
          <a:xfrm>
            <a:off x="684212" y="2212759"/>
            <a:ext cx="8534400" cy="3615267"/>
          </a:xfrm>
        </p:spPr>
        <p:txBody>
          <a:bodyPr>
            <a:normAutofit/>
          </a:bodyPr>
          <a:lstStyle/>
          <a:p>
            <a:endParaRPr lang="en-US" dirty="0"/>
          </a:p>
        </p:txBody>
      </p:sp>
      <p:pic>
        <p:nvPicPr>
          <p:cNvPr id="4" name="Picture 3"/>
          <p:cNvPicPr>
            <a:picLocks noChangeAspect="1"/>
          </p:cNvPicPr>
          <p:nvPr/>
        </p:nvPicPr>
        <p:blipFill>
          <a:blip r:embed="rId2"/>
          <a:stretch>
            <a:fillRect/>
          </a:stretch>
        </p:blipFill>
        <p:spPr>
          <a:xfrm>
            <a:off x="684212" y="1612301"/>
            <a:ext cx="11024253" cy="4816182"/>
          </a:xfrm>
          <a:prstGeom prst="rect">
            <a:avLst/>
          </a:prstGeom>
        </p:spPr>
      </p:pic>
    </p:spTree>
    <p:extLst>
      <p:ext uri="{BB962C8B-B14F-4D97-AF65-F5344CB8AC3E}">
        <p14:creationId xmlns:p14="http://schemas.microsoft.com/office/powerpoint/2010/main" val="1453652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a:t>4. Create a Pull </a:t>
            </a:r>
            <a:r>
              <a:rPr lang="en-US" b="1" dirty="0" smtClean="0"/>
              <a:t>System</a:t>
            </a:r>
            <a:endParaRPr lang="en-US" b="1" dirty="0"/>
          </a:p>
        </p:txBody>
      </p:sp>
      <p:sp>
        <p:nvSpPr>
          <p:cNvPr id="3" name="Content Placeholder 2"/>
          <p:cNvSpPr>
            <a:spLocks noGrp="1"/>
          </p:cNvSpPr>
          <p:nvPr>
            <p:ph idx="1"/>
          </p:nvPr>
        </p:nvSpPr>
        <p:spPr>
          <a:xfrm>
            <a:off x="684212" y="2212759"/>
            <a:ext cx="8534400" cy="3615267"/>
          </a:xfrm>
        </p:spPr>
        <p:txBody>
          <a:bodyPr>
            <a:normAutofit fontScale="92500"/>
          </a:bodyPr>
          <a:lstStyle/>
          <a:p>
            <a:r>
              <a:rPr lang="en-US" dirty="0"/>
              <a:t>A pull system is characterized by work entering the workflow only when there is a demand for it</a:t>
            </a:r>
            <a:r>
              <a:rPr lang="en-US" dirty="0" smtClean="0"/>
              <a:t>.</a:t>
            </a:r>
          </a:p>
          <a:p>
            <a:r>
              <a:rPr lang="en-US" dirty="0"/>
              <a:t>No work item is being started before there is an actual need for it. </a:t>
            </a:r>
            <a:endParaRPr lang="en-US" dirty="0" smtClean="0"/>
          </a:p>
          <a:p>
            <a:r>
              <a:rPr lang="en-US" dirty="0"/>
              <a:t>This way, a pull system avoids building up waste during your project and supports its efficiency and predictability. </a:t>
            </a:r>
            <a:endParaRPr lang="en-US" dirty="0" smtClean="0"/>
          </a:p>
          <a:p>
            <a:r>
              <a:rPr lang="en-US" dirty="0"/>
              <a:t>However, speaking about workflow management, a pull system also means your team members can pull work items only when they have free capacity. </a:t>
            </a:r>
            <a:endParaRPr lang="en-US" dirty="0" smtClean="0"/>
          </a:p>
          <a:p>
            <a:r>
              <a:rPr lang="en-US" dirty="0" smtClean="0"/>
              <a:t>Such </a:t>
            </a:r>
            <a:r>
              <a:rPr lang="en-US" dirty="0"/>
              <a:t>a system allows you to prioritize work better and start your next task when you can really work on it. </a:t>
            </a:r>
          </a:p>
        </p:txBody>
      </p:sp>
    </p:spTree>
    <p:extLst>
      <p:ext uri="{BB962C8B-B14F-4D97-AF65-F5344CB8AC3E}">
        <p14:creationId xmlns:p14="http://schemas.microsoft.com/office/powerpoint/2010/main" val="342372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smtClean="0"/>
              <a:t>WIP Limits</a:t>
            </a:r>
            <a:endParaRPr lang="en-US" b="1" dirty="0"/>
          </a:p>
        </p:txBody>
      </p:sp>
      <p:sp>
        <p:nvSpPr>
          <p:cNvPr id="3" name="Content Placeholder 2"/>
          <p:cNvSpPr>
            <a:spLocks noGrp="1"/>
          </p:cNvSpPr>
          <p:nvPr>
            <p:ph idx="1"/>
          </p:nvPr>
        </p:nvSpPr>
        <p:spPr>
          <a:xfrm>
            <a:off x="684212" y="2212759"/>
            <a:ext cx="8534400" cy="3615267"/>
          </a:xfrm>
        </p:spPr>
        <p:txBody>
          <a:bodyPr>
            <a:normAutofit/>
          </a:bodyPr>
          <a:lstStyle/>
          <a:p>
            <a:r>
              <a:rPr lang="en-US" dirty="0"/>
              <a:t>To better control your “Pull” work system, you can introduce Work in Progress Limits. </a:t>
            </a:r>
            <a:endParaRPr lang="en-US" dirty="0" smtClean="0"/>
          </a:p>
          <a:p>
            <a:r>
              <a:rPr lang="en-US" dirty="0" smtClean="0"/>
              <a:t>Limiting </a:t>
            </a:r>
            <a:r>
              <a:rPr lang="en-US" dirty="0"/>
              <a:t>the maximum amount of work items in the different stages of the work process minimizes multitasking and context switching. It allows team members to focus on the particular task and to complete it faster. </a:t>
            </a:r>
            <a:endParaRPr lang="en-US" dirty="0" smtClean="0"/>
          </a:p>
          <a:p>
            <a:r>
              <a:rPr lang="en-US" dirty="0"/>
              <a:t>WIP Limits also regulate new work to be pulled into a particular work stage, only when capacity is available. This way, no tasks are being pushed over, and interruptions or overburdening are minimized.</a:t>
            </a:r>
          </a:p>
        </p:txBody>
      </p:sp>
    </p:spTree>
    <p:extLst>
      <p:ext uri="{BB962C8B-B14F-4D97-AF65-F5344CB8AC3E}">
        <p14:creationId xmlns:p14="http://schemas.microsoft.com/office/powerpoint/2010/main" val="436901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endParaRPr lang="en-US" b="1" dirty="0"/>
          </a:p>
        </p:txBody>
      </p:sp>
      <p:sp>
        <p:nvSpPr>
          <p:cNvPr id="3" name="Content Placeholder 2"/>
          <p:cNvSpPr>
            <a:spLocks noGrp="1"/>
          </p:cNvSpPr>
          <p:nvPr>
            <p:ph idx="1"/>
          </p:nvPr>
        </p:nvSpPr>
        <p:spPr>
          <a:xfrm>
            <a:off x="684212" y="2212759"/>
            <a:ext cx="8534400" cy="3615267"/>
          </a:xfrm>
        </p:spPr>
        <p:txBody>
          <a:bodyPr>
            <a:normAutofit/>
          </a:bodyPr>
          <a:lstStyle/>
          <a:p>
            <a:endParaRPr lang="en-US" dirty="0"/>
          </a:p>
        </p:txBody>
      </p:sp>
      <p:pic>
        <p:nvPicPr>
          <p:cNvPr id="4" name="Picture 3"/>
          <p:cNvPicPr>
            <a:picLocks noChangeAspect="1"/>
          </p:cNvPicPr>
          <p:nvPr/>
        </p:nvPicPr>
        <p:blipFill>
          <a:blip r:embed="rId2"/>
          <a:stretch>
            <a:fillRect/>
          </a:stretch>
        </p:blipFill>
        <p:spPr>
          <a:xfrm>
            <a:off x="987995" y="1183769"/>
            <a:ext cx="10213698" cy="5341318"/>
          </a:xfrm>
          <a:prstGeom prst="rect">
            <a:avLst/>
          </a:prstGeom>
        </p:spPr>
      </p:pic>
    </p:spTree>
    <p:extLst>
      <p:ext uri="{BB962C8B-B14F-4D97-AF65-F5344CB8AC3E}">
        <p14:creationId xmlns:p14="http://schemas.microsoft.com/office/powerpoint/2010/main" val="1725926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a:t>5. Continuous </a:t>
            </a:r>
            <a:r>
              <a:rPr lang="en-US" b="1" dirty="0" smtClean="0"/>
              <a:t>Improvement</a:t>
            </a:r>
            <a:endParaRPr lang="en-US" b="1" dirty="0"/>
          </a:p>
        </p:txBody>
      </p:sp>
      <p:sp>
        <p:nvSpPr>
          <p:cNvPr id="3" name="Content Placeholder 2"/>
          <p:cNvSpPr>
            <a:spLocks noGrp="1"/>
          </p:cNvSpPr>
          <p:nvPr>
            <p:ph idx="1"/>
          </p:nvPr>
        </p:nvSpPr>
        <p:spPr>
          <a:xfrm>
            <a:off x="684212" y="2212759"/>
            <a:ext cx="8534400" cy="3615267"/>
          </a:xfrm>
        </p:spPr>
        <p:txBody>
          <a:bodyPr>
            <a:normAutofit/>
          </a:bodyPr>
          <a:lstStyle/>
          <a:p>
            <a:r>
              <a:rPr lang="en-US" dirty="0"/>
              <a:t>With continuous improvement, you embrace the fact that your work system is not static and will always offer space for improvement. </a:t>
            </a:r>
            <a:endParaRPr lang="en-US" dirty="0" smtClean="0"/>
          </a:p>
          <a:p>
            <a:r>
              <a:rPr lang="en-US" dirty="0"/>
              <a:t>It is important to underline, this should not be seen as the last step of a project. Moreover, it is something you do with every step. </a:t>
            </a:r>
            <a:endParaRPr lang="en-US" dirty="0" smtClean="0"/>
          </a:p>
          <a:p>
            <a:r>
              <a:rPr lang="en-US" dirty="0"/>
              <a:t>you will transform your organization into a continuous learning system.</a:t>
            </a:r>
          </a:p>
        </p:txBody>
      </p:sp>
    </p:spTree>
    <p:extLst>
      <p:ext uri="{BB962C8B-B14F-4D97-AF65-F5344CB8AC3E}">
        <p14:creationId xmlns:p14="http://schemas.microsoft.com/office/powerpoint/2010/main" val="2516514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a:t>Lean Management </a:t>
            </a:r>
            <a:r>
              <a:rPr lang="en-US" b="1" dirty="0" smtClean="0"/>
              <a:t>Tools</a:t>
            </a:r>
            <a:endParaRPr lang="en-US" b="1" dirty="0"/>
          </a:p>
        </p:txBody>
      </p:sp>
      <p:sp>
        <p:nvSpPr>
          <p:cNvPr id="3" name="Content Placeholder 2"/>
          <p:cNvSpPr>
            <a:spLocks noGrp="1"/>
          </p:cNvSpPr>
          <p:nvPr>
            <p:ph idx="1"/>
          </p:nvPr>
        </p:nvSpPr>
        <p:spPr>
          <a:xfrm>
            <a:off x="684212" y="2212759"/>
            <a:ext cx="8534400" cy="3615267"/>
          </a:xfrm>
        </p:spPr>
        <p:txBody>
          <a:bodyPr>
            <a:normAutofit/>
          </a:bodyPr>
          <a:lstStyle/>
          <a:p>
            <a:r>
              <a:rPr lang="en-US" dirty="0"/>
              <a:t>Integrating the Lean principles into your project management routine will not happen overnight and without a dedicated effort from the whole team or organization</a:t>
            </a:r>
          </a:p>
        </p:txBody>
      </p:sp>
    </p:spTree>
    <p:extLst>
      <p:ext uri="{BB962C8B-B14F-4D97-AF65-F5344CB8AC3E}">
        <p14:creationId xmlns:p14="http://schemas.microsoft.com/office/powerpoint/2010/main" val="1614867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normAutofit/>
          </a:bodyPr>
          <a:lstStyle/>
          <a:p>
            <a:r>
              <a:rPr lang="en-US" b="1" dirty="0"/>
              <a:t>PDCA in Lean Project </a:t>
            </a:r>
            <a:r>
              <a:rPr lang="en-US" b="1" dirty="0" smtClean="0"/>
              <a:t>Management</a:t>
            </a:r>
            <a:endParaRPr lang="en-US" b="1" dirty="0"/>
          </a:p>
        </p:txBody>
      </p:sp>
      <p:sp>
        <p:nvSpPr>
          <p:cNvPr id="3" name="Content Placeholder 2"/>
          <p:cNvSpPr>
            <a:spLocks noGrp="1"/>
          </p:cNvSpPr>
          <p:nvPr>
            <p:ph idx="1"/>
          </p:nvPr>
        </p:nvSpPr>
        <p:spPr>
          <a:xfrm>
            <a:off x="684212" y="2212759"/>
            <a:ext cx="4775555" cy="3615267"/>
          </a:xfrm>
        </p:spPr>
        <p:txBody>
          <a:bodyPr>
            <a:normAutofit/>
          </a:bodyPr>
          <a:lstStyle/>
          <a:p>
            <a:pPr algn="just"/>
            <a:r>
              <a:rPr lang="en-US" dirty="0"/>
              <a:t>Also known as the Deming Cycle, the Plan-Do-Check-Act cycle is a key instrument of the lean manufacturing toolkit.</a:t>
            </a:r>
          </a:p>
        </p:txBody>
      </p:sp>
      <p:pic>
        <p:nvPicPr>
          <p:cNvPr id="4" name="Picture 3"/>
          <p:cNvPicPr>
            <a:picLocks noChangeAspect="1"/>
          </p:cNvPicPr>
          <p:nvPr/>
        </p:nvPicPr>
        <p:blipFill>
          <a:blip r:embed="rId2"/>
          <a:stretch>
            <a:fillRect/>
          </a:stretch>
        </p:blipFill>
        <p:spPr>
          <a:xfrm>
            <a:off x="6683359" y="1516093"/>
            <a:ext cx="4791075" cy="4695825"/>
          </a:xfrm>
          <a:prstGeom prst="rect">
            <a:avLst/>
          </a:prstGeom>
        </p:spPr>
      </p:pic>
    </p:spTree>
    <p:extLst>
      <p:ext uri="{BB962C8B-B14F-4D97-AF65-F5344CB8AC3E}">
        <p14:creationId xmlns:p14="http://schemas.microsoft.com/office/powerpoint/2010/main" val="4166701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a:t>Kanban </a:t>
            </a:r>
          </a:p>
        </p:txBody>
      </p:sp>
      <p:sp>
        <p:nvSpPr>
          <p:cNvPr id="3" name="Content Placeholder 2"/>
          <p:cNvSpPr>
            <a:spLocks noGrp="1"/>
          </p:cNvSpPr>
          <p:nvPr>
            <p:ph idx="1"/>
          </p:nvPr>
        </p:nvSpPr>
        <p:spPr>
          <a:xfrm>
            <a:off x="471146" y="1218461"/>
            <a:ext cx="11380541" cy="1258410"/>
          </a:xfrm>
        </p:spPr>
        <p:txBody>
          <a:bodyPr>
            <a:normAutofit/>
          </a:bodyPr>
          <a:lstStyle/>
          <a:p>
            <a:r>
              <a:rPr lang="en-US" dirty="0"/>
              <a:t>Kanban is one of the most widely spread workflow management methods that helps you visualize your work, improve your workflow, and ultimately increase your efficiency.</a:t>
            </a:r>
          </a:p>
        </p:txBody>
      </p:sp>
      <p:pic>
        <p:nvPicPr>
          <p:cNvPr id="4" name="Picture 3"/>
          <p:cNvPicPr>
            <a:picLocks noChangeAspect="1"/>
          </p:cNvPicPr>
          <p:nvPr/>
        </p:nvPicPr>
        <p:blipFill>
          <a:blip r:embed="rId2"/>
          <a:stretch>
            <a:fillRect/>
          </a:stretch>
        </p:blipFill>
        <p:spPr>
          <a:xfrm>
            <a:off x="1701692" y="2476871"/>
            <a:ext cx="8486775" cy="3743325"/>
          </a:xfrm>
          <a:prstGeom prst="rect">
            <a:avLst/>
          </a:prstGeom>
        </p:spPr>
      </p:pic>
    </p:spTree>
    <p:extLst>
      <p:ext uri="{BB962C8B-B14F-4D97-AF65-F5344CB8AC3E}">
        <p14:creationId xmlns:p14="http://schemas.microsoft.com/office/powerpoint/2010/main" val="1185581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endParaRPr lang="en-US" b="1" dirty="0"/>
          </a:p>
        </p:txBody>
      </p:sp>
      <p:sp>
        <p:nvSpPr>
          <p:cNvPr id="3" name="Content Placeholder 2"/>
          <p:cNvSpPr>
            <a:spLocks noGrp="1"/>
          </p:cNvSpPr>
          <p:nvPr>
            <p:ph idx="1"/>
          </p:nvPr>
        </p:nvSpPr>
        <p:spPr>
          <a:xfrm>
            <a:off x="684212" y="2212759"/>
            <a:ext cx="8534400" cy="3615267"/>
          </a:xfrm>
        </p:spPr>
        <p:txBody>
          <a:bodyPr>
            <a:normAutofit/>
          </a:bodyPr>
          <a:lstStyle/>
          <a:p>
            <a:endParaRPr lang="en-US" dirty="0"/>
          </a:p>
        </p:txBody>
      </p:sp>
      <p:pic>
        <p:nvPicPr>
          <p:cNvPr id="4" name="Picture 3"/>
          <p:cNvPicPr>
            <a:picLocks noChangeAspect="1"/>
          </p:cNvPicPr>
          <p:nvPr/>
        </p:nvPicPr>
        <p:blipFill>
          <a:blip r:embed="rId2"/>
          <a:stretch>
            <a:fillRect/>
          </a:stretch>
        </p:blipFill>
        <p:spPr>
          <a:xfrm>
            <a:off x="1838325" y="709612"/>
            <a:ext cx="8515350" cy="5438775"/>
          </a:xfrm>
          <a:prstGeom prst="rect">
            <a:avLst/>
          </a:prstGeom>
        </p:spPr>
      </p:pic>
    </p:spTree>
    <p:extLst>
      <p:ext uri="{BB962C8B-B14F-4D97-AF65-F5344CB8AC3E}">
        <p14:creationId xmlns:p14="http://schemas.microsoft.com/office/powerpoint/2010/main" val="2903559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1786631"/>
            <a:ext cx="8534400" cy="3615267"/>
          </a:xfrm>
        </p:spPr>
        <p:txBody>
          <a:bodyPr/>
          <a:lstStyle/>
          <a:p>
            <a:endParaRPr lang="en-US" dirty="0"/>
          </a:p>
        </p:txBody>
      </p:sp>
      <p:pic>
        <p:nvPicPr>
          <p:cNvPr id="4" name="Picture 3"/>
          <p:cNvPicPr>
            <a:picLocks noChangeAspect="1"/>
          </p:cNvPicPr>
          <p:nvPr/>
        </p:nvPicPr>
        <p:blipFill>
          <a:blip r:embed="rId2"/>
          <a:stretch>
            <a:fillRect/>
          </a:stretch>
        </p:blipFill>
        <p:spPr>
          <a:xfrm>
            <a:off x="1671637" y="161925"/>
            <a:ext cx="8848725" cy="6534150"/>
          </a:xfrm>
          <a:prstGeom prst="rect">
            <a:avLst/>
          </a:prstGeom>
        </p:spPr>
      </p:pic>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35867441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r>
              <a:rPr lang="en-US" b="1" dirty="0"/>
              <a:t>Kaizen and </a:t>
            </a:r>
            <a:r>
              <a:rPr lang="en-US" b="1" dirty="0" err="1" smtClean="0"/>
              <a:t>Kairyo</a:t>
            </a:r>
            <a:endParaRPr lang="en-US" b="1" dirty="0"/>
          </a:p>
        </p:txBody>
      </p:sp>
      <p:sp>
        <p:nvSpPr>
          <p:cNvPr id="3" name="Content Placeholder 2"/>
          <p:cNvSpPr>
            <a:spLocks noGrp="1"/>
          </p:cNvSpPr>
          <p:nvPr>
            <p:ph idx="1"/>
          </p:nvPr>
        </p:nvSpPr>
        <p:spPr>
          <a:xfrm>
            <a:off x="684212" y="2665521"/>
            <a:ext cx="11069823" cy="1799948"/>
          </a:xfrm>
        </p:spPr>
        <p:txBody>
          <a:bodyPr>
            <a:normAutofit/>
          </a:bodyPr>
          <a:lstStyle/>
          <a:p>
            <a:r>
              <a:rPr lang="en-US" dirty="0" err="1"/>
              <a:t>Kaiyro</a:t>
            </a:r>
            <a:r>
              <a:rPr lang="en-US" dirty="0"/>
              <a:t> and Kaizen represent the combination of continuous self-development efforts on a personal level and the continuous improvement efforts on a team and organization levels that can result in actual performance and efficiency improvements.</a:t>
            </a:r>
          </a:p>
        </p:txBody>
      </p:sp>
    </p:spTree>
    <p:extLst>
      <p:ext uri="{BB962C8B-B14F-4D97-AF65-F5344CB8AC3E}">
        <p14:creationId xmlns:p14="http://schemas.microsoft.com/office/powerpoint/2010/main" val="2631826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endParaRPr lang="en-US" b="1" dirty="0"/>
          </a:p>
        </p:txBody>
      </p:sp>
      <p:sp>
        <p:nvSpPr>
          <p:cNvPr id="3" name="Content Placeholder 2"/>
          <p:cNvSpPr>
            <a:spLocks noGrp="1"/>
          </p:cNvSpPr>
          <p:nvPr>
            <p:ph idx="1"/>
          </p:nvPr>
        </p:nvSpPr>
        <p:spPr>
          <a:xfrm>
            <a:off x="684212" y="2212759"/>
            <a:ext cx="8534400" cy="3615267"/>
          </a:xfrm>
        </p:spPr>
        <p:txBody>
          <a:bodyPr>
            <a:normAutofit/>
          </a:bodyPr>
          <a:lstStyle/>
          <a:p>
            <a:endParaRPr lang="en-US" dirty="0"/>
          </a:p>
        </p:txBody>
      </p:sp>
      <p:pic>
        <p:nvPicPr>
          <p:cNvPr id="4" name="Picture 3"/>
          <p:cNvPicPr>
            <a:picLocks noChangeAspect="1"/>
          </p:cNvPicPr>
          <p:nvPr/>
        </p:nvPicPr>
        <p:blipFill>
          <a:blip r:embed="rId2"/>
          <a:stretch>
            <a:fillRect/>
          </a:stretch>
        </p:blipFill>
        <p:spPr>
          <a:xfrm>
            <a:off x="825623" y="106533"/>
            <a:ext cx="10600840" cy="6858000"/>
          </a:xfrm>
          <a:prstGeom prst="rect">
            <a:avLst/>
          </a:prstGeom>
        </p:spPr>
      </p:pic>
    </p:spTree>
    <p:extLst>
      <p:ext uri="{BB962C8B-B14F-4D97-AF65-F5344CB8AC3E}">
        <p14:creationId xmlns:p14="http://schemas.microsoft.com/office/powerpoint/2010/main" val="26582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lstStyle/>
          <a:p>
            <a:endParaRPr lang="en-US" b="1" dirty="0"/>
          </a:p>
        </p:txBody>
      </p:sp>
      <p:sp>
        <p:nvSpPr>
          <p:cNvPr id="3" name="Content Placeholder 2"/>
          <p:cNvSpPr>
            <a:spLocks noGrp="1"/>
          </p:cNvSpPr>
          <p:nvPr>
            <p:ph idx="1"/>
          </p:nvPr>
        </p:nvSpPr>
        <p:spPr>
          <a:xfrm>
            <a:off x="684212" y="2212759"/>
            <a:ext cx="8534400" cy="3615267"/>
          </a:xfrm>
        </p:spPr>
        <p:txBody>
          <a:bodyPr>
            <a:normAutofit/>
          </a:bodyPr>
          <a:lstStyle/>
          <a:p>
            <a:endParaRPr lang="en-US" dirty="0"/>
          </a:p>
        </p:txBody>
      </p:sp>
      <p:pic>
        <p:nvPicPr>
          <p:cNvPr id="4" name="Picture 3"/>
          <p:cNvPicPr>
            <a:picLocks noChangeAspect="1"/>
          </p:cNvPicPr>
          <p:nvPr/>
        </p:nvPicPr>
        <p:blipFill>
          <a:blip r:embed="rId2"/>
          <a:stretch>
            <a:fillRect/>
          </a:stretch>
        </p:blipFill>
        <p:spPr>
          <a:xfrm>
            <a:off x="2178804" y="199417"/>
            <a:ext cx="7648777" cy="6547138"/>
          </a:xfrm>
          <a:prstGeom prst="rect">
            <a:avLst/>
          </a:prstGeom>
        </p:spPr>
      </p:pic>
    </p:spTree>
    <p:extLst>
      <p:ext uri="{BB962C8B-B14F-4D97-AF65-F5344CB8AC3E}">
        <p14:creationId xmlns:p14="http://schemas.microsoft.com/office/powerpoint/2010/main" val="3435480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417"/>
            <a:ext cx="8534400" cy="1507067"/>
          </a:xfrm>
        </p:spPr>
        <p:txBody>
          <a:bodyPr>
            <a:normAutofit/>
          </a:bodyPr>
          <a:lstStyle/>
          <a:p>
            <a:r>
              <a:rPr lang="en-US" b="1" dirty="0"/>
              <a:t>Lean Project Management in a </a:t>
            </a:r>
            <a:r>
              <a:rPr lang="en-US" b="1" dirty="0" smtClean="0"/>
              <a:t>nutshell</a:t>
            </a:r>
            <a:endParaRPr lang="en-US" b="1" dirty="0"/>
          </a:p>
        </p:txBody>
      </p:sp>
      <p:sp>
        <p:nvSpPr>
          <p:cNvPr id="3" name="Content Placeholder 2"/>
          <p:cNvSpPr>
            <a:spLocks noGrp="1"/>
          </p:cNvSpPr>
          <p:nvPr>
            <p:ph idx="1"/>
          </p:nvPr>
        </p:nvSpPr>
        <p:spPr>
          <a:xfrm>
            <a:off x="684212" y="1553592"/>
            <a:ext cx="8534400" cy="4998127"/>
          </a:xfrm>
        </p:spPr>
        <p:txBody>
          <a:bodyPr>
            <a:normAutofit fontScale="92500" lnSpcReduction="20000"/>
          </a:bodyPr>
          <a:lstStyle/>
          <a:p>
            <a:r>
              <a:rPr lang="en-US" dirty="0"/>
              <a:t>Lean Project Management requires to look at your project as a value stream </a:t>
            </a:r>
          </a:p>
          <a:p>
            <a:r>
              <a:rPr lang="en-US" dirty="0"/>
              <a:t>It is focused on value delivery from the customers perspective, cutting down project waste to optimize efficiency and continuously improving the project process to increase customer satisfaction</a:t>
            </a:r>
          </a:p>
          <a:p>
            <a:r>
              <a:rPr lang="en-US" dirty="0"/>
              <a:t>Contrary to traditional project management, Lean does not distinguish between project phases. The focus is on following the five core principles of Lean management cyclically. </a:t>
            </a:r>
          </a:p>
          <a:p>
            <a:r>
              <a:rPr lang="en-US" dirty="0"/>
              <a:t>Eliminating project waste and creating a pull system is central to increasing the efficiency of your projects.</a:t>
            </a:r>
          </a:p>
          <a:p>
            <a:r>
              <a:rPr lang="en-US" dirty="0"/>
              <a:t>One of Lean project management's main goals is to create a stable workflow - to make the project delivery uninterrupted and by that predictable. </a:t>
            </a:r>
          </a:p>
          <a:p>
            <a:r>
              <a:rPr lang="en-US" dirty="0"/>
              <a:t>Choosing and combining different Lean Management tools like a PDCA cycle, Kanban board, and </a:t>
            </a:r>
            <a:r>
              <a:rPr lang="en-US" dirty="0" err="1"/>
              <a:t>Gemba</a:t>
            </a:r>
            <a:r>
              <a:rPr lang="en-US" dirty="0"/>
              <a:t> checklist will support the transition from traditional to Lean project management</a:t>
            </a:r>
          </a:p>
          <a:p>
            <a:endParaRPr lang="en-US" dirty="0"/>
          </a:p>
        </p:txBody>
      </p:sp>
    </p:spTree>
    <p:extLst>
      <p:ext uri="{BB962C8B-B14F-4D97-AF65-F5344CB8AC3E}">
        <p14:creationId xmlns:p14="http://schemas.microsoft.com/office/powerpoint/2010/main" val="4032272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1662"/>
            <a:ext cx="8534400" cy="1507067"/>
          </a:xfrm>
        </p:spPr>
        <p:txBody>
          <a:bodyPr/>
          <a:lstStyle/>
          <a:p>
            <a:r>
              <a:rPr lang="en-US" b="1" dirty="0"/>
              <a:t>Business Process Modeling</a:t>
            </a:r>
          </a:p>
        </p:txBody>
      </p:sp>
      <p:sp>
        <p:nvSpPr>
          <p:cNvPr id="3" name="Content Placeholder 2"/>
          <p:cNvSpPr>
            <a:spLocks noGrp="1"/>
          </p:cNvSpPr>
          <p:nvPr>
            <p:ph idx="1"/>
          </p:nvPr>
        </p:nvSpPr>
        <p:spPr>
          <a:xfrm>
            <a:off x="684212" y="1786631"/>
            <a:ext cx="8534400" cy="3615267"/>
          </a:xfrm>
        </p:spPr>
        <p:txBody>
          <a:bodyPr/>
          <a:lstStyle/>
          <a:p>
            <a:r>
              <a:rPr lang="en-US" dirty="0" smtClean="0"/>
              <a:t>1- </a:t>
            </a:r>
            <a:r>
              <a:rPr lang="en-US" b="1" dirty="0"/>
              <a:t>Model the existing process</a:t>
            </a:r>
          </a:p>
          <a:p>
            <a:r>
              <a:rPr lang="en-US" dirty="0" smtClean="0"/>
              <a:t>2- </a:t>
            </a:r>
            <a:r>
              <a:rPr lang="en-US" b="1" dirty="0"/>
              <a:t>Determine Weakness and Possible Areas of Improvement</a:t>
            </a:r>
          </a:p>
          <a:p>
            <a:r>
              <a:rPr lang="en-US" dirty="0" smtClean="0"/>
              <a:t>3- </a:t>
            </a:r>
            <a:r>
              <a:rPr lang="en-US" b="1" dirty="0"/>
              <a:t>Come Up With the Design To Be Process</a:t>
            </a:r>
          </a:p>
          <a:p>
            <a:endParaRPr lang="en-US" dirty="0"/>
          </a:p>
        </p:txBody>
      </p:sp>
    </p:spTree>
    <p:extLst>
      <p:ext uri="{BB962C8B-B14F-4D97-AF65-F5344CB8AC3E}">
        <p14:creationId xmlns:p14="http://schemas.microsoft.com/office/powerpoint/2010/main" val="618109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1662"/>
            <a:ext cx="8534400" cy="1507067"/>
          </a:xfrm>
        </p:spPr>
        <p:txBody>
          <a:bodyPr/>
          <a:lstStyle/>
          <a:p>
            <a:r>
              <a:rPr lang="en-US" dirty="0"/>
              <a:t>BPI (Business process improvement)</a:t>
            </a:r>
          </a:p>
        </p:txBody>
      </p:sp>
      <p:sp>
        <p:nvSpPr>
          <p:cNvPr id="3" name="Content Placeholder 2"/>
          <p:cNvSpPr>
            <a:spLocks noGrp="1"/>
          </p:cNvSpPr>
          <p:nvPr>
            <p:ph idx="1"/>
          </p:nvPr>
        </p:nvSpPr>
        <p:spPr>
          <a:xfrm>
            <a:off x="684212" y="1786631"/>
            <a:ext cx="8534400" cy="3615267"/>
          </a:xfrm>
        </p:spPr>
        <p:txBody>
          <a:bodyPr/>
          <a:lstStyle/>
          <a:p>
            <a:pPr algn="just"/>
            <a:r>
              <a:rPr lang="en-US" dirty="0"/>
              <a:t>BPI (Business process improvement) is an exercise in which leaders use different methods to analyze their procedures.</a:t>
            </a:r>
          </a:p>
          <a:p>
            <a:pPr algn="just"/>
            <a:r>
              <a:rPr lang="en-US" dirty="0"/>
              <a:t>That helps them determine areas they can improve in regards to efficiency, accuracy, or effectiveness. </a:t>
            </a:r>
          </a:p>
          <a:p>
            <a:pPr algn="just"/>
            <a:r>
              <a:rPr lang="en-US" dirty="0"/>
              <a:t>Later they can redesign the processes to notice the changes. </a:t>
            </a:r>
          </a:p>
          <a:p>
            <a:pPr algn="just"/>
            <a:r>
              <a:rPr lang="en-US" dirty="0"/>
              <a:t>BPI seeks to identify the skills or operations that require improvement to promote smooth operation, effective workflow, and business growth.</a:t>
            </a:r>
          </a:p>
        </p:txBody>
      </p:sp>
    </p:spTree>
    <p:extLst>
      <p:ext uri="{BB962C8B-B14F-4D97-AF65-F5344CB8AC3E}">
        <p14:creationId xmlns:p14="http://schemas.microsoft.com/office/powerpoint/2010/main" val="1271596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1662"/>
            <a:ext cx="8534400" cy="1507067"/>
          </a:xfrm>
        </p:spPr>
        <p:txBody>
          <a:bodyPr/>
          <a:lstStyle/>
          <a:p>
            <a:r>
              <a:rPr lang="en-US" b="1" dirty="0"/>
              <a:t>BPI Methodologies</a:t>
            </a:r>
          </a:p>
        </p:txBody>
      </p:sp>
      <p:sp>
        <p:nvSpPr>
          <p:cNvPr id="3" name="Content Placeholder 2"/>
          <p:cNvSpPr>
            <a:spLocks noGrp="1"/>
          </p:cNvSpPr>
          <p:nvPr>
            <p:ph idx="1"/>
          </p:nvPr>
        </p:nvSpPr>
        <p:spPr>
          <a:xfrm>
            <a:off x="684212" y="1786631"/>
            <a:ext cx="8534400" cy="3615267"/>
          </a:xfrm>
        </p:spPr>
        <p:txBody>
          <a:bodyPr/>
          <a:lstStyle/>
          <a:p>
            <a:r>
              <a:rPr lang="en-US" dirty="0"/>
              <a:t>Lean management</a:t>
            </a:r>
          </a:p>
          <a:p>
            <a:r>
              <a:rPr lang="en-US" dirty="0"/>
              <a:t>Six sigma</a:t>
            </a:r>
          </a:p>
          <a:p>
            <a:r>
              <a:rPr lang="en-US" dirty="0"/>
              <a:t>Agile management</a:t>
            </a:r>
          </a:p>
          <a:p>
            <a:r>
              <a:rPr lang="en-US" dirty="0"/>
              <a:t>Kaizen</a:t>
            </a:r>
          </a:p>
          <a:p>
            <a:r>
              <a:rPr lang="en-US" dirty="0"/>
              <a:t>Total quality management</a:t>
            </a:r>
          </a:p>
          <a:p>
            <a:endParaRPr lang="en-US" dirty="0"/>
          </a:p>
        </p:txBody>
      </p:sp>
    </p:spTree>
    <p:extLst>
      <p:ext uri="{BB962C8B-B14F-4D97-AF65-F5344CB8AC3E}">
        <p14:creationId xmlns:p14="http://schemas.microsoft.com/office/powerpoint/2010/main" val="2971827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1662"/>
            <a:ext cx="8534400" cy="1507067"/>
          </a:xfrm>
        </p:spPr>
        <p:txBody>
          <a:bodyPr/>
          <a:lstStyle/>
          <a:p>
            <a:r>
              <a:rPr lang="en-US" b="1" dirty="0"/>
              <a:t>What is Business Process Re-engineering?</a:t>
            </a:r>
          </a:p>
        </p:txBody>
      </p:sp>
      <p:sp>
        <p:nvSpPr>
          <p:cNvPr id="3" name="Content Placeholder 2"/>
          <p:cNvSpPr>
            <a:spLocks noGrp="1"/>
          </p:cNvSpPr>
          <p:nvPr>
            <p:ph idx="1"/>
          </p:nvPr>
        </p:nvSpPr>
        <p:spPr>
          <a:xfrm>
            <a:off x="684212" y="1786631"/>
            <a:ext cx="8534400" cy="3615267"/>
          </a:xfrm>
        </p:spPr>
        <p:txBody>
          <a:bodyPr/>
          <a:lstStyle/>
          <a:p>
            <a:pPr algn="just"/>
            <a:r>
              <a:rPr lang="en-US" dirty="0"/>
              <a:t>BPR (Business Process Re-Engineering) involves recreating a core business process. The goal is to reduce costs and improve product quality and output</a:t>
            </a:r>
            <a:r>
              <a:rPr lang="en-US" dirty="0" smtClean="0"/>
              <a:t>.</a:t>
            </a:r>
          </a:p>
          <a:p>
            <a:pPr algn="just"/>
            <a:r>
              <a:rPr lang="en-US" dirty="0"/>
              <a:t>Business process re-engineering has now become an alternative to business process management that involves reusing or automating existing processes</a:t>
            </a:r>
            <a:r>
              <a:rPr lang="en-US" dirty="0" smtClean="0"/>
              <a:t>.</a:t>
            </a:r>
          </a:p>
          <a:p>
            <a:pPr algn="just"/>
            <a:r>
              <a:rPr lang="en-US" dirty="0"/>
              <a:t>Note that BPR is not downsizing, restructuring, reorganizing, cost-cutting, or automation.</a:t>
            </a:r>
          </a:p>
        </p:txBody>
      </p:sp>
    </p:spTree>
    <p:extLst>
      <p:ext uri="{BB962C8B-B14F-4D97-AF65-F5344CB8AC3E}">
        <p14:creationId xmlns:p14="http://schemas.microsoft.com/office/powerpoint/2010/main" val="4233048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1662"/>
            <a:ext cx="8534400" cy="1507067"/>
          </a:xfrm>
        </p:spPr>
        <p:txBody>
          <a:bodyPr/>
          <a:lstStyle/>
          <a:p>
            <a:r>
              <a:rPr lang="en-US" b="1" dirty="0"/>
              <a:t>What is Business Process Re-engineering?</a:t>
            </a:r>
          </a:p>
        </p:txBody>
      </p:sp>
      <p:sp>
        <p:nvSpPr>
          <p:cNvPr id="3" name="Content Placeholder 2"/>
          <p:cNvSpPr>
            <a:spLocks noGrp="1"/>
          </p:cNvSpPr>
          <p:nvPr>
            <p:ph idx="1"/>
          </p:nvPr>
        </p:nvSpPr>
        <p:spPr>
          <a:xfrm>
            <a:off x="684212" y="1786631"/>
            <a:ext cx="8534400" cy="3615267"/>
          </a:xfrm>
        </p:spPr>
        <p:txBody>
          <a:bodyPr/>
          <a:lstStyle/>
          <a:p>
            <a:r>
              <a:rPr lang="en-US" dirty="0"/>
              <a:t>It’s crucial to have some things in mind when implementing business process re-engineering. These include:</a:t>
            </a:r>
          </a:p>
          <a:p>
            <a:r>
              <a:rPr lang="en-US" dirty="0"/>
              <a:t>Identifying goals and purposes</a:t>
            </a:r>
          </a:p>
          <a:p>
            <a:r>
              <a:rPr lang="en-US" dirty="0"/>
              <a:t>Having the company’s vision and mission in mind</a:t>
            </a:r>
          </a:p>
          <a:p>
            <a:r>
              <a:rPr lang="en-US" dirty="0"/>
              <a:t>Inventing a new process if the older one no longer works</a:t>
            </a:r>
          </a:p>
          <a:p>
            <a:r>
              <a:rPr lang="en-US" dirty="0"/>
              <a:t>Implementing simple and optimized processes</a:t>
            </a:r>
          </a:p>
          <a:p>
            <a:r>
              <a:rPr lang="en-US" dirty="0"/>
              <a:t>Changing focus from management to customers</a:t>
            </a:r>
          </a:p>
          <a:p>
            <a:r>
              <a:rPr lang="en-US" dirty="0"/>
              <a:t>Focusing on the end result</a:t>
            </a:r>
          </a:p>
          <a:p>
            <a:endParaRPr lang="en-US" dirty="0"/>
          </a:p>
        </p:txBody>
      </p:sp>
    </p:spTree>
    <p:extLst>
      <p:ext uri="{BB962C8B-B14F-4D97-AF65-F5344CB8AC3E}">
        <p14:creationId xmlns:p14="http://schemas.microsoft.com/office/powerpoint/2010/main" val="262764604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558</TotalTime>
  <Words>896</Words>
  <Application>Microsoft Office PowerPoint</Application>
  <PresentationFormat>Widescreen</PresentationFormat>
  <Paragraphs>119</Paragraphs>
  <Slides>43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43</vt:i4>
      </vt:variant>
    </vt:vector>
  </HeadingPairs>
  <TitlesOfParts>
    <vt:vector size="46" baseType="lpstr">
      <vt:lpstr>Century Gothic</vt:lpstr>
      <vt:lpstr>Wingdings 3</vt:lpstr>
      <vt:lpstr>Slice</vt:lpstr>
      <vt:lpstr>Business Process Engineering</vt:lpstr>
      <vt:lpstr>What Exactly is BPM or Business Process Modeling?</vt:lpstr>
      <vt:lpstr>Business Process Modeling (BPM)</vt:lpstr>
      <vt:lpstr>PowerPoint Presentation</vt:lpstr>
      <vt:lpstr>Business Process Modeling</vt:lpstr>
      <vt:lpstr>BPI (Business process improvement)</vt:lpstr>
      <vt:lpstr>BPI Methodologies</vt:lpstr>
      <vt:lpstr>What is Business Process Re-engineering?</vt:lpstr>
      <vt:lpstr>What is Business Process Re-engineering?</vt:lpstr>
      <vt:lpstr>What is Business Process Engineering</vt:lpstr>
      <vt:lpstr>What is Business Process Re-engineering?</vt:lpstr>
      <vt:lpstr>BPM vs. BPI</vt:lpstr>
      <vt:lpstr>BPI vs. BPR</vt:lpstr>
      <vt:lpstr>BPI vs BPE</vt:lpstr>
      <vt:lpstr>Lean software development</vt:lpstr>
      <vt:lpstr>Lean principles</vt:lpstr>
      <vt:lpstr>Applying Lean in Project Management?</vt:lpstr>
      <vt:lpstr>1. Identify Value from Your Customers’ Perspective</vt:lpstr>
      <vt:lpstr>2-Value Stream Mapping</vt:lpstr>
      <vt:lpstr>2-Value Stream Mapping</vt:lpstr>
      <vt:lpstr>3.Create Continuous Workflow </vt:lpstr>
      <vt:lpstr>Waste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Bottleneck</vt:lpstr>
      <vt:lpstr>PowerPoint Presentation</vt:lpstr>
      <vt:lpstr>4. Create a Pull System</vt:lpstr>
      <vt:lpstr>WIP Limits</vt:lpstr>
      <vt:lpstr>PowerPoint Presentation</vt:lpstr>
      <vt:lpstr>5. Continuous Improvement</vt:lpstr>
      <vt:lpstr>Lean Management Tools</vt:lpstr>
      <vt:lpstr>PDCA in Lean Project Management</vt:lpstr>
      <vt:lpstr>Kanban </vt:lpstr>
      <vt:lpstr>PowerPoint Presentation</vt:lpstr>
      <vt:lpstr>Kaizen and Kairyo</vt:lpstr>
      <vt:lpstr>PowerPoint Presentation</vt:lpstr>
      <vt:lpstr>PowerPoint Presentation</vt:lpstr>
      <vt:lpstr>Lean Project Management in a nutshell</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Process Engineering</dc:title>
  <dc:creator>Administrator</dc:creator>
  <cp:lastModifiedBy>Administrator</cp:lastModifiedBy>
  <cp:revision>20</cp:revision>
  <dcterms:created xsi:type="dcterms:W3CDTF">2022-02-17T08:06:56Z</dcterms:created>
  <dcterms:modified xsi:type="dcterms:W3CDTF">2022-02-25T04:17:24Z</dcterms:modified>
</cp:coreProperties>
</file>