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66" r:id="rId4"/>
    <p:sldId id="267" r:id="rId5"/>
    <p:sldId id="268" r:id="rId6"/>
    <p:sldId id="269" r:id="rId7"/>
    <p:sldId id="270" r:id="rId8"/>
    <p:sldId id="271" r:id="rId9"/>
    <p:sldId id="272" r:id="rId10"/>
    <p:sldId id="273" r:id="rId11"/>
    <p:sldId id="274" r:id="rId12"/>
    <p:sldId id="275" r:id="rId13"/>
    <p:sldId id="27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C85A2F-8A9F-4504-8537-70360DEF37F4}">
          <p14:sldIdLst>
            <p14:sldId id="256"/>
          </p14:sldIdLst>
        </p14:section>
        <p14:section name="Untitled Section" id="{996ECA26-D06C-4A59-9419-69B093316395}">
          <p14:sldIdLst>
            <p14:sldId id="258"/>
            <p14:sldId id="266"/>
            <p14:sldId id="267"/>
            <p14:sldId id="268"/>
            <p14:sldId id="269"/>
            <p14:sldId id="270"/>
            <p14:sldId id="271"/>
            <p14:sldId id="272"/>
            <p14:sldId id="273"/>
            <p14:sldId id="274"/>
            <p14:sldId id="275"/>
            <p14:sldId id="276"/>
          </p14:sldIdLst>
        </p14:section>
        <p14:section name="Untitled Section" id="{203E6280-AE2A-4E25-8883-579C2DEDA4AE}">
          <p14:sldIdLst>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man ahmed" initials="sa" lastIdx="1" clrIdx="0">
    <p:extLst>
      <p:ext uri="{19B8F6BF-5375-455C-9EA6-DF929625EA0E}">
        <p15:presenceInfo xmlns:p15="http://schemas.microsoft.com/office/powerpoint/2012/main" userId="e32b8b58b4d84d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E7FB"/>
    <a:srgbClr val="D7DFF9"/>
    <a:srgbClr val="DFEA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82" d="100"/>
          <a:sy n="82" d="100"/>
        </p:scale>
        <p:origin x="2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08/12/2022</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97264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BB5AC-DCA4-409E-AE55-F708D2A99558}" type="datetimeFigureOut">
              <a:rPr lang="en-PK" smtClean="0"/>
              <a:t>08/12/2022</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287664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BB5AC-DCA4-409E-AE55-F708D2A99558}" type="datetimeFigureOut">
              <a:rPr lang="en-PK" smtClean="0"/>
              <a:t>08/12/2022</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BD189-463D-4DB9-81D9-5087AC4B7145}"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730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08/12/2022</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1939049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08/12/2022</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180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08/12/2022</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74832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08/12/2022</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254116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08/12/2022</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148282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08/12/2022</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4262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BB5AC-DCA4-409E-AE55-F708D2A99558}" type="datetimeFigureOut">
              <a:rPr lang="en-PK" smtClean="0"/>
              <a:t>08/12/2022</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41613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6BB5AC-DCA4-409E-AE55-F708D2A99558}" type="datetimeFigureOut">
              <a:rPr lang="en-PK" smtClean="0"/>
              <a:t>08/12/2022</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010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BB5AC-DCA4-409E-AE55-F708D2A99558}" type="datetimeFigureOut">
              <a:rPr lang="en-PK" smtClean="0"/>
              <a:t>08/12/2022</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158291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6BB5AC-DCA4-409E-AE55-F708D2A99558}" type="datetimeFigureOut">
              <a:rPr lang="en-PK" smtClean="0"/>
              <a:t>08/12/2022</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44563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BB5AC-DCA4-409E-AE55-F708D2A99558}" type="datetimeFigureOut">
              <a:rPr lang="en-PK" smtClean="0"/>
              <a:t>08/12/2022</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44657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08/12/2022</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221049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08/12/2022</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416499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6BB5AC-DCA4-409E-AE55-F708D2A99558}" type="datetimeFigureOut">
              <a:rPr lang="en-PK" smtClean="0"/>
              <a:t>08/12/2022</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FBD189-463D-4DB9-81D9-5087AC4B7145}" type="slidenum">
              <a:rPr lang="en-PK" smtClean="0"/>
              <a:t>‹#›</a:t>
            </a:fld>
            <a:endParaRPr lang="en-PK"/>
          </a:p>
        </p:txBody>
      </p:sp>
    </p:spTree>
    <p:extLst>
      <p:ext uri="{BB962C8B-B14F-4D97-AF65-F5344CB8AC3E}">
        <p14:creationId xmlns:p14="http://schemas.microsoft.com/office/powerpoint/2010/main" val="261335779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ean2KVxRvVH0xet-Xlgkp9aO85v0JTWI/view?usp=sharing"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EB04-FC88-4CFD-8C09-C7F46E7D587C}"/>
              </a:ext>
            </a:extLst>
          </p:cNvPr>
          <p:cNvSpPr>
            <a:spLocks noGrp="1"/>
          </p:cNvSpPr>
          <p:nvPr>
            <p:ph type="ctrTitle"/>
          </p:nvPr>
        </p:nvSpPr>
        <p:spPr>
          <a:xfrm>
            <a:off x="2518191" y="872231"/>
            <a:ext cx="8915399" cy="2262781"/>
          </a:xfrm>
        </p:spPr>
        <p:txBody>
          <a:bodyPr>
            <a:normAutofit/>
          </a:bodyPr>
          <a:lstStyle/>
          <a:p>
            <a:r>
              <a:rPr lang="en-US" dirty="0"/>
              <a:t>Project and Team Management </a:t>
            </a:r>
            <a:endParaRPr lang="en-PK" dirty="0"/>
          </a:p>
        </p:txBody>
      </p:sp>
      <p:sp>
        <p:nvSpPr>
          <p:cNvPr id="3" name="Subtitle 2">
            <a:extLst>
              <a:ext uri="{FF2B5EF4-FFF2-40B4-BE49-F238E27FC236}">
                <a16:creationId xmlns:a16="http://schemas.microsoft.com/office/drawing/2014/main" id="{EF00B0D4-A921-4232-A58A-1848270BC9C1}"/>
              </a:ext>
            </a:extLst>
          </p:cNvPr>
          <p:cNvSpPr>
            <a:spLocks noGrp="1"/>
          </p:cNvSpPr>
          <p:nvPr>
            <p:ph type="subTitle" idx="1"/>
          </p:nvPr>
        </p:nvSpPr>
        <p:spPr>
          <a:xfrm>
            <a:off x="2518192" y="3816795"/>
            <a:ext cx="8915399" cy="1126283"/>
          </a:xfrm>
        </p:spPr>
        <p:txBody>
          <a:bodyPr/>
          <a:lstStyle/>
          <a:p>
            <a:r>
              <a:rPr lang="en-US" dirty="0"/>
              <a:t>Professional Practices in IT</a:t>
            </a:r>
          </a:p>
          <a:p>
            <a:r>
              <a:rPr lang="en-US" dirty="0"/>
              <a:t>Presented to: Miss Sahar </a:t>
            </a:r>
            <a:r>
              <a:rPr lang="en-US" dirty="0" err="1"/>
              <a:t>Bano</a:t>
            </a:r>
            <a:endParaRPr lang="en-PK" dirty="0"/>
          </a:p>
        </p:txBody>
      </p:sp>
    </p:spTree>
    <p:extLst>
      <p:ext uri="{BB962C8B-B14F-4D97-AF65-F5344CB8AC3E}">
        <p14:creationId xmlns:p14="http://schemas.microsoft.com/office/powerpoint/2010/main" val="382097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024C-8E34-8329-4020-006DFA36DC17}"/>
              </a:ext>
            </a:extLst>
          </p:cNvPr>
          <p:cNvSpPr>
            <a:spLocks noGrp="1"/>
          </p:cNvSpPr>
          <p:nvPr>
            <p:ph type="title"/>
          </p:nvPr>
        </p:nvSpPr>
        <p:spPr>
          <a:xfrm>
            <a:off x="2589212" y="609600"/>
            <a:ext cx="8915399" cy="1894354"/>
          </a:xfrm>
        </p:spPr>
        <p:txBody>
          <a:bodyPr>
            <a:normAutofit/>
          </a:bodyPr>
          <a:lstStyle/>
          <a:p>
            <a:r>
              <a:rPr lang="en-US" sz="3200" dirty="0"/>
              <a:t>Q. Can you please share your experience of a difficult client that you have faced recently?</a:t>
            </a:r>
            <a:endParaRPr lang="en-PK" sz="3200" dirty="0"/>
          </a:p>
        </p:txBody>
      </p:sp>
      <p:sp>
        <p:nvSpPr>
          <p:cNvPr id="3" name="Text Placeholder 2">
            <a:extLst>
              <a:ext uri="{FF2B5EF4-FFF2-40B4-BE49-F238E27FC236}">
                <a16:creationId xmlns:a16="http://schemas.microsoft.com/office/drawing/2014/main" id="{9476E89B-2E64-AD00-8251-0E96E67B4CEA}"/>
              </a:ext>
            </a:extLst>
          </p:cNvPr>
          <p:cNvSpPr>
            <a:spLocks noGrp="1"/>
          </p:cNvSpPr>
          <p:nvPr>
            <p:ph type="body" idx="1"/>
          </p:nvPr>
        </p:nvSpPr>
        <p:spPr>
          <a:xfrm>
            <a:off x="2589213" y="2651067"/>
            <a:ext cx="8800838" cy="2924109"/>
          </a:xfrm>
        </p:spPr>
        <p:txBody>
          <a:bodyPr>
            <a:normAutofit/>
          </a:bodyPr>
          <a:lstStyle/>
          <a:p>
            <a:pPr marL="285750" indent="-285750">
              <a:buFont typeface="Arial" panose="020B0604020202020204" pitchFamily="34" charset="0"/>
              <a:buChar char="•"/>
            </a:pPr>
            <a:r>
              <a:rPr lang="en-US" dirty="0"/>
              <a:t>Facing difficult clients is a part of the software industry.</a:t>
            </a:r>
          </a:p>
          <a:p>
            <a:pPr marL="285750" indent="-285750">
              <a:buFont typeface="Arial" panose="020B0604020202020204" pitchFamily="34" charset="0"/>
              <a:buChar char="•"/>
            </a:pPr>
            <a:r>
              <a:rPr lang="en-US" dirty="0"/>
              <a:t>Recently, a client we faced who did not have a clear understanding of the project scope and due to that many changes were coming from the client that was deviating from the project scope and its timeline.</a:t>
            </a:r>
          </a:p>
          <a:p>
            <a:pPr marL="285750" indent="-285750">
              <a:buFont typeface="Arial" panose="020B0604020202020204" pitchFamily="34" charset="0"/>
              <a:buChar char="•"/>
            </a:pPr>
            <a:r>
              <a:rPr lang="en-US" dirty="0"/>
              <a:t>The client fired multiple bug tickets before the warranty  period which was not allowed to do so before the warranty.</a:t>
            </a:r>
          </a:p>
          <a:p>
            <a:pPr marL="285750" indent="-285750">
              <a:buFont typeface="Arial" panose="020B0604020202020204" pitchFamily="34" charset="0"/>
              <a:buChar char="•"/>
            </a:pPr>
            <a:r>
              <a:rPr lang="en-US" dirty="0"/>
              <a:t>We perform bugs fixing and managing changes and timely inform the client upon the agreed timeline. </a:t>
            </a:r>
            <a:endParaRPr lang="en-PK" dirty="0"/>
          </a:p>
        </p:txBody>
      </p:sp>
    </p:spTree>
    <p:extLst>
      <p:ext uri="{BB962C8B-B14F-4D97-AF65-F5344CB8AC3E}">
        <p14:creationId xmlns:p14="http://schemas.microsoft.com/office/powerpoint/2010/main" val="418123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534A-EF52-7CE6-1ADB-E1610A17ECE5}"/>
              </a:ext>
            </a:extLst>
          </p:cNvPr>
          <p:cNvSpPr>
            <a:spLocks noGrp="1"/>
          </p:cNvSpPr>
          <p:nvPr>
            <p:ph type="title"/>
          </p:nvPr>
        </p:nvSpPr>
        <p:spPr>
          <a:xfrm>
            <a:off x="2589212" y="511946"/>
            <a:ext cx="8915399" cy="1378998"/>
          </a:xfrm>
        </p:spPr>
        <p:txBody>
          <a:bodyPr>
            <a:normAutofit/>
          </a:bodyPr>
          <a:lstStyle/>
          <a:p>
            <a:r>
              <a:rPr lang="en-US" sz="3200" dirty="0"/>
              <a:t>Q. How do you prevent discrimination?</a:t>
            </a:r>
            <a:endParaRPr lang="en-PK" sz="3200" dirty="0"/>
          </a:p>
        </p:txBody>
      </p:sp>
      <p:sp>
        <p:nvSpPr>
          <p:cNvPr id="3" name="Text Placeholder 2">
            <a:extLst>
              <a:ext uri="{FF2B5EF4-FFF2-40B4-BE49-F238E27FC236}">
                <a16:creationId xmlns:a16="http://schemas.microsoft.com/office/drawing/2014/main" id="{0D4C7DD4-6BF7-8286-0887-47271AB5E2AB}"/>
              </a:ext>
            </a:extLst>
          </p:cNvPr>
          <p:cNvSpPr>
            <a:spLocks noGrp="1"/>
          </p:cNvSpPr>
          <p:nvPr>
            <p:ph type="body" idx="1"/>
          </p:nvPr>
        </p:nvSpPr>
        <p:spPr>
          <a:xfrm>
            <a:off x="2589211" y="2241160"/>
            <a:ext cx="8915399" cy="1555864"/>
          </a:xfrm>
        </p:spPr>
        <p:txBody>
          <a:bodyPr/>
          <a:lstStyle/>
          <a:p>
            <a:pPr marL="285750" indent="-285750">
              <a:buFont typeface="Arial" panose="020B0604020202020204" pitchFamily="34" charset="0"/>
              <a:buChar char="•"/>
            </a:pPr>
            <a:r>
              <a:rPr lang="en-US" dirty="0"/>
              <a:t>The company does not allow to discuss any taboo topics. </a:t>
            </a:r>
          </a:p>
          <a:p>
            <a:pPr marL="285750" indent="-285750">
              <a:buFont typeface="Arial" panose="020B0604020202020204" pitchFamily="34" charset="0"/>
              <a:buChar char="•"/>
            </a:pPr>
            <a:r>
              <a:rPr lang="en-US" dirty="0"/>
              <a:t>If any discrimination happens, we terminate the resource and we cannot compromise with the company’s culture and values.</a:t>
            </a:r>
          </a:p>
          <a:p>
            <a:pPr marL="285750" indent="-285750">
              <a:buFont typeface="Arial" panose="020B0604020202020204" pitchFamily="34" charset="0"/>
              <a:buChar char="•"/>
            </a:pPr>
            <a:endParaRPr lang="en-PK" dirty="0"/>
          </a:p>
        </p:txBody>
      </p:sp>
    </p:spTree>
    <p:extLst>
      <p:ext uri="{BB962C8B-B14F-4D97-AF65-F5344CB8AC3E}">
        <p14:creationId xmlns:p14="http://schemas.microsoft.com/office/powerpoint/2010/main" val="212214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B6A1-BEBC-B588-26D1-6575D5B84F69}"/>
              </a:ext>
            </a:extLst>
          </p:cNvPr>
          <p:cNvSpPr>
            <a:spLocks noGrp="1"/>
          </p:cNvSpPr>
          <p:nvPr>
            <p:ph type="title"/>
          </p:nvPr>
        </p:nvSpPr>
        <p:spPr>
          <a:xfrm>
            <a:off x="2589212" y="609600"/>
            <a:ext cx="8915399" cy="1894354"/>
          </a:xfrm>
        </p:spPr>
        <p:txBody>
          <a:bodyPr>
            <a:normAutofit/>
          </a:bodyPr>
          <a:lstStyle/>
          <a:p>
            <a:r>
              <a:rPr lang="en-US" sz="3200" dirty="0" err="1"/>
              <a:t>Q.Are</a:t>
            </a:r>
            <a:r>
              <a:rPr lang="en-US" sz="3200" dirty="0"/>
              <a:t> there any specific tools </a:t>
            </a:r>
            <a:r>
              <a:rPr lang="en-US" sz="3200"/>
              <a:t>and technique </a:t>
            </a:r>
            <a:r>
              <a:rPr lang="en-US" sz="3200" dirty="0"/>
              <a:t>that you use to manage your teams and project?</a:t>
            </a:r>
            <a:endParaRPr lang="en-PK" sz="3200" dirty="0"/>
          </a:p>
        </p:txBody>
      </p:sp>
      <p:sp>
        <p:nvSpPr>
          <p:cNvPr id="3" name="Text Placeholder 2">
            <a:extLst>
              <a:ext uri="{FF2B5EF4-FFF2-40B4-BE49-F238E27FC236}">
                <a16:creationId xmlns:a16="http://schemas.microsoft.com/office/drawing/2014/main" id="{1465465B-15AC-987A-152D-5AEEDBDCEEE1}"/>
              </a:ext>
            </a:extLst>
          </p:cNvPr>
          <p:cNvSpPr>
            <a:spLocks noGrp="1"/>
          </p:cNvSpPr>
          <p:nvPr>
            <p:ph type="body" idx="1"/>
          </p:nvPr>
        </p:nvSpPr>
        <p:spPr>
          <a:xfrm>
            <a:off x="2589212" y="2651068"/>
            <a:ext cx="8915399" cy="2613390"/>
          </a:xfrm>
        </p:spPr>
        <p:txBody>
          <a:bodyPr>
            <a:normAutofit/>
          </a:bodyPr>
          <a:lstStyle/>
          <a:p>
            <a:pPr marL="285750" indent="-285750">
              <a:buFont typeface="Arial" panose="020B0604020202020204" pitchFamily="34" charset="0"/>
              <a:buChar char="•"/>
            </a:pPr>
            <a:r>
              <a:rPr lang="en-US" dirty="0"/>
              <a:t>We use Jira Software Application to manage our tasks, projects and even resources as well.</a:t>
            </a:r>
          </a:p>
          <a:p>
            <a:pPr marL="285750" indent="-285750">
              <a:buFont typeface="Arial" panose="020B0604020202020204" pitchFamily="34" charset="0"/>
              <a:buChar char="•"/>
            </a:pPr>
            <a:r>
              <a:rPr lang="en-US" dirty="0"/>
              <a:t>We also use </a:t>
            </a:r>
            <a:r>
              <a:rPr lang="en-US" dirty="0" err="1"/>
              <a:t>GitBucket</a:t>
            </a:r>
            <a:r>
              <a:rPr lang="en-US" dirty="0"/>
              <a:t> to manage our projects code and it helps in the configuration management of the projects and products.</a:t>
            </a:r>
            <a:endParaRPr lang="en-PK" dirty="0"/>
          </a:p>
        </p:txBody>
      </p:sp>
    </p:spTree>
    <p:extLst>
      <p:ext uri="{BB962C8B-B14F-4D97-AF65-F5344CB8AC3E}">
        <p14:creationId xmlns:p14="http://schemas.microsoft.com/office/powerpoint/2010/main" val="213355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7800-6CCF-F294-81C7-2D6304257C77}"/>
              </a:ext>
            </a:extLst>
          </p:cNvPr>
          <p:cNvSpPr>
            <a:spLocks noGrp="1"/>
          </p:cNvSpPr>
          <p:nvPr>
            <p:ph type="title"/>
          </p:nvPr>
        </p:nvSpPr>
        <p:spPr/>
        <p:txBody>
          <a:bodyPr/>
          <a:lstStyle/>
          <a:p>
            <a:r>
              <a:rPr lang="en-US" dirty="0"/>
              <a:t>Recording</a:t>
            </a:r>
            <a:br>
              <a:rPr lang="en-US" dirty="0"/>
            </a:br>
            <a:br>
              <a:rPr lang="en-US" dirty="0"/>
            </a:br>
            <a:endParaRPr lang="en-PK" dirty="0"/>
          </a:p>
        </p:txBody>
      </p:sp>
      <p:sp>
        <p:nvSpPr>
          <p:cNvPr id="3" name="Text Placeholder 2">
            <a:extLst>
              <a:ext uri="{FF2B5EF4-FFF2-40B4-BE49-F238E27FC236}">
                <a16:creationId xmlns:a16="http://schemas.microsoft.com/office/drawing/2014/main" id="{3DCEF99C-06B9-E990-D24C-0268D9D06AAF}"/>
              </a:ext>
            </a:extLst>
          </p:cNvPr>
          <p:cNvSpPr>
            <a:spLocks noGrp="1"/>
          </p:cNvSpPr>
          <p:nvPr>
            <p:ph type="body" idx="1"/>
          </p:nvPr>
        </p:nvSpPr>
        <p:spPr>
          <a:xfrm>
            <a:off x="2589211" y="2651068"/>
            <a:ext cx="8915399" cy="1555864"/>
          </a:xfrm>
        </p:spPr>
        <p:txBody>
          <a:bodyPr/>
          <a:lstStyle/>
          <a:p>
            <a:r>
              <a:rPr lang="en-US" dirty="0">
                <a:hlinkClick r:id="rId2"/>
              </a:rPr>
              <a:t>https://drive.google.com/file/d/1ean2KVxRvVH0xet-Xlgkp9aO85v0JTWI/view?usp=sharing</a:t>
            </a:r>
            <a:endParaRPr lang="en-PK" dirty="0"/>
          </a:p>
        </p:txBody>
      </p:sp>
    </p:spTree>
    <p:extLst>
      <p:ext uri="{BB962C8B-B14F-4D97-AF65-F5344CB8AC3E}">
        <p14:creationId xmlns:p14="http://schemas.microsoft.com/office/powerpoint/2010/main" val="351448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19E1-751A-4D7B-8FDB-05222BA18D3D}"/>
              </a:ext>
            </a:extLst>
          </p:cNvPr>
          <p:cNvSpPr>
            <a:spLocks noGrp="1"/>
          </p:cNvSpPr>
          <p:nvPr>
            <p:ph type="title"/>
          </p:nvPr>
        </p:nvSpPr>
        <p:spPr>
          <a:xfrm>
            <a:off x="4439480" y="1112381"/>
            <a:ext cx="4438189" cy="1280890"/>
          </a:xfrm>
        </p:spPr>
        <p:txBody>
          <a:bodyPr>
            <a:noAutofit/>
          </a:bodyPr>
          <a:lstStyle/>
          <a:p>
            <a:r>
              <a:rPr lang="en-US" sz="5400" dirty="0"/>
              <a:t>Thank YOU!!</a:t>
            </a:r>
            <a:endParaRPr lang="en-PK" sz="5400" dirty="0"/>
          </a:p>
        </p:txBody>
      </p:sp>
    </p:spTree>
    <p:extLst>
      <p:ext uri="{BB962C8B-B14F-4D97-AF65-F5344CB8AC3E}">
        <p14:creationId xmlns:p14="http://schemas.microsoft.com/office/powerpoint/2010/main" val="98882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AF18-D4DA-4A0A-B171-9B869679F306}"/>
              </a:ext>
            </a:extLst>
          </p:cNvPr>
          <p:cNvSpPr>
            <a:spLocks noGrp="1"/>
          </p:cNvSpPr>
          <p:nvPr>
            <p:ph type="title"/>
          </p:nvPr>
        </p:nvSpPr>
        <p:spPr>
          <a:xfrm>
            <a:off x="2589213" y="577049"/>
            <a:ext cx="8649918" cy="2920753"/>
          </a:xfrm>
        </p:spPr>
        <p:txBody>
          <a:bodyPr>
            <a:normAutofit/>
          </a:bodyPr>
          <a:lstStyle/>
          <a:p>
            <a:br>
              <a:rPr lang="en-US" sz="2800" dirty="0"/>
            </a:br>
            <a:br>
              <a:rPr lang="en-US" sz="2800" dirty="0"/>
            </a:br>
            <a:br>
              <a:rPr lang="en-US" sz="2800" dirty="0"/>
            </a:br>
            <a:br>
              <a:rPr lang="en-US" sz="2800" dirty="0"/>
            </a:br>
            <a:r>
              <a:rPr lang="en-US" sz="1400" b="1" dirty="0"/>
              <a:t>Salman Ahmed Khan 19K-1043           Sadeem Sattar 19K-1102            Abdullah Tilal Khan 19K-1103</a:t>
            </a:r>
            <a:endParaRPr lang="en-PK" sz="1400" b="1" dirty="0"/>
          </a:p>
        </p:txBody>
      </p:sp>
      <p:sp>
        <p:nvSpPr>
          <p:cNvPr id="3" name="Text Placeholder 2">
            <a:extLst>
              <a:ext uri="{FF2B5EF4-FFF2-40B4-BE49-F238E27FC236}">
                <a16:creationId xmlns:a16="http://schemas.microsoft.com/office/drawing/2014/main" id="{3C67C88B-B4CC-448A-87C5-18F7920A3460}"/>
              </a:ext>
            </a:extLst>
          </p:cNvPr>
          <p:cNvSpPr>
            <a:spLocks noGrp="1"/>
          </p:cNvSpPr>
          <p:nvPr>
            <p:ph type="body" idx="1"/>
          </p:nvPr>
        </p:nvSpPr>
        <p:spPr>
          <a:xfrm>
            <a:off x="2589213" y="3746376"/>
            <a:ext cx="8915399" cy="1555864"/>
          </a:xfrm>
        </p:spPr>
        <p:txBody>
          <a:bodyPr>
            <a:normAutofit lnSpcReduction="10000"/>
          </a:bodyPr>
          <a:lstStyle/>
          <a:p>
            <a:r>
              <a:rPr lang="en-US" dirty="0"/>
              <a:t>Bachelor Of Science Degree</a:t>
            </a:r>
          </a:p>
          <a:p>
            <a:r>
              <a:rPr lang="en-US" dirty="0"/>
              <a:t>Software Engineering Department – Section A</a:t>
            </a:r>
          </a:p>
          <a:p>
            <a:r>
              <a:rPr lang="en-US" dirty="0"/>
              <a:t>Batch 2019</a:t>
            </a:r>
          </a:p>
          <a:p>
            <a:r>
              <a:rPr lang="en-US" dirty="0"/>
              <a:t>National University of Computer and Emerging Sciences, FAST KHI</a:t>
            </a:r>
          </a:p>
        </p:txBody>
      </p:sp>
      <p:pic>
        <p:nvPicPr>
          <p:cNvPr id="5" name="Picture 4">
            <a:extLst>
              <a:ext uri="{FF2B5EF4-FFF2-40B4-BE49-F238E27FC236}">
                <a16:creationId xmlns:a16="http://schemas.microsoft.com/office/drawing/2014/main" id="{87636136-348E-406F-BB3B-E734071B88DC}"/>
              </a:ext>
            </a:extLst>
          </p:cNvPr>
          <p:cNvPicPr>
            <a:picLocks noChangeAspect="1"/>
          </p:cNvPicPr>
          <p:nvPr/>
        </p:nvPicPr>
        <p:blipFill rotWithShape="1">
          <a:blip r:embed="rId2">
            <a:extLst>
              <a:ext uri="{28A0092B-C50C-407E-A947-70E740481C1C}">
                <a14:useLocalDpi xmlns:a14="http://schemas.microsoft.com/office/drawing/2010/main" val="0"/>
              </a:ext>
            </a:extLst>
          </a:blip>
          <a:srcRect l="3577" t="12494" r="10773" b="35208"/>
          <a:stretch/>
        </p:blipFill>
        <p:spPr>
          <a:xfrm>
            <a:off x="8789371" y="713031"/>
            <a:ext cx="1942660" cy="1885890"/>
          </a:xfrm>
          <a:prstGeom prst="flowChartConnector">
            <a:avLst/>
          </a:prstGeom>
        </p:spPr>
      </p:pic>
      <p:pic>
        <p:nvPicPr>
          <p:cNvPr id="7" name="Picture 6">
            <a:extLst>
              <a:ext uri="{FF2B5EF4-FFF2-40B4-BE49-F238E27FC236}">
                <a16:creationId xmlns:a16="http://schemas.microsoft.com/office/drawing/2014/main" id="{8B6CE021-F2CA-4502-ADD3-C2AF27639F3C}"/>
              </a:ext>
            </a:extLst>
          </p:cNvPr>
          <p:cNvPicPr>
            <a:picLocks noChangeAspect="1"/>
          </p:cNvPicPr>
          <p:nvPr/>
        </p:nvPicPr>
        <p:blipFill rotWithShape="1">
          <a:blip r:embed="rId3">
            <a:extLst>
              <a:ext uri="{28A0092B-C50C-407E-A947-70E740481C1C}">
                <a14:useLocalDpi xmlns:a14="http://schemas.microsoft.com/office/drawing/2010/main" val="0"/>
              </a:ext>
            </a:extLst>
          </a:blip>
          <a:srcRect l="-6" t="15071" r="73818" b="44442"/>
          <a:stretch/>
        </p:blipFill>
        <p:spPr>
          <a:xfrm>
            <a:off x="6089973" y="713031"/>
            <a:ext cx="1847714" cy="1885889"/>
          </a:xfrm>
          <a:prstGeom prst="ellipse">
            <a:avLst/>
          </a:prstGeom>
        </p:spPr>
      </p:pic>
      <p:pic>
        <p:nvPicPr>
          <p:cNvPr id="9" name="Picture 8">
            <a:extLst>
              <a:ext uri="{FF2B5EF4-FFF2-40B4-BE49-F238E27FC236}">
                <a16:creationId xmlns:a16="http://schemas.microsoft.com/office/drawing/2014/main" id="{39418D3C-ADD6-4106-A5F4-2FF064AD6FCA}"/>
              </a:ext>
            </a:extLst>
          </p:cNvPr>
          <p:cNvPicPr>
            <a:picLocks noChangeAspect="1"/>
          </p:cNvPicPr>
          <p:nvPr/>
        </p:nvPicPr>
        <p:blipFill rotWithShape="1">
          <a:blip r:embed="rId4">
            <a:extLst>
              <a:ext uri="{28A0092B-C50C-407E-A947-70E740481C1C}">
                <a14:useLocalDpi xmlns:a14="http://schemas.microsoft.com/office/drawing/2010/main" val="0"/>
              </a:ext>
            </a:extLst>
          </a:blip>
          <a:srcRect l="9963" t="2582" r="17627" b="27126"/>
          <a:stretch/>
        </p:blipFill>
        <p:spPr>
          <a:xfrm>
            <a:off x="2795008" y="713031"/>
            <a:ext cx="1942660" cy="1885889"/>
          </a:xfrm>
          <a:prstGeom prst="ellipse">
            <a:avLst/>
          </a:prstGeom>
        </p:spPr>
      </p:pic>
    </p:spTree>
    <p:extLst>
      <p:ext uri="{BB962C8B-B14F-4D97-AF65-F5344CB8AC3E}">
        <p14:creationId xmlns:p14="http://schemas.microsoft.com/office/powerpoint/2010/main" val="406791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91DC-D4D2-8EE1-2460-1011DEC2E5BD}"/>
              </a:ext>
            </a:extLst>
          </p:cNvPr>
          <p:cNvSpPr>
            <a:spLocks noGrp="1"/>
          </p:cNvSpPr>
          <p:nvPr>
            <p:ph type="title"/>
          </p:nvPr>
        </p:nvSpPr>
        <p:spPr>
          <a:xfrm>
            <a:off x="2589212" y="609600"/>
            <a:ext cx="8915399" cy="1716350"/>
          </a:xfrm>
        </p:spPr>
        <p:txBody>
          <a:bodyPr/>
          <a:lstStyle/>
          <a:p>
            <a:r>
              <a:rPr lang="en-US" dirty="0" err="1"/>
              <a:t>Codup</a:t>
            </a:r>
            <a:endParaRPr lang="en-PK" dirty="0"/>
          </a:p>
        </p:txBody>
      </p:sp>
      <p:sp>
        <p:nvSpPr>
          <p:cNvPr id="3" name="Text Placeholder 2">
            <a:extLst>
              <a:ext uri="{FF2B5EF4-FFF2-40B4-BE49-F238E27FC236}">
                <a16:creationId xmlns:a16="http://schemas.microsoft.com/office/drawing/2014/main" id="{FB52DBE0-D901-7754-0DE8-E89F19E754D8}"/>
              </a:ext>
            </a:extLst>
          </p:cNvPr>
          <p:cNvSpPr>
            <a:spLocks noGrp="1"/>
          </p:cNvSpPr>
          <p:nvPr>
            <p:ph type="body" idx="1"/>
          </p:nvPr>
        </p:nvSpPr>
        <p:spPr>
          <a:xfrm>
            <a:off x="2589212" y="2400957"/>
            <a:ext cx="8915399" cy="2321963"/>
          </a:xfrm>
        </p:spPr>
        <p:txBody>
          <a:bodyPr>
            <a:normAutofit/>
          </a:bodyPr>
          <a:lstStyle/>
          <a:p>
            <a:r>
              <a:rPr lang="en-US" dirty="0" err="1"/>
              <a:t>Codup</a:t>
            </a:r>
            <a:r>
              <a:rPr lang="en-US" dirty="0"/>
              <a:t> is a full-service development agency that develops custom software and web solutions to help businesses accelerate their growth. With more than 100 team members on board, we work with different technologies, platforms, and programming languages to build tailored solutions that solve our client’s business complexities.</a:t>
            </a:r>
          </a:p>
          <a:p>
            <a:endParaRPr lang="en-US" dirty="0"/>
          </a:p>
          <a:p>
            <a:r>
              <a:rPr lang="en-US" dirty="0"/>
              <a:t>https://codup.com/</a:t>
            </a:r>
            <a:endParaRPr lang="en-PK" dirty="0"/>
          </a:p>
        </p:txBody>
      </p:sp>
      <p:pic>
        <p:nvPicPr>
          <p:cNvPr id="5" name="Picture 4">
            <a:extLst>
              <a:ext uri="{FF2B5EF4-FFF2-40B4-BE49-F238E27FC236}">
                <a16:creationId xmlns:a16="http://schemas.microsoft.com/office/drawing/2014/main" id="{32E5C168-A896-FE72-F6DB-3172317F0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867" y="3708464"/>
            <a:ext cx="2391484" cy="2391484"/>
          </a:xfrm>
          <a:prstGeom prst="rect">
            <a:avLst/>
          </a:prstGeom>
        </p:spPr>
      </p:pic>
    </p:spTree>
    <p:extLst>
      <p:ext uri="{BB962C8B-B14F-4D97-AF65-F5344CB8AC3E}">
        <p14:creationId xmlns:p14="http://schemas.microsoft.com/office/powerpoint/2010/main" val="397586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843E-5BF7-B20C-7EF3-86EF3D4BFE8A}"/>
              </a:ext>
            </a:extLst>
          </p:cNvPr>
          <p:cNvSpPr>
            <a:spLocks noGrp="1"/>
          </p:cNvSpPr>
          <p:nvPr>
            <p:ph type="title"/>
          </p:nvPr>
        </p:nvSpPr>
        <p:spPr>
          <a:xfrm>
            <a:off x="2589213" y="609600"/>
            <a:ext cx="8490120" cy="2089212"/>
          </a:xfrm>
        </p:spPr>
        <p:txBody>
          <a:bodyPr>
            <a:normAutofit fontScale="90000"/>
          </a:bodyPr>
          <a:lstStyle/>
          <a:p>
            <a:r>
              <a:rPr lang="en-US" dirty="0"/>
              <a:t>Interviewed: </a:t>
            </a:r>
            <a:br>
              <a:rPr lang="en-US" dirty="0"/>
            </a:br>
            <a:br>
              <a:rPr lang="en-US" dirty="0"/>
            </a:br>
            <a:r>
              <a:rPr lang="en-US" dirty="0"/>
              <a:t>Ayaz Mehmood</a:t>
            </a:r>
            <a:br>
              <a:rPr lang="en-US" dirty="0"/>
            </a:br>
            <a:r>
              <a:rPr lang="en-US" sz="2700" dirty="0"/>
              <a:t>(Engineering Manager)</a:t>
            </a:r>
            <a:endParaRPr lang="en-PK" dirty="0"/>
          </a:p>
        </p:txBody>
      </p:sp>
      <p:sp>
        <p:nvSpPr>
          <p:cNvPr id="3" name="Text Placeholder 2">
            <a:extLst>
              <a:ext uri="{FF2B5EF4-FFF2-40B4-BE49-F238E27FC236}">
                <a16:creationId xmlns:a16="http://schemas.microsoft.com/office/drawing/2014/main" id="{729E3205-66D8-4662-4A73-434B1279EB5F}"/>
              </a:ext>
            </a:extLst>
          </p:cNvPr>
          <p:cNvSpPr>
            <a:spLocks noGrp="1"/>
          </p:cNvSpPr>
          <p:nvPr>
            <p:ph type="body" idx="1"/>
          </p:nvPr>
        </p:nvSpPr>
        <p:spPr>
          <a:xfrm>
            <a:off x="2589213" y="3652710"/>
            <a:ext cx="8915399" cy="1555864"/>
          </a:xfrm>
        </p:spPr>
        <p:txBody>
          <a:bodyPr/>
          <a:lstStyle/>
          <a:p>
            <a:r>
              <a:rPr lang="en-US" dirty="0"/>
              <a:t>He has </a:t>
            </a:r>
            <a:r>
              <a:rPr lang="en-US" b="1" dirty="0"/>
              <a:t>10</a:t>
            </a:r>
            <a:r>
              <a:rPr lang="en-US" dirty="0"/>
              <a:t> years of experience working with </a:t>
            </a:r>
            <a:r>
              <a:rPr lang="en-US" dirty="0" err="1"/>
              <a:t>Codup</a:t>
            </a:r>
            <a:r>
              <a:rPr lang="en-US" dirty="0"/>
              <a:t>, managing large engineering teams, testing teams and handling client issues.</a:t>
            </a:r>
          </a:p>
          <a:p>
            <a:r>
              <a:rPr lang="en-US" dirty="0"/>
              <a:t>  </a:t>
            </a:r>
            <a:endParaRPr lang="en-PK" dirty="0"/>
          </a:p>
        </p:txBody>
      </p:sp>
    </p:spTree>
    <p:extLst>
      <p:ext uri="{BB962C8B-B14F-4D97-AF65-F5344CB8AC3E}">
        <p14:creationId xmlns:p14="http://schemas.microsoft.com/office/powerpoint/2010/main" val="387094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BCA8-1953-1A49-6C58-6E1D342C7ECE}"/>
              </a:ext>
            </a:extLst>
          </p:cNvPr>
          <p:cNvSpPr>
            <a:spLocks noGrp="1"/>
          </p:cNvSpPr>
          <p:nvPr>
            <p:ph type="title"/>
          </p:nvPr>
        </p:nvSpPr>
        <p:spPr>
          <a:xfrm>
            <a:off x="2589212" y="609600"/>
            <a:ext cx="8915399" cy="1725227"/>
          </a:xfrm>
        </p:spPr>
        <p:txBody>
          <a:bodyPr>
            <a:normAutofit/>
          </a:bodyPr>
          <a:lstStyle/>
          <a:p>
            <a:r>
              <a:rPr lang="en-US" sz="3200" dirty="0"/>
              <a:t>Q. How do you manage your teams?</a:t>
            </a:r>
            <a:endParaRPr lang="en-PK" sz="3200" dirty="0"/>
          </a:p>
        </p:txBody>
      </p:sp>
      <p:sp>
        <p:nvSpPr>
          <p:cNvPr id="3" name="Text Placeholder 2">
            <a:extLst>
              <a:ext uri="{FF2B5EF4-FFF2-40B4-BE49-F238E27FC236}">
                <a16:creationId xmlns:a16="http://schemas.microsoft.com/office/drawing/2014/main" id="{F36D2BD9-BC8A-2CF8-1035-193410545D0A}"/>
              </a:ext>
            </a:extLst>
          </p:cNvPr>
          <p:cNvSpPr>
            <a:spLocks noGrp="1"/>
          </p:cNvSpPr>
          <p:nvPr>
            <p:ph type="body" idx="1"/>
          </p:nvPr>
        </p:nvSpPr>
        <p:spPr>
          <a:xfrm>
            <a:off x="2589212" y="2446881"/>
            <a:ext cx="8747572" cy="2489103"/>
          </a:xfrm>
        </p:spPr>
        <p:txBody>
          <a:bodyPr>
            <a:normAutofit/>
          </a:bodyPr>
          <a:lstStyle/>
          <a:p>
            <a:pPr marL="285750" indent="-285750">
              <a:buFont typeface="Arial" panose="020B0604020202020204" pitchFamily="34" charset="0"/>
              <a:buChar char="•"/>
            </a:pPr>
            <a:r>
              <a:rPr lang="en-US" dirty="0"/>
              <a:t>Create a weekly time slot.</a:t>
            </a:r>
          </a:p>
          <a:p>
            <a:pPr marL="285750" indent="-285750">
              <a:buFont typeface="Arial" panose="020B0604020202020204" pitchFamily="34" charset="0"/>
              <a:buChar char="•"/>
            </a:pPr>
            <a:r>
              <a:rPr lang="en-US" dirty="0"/>
              <a:t>Perform daily scrum meetings with the teams to discuss the updates and the next item action of the project whose deadline is near.</a:t>
            </a:r>
          </a:p>
          <a:p>
            <a:pPr marL="285750" indent="-285750">
              <a:buFont typeface="Arial" panose="020B0604020202020204" pitchFamily="34" charset="0"/>
              <a:buChar char="•"/>
            </a:pPr>
            <a:r>
              <a:rPr lang="en-US" dirty="0"/>
              <a:t>If a team is working smoothly and does not have near deadline, then we perform meetings in the alternate days to discuss the progress.</a:t>
            </a:r>
          </a:p>
          <a:p>
            <a:pPr marL="285750" indent="-285750">
              <a:buFont typeface="Arial" panose="020B0604020202020204" pitchFamily="34" charset="0"/>
              <a:buChar char="•"/>
            </a:pPr>
            <a:r>
              <a:rPr lang="en-US" dirty="0"/>
              <a:t>To manage a team, we need to communicate very frequently and it is very important aspect of the project completion.</a:t>
            </a:r>
            <a:endParaRPr lang="en-PK" dirty="0"/>
          </a:p>
        </p:txBody>
      </p:sp>
    </p:spTree>
    <p:extLst>
      <p:ext uri="{BB962C8B-B14F-4D97-AF65-F5344CB8AC3E}">
        <p14:creationId xmlns:p14="http://schemas.microsoft.com/office/powerpoint/2010/main" val="4406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A3C2-05BF-6661-D56F-B232B05545DF}"/>
              </a:ext>
            </a:extLst>
          </p:cNvPr>
          <p:cNvSpPr>
            <a:spLocks noGrp="1"/>
          </p:cNvSpPr>
          <p:nvPr>
            <p:ph type="title"/>
          </p:nvPr>
        </p:nvSpPr>
        <p:spPr>
          <a:xfrm>
            <a:off x="2589212" y="609600"/>
            <a:ext cx="9741871" cy="1538796"/>
          </a:xfrm>
        </p:spPr>
        <p:txBody>
          <a:bodyPr>
            <a:noAutofit/>
          </a:bodyPr>
          <a:lstStyle/>
          <a:p>
            <a:r>
              <a:rPr lang="en-US" sz="3200" dirty="0"/>
              <a:t>Q. How do you manage different deliverables like sometime you have projects and products going in the progress?</a:t>
            </a:r>
            <a:endParaRPr lang="en-PK" sz="3200" dirty="0"/>
          </a:p>
        </p:txBody>
      </p:sp>
      <p:sp>
        <p:nvSpPr>
          <p:cNvPr id="3" name="Text Placeholder 2">
            <a:extLst>
              <a:ext uri="{FF2B5EF4-FFF2-40B4-BE49-F238E27FC236}">
                <a16:creationId xmlns:a16="http://schemas.microsoft.com/office/drawing/2014/main" id="{FC5AA5E3-B055-D351-90DC-1F14F249BCDF}"/>
              </a:ext>
            </a:extLst>
          </p:cNvPr>
          <p:cNvSpPr>
            <a:spLocks noGrp="1"/>
          </p:cNvSpPr>
          <p:nvPr>
            <p:ph type="body" idx="1"/>
          </p:nvPr>
        </p:nvSpPr>
        <p:spPr>
          <a:xfrm>
            <a:off x="2589212" y="2853719"/>
            <a:ext cx="9466664" cy="2503954"/>
          </a:xfrm>
        </p:spPr>
        <p:txBody>
          <a:bodyPr>
            <a:normAutofit fontScale="92500" lnSpcReduction="10000"/>
          </a:bodyPr>
          <a:lstStyle/>
          <a:p>
            <a:pPr marL="285750" indent="-285750">
              <a:buFont typeface="Arial" panose="020B0604020202020204" pitchFamily="34" charset="0"/>
              <a:buChar char="•"/>
            </a:pPr>
            <a:r>
              <a:rPr lang="en-US" dirty="0"/>
              <a:t>Split resources in the different small teams and department.</a:t>
            </a:r>
          </a:p>
          <a:p>
            <a:pPr marL="285750" indent="-285750">
              <a:buFont typeface="Arial" panose="020B0604020202020204" pitchFamily="34" charset="0"/>
              <a:buChar char="•"/>
            </a:pPr>
            <a:r>
              <a:rPr lang="en-US" dirty="0"/>
              <a:t>Whenever a support ticket is generated, the team will check, verify, fixes and perform test runs for release or UAT etc.</a:t>
            </a:r>
          </a:p>
          <a:p>
            <a:pPr marL="285750" indent="-285750">
              <a:buFont typeface="Arial" panose="020B0604020202020204" pitchFamily="34" charset="0"/>
              <a:buChar char="•"/>
            </a:pPr>
            <a:r>
              <a:rPr lang="en-US" dirty="0"/>
              <a:t>For projects, we begin our processes including planning and discuss deliverables with the estimated time and proceed accordingly.</a:t>
            </a:r>
          </a:p>
          <a:p>
            <a:pPr marL="285750" indent="-285750">
              <a:buFont typeface="Arial" panose="020B0604020202020204" pitchFamily="34" charset="0"/>
              <a:buChar char="•"/>
            </a:pPr>
            <a:r>
              <a:rPr lang="en-US" dirty="0"/>
              <a:t>If a resource is working on both, the projects and products, then we resolve this situation by checking the feasibility and criticality of the assigned projects and product and then take decision accordingly.</a:t>
            </a:r>
          </a:p>
          <a:p>
            <a:pPr marL="285750" indent="-285750">
              <a:buFont typeface="Arial" panose="020B0604020202020204" pitchFamily="34" charset="0"/>
              <a:buChar char="•"/>
            </a:pPr>
            <a:endParaRPr lang="en-PK" dirty="0"/>
          </a:p>
        </p:txBody>
      </p:sp>
    </p:spTree>
    <p:extLst>
      <p:ext uri="{BB962C8B-B14F-4D97-AF65-F5344CB8AC3E}">
        <p14:creationId xmlns:p14="http://schemas.microsoft.com/office/powerpoint/2010/main" val="21879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942E-10C8-7691-9F0E-BD1C1059D4BD}"/>
              </a:ext>
            </a:extLst>
          </p:cNvPr>
          <p:cNvSpPr>
            <a:spLocks noGrp="1"/>
          </p:cNvSpPr>
          <p:nvPr>
            <p:ph type="title"/>
          </p:nvPr>
        </p:nvSpPr>
        <p:spPr>
          <a:xfrm>
            <a:off x="2589212" y="609600"/>
            <a:ext cx="9715238" cy="1893903"/>
          </a:xfrm>
        </p:spPr>
        <p:txBody>
          <a:bodyPr>
            <a:normAutofit fontScale="90000"/>
          </a:bodyPr>
          <a:lstStyle/>
          <a:p>
            <a:r>
              <a:rPr lang="en-US" sz="3600" dirty="0"/>
              <a:t>Q. If there was a resource working on a specific project and it leaves, so how it effect your </a:t>
            </a:r>
            <a:br>
              <a:rPr lang="en-US" sz="3600" dirty="0"/>
            </a:br>
            <a:r>
              <a:rPr lang="en-US" sz="3600" dirty="0"/>
              <a:t>deliverable timeline and how do you manage it?</a:t>
            </a:r>
            <a:endParaRPr lang="en-PK" dirty="0"/>
          </a:p>
        </p:txBody>
      </p:sp>
      <p:sp>
        <p:nvSpPr>
          <p:cNvPr id="3" name="Text Placeholder 2">
            <a:extLst>
              <a:ext uri="{FF2B5EF4-FFF2-40B4-BE49-F238E27FC236}">
                <a16:creationId xmlns:a16="http://schemas.microsoft.com/office/drawing/2014/main" id="{40ED3A60-9529-F5AE-02DB-4DD58290108A}"/>
              </a:ext>
            </a:extLst>
          </p:cNvPr>
          <p:cNvSpPr>
            <a:spLocks noGrp="1"/>
          </p:cNvSpPr>
          <p:nvPr>
            <p:ph type="body" idx="1"/>
          </p:nvPr>
        </p:nvSpPr>
        <p:spPr>
          <a:xfrm>
            <a:off x="2589211" y="2818208"/>
            <a:ext cx="9218089" cy="2543905"/>
          </a:xfrm>
        </p:spPr>
        <p:txBody>
          <a:bodyPr>
            <a:normAutofit fontScale="92500" lnSpcReduction="20000"/>
          </a:bodyPr>
          <a:lstStyle/>
          <a:p>
            <a:pPr marL="285750" indent="-285750">
              <a:buFont typeface="Arial" panose="020B0604020202020204" pitchFamily="34" charset="0"/>
              <a:buChar char="•"/>
            </a:pPr>
            <a:r>
              <a:rPr lang="en-US" dirty="0"/>
              <a:t>Since a resource has all the skills and knowledge that was required to complete the project, however, if it leaves then we have to find out a new resource as quick as possible.</a:t>
            </a:r>
          </a:p>
          <a:p>
            <a:pPr marL="285750" indent="-285750">
              <a:buFont typeface="Arial" panose="020B0604020202020204" pitchFamily="34" charset="0"/>
              <a:buChar char="•"/>
            </a:pPr>
            <a:r>
              <a:rPr lang="en-US" dirty="0"/>
              <a:t>Give the newly appointed resource a complete transition to the undergoing project.</a:t>
            </a:r>
          </a:p>
          <a:p>
            <a:pPr marL="285750" indent="-285750">
              <a:buFont typeface="Arial" panose="020B0604020202020204" pitchFamily="34" charset="0"/>
              <a:buChar char="•"/>
            </a:pPr>
            <a:r>
              <a:rPr lang="en-US" dirty="0"/>
              <a:t>In order to manage our timeline, we do a transparent communication with the client and inform about the resource situation to the client to adjust the project duration.</a:t>
            </a:r>
          </a:p>
          <a:p>
            <a:pPr marL="285750" indent="-285750">
              <a:buFont typeface="Arial" panose="020B0604020202020204" pitchFamily="34" charset="0"/>
              <a:buChar char="•"/>
            </a:pPr>
            <a:r>
              <a:rPr lang="en-US" dirty="0" err="1"/>
              <a:t>Discussuions</a:t>
            </a:r>
            <a:r>
              <a:rPr lang="en-US" dirty="0"/>
              <a:t> with the client is compulsory in order to remain into the same page.</a:t>
            </a:r>
            <a:endParaRPr lang="en-PK" dirty="0"/>
          </a:p>
        </p:txBody>
      </p:sp>
    </p:spTree>
    <p:extLst>
      <p:ext uri="{BB962C8B-B14F-4D97-AF65-F5344CB8AC3E}">
        <p14:creationId xmlns:p14="http://schemas.microsoft.com/office/powerpoint/2010/main" val="3941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047C-4602-BBD6-123F-D482C5C68DA7}"/>
              </a:ext>
            </a:extLst>
          </p:cNvPr>
          <p:cNvSpPr>
            <a:spLocks noGrp="1"/>
          </p:cNvSpPr>
          <p:nvPr>
            <p:ph type="title"/>
          </p:nvPr>
        </p:nvSpPr>
        <p:spPr>
          <a:xfrm>
            <a:off x="2589212" y="227860"/>
            <a:ext cx="8915399" cy="2044823"/>
          </a:xfrm>
        </p:spPr>
        <p:txBody>
          <a:bodyPr>
            <a:normAutofit/>
          </a:bodyPr>
          <a:lstStyle/>
          <a:p>
            <a:r>
              <a:rPr lang="en-US" sz="3200" dirty="0"/>
              <a:t>Q. How do you resolve the disputes within the teams?</a:t>
            </a:r>
            <a:endParaRPr lang="en-PK" sz="3200" dirty="0"/>
          </a:p>
        </p:txBody>
      </p:sp>
      <p:sp>
        <p:nvSpPr>
          <p:cNvPr id="3" name="Text Placeholder 2">
            <a:extLst>
              <a:ext uri="{FF2B5EF4-FFF2-40B4-BE49-F238E27FC236}">
                <a16:creationId xmlns:a16="http://schemas.microsoft.com/office/drawing/2014/main" id="{5A45E2EA-EC99-3520-7EE9-B04E6B5E8D89}"/>
              </a:ext>
            </a:extLst>
          </p:cNvPr>
          <p:cNvSpPr>
            <a:spLocks noGrp="1"/>
          </p:cNvSpPr>
          <p:nvPr>
            <p:ph type="body" idx="1"/>
          </p:nvPr>
        </p:nvSpPr>
        <p:spPr>
          <a:xfrm>
            <a:off x="2589212" y="2654423"/>
            <a:ext cx="8915399" cy="1555864"/>
          </a:xfrm>
        </p:spPr>
        <p:txBody>
          <a:bodyPr/>
          <a:lstStyle/>
          <a:p>
            <a:pPr marL="285750" indent="-285750">
              <a:buFont typeface="Arial" panose="020B0604020202020204" pitchFamily="34" charset="0"/>
              <a:buChar char="•"/>
            </a:pPr>
            <a:r>
              <a:rPr lang="en-US" dirty="0"/>
              <a:t>As a manager, I need to hear the complete information from both sides in order understand the situation and to resolve it.</a:t>
            </a:r>
          </a:p>
          <a:p>
            <a:pPr marL="285750" indent="-285750">
              <a:buFont typeface="Arial" panose="020B0604020202020204" pitchFamily="34" charset="0"/>
              <a:buChar char="•"/>
            </a:pPr>
            <a:r>
              <a:rPr lang="en-US" dirty="0"/>
              <a:t>If the problem is critical and difficult to resolve, a meeting is held with the team leads to figure out the solution to the dispute.</a:t>
            </a:r>
            <a:endParaRPr lang="en-PK" dirty="0"/>
          </a:p>
        </p:txBody>
      </p:sp>
    </p:spTree>
    <p:extLst>
      <p:ext uri="{BB962C8B-B14F-4D97-AF65-F5344CB8AC3E}">
        <p14:creationId xmlns:p14="http://schemas.microsoft.com/office/powerpoint/2010/main" val="127781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321D-67D4-6C62-1221-37049B8349E8}"/>
              </a:ext>
            </a:extLst>
          </p:cNvPr>
          <p:cNvSpPr>
            <a:spLocks noGrp="1"/>
          </p:cNvSpPr>
          <p:nvPr>
            <p:ph type="title"/>
          </p:nvPr>
        </p:nvSpPr>
        <p:spPr>
          <a:xfrm>
            <a:off x="2589212" y="440237"/>
            <a:ext cx="8915399" cy="1725227"/>
          </a:xfrm>
        </p:spPr>
        <p:txBody>
          <a:bodyPr>
            <a:normAutofit/>
          </a:bodyPr>
          <a:lstStyle/>
          <a:p>
            <a:r>
              <a:rPr lang="en-US" sz="3200" dirty="0"/>
              <a:t>Q. How do you manage the scope of the project?</a:t>
            </a:r>
            <a:endParaRPr lang="en-PK" sz="3200" dirty="0"/>
          </a:p>
        </p:txBody>
      </p:sp>
      <p:sp>
        <p:nvSpPr>
          <p:cNvPr id="3" name="Text Placeholder 2">
            <a:extLst>
              <a:ext uri="{FF2B5EF4-FFF2-40B4-BE49-F238E27FC236}">
                <a16:creationId xmlns:a16="http://schemas.microsoft.com/office/drawing/2014/main" id="{C718A29C-9880-FD83-DBEA-259853ACF3A7}"/>
              </a:ext>
            </a:extLst>
          </p:cNvPr>
          <p:cNvSpPr>
            <a:spLocks noGrp="1"/>
          </p:cNvSpPr>
          <p:nvPr>
            <p:ph type="body" idx="1"/>
          </p:nvPr>
        </p:nvSpPr>
        <p:spPr>
          <a:xfrm>
            <a:off x="2589212" y="2233275"/>
            <a:ext cx="8915399" cy="2391449"/>
          </a:xfrm>
        </p:spPr>
        <p:txBody>
          <a:bodyPr>
            <a:normAutofit/>
          </a:bodyPr>
          <a:lstStyle/>
          <a:p>
            <a:pPr marL="285750" indent="-285750">
              <a:buFont typeface="Arial" panose="020B0604020202020204" pitchFamily="34" charset="0"/>
              <a:buChar char="•"/>
            </a:pPr>
            <a:r>
              <a:rPr lang="en-US" dirty="0"/>
              <a:t>If a mistake comes from the team within scope phase, it needs to be managed and resolve the issues.</a:t>
            </a:r>
          </a:p>
          <a:p>
            <a:pPr marL="285750" indent="-285750">
              <a:buFont typeface="Arial" panose="020B0604020202020204" pitchFamily="34" charset="0"/>
              <a:buChar char="•"/>
            </a:pPr>
            <a:r>
              <a:rPr lang="en-US" dirty="0"/>
              <a:t>If their is a time available, so we can extend the internal project delivery time and cover all those issues. </a:t>
            </a:r>
          </a:p>
          <a:p>
            <a:pPr marL="285750" indent="-285750">
              <a:buFont typeface="Arial" panose="020B0604020202020204" pitchFamily="34" charset="0"/>
              <a:buChar char="•"/>
            </a:pPr>
            <a:r>
              <a:rPr lang="en-US" dirty="0"/>
              <a:t>If we don't have enough time then we ask the development team to put more focus on the issues to resolve the scope of the project.</a:t>
            </a:r>
            <a:endParaRPr lang="en-PK" dirty="0"/>
          </a:p>
        </p:txBody>
      </p:sp>
    </p:spTree>
    <p:extLst>
      <p:ext uri="{BB962C8B-B14F-4D97-AF65-F5344CB8AC3E}">
        <p14:creationId xmlns:p14="http://schemas.microsoft.com/office/powerpoint/2010/main" val="393858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543</TotalTime>
  <Words>839</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Project and Team Management </vt:lpstr>
      <vt:lpstr>    Salman Ahmed Khan 19K-1043           Sadeem Sattar 19K-1102            Abdullah Tilal Khan 19K-1103</vt:lpstr>
      <vt:lpstr>Codup</vt:lpstr>
      <vt:lpstr>Interviewed:   Ayaz Mehmood (Engineering Manager)</vt:lpstr>
      <vt:lpstr>Q. How do you manage your teams?</vt:lpstr>
      <vt:lpstr>Q. How do you manage different deliverables like sometime you have projects and products going in the progress?</vt:lpstr>
      <vt:lpstr>Q. If there was a resource working on a specific project and it leaves, so how it effect your  deliverable timeline and how do you manage it?</vt:lpstr>
      <vt:lpstr>Q. How do you resolve the disputes within the teams?</vt:lpstr>
      <vt:lpstr>Q. How do you manage the scope of the project?</vt:lpstr>
      <vt:lpstr>Q. Can you please share your experience of a difficult client that you have faced recently?</vt:lpstr>
      <vt:lpstr>Q. How do you prevent discrimination?</vt:lpstr>
      <vt:lpstr>Q.Are there any specific tools and technique that you use to manage your teams and project?</vt:lpstr>
      <vt:lpstr>Recording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Donation Management System</dc:title>
  <dc:creator>salman ahmed</dc:creator>
  <cp:lastModifiedBy>salman ahmed</cp:lastModifiedBy>
  <cp:revision>73</cp:revision>
  <dcterms:created xsi:type="dcterms:W3CDTF">2021-05-22T12:49:46Z</dcterms:created>
  <dcterms:modified xsi:type="dcterms:W3CDTF">2022-12-07T20:21:52Z</dcterms:modified>
</cp:coreProperties>
</file>