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818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7" roundtripDataSignature="AMtx7mgVJOtB5c//Mdnj7wFQAhAprMVv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119" cy="464820"/>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8102" y="0"/>
            <a:ext cx="2982119" cy="464820"/>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2982119" cy="464820"/>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1: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rmAutofit/>
          </a:bodyPr>
          <a:lstStyle/>
          <a:p>
            <a:pPr indent="0" lvl="0" marL="0" rtl="0" algn="l">
              <a:spcBef>
                <a:spcPts val="0"/>
              </a:spcBef>
              <a:spcAft>
                <a:spcPts val="0"/>
              </a:spcAft>
              <a:buNone/>
            </a:pPr>
            <a:r>
              <a:t/>
            </a:r>
            <a:endParaRPr/>
          </a:p>
        </p:txBody>
      </p:sp>
      <p:sp>
        <p:nvSpPr>
          <p:cNvPr id="115" name="Google Shape;115;p1: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69" name="Google Shape;269;p1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 name="Google Shape;123;p2: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rmAutofit/>
          </a:bodyPr>
          <a:lstStyle/>
          <a:p>
            <a:pPr indent="0" lvl="0" marL="0" rtl="0" algn="l">
              <a:spcBef>
                <a:spcPts val="0"/>
              </a:spcBef>
              <a:spcAft>
                <a:spcPts val="0"/>
              </a:spcAft>
              <a:buNone/>
            </a:pPr>
            <a:r>
              <a:t/>
            </a:r>
            <a:endParaRPr/>
          </a:p>
        </p:txBody>
      </p:sp>
      <p:sp>
        <p:nvSpPr>
          <p:cNvPr id="124" name="Google Shape;124;p2: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87" name="Google Shape;287;p2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96" name="Google Shape;296;p2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14" name="Google Shape;314;p2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23" name="Google Shape;323;p2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32" name="Google Shape;332;p2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41" name="Google Shape;341;p2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50" name="Google Shape;350;p2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59" name="Google Shape;359;p2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68" name="Google Shape;368;p2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0: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77" name="Google Shape;377;p3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1: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86" name="Google Shape;386;p3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601670" y="4497935"/>
            <a:ext cx="7940660" cy="610820"/>
          </a:xfrm>
          <a:prstGeom prst="rect">
            <a:avLst/>
          </a:prstGeom>
          <a:noFill/>
          <a:ln>
            <a:noFill/>
          </a:ln>
          <a:effectLst>
            <a:outerShdw blurRad="50800" rotWithShape="0" algn="tl" dir="2700000" dist="38100">
              <a:srgbClr val="000000">
                <a:alpha val="70980"/>
              </a:srgbClr>
            </a:outerShdw>
          </a:effectLst>
        </p:spPr>
        <p:txBody>
          <a:bodyPr anchorCtr="0" anchor="ctr" bIns="45700" lIns="91425" spcFirstLastPara="1" rIns="91425" wrap="square" tIns="45700">
            <a:normAutofit/>
          </a:bodyPr>
          <a:lstStyle>
            <a:lvl1pPr lvl="0" algn="ct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601670" y="5566870"/>
            <a:ext cx="7940660" cy="610820"/>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Clr>
                <a:srgbClr val="A5A5A5"/>
              </a:buClr>
              <a:buSzPts val="2800"/>
              <a:buNone/>
              <a:defRPr sz="2800">
                <a:solidFill>
                  <a:srgbClr val="A5A5A5"/>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1" name="Shape 71"/>
        <p:cNvGrpSpPr/>
        <p:nvPr/>
      </p:nvGrpSpPr>
      <p:grpSpPr>
        <a:xfrm>
          <a:off x="0" y="0"/>
          <a:ext cx="0" cy="0"/>
          <a:chOff x="0" y="0"/>
          <a:chExt cx="0" cy="0"/>
        </a:xfrm>
      </p:grpSpPr>
      <p:sp>
        <p:nvSpPr>
          <p:cNvPr id="72" name="Google Shape;72;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2"/>
          <p:cNvSpPr/>
          <p:nvPr>
            <p:ph idx="2" type="pic"/>
          </p:nvPr>
        </p:nvSpPr>
        <p:spPr>
          <a:xfrm>
            <a:off x="1792288" y="612775"/>
            <a:ext cx="5486400" cy="4114800"/>
          </a:xfrm>
          <a:prstGeom prst="rect">
            <a:avLst/>
          </a:prstGeom>
          <a:noFill/>
          <a:ln>
            <a:noFill/>
          </a:ln>
        </p:spPr>
      </p:sp>
      <p:sp>
        <p:nvSpPr>
          <p:cNvPr id="74" name="Google Shape;74;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8" name="Shape 78"/>
        <p:cNvGrpSpPr/>
        <p:nvPr/>
      </p:nvGrpSpPr>
      <p:grpSpPr>
        <a:xfrm>
          <a:off x="0" y="0"/>
          <a:ext cx="0" cy="0"/>
          <a:chOff x="0" y="0"/>
          <a:chExt cx="0" cy="0"/>
        </a:xfrm>
      </p:grpSpPr>
      <p:sp>
        <p:nvSpPr>
          <p:cNvPr id="79" name="Google Shape;7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4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showMasterSp="0" type="txAndClipArt">
  <p:cSld name="TEXT_AND_CLIPART">
    <p:spTree>
      <p:nvGrpSpPr>
        <p:cNvPr id="90" name="Shape 90"/>
        <p:cNvGrpSpPr/>
        <p:nvPr/>
      </p:nvGrpSpPr>
      <p:grpSpPr>
        <a:xfrm>
          <a:off x="0" y="0"/>
          <a:ext cx="0" cy="0"/>
          <a:chOff x="0" y="0"/>
          <a:chExt cx="0" cy="0"/>
        </a:xfrm>
      </p:grpSpPr>
      <p:sp>
        <p:nvSpPr>
          <p:cNvPr id="91" name="Google Shape;91;p45"/>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5"/>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45"/>
          <p:cNvSpPr/>
          <p:nvPr>
            <p:ph idx="2" type="clipArt"/>
          </p:nvPr>
        </p:nvSpPr>
        <p:spPr>
          <a:xfrm>
            <a:off x="4648200" y="1600200"/>
            <a:ext cx="4038600" cy="4530725"/>
          </a:xfrm>
          <a:prstGeom prst="rect">
            <a:avLst/>
          </a:prstGeom>
          <a:noFill/>
          <a:ln>
            <a:noFill/>
          </a:ln>
        </p:spPr>
      </p:sp>
      <p:sp>
        <p:nvSpPr>
          <p:cNvPr id="94" name="Google Shape;94;p45"/>
          <p:cNvSpPr txBox="1"/>
          <p:nvPr>
            <p:ph idx="10" type="dt"/>
          </p:nvPr>
        </p:nvSpPr>
        <p:spPr>
          <a:xfrm>
            <a:off x="457200" y="6278563"/>
            <a:ext cx="21336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5"/>
          <p:cNvSpPr txBox="1"/>
          <p:nvPr>
            <p:ph idx="11" type="ftr"/>
          </p:nvPr>
        </p:nvSpPr>
        <p:spPr>
          <a:xfrm>
            <a:off x="3124200" y="6278563"/>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5"/>
          <p:cNvSpPr txBox="1"/>
          <p:nvPr>
            <p:ph idx="12" type="sldNum"/>
          </p:nvPr>
        </p:nvSpPr>
        <p:spPr>
          <a:xfrm>
            <a:off x="6553200" y="6278563"/>
            <a:ext cx="21336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showMasterSp="0" type="objAndTx">
  <p:cSld name="OBJECT_AND_TEXT">
    <p:spTree>
      <p:nvGrpSpPr>
        <p:cNvPr id="97" name="Shape 97"/>
        <p:cNvGrpSpPr/>
        <p:nvPr/>
      </p:nvGrpSpPr>
      <p:grpSpPr>
        <a:xfrm>
          <a:off x="0" y="0"/>
          <a:ext cx="0" cy="0"/>
          <a:chOff x="0" y="0"/>
          <a:chExt cx="0" cy="0"/>
        </a:xfrm>
      </p:grpSpPr>
      <p:sp>
        <p:nvSpPr>
          <p:cNvPr id="98" name="Google Shape;98;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4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46"/>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6"/>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6"/>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showMasterSp="0" type="twoObjOverTx">
  <p:cSld name="TWO_OBJECTS_OVER_TEXT">
    <p:spTree>
      <p:nvGrpSpPr>
        <p:cNvPr id="104" name="Shape 104"/>
        <p:cNvGrpSpPr/>
        <p:nvPr/>
      </p:nvGrpSpPr>
      <p:grpSpPr>
        <a:xfrm>
          <a:off x="0" y="0"/>
          <a:ext cx="0" cy="0"/>
          <a:chOff x="0" y="0"/>
          <a:chExt cx="0" cy="0"/>
        </a:xfrm>
      </p:grpSpPr>
      <p:sp>
        <p:nvSpPr>
          <p:cNvPr id="105" name="Google Shape;105;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7"/>
          <p:cNvSpPr txBox="1"/>
          <p:nvPr>
            <p:ph idx="1" type="body"/>
          </p:nvPr>
        </p:nvSpPr>
        <p:spPr>
          <a:xfrm>
            <a:off x="457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47"/>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47"/>
          <p:cNvSpPr txBox="1"/>
          <p:nvPr>
            <p:ph idx="3" type="body"/>
          </p:nvPr>
        </p:nvSpPr>
        <p:spPr>
          <a:xfrm>
            <a:off x="457200" y="3938588"/>
            <a:ext cx="8229600" cy="21875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47"/>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7"/>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7"/>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448965" y="1443835"/>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448965" y="2054655"/>
            <a:ext cx="8229600" cy="412303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BFBFBF"/>
              </a:buClr>
              <a:buSzPts val="2800"/>
              <a:buChar char="•"/>
              <a:defRPr sz="2800">
                <a:solidFill>
                  <a:srgbClr val="BFBFBF"/>
                </a:solidFill>
              </a:defRPr>
            </a:lvl1pPr>
            <a:lvl2pPr indent="-406400" lvl="1" marL="914400" algn="l">
              <a:spcBef>
                <a:spcPts val="560"/>
              </a:spcBef>
              <a:spcAft>
                <a:spcPts val="0"/>
              </a:spcAft>
              <a:buClr>
                <a:srgbClr val="BFBFBF"/>
              </a:buClr>
              <a:buSzPts val="2800"/>
              <a:buChar char="–"/>
              <a:defRPr>
                <a:solidFill>
                  <a:srgbClr val="BFBFBF"/>
                </a:solidFill>
              </a:defRPr>
            </a:lvl2pPr>
            <a:lvl3pPr indent="-381000" lvl="2" marL="1371600" algn="l">
              <a:spcBef>
                <a:spcPts val="480"/>
              </a:spcBef>
              <a:spcAft>
                <a:spcPts val="0"/>
              </a:spcAft>
              <a:buClr>
                <a:srgbClr val="BFBFBF"/>
              </a:buClr>
              <a:buSzPts val="2400"/>
              <a:buChar char="•"/>
              <a:defRPr>
                <a:solidFill>
                  <a:srgbClr val="BFBFBF"/>
                </a:solidFill>
              </a:defRPr>
            </a:lvl3pPr>
            <a:lvl4pPr indent="-355600" lvl="3" marL="1828800" algn="l">
              <a:spcBef>
                <a:spcPts val="400"/>
              </a:spcBef>
              <a:spcAft>
                <a:spcPts val="0"/>
              </a:spcAft>
              <a:buClr>
                <a:srgbClr val="BFBFBF"/>
              </a:buClr>
              <a:buSzPts val="2000"/>
              <a:buChar char="–"/>
              <a:defRPr>
                <a:solidFill>
                  <a:srgbClr val="BFBFBF"/>
                </a:solidFill>
              </a:defRPr>
            </a:lvl4pPr>
            <a:lvl5pPr indent="-355600" lvl="4" marL="2286000" algn="l">
              <a:spcBef>
                <a:spcPts val="400"/>
              </a:spcBef>
              <a:spcAft>
                <a:spcPts val="0"/>
              </a:spcAft>
              <a:buClr>
                <a:srgbClr val="BFBFBF"/>
              </a:buClr>
              <a:buSzPts val="2000"/>
              <a:buChar char="»"/>
              <a:defRPr>
                <a:solidFill>
                  <a:srgbClr val="BFBFB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27" name="Shape 27"/>
        <p:cNvGrpSpPr/>
        <p:nvPr/>
      </p:nvGrpSpPr>
      <p:grpSpPr>
        <a:xfrm>
          <a:off x="0" y="0"/>
          <a:ext cx="0" cy="0"/>
          <a:chOff x="0" y="0"/>
          <a:chExt cx="0" cy="0"/>
        </a:xfrm>
      </p:grpSpPr>
      <p:sp>
        <p:nvSpPr>
          <p:cNvPr id="28" name="Google Shape;28;p35"/>
          <p:cNvSpPr txBox="1"/>
          <p:nvPr>
            <p:ph type="title"/>
          </p:nvPr>
        </p:nvSpPr>
        <p:spPr>
          <a:xfrm>
            <a:off x="1823311" y="374900"/>
            <a:ext cx="6719018" cy="868839"/>
          </a:xfrm>
          <a:prstGeom prst="rect">
            <a:avLst/>
          </a:prstGeom>
          <a:noFill/>
          <a:ln>
            <a:noFill/>
          </a:ln>
          <a:effectLst>
            <a:outerShdw blurRad="50800" rotWithShape="0" algn="tl" dir="2700000" dist="38100">
              <a:srgbClr val="000000">
                <a:alpha val="6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1823312" y="1138425"/>
            <a:ext cx="6719018" cy="503926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BFBFBF"/>
              </a:buClr>
              <a:buSzPts val="2800"/>
              <a:buChar char="•"/>
              <a:defRPr sz="2800">
                <a:solidFill>
                  <a:srgbClr val="BFBFBF"/>
                </a:solidFill>
              </a:defRPr>
            </a:lvl1pPr>
            <a:lvl2pPr indent="-406400" lvl="1" marL="914400" algn="l">
              <a:spcBef>
                <a:spcPts val="560"/>
              </a:spcBef>
              <a:spcAft>
                <a:spcPts val="0"/>
              </a:spcAft>
              <a:buClr>
                <a:srgbClr val="BFBFBF"/>
              </a:buClr>
              <a:buSzPts val="2800"/>
              <a:buChar char="–"/>
              <a:defRPr>
                <a:solidFill>
                  <a:srgbClr val="BFBFBF"/>
                </a:solidFill>
              </a:defRPr>
            </a:lvl2pPr>
            <a:lvl3pPr indent="-381000" lvl="2" marL="1371600" algn="l">
              <a:spcBef>
                <a:spcPts val="480"/>
              </a:spcBef>
              <a:spcAft>
                <a:spcPts val="0"/>
              </a:spcAft>
              <a:buClr>
                <a:srgbClr val="BFBFBF"/>
              </a:buClr>
              <a:buSzPts val="2400"/>
              <a:buChar char="•"/>
              <a:defRPr>
                <a:solidFill>
                  <a:srgbClr val="BFBFBF"/>
                </a:solidFill>
              </a:defRPr>
            </a:lvl3pPr>
            <a:lvl4pPr indent="-355600" lvl="3" marL="1828800" algn="l">
              <a:spcBef>
                <a:spcPts val="400"/>
              </a:spcBef>
              <a:spcAft>
                <a:spcPts val="0"/>
              </a:spcAft>
              <a:buClr>
                <a:srgbClr val="BFBFBF"/>
              </a:buClr>
              <a:buSzPts val="2000"/>
              <a:buChar char="–"/>
              <a:defRPr>
                <a:solidFill>
                  <a:srgbClr val="BFBFBF"/>
                </a:solidFill>
              </a:defRPr>
            </a:lvl4pPr>
            <a:lvl5pPr indent="-355600" lvl="4" marL="2286000" algn="l">
              <a:spcBef>
                <a:spcPts val="400"/>
              </a:spcBef>
              <a:spcAft>
                <a:spcPts val="0"/>
              </a:spcAft>
              <a:buClr>
                <a:srgbClr val="BFBFBF"/>
              </a:buClr>
              <a:buSzPts val="2000"/>
              <a:buChar char="»"/>
              <a:defRPr>
                <a:solidFill>
                  <a:srgbClr val="BFBFB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3" name="Shape 33"/>
        <p:cNvGrpSpPr/>
        <p:nvPr/>
      </p:nvGrpSpPr>
      <p:grpSpPr>
        <a:xfrm>
          <a:off x="0" y="0"/>
          <a:ext cx="0" cy="0"/>
          <a:chOff x="0" y="0"/>
          <a:chExt cx="0" cy="0"/>
        </a:xfrm>
      </p:grpSpPr>
      <p:sp>
        <p:nvSpPr>
          <p:cNvPr id="34" name="Google Shape;34;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6" name="Google Shape;3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6"/>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9" name="Shape 39"/>
        <p:cNvGrpSpPr/>
        <p:nvPr/>
      </p:nvGrpSpPr>
      <p:grpSpPr>
        <a:xfrm>
          <a:off x="0" y="0"/>
          <a:ext cx="0" cy="0"/>
          <a:chOff x="0" y="0"/>
          <a:chExt cx="0" cy="0"/>
        </a:xfrm>
      </p:grpSpPr>
      <p:sp>
        <p:nvSpPr>
          <p:cNvPr id="40" name="Google Shape;40;p37"/>
          <p:cNvSpPr txBox="1"/>
          <p:nvPr>
            <p:ph type="title"/>
          </p:nvPr>
        </p:nvSpPr>
        <p:spPr>
          <a:xfrm>
            <a:off x="457200" y="833014"/>
            <a:ext cx="8229600" cy="58462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6" name="Shape 46"/>
        <p:cNvGrpSpPr/>
        <p:nvPr/>
      </p:nvGrpSpPr>
      <p:grpSpPr>
        <a:xfrm>
          <a:off x="0" y="0"/>
          <a:ext cx="0" cy="0"/>
          <a:chOff x="0" y="0"/>
          <a:chExt cx="0" cy="0"/>
        </a:xfrm>
      </p:grpSpPr>
      <p:sp>
        <p:nvSpPr>
          <p:cNvPr id="47" name="Google Shape;47;p38"/>
          <p:cNvSpPr txBox="1"/>
          <p:nvPr>
            <p:ph type="title"/>
          </p:nvPr>
        </p:nvSpPr>
        <p:spPr>
          <a:xfrm>
            <a:off x="448965" y="1443835"/>
            <a:ext cx="8229600" cy="532180"/>
          </a:xfrm>
          <a:prstGeom prst="rect">
            <a:avLst/>
          </a:prstGeom>
          <a:noFill/>
          <a:ln>
            <a:noFill/>
          </a:ln>
          <a:effectLst>
            <a:outerShdw blurRad="50800" rotWithShape="0" algn="tl" dir="2700000" dist="38100">
              <a:srgbClr val="000000">
                <a:alpha val="6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8"/>
          <p:cNvSpPr txBox="1"/>
          <p:nvPr>
            <p:ph idx="1" type="body"/>
          </p:nvPr>
        </p:nvSpPr>
        <p:spPr>
          <a:xfrm>
            <a:off x="448965" y="2054655"/>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rgbClr val="BFBFBF"/>
              </a:buClr>
              <a:buSzPts val="2400"/>
              <a:buNone/>
              <a:defRPr b="1" sz="2400">
                <a:solidFill>
                  <a:srgbClr val="BFBFBF"/>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8"/>
          <p:cNvSpPr txBox="1"/>
          <p:nvPr>
            <p:ph idx="2" type="body"/>
          </p:nvPr>
        </p:nvSpPr>
        <p:spPr>
          <a:xfrm>
            <a:off x="448965" y="2684518"/>
            <a:ext cx="4040188" cy="303505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BFBFBF"/>
              </a:buClr>
              <a:buSzPts val="2400"/>
              <a:buChar char="•"/>
              <a:defRPr sz="2400">
                <a:solidFill>
                  <a:srgbClr val="BFBFBF"/>
                </a:solidFill>
              </a:defRPr>
            </a:lvl1pPr>
            <a:lvl2pPr indent="-355600" lvl="1" marL="914400" algn="l">
              <a:spcBef>
                <a:spcPts val="400"/>
              </a:spcBef>
              <a:spcAft>
                <a:spcPts val="0"/>
              </a:spcAft>
              <a:buClr>
                <a:srgbClr val="BFBFBF"/>
              </a:buClr>
              <a:buSzPts val="2000"/>
              <a:buChar char="–"/>
              <a:defRPr sz="2000">
                <a:solidFill>
                  <a:srgbClr val="BFBFBF"/>
                </a:solidFill>
              </a:defRPr>
            </a:lvl2pPr>
            <a:lvl3pPr indent="-342900" lvl="2" marL="1371600" algn="l">
              <a:spcBef>
                <a:spcPts val="360"/>
              </a:spcBef>
              <a:spcAft>
                <a:spcPts val="0"/>
              </a:spcAft>
              <a:buClr>
                <a:srgbClr val="BFBFBF"/>
              </a:buClr>
              <a:buSzPts val="1800"/>
              <a:buChar char="•"/>
              <a:defRPr sz="1800">
                <a:solidFill>
                  <a:srgbClr val="BFBFBF"/>
                </a:solidFill>
              </a:defRPr>
            </a:lvl3pPr>
            <a:lvl4pPr indent="-330200" lvl="3" marL="1828800" algn="l">
              <a:spcBef>
                <a:spcPts val="320"/>
              </a:spcBef>
              <a:spcAft>
                <a:spcPts val="0"/>
              </a:spcAft>
              <a:buClr>
                <a:srgbClr val="BFBFBF"/>
              </a:buClr>
              <a:buSzPts val="1600"/>
              <a:buChar char="–"/>
              <a:defRPr sz="1600">
                <a:solidFill>
                  <a:srgbClr val="BFBFBF"/>
                </a:solidFill>
              </a:defRPr>
            </a:lvl4pPr>
            <a:lvl5pPr indent="-330200" lvl="4" marL="2286000" algn="l">
              <a:spcBef>
                <a:spcPts val="320"/>
              </a:spcBef>
              <a:spcAft>
                <a:spcPts val="0"/>
              </a:spcAft>
              <a:buClr>
                <a:srgbClr val="BFBFBF"/>
              </a:buClr>
              <a:buSzPts val="1600"/>
              <a:buChar char="»"/>
              <a:defRPr sz="1600">
                <a:solidFill>
                  <a:srgbClr val="BFBFBF"/>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8"/>
          <p:cNvSpPr txBox="1"/>
          <p:nvPr>
            <p:ph idx="3" type="body"/>
          </p:nvPr>
        </p:nvSpPr>
        <p:spPr>
          <a:xfrm>
            <a:off x="4636790" y="2054655"/>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rgbClr val="BFBFBF"/>
              </a:buClr>
              <a:buSzPts val="2400"/>
              <a:buNone/>
              <a:defRPr b="1" sz="2400">
                <a:solidFill>
                  <a:srgbClr val="BFBFBF"/>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38"/>
          <p:cNvSpPr txBox="1"/>
          <p:nvPr>
            <p:ph idx="4" type="body"/>
          </p:nvPr>
        </p:nvSpPr>
        <p:spPr>
          <a:xfrm>
            <a:off x="4636790" y="2684518"/>
            <a:ext cx="4041775" cy="303505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BFBFBF"/>
              </a:buClr>
              <a:buSzPts val="2400"/>
              <a:buChar char="•"/>
              <a:defRPr sz="2400">
                <a:solidFill>
                  <a:srgbClr val="BFBFBF"/>
                </a:solidFill>
              </a:defRPr>
            </a:lvl1pPr>
            <a:lvl2pPr indent="-355600" lvl="1" marL="914400" algn="l">
              <a:spcBef>
                <a:spcPts val="400"/>
              </a:spcBef>
              <a:spcAft>
                <a:spcPts val="0"/>
              </a:spcAft>
              <a:buClr>
                <a:srgbClr val="BFBFBF"/>
              </a:buClr>
              <a:buSzPts val="2000"/>
              <a:buChar char="–"/>
              <a:defRPr sz="2000">
                <a:solidFill>
                  <a:srgbClr val="BFBFBF"/>
                </a:solidFill>
              </a:defRPr>
            </a:lvl2pPr>
            <a:lvl3pPr indent="-342900" lvl="2" marL="1371600" algn="l">
              <a:spcBef>
                <a:spcPts val="360"/>
              </a:spcBef>
              <a:spcAft>
                <a:spcPts val="0"/>
              </a:spcAft>
              <a:buClr>
                <a:srgbClr val="BFBFBF"/>
              </a:buClr>
              <a:buSzPts val="1800"/>
              <a:buChar char="•"/>
              <a:defRPr sz="1800">
                <a:solidFill>
                  <a:srgbClr val="BFBFBF"/>
                </a:solidFill>
              </a:defRPr>
            </a:lvl3pPr>
            <a:lvl4pPr indent="-330200" lvl="3" marL="1828800" algn="l">
              <a:spcBef>
                <a:spcPts val="320"/>
              </a:spcBef>
              <a:spcAft>
                <a:spcPts val="0"/>
              </a:spcAft>
              <a:buClr>
                <a:srgbClr val="BFBFBF"/>
              </a:buClr>
              <a:buSzPts val="1600"/>
              <a:buChar char="–"/>
              <a:defRPr sz="1600">
                <a:solidFill>
                  <a:srgbClr val="BFBFBF"/>
                </a:solidFill>
              </a:defRPr>
            </a:lvl4pPr>
            <a:lvl5pPr indent="-330200" lvl="4" marL="2286000" algn="l">
              <a:spcBef>
                <a:spcPts val="320"/>
              </a:spcBef>
              <a:spcAft>
                <a:spcPts val="0"/>
              </a:spcAft>
              <a:buClr>
                <a:srgbClr val="BFBFBF"/>
              </a:buClr>
              <a:buSzPts val="1600"/>
              <a:buChar char="»"/>
              <a:defRPr sz="1600">
                <a:solidFill>
                  <a:srgbClr val="BFBFBF"/>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5" name="Shape 55"/>
        <p:cNvGrpSpPr/>
        <p:nvPr/>
      </p:nvGrpSpPr>
      <p:grpSpPr>
        <a:xfrm>
          <a:off x="0" y="0"/>
          <a:ext cx="0" cy="0"/>
          <a:chOff x="0" y="0"/>
          <a:chExt cx="0" cy="0"/>
        </a:xfrm>
      </p:grpSpPr>
      <p:sp>
        <p:nvSpPr>
          <p:cNvPr id="56" name="Google Shape;5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4" name="Shape 64"/>
        <p:cNvGrpSpPr/>
        <p:nvPr/>
      </p:nvGrpSpPr>
      <p:grpSpPr>
        <a:xfrm>
          <a:off x="0" y="0"/>
          <a:ext cx="0" cy="0"/>
          <a:chOff x="0" y="0"/>
          <a:chExt cx="0" cy="0"/>
        </a:xfrm>
      </p:grpSpPr>
      <p:sp>
        <p:nvSpPr>
          <p:cNvPr id="65" name="Google Shape;65;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FFC000"/>
                </a:solidFill>
                <a:latin typeface="Calibri"/>
                <a:ea typeface="Calibri"/>
                <a:cs typeface="Calibri"/>
                <a:sym typeface="Calibri"/>
              </a:defRPr>
            </a:lvl1pPr>
            <a:lvl2pPr indent="0" lvl="1" marL="0" marR="0" algn="r">
              <a:spcBef>
                <a:spcPts val="0"/>
              </a:spcBef>
              <a:buNone/>
              <a:defRPr b="0" i="0" sz="1200" u="none" cap="none" strike="noStrike">
                <a:solidFill>
                  <a:srgbClr val="FFC000"/>
                </a:solidFill>
                <a:latin typeface="Calibri"/>
                <a:ea typeface="Calibri"/>
                <a:cs typeface="Calibri"/>
                <a:sym typeface="Calibri"/>
              </a:defRPr>
            </a:lvl2pPr>
            <a:lvl3pPr indent="0" lvl="2" marL="0" marR="0" algn="r">
              <a:spcBef>
                <a:spcPts val="0"/>
              </a:spcBef>
              <a:buNone/>
              <a:defRPr b="0" i="0" sz="1200" u="none" cap="none" strike="noStrike">
                <a:solidFill>
                  <a:srgbClr val="FFC000"/>
                </a:solidFill>
                <a:latin typeface="Calibri"/>
                <a:ea typeface="Calibri"/>
                <a:cs typeface="Calibri"/>
                <a:sym typeface="Calibri"/>
              </a:defRPr>
            </a:lvl3pPr>
            <a:lvl4pPr indent="0" lvl="3" marL="0" marR="0" algn="r">
              <a:spcBef>
                <a:spcPts val="0"/>
              </a:spcBef>
              <a:buNone/>
              <a:defRPr b="0" i="0" sz="1200" u="none" cap="none" strike="noStrike">
                <a:solidFill>
                  <a:srgbClr val="FFC000"/>
                </a:solidFill>
                <a:latin typeface="Calibri"/>
                <a:ea typeface="Calibri"/>
                <a:cs typeface="Calibri"/>
                <a:sym typeface="Calibri"/>
              </a:defRPr>
            </a:lvl4pPr>
            <a:lvl5pPr indent="0" lvl="4" marL="0" marR="0" algn="r">
              <a:spcBef>
                <a:spcPts val="0"/>
              </a:spcBef>
              <a:buNone/>
              <a:defRPr b="0" i="0" sz="1200" u="none" cap="none" strike="noStrike">
                <a:solidFill>
                  <a:srgbClr val="FFC000"/>
                </a:solidFill>
                <a:latin typeface="Calibri"/>
                <a:ea typeface="Calibri"/>
                <a:cs typeface="Calibri"/>
                <a:sym typeface="Calibri"/>
              </a:defRPr>
            </a:lvl5pPr>
            <a:lvl6pPr indent="0" lvl="5" marL="0" marR="0" algn="r">
              <a:spcBef>
                <a:spcPts val="0"/>
              </a:spcBef>
              <a:buNone/>
              <a:defRPr b="0" i="0" sz="1200" u="none" cap="none" strike="noStrike">
                <a:solidFill>
                  <a:srgbClr val="FFC000"/>
                </a:solidFill>
                <a:latin typeface="Calibri"/>
                <a:ea typeface="Calibri"/>
                <a:cs typeface="Calibri"/>
                <a:sym typeface="Calibri"/>
              </a:defRPr>
            </a:lvl6pPr>
            <a:lvl7pPr indent="0" lvl="6" marL="0" marR="0" algn="r">
              <a:spcBef>
                <a:spcPts val="0"/>
              </a:spcBef>
              <a:buNone/>
              <a:defRPr b="0" i="0" sz="1200" u="none" cap="none" strike="noStrike">
                <a:solidFill>
                  <a:srgbClr val="FFC000"/>
                </a:solidFill>
                <a:latin typeface="Calibri"/>
                <a:ea typeface="Calibri"/>
                <a:cs typeface="Calibri"/>
                <a:sym typeface="Calibri"/>
              </a:defRPr>
            </a:lvl7pPr>
            <a:lvl8pPr indent="0" lvl="7" marL="0" marR="0" algn="r">
              <a:spcBef>
                <a:spcPts val="0"/>
              </a:spcBef>
              <a:buNone/>
              <a:defRPr b="0" i="0" sz="1200" u="none" cap="none" strike="noStrike">
                <a:solidFill>
                  <a:srgbClr val="FFC000"/>
                </a:solidFill>
                <a:latin typeface="Calibri"/>
                <a:ea typeface="Calibri"/>
                <a:cs typeface="Calibri"/>
                <a:sym typeface="Calibri"/>
              </a:defRPr>
            </a:lvl8pPr>
            <a:lvl9pPr indent="0" lvl="8" marL="0" marR="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mc:Choice Requires="p14">
      <p:transition spd="slow" p14:dur="900">
        <p14:warp dir="in"/>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lawcom.gov.uk/files/defamation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 name="Shape 116"/>
        <p:cNvGrpSpPr/>
        <p:nvPr/>
      </p:nvGrpSpPr>
      <p:grpSpPr>
        <a:xfrm>
          <a:off x="0" y="0"/>
          <a:ext cx="0" cy="0"/>
          <a:chOff x="0" y="0"/>
          <a:chExt cx="0" cy="0"/>
        </a:xfrm>
      </p:grpSpPr>
      <p:sp>
        <p:nvSpPr>
          <p:cNvPr id="117" name="Google Shape;117;p1"/>
          <p:cNvSpPr txBox="1"/>
          <p:nvPr>
            <p:ph type="ctrTitle"/>
          </p:nvPr>
        </p:nvSpPr>
        <p:spPr>
          <a:xfrm>
            <a:off x="609600" y="1848336"/>
            <a:ext cx="7634808" cy="894864"/>
          </a:xfrm>
          <a:prstGeom prst="rect">
            <a:avLst/>
          </a:prstGeom>
          <a:noFill/>
          <a:ln>
            <a:noFill/>
          </a:ln>
          <a:effectLst>
            <a:outerShdw blurRad="50800" rotWithShape="0" algn="tl" dir="2700000" dist="38100">
              <a:srgbClr val="000000">
                <a:alpha val="709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Internet Issues</a:t>
            </a:r>
            <a:endParaRPr b="1" sz="4000">
              <a:solidFill>
                <a:schemeClr val="dk1"/>
              </a:solidFill>
              <a:latin typeface="Arial"/>
              <a:ea typeface="Arial"/>
              <a:cs typeface="Arial"/>
              <a:sym typeface="Arial"/>
            </a:endParaRPr>
          </a:p>
        </p:txBody>
      </p:sp>
      <p:sp>
        <p:nvSpPr>
          <p:cNvPr id="118" name="Google Shape;118;p1"/>
          <p:cNvSpPr txBox="1"/>
          <p:nvPr>
            <p:ph idx="1" type="subTitle"/>
          </p:nvPr>
        </p:nvSpPr>
        <p:spPr>
          <a:xfrm>
            <a:off x="4427004" y="3180773"/>
            <a:ext cx="2971800" cy="45561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spcBef>
                <a:spcPts val="0"/>
              </a:spcBef>
              <a:spcAft>
                <a:spcPts val="0"/>
              </a:spcAft>
              <a:buClr>
                <a:srgbClr val="A5A5A5"/>
              </a:buClr>
              <a:buSzPct val="100000"/>
              <a:buNone/>
            </a:pPr>
            <a:r>
              <a:rPr lang="en-US"/>
              <a:t>       Chapter 15</a:t>
            </a:r>
            <a:endParaRPr/>
          </a:p>
        </p:txBody>
      </p:sp>
      <p:sp>
        <p:nvSpPr>
          <p:cNvPr id="119" name="Google Shape;119;p1"/>
          <p:cNvSpPr txBox="1"/>
          <p:nvPr/>
        </p:nvSpPr>
        <p:spPr>
          <a:xfrm>
            <a:off x="1670050" y="5895975"/>
            <a:ext cx="6767513"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FFC000"/>
                </a:solidFill>
                <a:latin typeface="Verdana"/>
                <a:ea typeface="Verdana"/>
                <a:cs typeface="Verdana"/>
                <a:sym typeface="Verdana"/>
              </a:rPr>
              <a:t>CS449-Professional Issues in Information Technology</a:t>
            </a:r>
            <a:endParaRPr/>
          </a:p>
        </p:txBody>
      </p:sp>
      <p:sp>
        <p:nvSpPr>
          <p:cNvPr id="120" name="Google Shape;120;p1"/>
          <p:cNvSpPr txBox="1"/>
          <p:nvPr/>
        </p:nvSpPr>
        <p:spPr>
          <a:xfrm>
            <a:off x="2051050" y="6264275"/>
            <a:ext cx="5834063" cy="3397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rgbClr val="FFC000"/>
                </a:solidFill>
                <a:latin typeface="Verdana"/>
                <a:ea typeface="Verdana"/>
                <a:cs typeface="Verdana"/>
                <a:sym typeface="Verdana"/>
              </a:rPr>
              <a:t>Course Instructor: Engr. Saeeda Kanwal</a:t>
            </a:r>
            <a:endParaRPr b="0" i="0" sz="1600" u="none" cap="none" strike="noStrike">
              <a:solidFill>
                <a:srgbClr val="FFC000"/>
              </a:solidFill>
              <a:latin typeface="Verdana"/>
              <a:ea typeface="Verdana"/>
              <a:cs typeface="Verdana"/>
              <a:sym typeface="Verdana"/>
            </a:endParaRPr>
          </a:p>
        </p:txBody>
      </p:sp>
    </p:spTree>
  </p:cSld>
  <p:clrMapOvr>
    <a:masterClrMapping/>
  </p:clrMapOvr>
  <mc:AlternateContent>
    <mc:Choice Requires="p14">
      <p:transition spd="slow" p14:dur="900">
        <p14:warp dir="in"/>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432582" y="360447"/>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Internet service providers</a:t>
            </a:r>
            <a:endParaRPr/>
          </a:p>
        </p:txBody>
      </p:sp>
      <p:sp>
        <p:nvSpPr>
          <p:cNvPr id="199" name="Google Shape;199;p10"/>
          <p:cNvSpPr txBox="1"/>
          <p:nvPr>
            <p:ph idx="1" type="body"/>
          </p:nvPr>
        </p:nvSpPr>
        <p:spPr>
          <a:xfrm>
            <a:off x="432582" y="1295400"/>
            <a:ext cx="8406618"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The role of </a:t>
            </a:r>
            <a:r>
              <a:rPr i="1" lang="en-US" u="sng">
                <a:solidFill>
                  <a:schemeClr val="dk1"/>
                </a:solidFill>
              </a:rPr>
              <a:t>mere conduit</a:t>
            </a:r>
            <a:r>
              <a:rPr lang="en-US" u="sng">
                <a:solidFill>
                  <a:schemeClr val="dk1"/>
                </a:solidFill>
              </a:rPr>
              <a:t> </a:t>
            </a:r>
            <a:r>
              <a:rPr lang="en-US">
                <a:solidFill>
                  <a:schemeClr val="dk1"/>
                </a:solidFill>
              </a:rPr>
              <a:t>is that in which the ISP does no more than transmit data; in particular, the ISP does not: </a:t>
            </a:r>
            <a:endParaRPr/>
          </a:p>
          <a:p>
            <a:pPr indent="-285750" lvl="1" marL="742950" rtl="0" algn="just">
              <a:spcBef>
                <a:spcPts val="560"/>
              </a:spcBef>
              <a:spcAft>
                <a:spcPts val="0"/>
              </a:spcAft>
              <a:buClr>
                <a:schemeClr val="dk1"/>
              </a:buClr>
              <a:buSzPts val="2800"/>
              <a:buChar char="–"/>
            </a:pPr>
            <a:r>
              <a:rPr lang="en-US">
                <a:solidFill>
                  <a:schemeClr val="dk1"/>
                </a:solidFill>
              </a:rPr>
              <a:t>initiate transmissions</a:t>
            </a:r>
            <a:endParaRPr/>
          </a:p>
          <a:p>
            <a:pPr indent="-285750" lvl="1" marL="742950" rtl="0" algn="just">
              <a:spcBef>
                <a:spcPts val="560"/>
              </a:spcBef>
              <a:spcAft>
                <a:spcPts val="0"/>
              </a:spcAft>
              <a:buClr>
                <a:schemeClr val="dk1"/>
              </a:buClr>
              <a:buSzPts val="2800"/>
              <a:buChar char="–"/>
            </a:pPr>
            <a:r>
              <a:rPr lang="en-US">
                <a:solidFill>
                  <a:schemeClr val="dk1"/>
                </a:solidFill>
              </a:rPr>
              <a:t>select the receivers of the transmissions</a:t>
            </a:r>
            <a:endParaRPr/>
          </a:p>
          <a:p>
            <a:pPr indent="-285750" lvl="1" marL="742950" rtl="0" algn="just">
              <a:spcBef>
                <a:spcPts val="560"/>
              </a:spcBef>
              <a:spcAft>
                <a:spcPts val="0"/>
              </a:spcAft>
              <a:buClr>
                <a:schemeClr val="dk1"/>
              </a:buClr>
              <a:buSzPts val="2800"/>
              <a:buChar char="–"/>
            </a:pPr>
            <a:r>
              <a:rPr lang="en-US">
                <a:solidFill>
                  <a:schemeClr val="dk1"/>
                </a:solidFill>
              </a:rPr>
              <a:t>select or modify the data transmitted</a:t>
            </a:r>
            <a:endParaRPr/>
          </a:p>
          <a:p>
            <a:pPr indent="0" lvl="1" marL="0" rtl="0" algn="just">
              <a:spcBef>
                <a:spcPts val="560"/>
              </a:spcBef>
              <a:spcAft>
                <a:spcPts val="0"/>
              </a:spcAft>
              <a:buClr>
                <a:schemeClr val="dk1"/>
              </a:buClr>
              <a:buSzPts val="2800"/>
              <a:buNone/>
            </a:pPr>
            <a:r>
              <a:rPr lang="en-US">
                <a:solidFill>
                  <a:schemeClr val="dk1"/>
                </a:solidFill>
              </a:rPr>
              <a:t>It is compatible with the role of mere conduit for an ISP to store information temporarily, provided this is only done as part of the transmission process</a:t>
            </a:r>
            <a:endParaRPr/>
          </a:p>
          <a:p>
            <a:pPr indent="0" lvl="1" marL="0" rtl="0" algn="just">
              <a:spcBef>
                <a:spcPts val="560"/>
              </a:spcBef>
              <a:spcAft>
                <a:spcPts val="0"/>
              </a:spcAft>
              <a:buClr>
                <a:schemeClr val="dk1"/>
              </a:buClr>
              <a:buSzPts val="2800"/>
              <a:buNone/>
            </a:pPr>
            <a:r>
              <a:rPr lang="en-US">
                <a:solidFill>
                  <a:schemeClr val="dk1"/>
                </a:solidFill>
              </a:rPr>
              <a:t>In case an ISP is acting as a mere conduit, the regulations won’t hold it liable for damages or for any other criminal sanction as a result of a transmission</a:t>
            </a:r>
            <a:endParaRPr/>
          </a:p>
        </p:txBody>
      </p:sp>
      <p:sp>
        <p:nvSpPr>
          <p:cNvPr id="200" name="Google Shape;20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01" name="Google Shape;201;p10"/>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02" name="Google Shape;20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409562" y="218560"/>
            <a:ext cx="8229600" cy="6760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Internet service providers….</a:t>
            </a:r>
            <a:endParaRPr/>
          </a:p>
        </p:txBody>
      </p:sp>
      <p:sp>
        <p:nvSpPr>
          <p:cNvPr id="208" name="Google Shape;208;p11"/>
          <p:cNvSpPr txBox="1"/>
          <p:nvPr>
            <p:ph idx="1" type="body"/>
          </p:nvPr>
        </p:nvSpPr>
        <p:spPr>
          <a:xfrm>
            <a:off x="437271" y="1113140"/>
            <a:ext cx="8413682"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The </a:t>
            </a:r>
            <a:r>
              <a:rPr i="1" lang="en-US" u="sng">
                <a:solidFill>
                  <a:schemeClr val="dk1"/>
                </a:solidFill>
              </a:rPr>
              <a:t>caching</a:t>
            </a:r>
            <a:r>
              <a:rPr lang="en-US">
                <a:solidFill>
                  <a:schemeClr val="dk1"/>
                </a:solidFill>
              </a:rPr>
              <a:t> role arises when the information is the subject of </a:t>
            </a:r>
            <a:endParaRPr/>
          </a:p>
          <a:p>
            <a:pPr indent="-342900" lvl="0" marL="342900" rtl="0" algn="just">
              <a:spcBef>
                <a:spcPts val="560"/>
              </a:spcBef>
              <a:spcAft>
                <a:spcPts val="0"/>
              </a:spcAft>
              <a:buClr>
                <a:schemeClr val="dk1"/>
              </a:buClr>
              <a:buSzPts val="2800"/>
              <a:buChar char="•"/>
            </a:pPr>
            <a:r>
              <a:rPr lang="en-US">
                <a:solidFill>
                  <a:schemeClr val="dk1"/>
                </a:solidFill>
              </a:rPr>
              <a:t>automatic </a:t>
            </a:r>
            <a:endParaRPr/>
          </a:p>
          <a:p>
            <a:pPr indent="-342900" lvl="0" marL="342900" rtl="0" algn="just">
              <a:spcBef>
                <a:spcPts val="560"/>
              </a:spcBef>
              <a:spcAft>
                <a:spcPts val="0"/>
              </a:spcAft>
              <a:buClr>
                <a:schemeClr val="dk1"/>
              </a:buClr>
              <a:buSzPts val="2800"/>
              <a:buChar char="•"/>
            </a:pPr>
            <a:r>
              <a:rPr lang="en-US">
                <a:solidFill>
                  <a:schemeClr val="dk1"/>
                </a:solidFill>
              </a:rPr>
              <a:t>intermediate and </a:t>
            </a:r>
            <a:endParaRPr/>
          </a:p>
          <a:p>
            <a:pPr indent="-342900" lvl="0" marL="342900" rtl="0" algn="just">
              <a:spcBef>
                <a:spcPts val="560"/>
              </a:spcBef>
              <a:spcAft>
                <a:spcPts val="0"/>
              </a:spcAft>
              <a:buClr>
                <a:schemeClr val="dk1"/>
              </a:buClr>
              <a:buSzPts val="2800"/>
              <a:buChar char="•"/>
            </a:pPr>
            <a:r>
              <a:rPr lang="en-US">
                <a:solidFill>
                  <a:schemeClr val="dk1"/>
                </a:solidFill>
              </a:rPr>
              <a:t>temporary storage </a:t>
            </a:r>
            <a:endParaRPr/>
          </a:p>
          <a:p>
            <a:pPr indent="0" lvl="0" marL="0" rtl="0" algn="just">
              <a:spcBef>
                <a:spcPts val="560"/>
              </a:spcBef>
              <a:spcAft>
                <a:spcPts val="0"/>
              </a:spcAft>
              <a:buClr>
                <a:schemeClr val="dk1"/>
              </a:buClr>
              <a:buSzPts val="2800"/>
              <a:buNone/>
            </a:pPr>
            <a:r>
              <a:rPr lang="en-US">
                <a:solidFill>
                  <a:schemeClr val="dk1"/>
                </a:solidFill>
              </a:rPr>
              <a:t>for the sole purpose of increasing the efficiency of the transmission of the information to other recipients of the service upon their request</a:t>
            </a:r>
            <a:endParaRPr/>
          </a:p>
          <a:p>
            <a:pPr indent="0" lvl="0" marL="0" rtl="0" algn="just">
              <a:spcBef>
                <a:spcPts val="100"/>
              </a:spcBef>
              <a:spcAft>
                <a:spcPts val="0"/>
              </a:spcAft>
              <a:buClr>
                <a:srgbClr val="BFBFBF"/>
              </a:buClr>
              <a:buSzPts val="500"/>
              <a:buNone/>
            </a:pPr>
            <a:r>
              <a:t/>
            </a:r>
            <a:endParaRPr sz="5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An ISP acting in the caching role is not liable for damages or for any criminal sanction as a result of a  transmission, provided that it:</a:t>
            </a:r>
            <a:endParaRPr/>
          </a:p>
        </p:txBody>
      </p:sp>
      <p:sp>
        <p:nvSpPr>
          <p:cNvPr id="209" name="Google Shape;209;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10" name="Google Shape;210;p11"/>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11" name="Google Shape;21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pic>
        <p:nvPicPr>
          <p:cNvPr id="216" name="Google Shape;216;p12"/>
          <p:cNvPicPr preferRelativeResize="0"/>
          <p:nvPr>
            <p:ph idx="1" type="body"/>
          </p:nvPr>
        </p:nvPicPr>
        <p:blipFill rotWithShape="1">
          <a:blip r:embed="rId3">
            <a:alphaModFix/>
          </a:blip>
          <a:srcRect b="0" l="0" r="0" t="0"/>
          <a:stretch/>
        </p:blipFill>
        <p:spPr>
          <a:xfrm>
            <a:off x="-19929" y="729384"/>
            <a:ext cx="9144000" cy="5654675"/>
          </a:xfrm>
          <a:prstGeom prst="rect">
            <a:avLst/>
          </a:prstGeom>
          <a:noFill/>
          <a:ln>
            <a:noFill/>
          </a:ln>
        </p:spPr>
      </p:pic>
      <p:sp>
        <p:nvSpPr>
          <p:cNvPr id="217" name="Google Shape;21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18" name="Google Shape;218;p12"/>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19" name="Google Shape;21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2"/>
          <p:cNvSpPr txBox="1"/>
          <p:nvPr>
            <p:ph type="title"/>
          </p:nvPr>
        </p:nvSpPr>
        <p:spPr>
          <a:xfrm>
            <a:off x="437271" y="65201"/>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Internet service providers….</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4" name="Shape 224"/>
        <p:cNvGrpSpPr/>
        <p:nvPr/>
      </p:nvGrpSpPr>
      <p:grpSpPr>
        <a:xfrm>
          <a:off x="0" y="0"/>
          <a:ext cx="0" cy="0"/>
          <a:chOff x="0" y="0"/>
          <a:chExt cx="0" cy="0"/>
        </a:xfrm>
      </p:grpSpPr>
      <p:sp>
        <p:nvSpPr>
          <p:cNvPr id="225" name="Google Shape;225;p13"/>
          <p:cNvSpPr txBox="1"/>
          <p:nvPr>
            <p:ph idx="1" type="body"/>
          </p:nvPr>
        </p:nvSpPr>
        <p:spPr>
          <a:xfrm>
            <a:off x="457200" y="1371600"/>
            <a:ext cx="8229600" cy="49847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Where an ISP stores customer information, it is acting in a hosting role. In this case, it is not liable for damage or criminal sanctions provided that:</a:t>
            </a:r>
            <a:endParaRPr/>
          </a:p>
          <a:p>
            <a:pPr indent="0" lvl="0" marL="0" rtl="0" algn="just">
              <a:spcBef>
                <a:spcPts val="560"/>
              </a:spcBef>
              <a:spcAft>
                <a:spcPts val="0"/>
              </a:spcAft>
              <a:buClr>
                <a:schemeClr val="dk1"/>
              </a:buClr>
              <a:buSzPts val="2800"/>
              <a:buNone/>
            </a:pPr>
            <a:r>
              <a:rPr lang="en-US">
                <a:solidFill>
                  <a:schemeClr val="dk1"/>
                </a:solidFill>
              </a:rPr>
              <a:t>  a)It did not know that anything unlawful was going on</a:t>
            </a:r>
            <a:endParaRPr/>
          </a:p>
          <a:p>
            <a:pPr indent="0" lvl="0" marL="0" rtl="0" algn="just">
              <a:spcBef>
                <a:spcPts val="560"/>
              </a:spcBef>
              <a:spcAft>
                <a:spcPts val="0"/>
              </a:spcAft>
              <a:buClr>
                <a:schemeClr val="dk1"/>
              </a:buClr>
              <a:buSzPts val="2800"/>
              <a:buNone/>
            </a:pPr>
            <a:r>
              <a:rPr lang="en-US">
                <a:solidFill>
                  <a:schemeClr val="dk1"/>
                </a:solidFill>
              </a:rPr>
              <a:t>  b)Where a claim for damages is made, the ISP did not</a:t>
            </a:r>
            <a:br>
              <a:rPr lang="en-US">
                <a:solidFill>
                  <a:schemeClr val="dk1"/>
                </a:solidFill>
              </a:rPr>
            </a:br>
            <a:r>
              <a:rPr lang="en-US">
                <a:solidFill>
                  <a:schemeClr val="dk1"/>
                </a:solidFill>
              </a:rPr>
              <a:t>      know anything that will lead to something unlawful</a:t>
            </a:r>
            <a:endParaRPr/>
          </a:p>
          <a:p>
            <a:pPr indent="0" lvl="0" marL="0" rtl="0" algn="just">
              <a:spcBef>
                <a:spcPts val="560"/>
              </a:spcBef>
              <a:spcAft>
                <a:spcPts val="0"/>
              </a:spcAft>
              <a:buClr>
                <a:schemeClr val="dk1"/>
              </a:buClr>
              <a:buSzPts val="2800"/>
              <a:buNone/>
            </a:pPr>
            <a:r>
              <a:rPr lang="en-US">
                <a:solidFill>
                  <a:schemeClr val="dk1"/>
                </a:solidFill>
              </a:rPr>
              <a:t>  c)When it found out that that something unlawful was</a:t>
            </a:r>
            <a:br>
              <a:rPr lang="en-US">
                <a:solidFill>
                  <a:schemeClr val="dk1"/>
                </a:solidFill>
              </a:rPr>
            </a:br>
            <a:r>
              <a:rPr lang="en-US">
                <a:solidFill>
                  <a:schemeClr val="dk1"/>
                </a:solidFill>
              </a:rPr>
              <a:t>      going on, it immediately tried to remove the info or</a:t>
            </a:r>
            <a:br>
              <a:rPr lang="en-US">
                <a:solidFill>
                  <a:schemeClr val="dk1"/>
                </a:solidFill>
              </a:rPr>
            </a:br>
            <a:r>
              <a:rPr lang="en-US">
                <a:solidFill>
                  <a:schemeClr val="dk1"/>
                </a:solidFill>
              </a:rPr>
              <a:t>      prevented access to it, and</a:t>
            </a:r>
            <a:endParaRPr/>
          </a:p>
          <a:p>
            <a:pPr indent="0" lvl="0" marL="0" rtl="0" algn="just">
              <a:spcBef>
                <a:spcPts val="560"/>
              </a:spcBef>
              <a:spcAft>
                <a:spcPts val="0"/>
              </a:spcAft>
              <a:buClr>
                <a:schemeClr val="dk1"/>
              </a:buClr>
              <a:buSzPts val="2800"/>
              <a:buNone/>
            </a:pPr>
            <a:r>
              <a:rPr lang="en-US">
                <a:solidFill>
                  <a:schemeClr val="dk1"/>
                </a:solidFill>
              </a:rPr>
              <a:t> d)The customer was not acting under the authority or</a:t>
            </a:r>
            <a:br>
              <a:rPr lang="en-US">
                <a:solidFill>
                  <a:schemeClr val="dk1"/>
                </a:solidFill>
              </a:rPr>
            </a:br>
            <a:r>
              <a:rPr lang="en-US">
                <a:solidFill>
                  <a:schemeClr val="dk1"/>
                </a:solidFill>
              </a:rPr>
              <a:t>     the control of the service provider</a:t>
            </a:r>
            <a:endParaRPr/>
          </a:p>
        </p:txBody>
      </p:sp>
      <p:sp>
        <p:nvSpPr>
          <p:cNvPr id="226" name="Google Shape;22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27" name="Google Shape;227;p13"/>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28" name="Google Shape;22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13"/>
          <p:cNvSpPr txBox="1"/>
          <p:nvPr>
            <p:ph type="title"/>
          </p:nvPr>
        </p:nvSpPr>
        <p:spPr>
          <a:xfrm>
            <a:off x="457200" y="38100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Internet service providers….</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3" name="Shape 233"/>
        <p:cNvGrpSpPr/>
        <p:nvPr/>
      </p:nvGrpSpPr>
      <p:grpSpPr>
        <a:xfrm>
          <a:off x="0" y="0"/>
          <a:ext cx="0" cy="0"/>
          <a:chOff x="0" y="0"/>
          <a:chExt cx="0" cy="0"/>
        </a:xfrm>
      </p:grpSpPr>
      <p:sp>
        <p:nvSpPr>
          <p:cNvPr id="234" name="Google Shape;234;p14"/>
          <p:cNvSpPr txBox="1"/>
          <p:nvPr>
            <p:ph idx="1" type="body"/>
          </p:nvPr>
        </p:nvSpPr>
        <p:spPr>
          <a:xfrm>
            <a:off x="448964" y="2054655"/>
            <a:ext cx="8237835" cy="412303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a:solidFill>
                  <a:schemeClr val="dk1"/>
                </a:solidFill>
              </a:rPr>
              <a:t>In the UK, the ISP is allowed to release the information and can be compelled to do so by a court </a:t>
            </a:r>
            <a:endParaRPr/>
          </a:p>
          <a:p>
            <a:pPr indent="-342900" lvl="0" marL="342900" rtl="0" algn="just">
              <a:spcBef>
                <a:spcPts val="560"/>
              </a:spcBef>
              <a:spcAft>
                <a:spcPts val="0"/>
              </a:spcAft>
              <a:buClr>
                <a:schemeClr val="dk1"/>
              </a:buClr>
              <a:buSzPts val="2800"/>
              <a:buChar char="•"/>
            </a:pPr>
            <a:r>
              <a:rPr lang="en-US">
                <a:solidFill>
                  <a:schemeClr val="dk1"/>
                </a:solidFill>
              </a:rPr>
              <a:t>In the USA, ISPs cannot in general be required to release the information, although they may be required to do so in the case of serious crimes</a:t>
            </a:r>
            <a:endParaRPr/>
          </a:p>
        </p:txBody>
      </p:sp>
      <p:sp>
        <p:nvSpPr>
          <p:cNvPr id="235" name="Google Shape;23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36" name="Google Shape;236;p14"/>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37" name="Google Shape;23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[E-1]</a:t>
            </a:r>
            <a:endParaRPr/>
          </a:p>
        </p:txBody>
      </p:sp>
      <p:sp>
        <p:nvSpPr>
          <p:cNvPr id="238" name="Google Shape;238;p14"/>
          <p:cNvSpPr txBox="1"/>
          <p:nvPr>
            <p:ph type="title"/>
          </p:nvPr>
        </p:nvSpPr>
        <p:spPr>
          <a:xfrm>
            <a:off x="448964" y="609600"/>
            <a:ext cx="8229600" cy="6760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Internet service providers….</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2" name="Shape 242"/>
        <p:cNvGrpSpPr/>
        <p:nvPr/>
      </p:nvGrpSpPr>
      <p:grpSpPr>
        <a:xfrm>
          <a:off x="0" y="0"/>
          <a:ext cx="0" cy="0"/>
          <a:chOff x="0" y="0"/>
          <a:chExt cx="0" cy="0"/>
        </a:xfrm>
      </p:grpSpPr>
      <p:sp>
        <p:nvSpPr>
          <p:cNvPr id="243" name="Google Shape;243;p15"/>
          <p:cNvSpPr txBox="1"/>
          <p:nvPr>
            <p:ph type="title"/>
          </p:nvPr>
        </p:nvSpPr>
        <p:spPr>
          <a:xfrm>
            <a:off x="429491" y="36604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Law across National Boundaries</a:t>
            </a:r>
            <a:endParaRPr/>
          </a:p>
        </p:txBody>
      </p:sp>
      <p:sp>
        <p:nvSpPr>
          <p:cNvPr id="244" name="Google Shape;244;p15"/>
          <p:cNvSpPr txBox="1"/>
          <p:nvPr>
            <p:ph idx="1" type="body"/>
          </p:nvPr>
        </p:nvSpPr>
        <p:spPr>
          <a:xfrm>
            <a:off x="304800" y="1371600"/>
            <a:ext cx="8534400" cy="48060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a:solidFill>
                  <a:schemeClr val="dk1"/>
                </a:solidFill>
              </a:rPr>
              <a:t>Criminal Law:</a:t>
            </a:r>
            <a:br>
              <a:rPr lang="en-US">
                <a:solidFill>
                  <a:schemeClr val="dk1"/>
                </a:solidFill>
              </a:rPr>
            </a:br>
            <a:r>
              <a:rPr lang="en-US">
                <a:solidFill>
                  <a:schemeClr val="dk1"/>
                </a:solidFill>
              </a:rPr>
              <a:t>Suppose that you live in country A and on your website you publish material that is perfectly legal &amp; acceptable in country A, but it is a criminal offence to publish in country B</a:t>
            </a:r>
            <a:endParaRPr/>
          </a:p>
          <a:p>
            <a:pPr indent="0" lvl="0" marL="0" rtl="0" algn="just">
              <a:spcBef>
                <a:spcPts val="320"/>
              </a:spcBef>
              <a:spcAft>
                <a:spcPts val="0"/>
              </a:spcAft>
              <a:buClr>
                <a:srgbClr val="BFBFBF"/>
              </a:buClr>
              <a:buSzPts val="1600"/>
              <a:buNone/>
            </a:pPr>
            <a:r>
              <a:t/>
            </a:r>
            <a:endParaRPr sz="16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In that case you can’t be prosecuted in country A and it </a:t>
            </a:r>
            <a:br>
              <a:rPr lang="en-US">
                <a:solidFill>
                  <a:schemeClr val="dk1"/>
                </a:solidFill>
              </a:rPr>
            </a:br>
            <a:r>
              <a:rPr lang="en-US">
                <a:solidFill>
                  <a:schemeClr val="dk1"/>
                </a:solidFill>
              </a:rPr>
              <a:t>is very unlikely that you would be extradited to country B</a:t>
            </a:r>
            <a:endParaRPr/>
          </a:p>
          <a:p>
            <a:pPr indent="0" lvl="0" marL="0" rtl="0" algn="just">
              <a:spcBef>
                <a:spcPts val="160"/>
              </a:spcBef>
              <a:spcAft>
                <a:spcPts val="0"/>
              </a:spcAft>
              <a:buClr>
                <a:srgbClr val="BFBFBF"/>
              </a:buClr>
              <a:buSzPts val="800"/>
              <a:buNone/>
            </a:pPr>
            <a:r>
              <a:t/>
            </a:r>
            <a:endParaRPr sz="8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To avoid getting into trouble, you might however, be careful in not visiting country B voluntarily</a:t>
            </a:r>
            <a:endParaRPr/>
          </a:p>
        </p:txBody>
      </p:sp>
      <p:sp>
        <p:nvSpPr>
          <p:cNvPr id="245" name="Google Shape;24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46" name="Google Shape;246;p15"/>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47" name="Google Shape;24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16"/>
          <p:cNvSpPr txBox="1"/>
          <p:nvPr>
            <p:ph type="title"/>
          </p:nvPr>
        </p:nvSpPr>
        <p:spPr>
          <a:xfrm>
            <a:off x="440728" y="36604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Law across National Boundaries</a:t>
            </a:r>
            <a:endParaRPr/>
          </a:p>
        </p:txBody>
      </p:sp>
      <p:sp>
        <p:nvSpPr>
          <p:cNvPr id="253" name="Google Shape;253;p16"/>
          <p:cNvSpPr txBox="1"/>
          <p:nvPr>
            <p:ph idx="1" type="body"/>
          </p:nvPr>
        </p:nvSpPr>
        <p:spPr>
          <a:xfrm>
            <a:off x="440728" y="1371600"/>
            <a:ext cx="8550871"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u="sng">
                <a:solidFill>
                  <a:schemeClr val="dk1"/>
                </a:solidFill>
              </a:rPr>
              <a:t>Civil law: </a:t>
            </a:r>
            <a:r>
              <a:rPr lang="en-US">
                <a:solidFill>
                  <a:schemeClr val="dk1"/>
                </a:solidFill>
              </a:rPr>
              <a:t>There are some parts of the civil law where the position is reasonably clear cut</a:t>
            </a:r>
            <a:endParaRPr/>
          </a:p>
          <a:p>
            <a:pPr indent="0" lvl="0" marL="0" rtl="0" algn="just">
              <a:spcBef>
                <a:spcPts val="100"/>
              </a:spcBef>
              <a:spcAft>
                <a:spcPts val="0"/>
              </a:spcAft>
              <a:buClr>
                <a:srgbClr val="BFBFBF"/>
              </a:buClr>
              <a:buSzPts val="500"/>
              <a:buNone/>
            </a:pPr>
            <a:r>
              <a:t/>
            </a:r>
            <a:endParaRPr sz="5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Any contract that involves parties from more than one country should, and usually will, state explicitly under which jurisdiction (that is, which country’s laws) it is to be interpreted</a:t>
            </a:r>
            <a:endParaRPr/>
          </a:p>
          <a:p>
            <a:pPr indent="0" lvl="0" marL="0" rtl="0" algn="just">
              <a:spcBef>
                <a:spcPts val="80"/>
              </a:spcBef>
              <a:spcAft>
                <a:spcPts val="0"/>
              </a:spcAft>
              <a:buClr>
                <a:srgbClr val="BFBFBF"/>
              </a:buClr>
              <a:buSzPts val="400"/>
              <a:buNone/>
            </a:pPr>
            <a:r>
              <a:t/>
            </a:r>
            <a:endParaRPr sz="4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Where intellectual property law is concerned, there are international agreements to which most countries are signatories so that there is a common framework, though it can be very difficult to enforce the rights in certain countries</a:t>
            </a:r>
            <a:endParaRPr/>
          </a:p>
        </p:txBody>
      </p:sp>
      <p:sp>
        <p:nvSpPr>
          <p:cNvPr id="254" name="Google Shape;25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55" name="Google Shape;255;p16"/>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56" name="Google Shape;25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434898" y="428387"/>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Defamation</a:t>
            </a:r>
            <a:endParaRPr/>
          </a:p>
        </p:txBody>
      </p:sp>
      <p:sp>
        <p:nvSpPr>
          <p:cNvPr id="262" name="Google Shape;262;p17"/>
          <p:cNvSpPr txBox="1"/>
          <p:nvPr>
            <p:ph idx="1" type="body"/>
          </p:nvPr>
        </p:nvSpPr>
        <p:spPr>
          <a:xfrm>
            <a:off x="448965" y="1447801"/>
            <a:ext cx="8229600" cy="472989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800"/>
              <a:buNone/>
            </a:pPr>
            <a:r>
              <a:rPr lang="en-US">
                <a:solidFill>
                  <a:schemeClr val="dk1"/>
                </a:solidFill>
              </a:rPr>
              <a:t>Defamation means making statements that will damage someone’s reputation, bring them into contempt, make them disliked, and so on</a:t>
            </a:r>
            <a:endParaRPr/>
          </a:p>
          <a:p>
            <a:pPr indent="0" lvl="0" marL="0" rtl="0" algn="just">
              <a:spcBef>
                <a:spcPts val="560"/>
              </a:spcBef>
              <a:spcAft>
                <a:spcPts val="0"/>
              </a:spcAft>
              <a:buClr>
                <a:schemeClr val="dk1"/>
              </a:buClr>
              <a:buSzPts val="2800"/>
              <a:buNone/>
            </a:pPr>
            <a:r>
              <a:rPr lang="en-US">
                <a:solidFill>
                  <a:schemeClr val="dk1"/>
                </a:solidFill>
              </a:rPr>
              <a:t>In British law, spoken offence is called </a:t>
            </a:r>
            <a:r>
              <a:rPr i="1" lang="en-US">
                <a:solidFill>
                  <a:schemeClr val="dk1"/>
                </a:solidFill>
              </a:rPr>
              <a:t>slander</a:t>
            </a:r>
            <a:r>
              <a:rPr lang="en-US">
                <a:solidFill>
                  <a:schemeClr val="dk1"/>
                </a:solidFill>
              </a:rPr>
              <a:t> and written is called </a:t>
            </a:r>
            <a:r>
              <a:rPr i="1" lang="en-US">
                <a:solidFill>
                  <a:schemeClr val="dk1"/>
                </a:solidFill>
              </a:rPr>
              <a:t>libel</a:t>
            </a:r>
            <a:r>
              <a:rPr lang="en-US">
                <a:solidFill>
                  <a:schemeClr val="dk1"/>
                </a:solidFill>
              </a:rPr>
              <a:t>.(It could be email)</a:t>
            </a:r>
            <a:endParaRPr/>
          </a:p>
          <a:p>
            <a:pPr indent="0" lvl="0" marL="0" rtl="0" algn="just">
              <a:spcBef>
                <a:spcPts val="560"/>
              </a:spcBef>
              <a:spcAft>
                <a:spcPts val="0"/>
              </a:spcAft>
              <a:buClr>
                <a:schemeClr val="dk1"/>
              </a:buClr>
              <a:buSzPts val="2800"/>
              <a:buNone/>
            </a:pPr>
            <a:r>
              <a:rPr lang="en-US">
                <a:solidFill>
                  <a:schemeClr val="dk1"/>
                </a:solidFill>
              </a:rPr>
              <a:t>The defendant needs to prove that:</a:t>
            </a:r>
            <a:endParaRPr/>
          </a:p>
          <a:p>
            <a:pPr indent="-165100" lvl="0" marL="342900" rtl="0" algn="l">
              <a:spcBef>
                <a:spcPts val="560"/>
              </a:spcBef>
              <a:spcAft>
                <a:spcPts val="0"/>
              </a:spcAft>
              <a:buClr>
                <a:srgbClr val="BFBFBF"/>
              </a:buClr>
              <a:buSzPts val="2800"/>
              <a:buNone/>
            </a:pPr>
            <a:r>
              <a:t/>
            </a:r>
            <a:endParaRPr/>
          </a:p>
        </p:txBody>
      </p:sp>
      <p:sp>
        <p:nvSpPr>
          <p:cNvPr id="263" name="Google Shape;26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64" name="Google Shape;264;p17"/>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65" name="Google Shape;26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6" name="Google Shape;266;p17"/>
          <p:cNvPicPr preferRelativeResize="0"/>
          <p:nvPr/>
        </p:nvPicPr>
        <p:blipFill rotWithShape="1">
          <a:blip r:embed="rId3">
            <a:alphaModFix/>
          </a:blip>
          <a:srcRect b="0" l="0" r="0" t="0"/>
          <a:stretch/>
        </p:blipFill>
        <p:spPr>
          <a:xfrm>
            <a:off x="434898" y="4343400"/>
            <a:ext cx="8328102" cy="2012950"/>
          </a:xfrm>
          <a:prstGeom prst="rect">
            <a:avLst/>
          </a:prstGeom>
          <a:noFill/>
          <a:ln>
            <a:noFill/>
          </a:ln>
        </p:spPr>
      </p:pic>
    </p:spTree>
  </p:cSld>
  <p:clrMapOvr>
    <a:masterClrMapping/>
  </p:clrMapOvr>
  <mc:AlternateContent>
    <mc:Choice Requires="p14">
      <p:transition spd="slow" p14:dur="900">
        <p14:warp dir="in"/>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0" name="Shape 270"/>
        <p:cNvGrpSpPr/>
        <p:nvPr/>
      </p:nvGrpSpPr>
      <p:grpSpPr>
        <a:xfrm>
          <a:off x="0" y="0"/>
          <a:ext cx="0" cy="0"/>
          <a:chOff x="0" y="0"/>
          <a:chExt cx="0" cy="0"/>
        </a:xfrm>
      </p:grpSpPr>
      <p:sp>
        <p:nvSpPr>
          <p:cNvPr id="271" name="Google Shape;271;p18"/>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a:solidFill>
                  <a:schemeClr val="dk1"/>
                </a:solidFill>
              </a:rPr>
              <a:t>If any objectionable material is published on, for example, newspaper, website etc. the complainant can take action against the publisher of the newspaper, and the editor etc.</a:t>
            </a:r>
            <a:endParaRPr/>
          </a:p>
          <a:p>
            <a:pPr indent="0" lvl="0" marL="0" rtl="0" algn="just">
              <a:spcBef>
                <a:spcPts val="560"/>
              </a:spcBef>
              <a:spcAft>
                <a:spcPts val="0"/>
              </a:spcAft>
              <a:buClr>
                <a:srgbClr val="BFBFBF"/>
              </a:buClr>
              <a:buSzPts val="2800"/>
              <a:buNone/>
            </a:pPr>
            <a:r>
              <a:t/>
            </a:r>
            <a:endParaRPr>
              <a:solidFill>
                <a:schemeClr val="dk1"/>
              </a:solidFill>
            </a:endParaRPr>
          </a:p>
          <a:p>
            <a:pPr indent="-342900" lvl="0" marL="342900" rtl="0" algn="just">
              <a:spcBef>
                <a:spcPts val="560"/>
              </a:spcBef>
              <a:spcAft>
                <a:spcPts val="0"/>
              </a:spcAft>
              <a:buClr>
                <a:schemeClr val="dk1"/>
              </a:buClr>
              <a:buSzPts val="2800"/>
              <a:buChar char="•"/>
            </a:pPr>
            <a:r>
              <a:rPr lang="en-US">
                <a:solidFill>
                  <a:schemeClr val="dk1"/>
                </a:solidFill>
              </a:rPr>
              <a:t>Question: What if something objectionable is posted on a forum of a university?</a:t>
            </a:r>
            <a:endParaRPr/>
          </a:p>
        </p:txBody>
      </p:sp>
      <p:sp>
        <p:nvSpPr>
          <p:cNvPr id="272" name="Google Shape;27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73" name="Google Shape;273;p18"/>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74" name="Google Shape;27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18"/>
          <p:cNvSpPr txBox="1"/>
          <p:nvPr>
            <p:ph type="title"/>
          </p:nvPr>
        </p:nvSpPr>
        <p:spPr>
          <a:xfrm>
            <a:off x="457200" y="492677"/>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Defamation…..</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19"/>
          <p:cNvSpPr txBox="1"/>
          <p:nvPr>
            <p:ph idx="1" type="body"/>
          </p:nvPr>
        </p:nvSpPr>
        <p:spPr>
          <a:xfrm>
            <a:off x="434897" y="988541"/>
            <a:ext cx="8229600" cy="50609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600"/>
              <a:buNone/>
            </a:pPr>
            <a:r>
              <a:rPr lang="en-US" sz="2600">
                <a:solidFill>
                  <a:schemeClr val="dk1"/>
                </a:solidFill>
              </a:rPr>
              <a:t>When the libel is published on a web page, on the university site, the university can reasonably argue that it cannot possibly vet everything that every one of its 1,000 students puts on their personal web page. </a:t>
            </a:r>
            <a:endParaRPr/>
          </a:p>
          <a:p>
            <a:pPr indent="0" lvl="0" marL="0" rtl="0" algn="just">
              <a:spcBef>
                <a:spcPts val="140"/>
              </a:spcBef>
              <a:spcAft>
                <a:spcPts val="0"/>
              </a:spcAft>
              <a:buClr>
                <a:srgbClr val="BFBFBF"/>
              </a:buClr>
              <a:buSzPts val="700"/>
              <a:buNone/>
            </a:pPr>
            <a:r>
              <a:t/>
            </a:r>
            <a:endParaRPr sz="700">
              <a:solidFill>
                <a:schemeClr val="dk1"/>
              </a:solidFill>
            </a:endParaRPr>
          </a:p>
          <a:p>
            <a:pPr indent="0" lvl="0" marL="0" rtl="0" algn="just">
              <a:spcBef>
                <a:spcPts val="520"/>
              </a:spcBef>
              <a:spcAft>
                <a:spcPts val="0"/>
              </a:spcAft>
              <a:buClr>
                <a:schemeClr val="dk1"/>
              </a:buClr>
              <a:buSzPts val="2600"/>
              <a:buNone/>
            </a:pPr>
            <a:r>
              <a:rPr lang="en-US" sz="2600">
                <a:solidFill>
                  <a:schemeClr val="dk1"/>
                </a:solidFill>
              </a:rPr>
              <a:t>It is not, in fact, publishing the pages, it is only providing an infrastructure that allows students to publish their own web pages. In the terminology used in the 2002 Regulations it is acting in a </a:t>
            </a:r>
            <a:r>
              <a:rPr i="1" lang="en-US" sz="2600">
                <a:solidFill>
                  <a:schemeClr val="dk1"/>
                </a:solidFill>
              </a:rPr>
              <a:t>hosting role</a:t>
            </a:r>
            <a:r>
              <a:rPr lang="en-US" sz="2600">
                <a:solidFill>
                  <a:schemeClr val="dk1"/>
                </a:solidFill>
              </a:rPr>
              <a:t>. </a:t>
            </a:r>
            <a:endParaRPr/>
          </a:p>
          <a:p>
            <a:pPr indent="0" lvl="0" marL="0" rtl="0" algn="just">
              <a:spcBef>
                <a:spcPts val="100"/>
              </a:spcBef>
              <a:spcAft>
                <a:spcPts val="0"/>
              </a:spcAft>
              <a:buClr>
                <a:srgbClr val="BFBFBF"/>
              </a:buClr>
              <a:buSzPts val="500"/>
              <a:buNone/>
            </a:pPr>
            <a:r>
              <a:t/>
            </a:r>
            <a:endParaRPr sz="500">
              <a:solidFill>
                <a:schemeClr val="dk1"/>
              </a:solidFill>
            </a:endParaRPr>
          </a:p>
          <a:p>
            <a:pPr indent="0" lvl="0" marL="0" rtl="0" algn="just">
              <a:spcBef>
                <a:spcPts val="520"/>
              </a:spcBef>
              <a:spcAft>
                <a:spcPts val="0"/>
              </a:spcAft>
              <a:buClr>
                <a:schemeClr val="dk1"/>
              </a:buClr>
              <a:buSzPts val="2600"/>
              <a:buNone/>
            </a:pPr>
            <a:r>
              <a:rPr lang="en-US" sz="2600">
                <a:solidFill>
                  <a:schemeClr val="dk1"/>
                </a:solidFill>
              </a:rPr>
              <a:t>Provided, therefore, that it removed the offending material as soon as it had reason to suspect its presence and that the student was not acting under its authority or control, the university cannot be subject to an action for damages.</a:t>
            </a:r>
            <a:endParaRPr/>
          </a:p>
        </p:txBody>
      </p:sp>
      <p:sp>
        <p:nvSpPr>
          <p:cNvPr id="281" name="Google Shape;28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82" name="Google Shape;282;p19"/>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83" name="Google Shape;28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p19"/>
          <p:cNvSpPr txBox="1"/>
          <p:nvPr>
            <p:ph type="title"/>
          </p:nvPr>
        </p:nvSpPr>
        <p:spPr>
          <a:xfrm>
            <a:off x="434897" y="70863"/>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Defamation…..</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2"/>
          <p:cNvSpPr txBox="1"/>
          <p:nvPr>
            <p:ph type="title"/>
          </p:nvPr>
        </p:nvSpPr>
        <p:spPr>
          <a:xfrm>
            <a:off x="435110" y="439494"/>
            <a:ext cx="8229600" cy="609600"/>
          </a:xfrm>
          <a:prstGeom prst="rect">
            <a:avLst/>
          </a:prstGeom>
          <a:noFill/>
          <a:ln>
            <a:noFill/>
          </a:ln>
          <a:effectLst>
            <a:outerShdw blurRad="50800" rotWithShape="0" algn="tl" dir="2700000" dist="38100">
              <a:srgbClr val="000000">
                <a:alpha val="55686"/>
              </a:srgbClr>
            </a:outerShdw>
          </a:effectLst>
        </p:spPr>
        <p:txBody>
          <a:bodyPr anchorCtr="0" anchor="ctr" bIns="46025" lIns="92075" spcFirstLastPara="1" rIns="92075" wrap="square" tIns="46025">
            <a:noAutofit/>
          </a:bodyPr>
          <a:lstStyle/>
          <a:p>
            <a:pPr indent="0" lvl="0" marL="0" rtl="0" algn="l">
              <a:spcBef>
                <a:spcPts val="0"/>
              </a:spcBef>
              <a:spcAft>
                <a:spcPts val="0"/>
              </a:spcAft>
              <a:buClr>
                <a:srgbClr val="FFC000"/>
              </a:buClr>
              <a:buSzPts val="3600"/>
              <a:buFont typeface="Calibri"/>
              <a:buNone/>
            </a:pPr>
            <a:r>
              <a:rPr lang="en-US">
                <a:solidFill>
                  <a:srgbClr val="FFC000"/>
                </a:solidFill>
              </a:rPr>
              <a:t>Chapter Outcome</a:t>
            </a:r>
            <a:endParaRPr/>
          </a:p>
        </p:txBody>
      </p:sp>
      <p:sp>
        <p:nvSpPr>
          <p:cNvPr id="127" name="Google Shape;127;p2"/>
          <p:cNvSpPr txBox="1"/>
          <p:nvPr>
            <p:ph idx="1" type="body"/>
          </p:nvPr>
        </p:nvSpPr>
        <p:spPr>
          <a:xfrm>
            <a:off x="448965" y="1484785"/>
            <a:ext cx="8237836" cy="4692906"/>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Clr>
                <a:schemeClr val="dk1"/>
              </a:buClr>
              <a:buSzPts val="3200"/>
              <a:buNone/>
            </a:pPr>
            <a:r>
              <a:rPr i="1" lang="en-US" sz="3200">
                <a:solidFill>
                  <a:schemeClr val="dk1"/>
                </a:solidFill>
              </a:rPr>
              <a:t>After reading this chapter, you should understand:</a:t>
            </a:r>
            <a:endParaRPr/>
          </a:p>
          <a:p>
            <a:pPr indent="-342900" lvl="0" marL="342900" rtl="0" algn="l">
              <a:spcBef>
                <a:spcPts val="640"/>
              </a:spcBef>
              <a:spcAft>
                <a:spcPts val="0"/>
              </a:spcAft>
              <a:buClr>
                <a:schemeClr val="dk1"/>
              </a:buClr>
              <a:buSzPts val="3200"/>
              <a:buChar char="•"/>
            </a:pPr>
            <a:r>
              <a:rPr lang="en-US" sz="3200">
                <a:solidFill>
                  <a:schemeClr val="dk1"/>
                </a:solidFill>
              </a:rPr>
              <a:t> </a:t>
            </a:r>
            <a:r>
              <a:rPr i="1" lang="en-US" sz="3200">
                <a:solidFill>
                  <a:schemeClr val="dk1"/>
                </a:solidFill>
              </a:rPr>
              <a:t>the reasons why misuse of the internet gives cause for concern;</a:t>
            </a:r>
            <a:endParaRPr/>
          </a:p>
          <a:p>
            <a:pPr indent="-342900" lvl="0" marL="342900" rtl="0" algn="l">
              <a:spcBef>
                <a:spcPts val="640"/>
              </a:spcBef>
              <a:spcAft>
                <a:spcPts val="0"/>
              </a:spcAft>
              <a:buClr>
                <a:schemeClr val="dk1"/>
              </a:buClr>
              <a:buSzPts val="3200"/>
              <a:buChar char="•"/>
            </a:pPr>
            <a:r>
              <a:rPr i="1" lang="en-US" sz="3200">
                <a:solidFill>
                  <a:schemeClr val="dk1"/>
                </a:solidFill>
              </a:rPr>
              <a:t>the scope and limitations of the legislation that governs the use of the internet at present;</a:t>
            </a:r>
            <a:endParaRPr/>
          </a:p>
          <a:p>
            <a:pPr indent="-342900" lvl="0" marL="342900" rtl="0" algn="l">
              <a:spcBef>
                <a:spcPts val="640"/>
              </a:spcBef>
              <a:spcAft>
                <a:spcPts val="0"/>
              </a:spcAft>
              <a:buClr>
                <a:schemeClr val="dk1"/>
              </a:buClr>
              <a:buSzPts val="3200"/>
              <a:buChar char="•"/>
            </a:pPr>
            <a:r>
              <a:rPr i="1" lang="en-US" sz="3200">
                <a:solidFill>
                  <a:schemeClr val="dk1"/>
                </a:solidFill>
              </a:rPr>
              <a:t>why it is difficult to enact legislation that will effectively regulate the use of the internet.</a:t>
            </a:r>
            <a:endParaRPr sz="3200">
              <a:solidFill>
                <a:schemeClr val="dk1"/>
              </a:solidFill>
            </a:endParaRPr>
          </a:p>
        </p:txBody>
      </p:sp>
      <p:sp>
        <p:nvSpPr>
          <p:cNvPr id="128" name="Google Shape;12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FFC000"/>
              </a:buClr>
              <a:buSzPts val="1400"/>
              <a:buFont typeface="Noto Sans Symbols"/>
              <a:buNone/>
            </a:pPr>
            <a:r>
              <a:rPr b="0" i="0" lang="en-US" sz="1400" u="none" cap="none" strike="noStrike">
                <a:solidFill>
                  <a:srgbClr val="FFC000"/>
                </a:solidFill>
                <a:latin typeface="Verdana"/>
                <a:ea typeface="Verdana"/>
                <a:cs typeface="Verdana"/>
                <a:sym typeface="Verdana"/>
              </a:rPr>
              <a:t>8/10/2021</a:t>
            </a:r>
            <a:endParaRPr b="0" i="0" sz="1400" u="none" cap="none" strike="noStrike">
              <a:solidFill>
                <a:srgbClr val="FFC000"/>
              </a:solidFill>
              <a:latin typeface="Verdana"/>
              <a:ea typeface="Verdana"/>
              <a:cs typeface="Verdana"/>
              <a:sym typeface="Verdana"/>
            </a:endParaRPr>
          </a:p>
        </p:txBody>
      </p:sp>
      <p:sp>
        <p:nvSpPr>
          <p:cNvPr id="129" name="Google Shape;129;p2"/>
          <p:cNvSpPr txBox="1"/>
          <p:nvPr>
            <p:ph idx="11" type="ftr"/>
          </p:nvPr>
        </p:nvSpPr>
        <p:spPr>
          <a:xfrm>
            <a:off x="3059832" y="6384055"/>
            <a:ext cx="3717925" cy="36671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1400"/>
              <a:buFont typeface="Noto Sans Symbols"/>
              <a:buNone/>
            </a:pPr>
            <a:r>
              <a:rPr b="0" i="0" lang="en-US" sz="1400" u="none" cap="none" strike="noStrike">
                <a:solidFill>
                  <a:srgbClr val="FFC000"/>
                </a:solidFill>
                <a:latin typeface="Verdana"/>
                <a:ea typeface="Verdana"/>
                <a:cs typeface="Verdana"/>
                <a:sym typeface="Verdana"/>
              </a:rPr>
              <a:t>FAST-NUCES CS449-PIT [Fall-2020]</a:t>
            </a:r>
            <a:endParaRPr b="0" i="0" sz="1400" u="none" cap="none" strike="noStrike">
              <a:solidFill>
                <a:srgbClr val="FFC000"/>
              </a:solidFill>
              <a:latin typeface="Verdana"/>
              <a:ea typeface="Verdana"/>
              <a:cs typeface="Verdana"/>
              <a:sym typeface="Verdana"/>
            </a:endParaRPr>
          </a:p>
        </p:txBody>
      </p:sp>
      <p:sp>
        <p:nvSpPr>
          <p:cNvPr id="130" name="Google Shape;13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C000"/>
              </a:buClr>
              <a:buSzPts val="1400"/>
              <a:buFont typeface="Noto Sans Symbols"/>
              <a:buNone/>
            </a:pPr>
            <a:fld id="{00000000-1234-1234-1234-123412341234}" type="slidenum">
              <a:rPr b="0" i="0" lang="en-US" sz="1400" u="none" cap="none" strike="noStrike">
                <a:solidFill>
                  <a:srgbClr val="FFC000"/>
                </a:solidFill>
                <a:latin typeface="Verdana"/>
                <a:ea typeface="Verdana"/>
                <a:cs typeface="Verdana"/>
                <a:sym typeface="Verdana"/>
              </a:rPr>
              <a:t>‹#›</a:t>
            </a:fld>
            <a:endParaRPr b="0" i="0" sz="1400" u="none" cap="none" strike="noStrike">
              <a:solidFill>
                <a:srgbClr val="FFC000"/>
              </a:solidFill>
              <a:latin typeface="Verdana"/>
              <a:ea typeface="Verdana"/>
              <a:cs typeface="Verdana"/>
              <a:sym typeface="Verdana"/>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20"/>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a:solidFill>
                  <a:schemeClr val="dk1"/>
                </a:solidFill>
              </a:rPr>
              <a:t>The First Amendment to the United States Constitution guarantees a right to free speech that the US courts have always been eager to defend. </a:t>
            </a:r>
            <a:endParaRPr/>
          </a:p>
          <a:p>
            <a:pPr indent="-165100" lvl="0" marL="342900" rtl="0" algn="just">
              <a:spcBef>
                <a:spcPts val="560"/>
              </a:spcBef>
              <a:spcAft>
                <a:spcPts val="0"/>
              </a:spcAft>
              <a:buClr>
                <a:srgbClr val="BFBFBF"/>
              </a:buClr>
              <a:buSzPts val="2800"/>
              <a:buNone/>
            </a:pPr>
            <a:r>
              <a:t/>
            </a:r>
            <a:endParaRPr>
              <a:solidFill>
                <a:schemeClr val="dk1"/>
              </a:solidFill>
            </a:endParaRPr>
          </a:p>
          <a:p>
            <a:pPr indent="-342900" lvl="0" marL="342900" rtl="0" algn="just">
              <a:spcBef>
                <a:spcPts val="560"/>
              </a:spcBef>
              <a:spcAft>
                <a:spcPts val="0"/>
              </a:spcAft>
              <a:buClr>
                <a:schemeClr val="dk1"/>
              </a:buClr>
              <a:buSzPts val="2800"/>
              <a:buChar char="•"/>
            </a:pPr>
            <a:r>
              <a:rPr lang="en-US">
                <a:solidFill>
                  <a:schemeClr val="dk1"/>
                </a:solidFill>
              </a:rPr>
              <a:t>The result is that many statements that might be considered defamatory in the UK would be protected as an exercise of the right of free speech in the USA.</a:t>
            </a:r>
            <a:endParaRPr/>
          </a:p>
        </p:txBody>
      </p:sp>
      <p:sp>
        <p:nvSpPr>
          <p:cNvPr id="290" name="Google Shape;29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291" name="Google Shape;291;p20"/>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292" name="Google Shape;29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20"/>
          <p:cNvSpPr txBox="1"/>
          <p:nvPr>
            <p:ph type="title"/>
          </p:nvPr>
        </p:nvSpPr>
        <p:spPr>
          <a:xfrm>
            <a:off x="429491" y="40955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Defamation…..</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21"/>
          <p:cNvSpPr txBox="1"/>
          <p:nvPr>
            <p:ph type="title"/>
          </p:nvPr>
        </p:nvSpPr>
        <p:spPr>
          <a:xfrm>
            <a:off x="402629" y="23486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Organization for Cybercrime</a:t>
            </a:r>
            <a:endParaRPr/>
          </a:p>
        </p:txBody>
      </p:sp>
      <p:sp>
        <p:nvSpPr>
          <p:cNvPr id="299" name="Google Shape;299;p21"/>
          <p:cNvSpPr txBox="1"/>
          <p:nvPr>
            <p:ph idx="1" type="body"/>
          </p:nvPr>
        </p:nvSpPr>
        <p:spPr>
          <a:xfrm>
            <a:off x="356293" y="1080540"/>
            <a:ext cx="8322272"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B0F0"/>
              </a:buClr>
              <a:buSzPts val="2800"/>
              <a:buNone/>
            </a:pPr>
            <a:r>
              <a:rPr lang="en-US">
                <a:solidFill>
                  <a:srgbClr val="00B0F0"/>
                </a:solidFill>
              </a:rPr>
              <a:t>The International Convention on Cybercrime:</a:t>
            </a:r>
            <a:endParaRPr/>
          </a:p>
          <a:p>
            <a:pPr indent="0" lvl="0" marL="0" rtl="0" algn="just">
              <a:spcBef>
                <a:spcPts val="560"/>
              </a:spcBef>
              <a:spcAft>
                <a:spcPts val="0"/>
              </a:spcAft>
              <a:buClr>
                <a:schemeClr val="dk1"/>
              </a:buClr>
              <a:buSzPts val="2800"/>
              <a:buNone/>
            </a:pPr>
            <a:r>
              <a:rPr lang="en-US">
                <a:solidFill>
                  <a:schemeClr val="dk1"/>
                </a:solidFill>
              </a:rPr>
              <a:t>In 2001, the Council of Europe approved a draft convention on ‘cybercrime’.</a:t>
            </a:r>
            <a:endParaRPr sz="1100">
              <a:solidFill>
                <a:schemeClr val="dk1"/>
              </a:solidFill>
            </a:endParaRPr>
          </a:p>
          <a:p>
            <a:pPr indent="0" lvl="0" marL="0" rtl="0" algn="just">
              <a:spcBef>
                <a:spcPts val="210"/>
              </a:spcBef>
              <a:spcAft>
                <a:spcPts val="0"/>
              </a:spcAft>
              <a:buClr>
                <a:srgbClr val="BFBFBF"/>
              </a:buClr>
              <a:buSzPts val="1050"/>
              <a:buNone/>
            </a:pPr>
            <a:r>
              <a:t/>
            </a:r>
            <a:endParaRPr sz="105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It deals with objectionable material on the internet, criminal copyright infringement, computer-related fraud and hacking. </a:t>
            </a:r>
            <a:endParaRPr/>
          </a:p>
          <a:p>
            <a:pPr indent="0" lvl="0" marL="0" rtl="0" algn="just">
              <a:spcBef>
                <a:spcPts val="220"/>
              </a:spcBef>
              <a:spcAft>
                <a:spcPts val="0"/>
              </a:spcAft>
              <a:buClr>
                <a:srgbClr val="BFBFBF"/>
              </a:buClr>
              <a:buSzPts val="1100"/>
              <a:buNone/>
            </a:pPr>
            <a:r>
              <a:t/>
            </a:r>
            <a:endParaRPr sz="11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There is an additional protocol relating to incitement to religious or racial hatred, to which signatories to the protocol may also sign up</a:t>
            </a:r>
            <a:r>
              <a:rPr lang="en-US"/>
              <a:t>.</a:t>
            </a:r>
            <a:endParaRPr/>
          </a:p>
        </p:txBody>
      </p:sp>
      <p:sp>
        <p:nvSpPr>
          <p:cNvPr id="300" name="Google Shape;30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01" name="Google Shape;301;p21"/>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02" name="Google Shape;30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413020" y="36604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Organization for Cybercrime…</a:t>
            </a:r>
            <a:endParaRPr/>
          </a:p>
        </p:txBody>
      </p:sp>
      <p:sp>
        <p:nvSpPr>
          <p:cNvPr id="308" name="Google Shape;308;p22"/>
          <p:cNvSpPr txBox="1"/>
          <p:nvPr>
            <p:ph idx="1" type="body"/>
          </p:nvPr>
        </p:nvSpPr>
        <p:spPr>
          <a:xfrm>
            <a:off x="440729" y="1371600"/>
            <a:ext cx="8246072" cy="48060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F0"/>
              </a:buClr>
              <a:buSzPts val="2800"/>
              <a:buNone/>
            </a:pPr>
            <a:r>
              <a:rPr lang="en-US">
                <a:solidFill>
                  <a:srgbClr val="00B0F0"/>
                </a:solidFill>
              </a:rPr>
              <a:t>Internet Watch Foundation:</a:t>
            </a:r>
            <a:endParaRPr/>
          </a:p>
          <a:p>
            <a:pPr indent="0" lvl="0" marL="0" rtl="0" algn="just">
              <a:spcBef>
                <a:spcPts val="560"/>
              </a:spcBef>
              <a:spcAft>
                <a:spcPts val="0"/>
              </a:spcAft>
              <a:buClr>
                <a:schemeClr val="dk1"/>
              </a:buClr>
              <a:buSzPts val="2800"/>
              <a:buNone/>
            </a:pPr>
            <a:r>
              <a:rPr lang="en-US">
                <a:solidFill>
                  <a:schemeClr val="dk1"/>
                </a:solidFill>
              </a:rPr>
              <a:t>In the UK, the Internet Watch Foundation (IWF) was set up in 1996 to monitor and, where desirable and possible, take action against illegal and offensive content on the UK internet.</a:t>
            </a:r>
            <a:endParaRPr/>
          </a:p>
          <a:p>
            <a:pPr indent="0" lvl="0" marL="0" rtl="0" algn="just">
              <a:spcBef>
                <a:spcPts val="320"/>
              </a:spcBef>
              <a:spcAft>
                <a:spcPts val="0"/>
              </a:spcAft>
              <a:buClr>
                <a:srgbClr val="BFBFBF"/>
              </a:buClr>
              <a:buSzPts val="1600"/>
              <a:buNone/>
            </a:pPr>
            <a:r>
              <a:t/>
            </a:r>
            <a:endParaRPr sz="16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It has the support of the UK government, the police and the ISPs.</a:t>
            </a:r>
            <a:endParaRPr/>
          </a:p>
        </p:txBody>
      </p:sp>
      <p:sp>
        <p:nvSpPr>
          <p:cNvPr id="309" name="Google Shape;30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10" name="Google Shape;310;p22"/>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11" name="Google Shape;31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420028" y="42972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Organization for Cybercrime…</a:t>
            </a:r>
            <a:endParaRPr/>
          </a:p>
        </p:txBody>
      </p:sp>
      <p:sp>
        <p:nvSpPr>
          <p:cNvPr id="317" name="Google Shape;317;p23"/>
          <p:cNvSpPr txBox="1"/>
          <p:nvPr>
            <p:ph idx="1" type="body"/>
          </p:nvPr>
        </p:nvSpPr>
        <p:spPr>
          <a:xfrm>
            <a:off x="420028" y="1295400"/>
            <a:ext cx="8258537" cy="48060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F0"/>
              </a:buClr>
              <a:buSzPts val="2800"/>
              <a:buNone/>
            </a:pPr>
            <a:r>
              <a:rPr lang="en-US">
                <a:solidFill>
                  <a:srgbClr val="00B0F0"/>
                </a:solidFill>
              </a:rPr>
              <a:t>The Internet Content Rating Association:</a:t>
            </a:r>
            <a:endParaRPr/>
          </a:p>
          <a:p>
            <a:pPr indent="0" lvl="0" marL="0" rtl="0" algn="just">
              <a:spcBef>
                <a:spcPts val="560"/>
              </a:spcBef>
              <a:spcAft>
                <a:spcPts val="0"/>
              </a:spcAft>
              <a:buClr>
                <a:schemeClr val="dk1"/>
              </a:buClr>
              <a:buSzPts val="2800"/>
              <a:buNone/>
            </a:pPr>
            <a:r>
              <a:rPr lang="en-US">
                <a:solidFill>
                  <a:schemeClr val="dk1"/>
                </a:solidFill>
              </a:rPr>
              <a:t>The Internet Content Rating Association (ICRA) is an international, independent organization whose mission, it claims, is: ‘to help parents to protect their children from potentially harmful material on the internet, whilst respecting the content providers’ freedom of expression.’ </a:t>
            </a:r>
            <a:endParaRPr/>
          </a:p>
          <a:p>
            <a:pPr indent="0" lvl="0" marL="0" rtl="0" algn="just">
              <a:spcBef>
                <a:spcPts val="180"/>
              </a:spcBef>
              <a:spcAft>
                <a:spcPts val="0"/>
              </a:spcAft>
              <a:buClr>
                <a:srgbClr val="BFBFBF"/>
              </a:buClr>
              <a:buSzPts val="900"/>
              <a:buNone/>
            </a:pPr>
            <a:r>
              <a:t/>
            </a:r>
            <a:endParaRPr sz="9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Its board includes representatives from the major players in the internet and communications markets, including AOL, BT, Cable and Wireless, IBM, Microsoft and Novell.</a:t>
            </a:r>
            <a:endParaRPr/>
          </a:p>
        </p:txBody>
      </p:sp>
      <p:sp>
        <p:nvSpPr>
          <p:cNvPr id="318" name="Google Shape;31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19" name="Google Shape;319;p23"/>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20" name="Google Shape;32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24"/>
          <p:cNvSpPr txBox="1"/>
          <p:nvPr>
            <p:ph type="title"/>
          </p:nvPr>
        </p:nvSpPr>
        <p:spPr>
          <a:xfrm>
            <a:off x="448965" y="60960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Spam</a:t>
            </a:r>
            <a:endParaRPr/>
          </a:p>
        </p:txBody>
      </p:sp>
      <p:sp>
        <p:nvSpPr>
          <p:cNvPr id="326" name="Google Shape;326;p24"/>
          <p:cNvSpPr txBox="1"/>
          <p:nvPr>
            <p:ph idx="1" type="body"/>
          </p:nvPr>
        </p:nvSpPr>
        <p:spPr>
          <a:xfrm>
            <a:off x="448965" y="2054655"/>
            <a:ext cx="8229600" cy="412303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BFBFBF"/>
              </a:buClr>
              <a:buSzPts val="2800"/>
              <a:buChar char="•"/>
            </a:pPr>
            <a:r>
              <a:rPr lang="en-US"/>
              <a:t>‘</a:t>
            </a:r>
            <a:r>
              <a:rPr lang="en-US">
                <a:solidFill>
                  <a:schemeClr val="dk1"/>
                </a:solidFill>
              </a:rPr>
              <a:t>Unsolicited email sent without the consent of the addressee and without any attempt at targeting recipients who are likely to be interested in its contents’.</a:t>
            </a:r>
            <a:endParaRPr/>
          </a:p>
        </p:txBody>
      </p:sp>
      <p:sp>
        <p:nvSpPr>
          <p:cNvPr id="327" name="Google Shape;32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28" name="Google Shape;328;p24"/>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29" name="Google Shape;32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25"/>
          <p:cNvSpPr txBox="1"/>
          <p:nvPr>
            <p:ph idx="1" type="body"/>
          </p:nvPr>
        </p:nvSpPr>
        <p:spPr>
          <a:xfrm>
            <a:off x="457200" y="1524000"/>
            <a:ext cx="8229600" cy="48323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US">
                <a:solidFill>
                  <a:schemeClr val="dk1"/>
                </a:solidFill>
              </a:rPr>
              <a:t>In the UK, the directive was implemented by the Privacy and Electronic Communications (EC Directive) Regulations 2003.</a:t>
            </a:r>
            <a:endParaRPr/>
          </a:p>
          <a:p>
            <a:pPr indent="-285750" lvl="0" marL="342900" rtl="0" algn="just">
              <a:spcBef>
                <a:spcPts val="180"/>
              </a:spcBef>
              <a:spcAft>
                <a:spcPts val="0"/>
              </a:spcAft>
              <a:buClr>
                <a:srgbClr val="BFBFBF"/>
              </a:buClr>
              <a:buSzPts val="900"/>
              <a:buNone/>
            </a:pPr>
            <a:r>
              <a:t/>
            </a:r>
            <a:endParaRPr sz="900">
              <a:solidFill>
                <a:schemeClr val="dk1"/>
              </a:solidFill>
            </a:endParaRPr>
          </a:p>
          <a:p>
            <a:pPr indent="-342900" lvl="0" marL="342900" rtl="0" algn="just">
              <a:spcBef>
                <a:spcPts val="560"/>
              </a:spcBef>
              <a:spcAft>
                <a:spcPts val="0"/>
              </a:spcAft>
              <a:buClr>
                <a:schemeClr val="dk1"/>
              </a:buClr>
              <a:buSzPts val="2800"/>
              <a:buChar char="•"/>
            </a:pPr>
            <a:r>
              <a:rPr lang="en-US">
                <a:solidFill>
                  <a:schemeClr val="dk1"/>
                </a:solidFill>
              </a:rPr>
              <a:t>Unsolicited email can only be sent to individuals (as opposed to companies) if they have previously given their consent.</a:t>
            </a:r>
            <a:endParaRPr/>
          </a:p>
          <a:p>
            <a:pPr indent="0" lvl="0" marL="0" rtl="0" algn="l">
              <a:spcBef>
                <a:spcPts val="560"/>
              </a:spcBef>
              <a:spcAft>
                <a:spcPts val="0"/>
              </a:spcAft>
              <a:buClr>
                <a:schemeClr val="dk1"/>
              </a:buClr>
              <a:buSzPts val="2800"/>
              <a:buNone/>
            </a:pPr>
            <a:r>
              <a:rPr lang="en-US">
                <a:solidFill>
                  <a:schemeClr val="dk1"/>
                </a:solidFill>
              </a:rPr>
              <a:t>Sending unsolicited email that conceals the address of the sender or does not provide a valid address to which the recipient can send a request for such mailings to cease is unlawful.</a:t>
            </a:r>
            <a:br>
              <a:rPr lang="en-US"/>
            </a:br>
            <a:endParaRPr/>
          </a:p>
          <a:p>
            <a:pPr indent="-165100" lvl="0" marL="342900" rtl="0" algn="l">
              <a:spcBef>
                <a:spcPts val="560"/>
              </a:spcBef>
              <a:spcAft>
                <a:spcPts val="0"/>
              </a:spcAft>
              <a:buClr>
                <a:srgbClr val="BFBFBF"/>
              </a:buClr>
              <a:buSzPts val="2800"/>
              <a:buNone/>
            </a:pPr>
            <a:r>
              <a:t/>
            </a:r>
            <a:endParaRPr/>
          </a:p>
        </p:txBody>
      </p:sp>
      <p:sp>
        <p:nvSpPr>
          <p:cNvPr id="335" name="Google Shape;33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36" name="Google Shape;336;p25"/>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37" name="Google Shape;33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25"/>
          <p:cNvSpPr txBox="1"/>
          <p:nvPr>
            <p:ph type="title"/>
          </p:nvPr>
        </p:nvSpPr>
        <p:spPr>
          <a:xfrm>
            <a:off x="422564" y="38100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Spam….</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2" name="Shape 342"/>
        <p:cNvGrpSpPr/>
        <p:nvPr/>
      </p:nvGrpSpPr>
      <p:grpSpPr>
        <a:xfrm>
          <a:off x="0" y="0"/>
          <a:ext cx="0" cy="0"/>
          <a:chOff x="0" y="0"/>
          <a:chExt cx="0" cy="0"/>
        </a:xfrm>
      </p:grpSpPr>
      <p:sp>
        <p:nvSpPr>
          <p:cNvPr id="343" name="Google Shape;343;p26"/>
          <p:cNvSpPr txBox="1"/>
          <p:nvPr>
            <p:ph idx="1" type="body"/>
          </p:nvPr>
        </p:nvSpPr>
        <p:spPr>
          <a:xfrm>
            <a:off x="457200" y="1524000"/>
            <a:ext cx="8077200" cy="4832350"/>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rgbClr val="BFBFBF"/>
              </a:buClr>
              <a:buSzPts val="2800"/>
              <a:buNone/>
            </a:pPr>
            <a:r>
              <a:t/>
            </a:r>
            <a:endParaRPr>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If an email address has been obtained in the course of the sale of goods or services, the seller may use the address for direct mailings, provided that the recipient is given the opportunity, easily and free of charge, with every message, to request that such mailings cease.</a:t>
            </a:r>
            <a:endParaRPr/>
          </a:p>
          <a:p>
            <a:pPr indent="0" lvl="0" marL="0" rtl="0" algn="l">
              <a:spcBef>
                <a:spcPts val="560"/>
              </a:spcBef>
              <a:spcAft>
                <a:spcPts val="0"/>
              </a:spcAft>
              <a:buClr>
                <a:srgbClr val="BFBFBF"/>
              </a:buClr>
              <a:buSzPts val="2800"/>
              <a:buNone/>
            </a:pPr>
            <a:r>
              <a:t/>
            </a:r>
            <a:endParaRPr>
              <a:solidFill>
                <a:schemeClr val="dk1"/>
              </a:solidFill>
            </a:endParaRPr>
          </a:p>
        </p:txBody>
      </p:sp>
      <p:sp>
        <p:nvSpPr>
          <p:cNvPr id="344" name="Google Shape;34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45" name="Google Shape;345;p26"/>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46" name="Google Shape;34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26"/>
          <p:cNvSpPr txBox="1"/>
          <p:nvPr>
            <p:ph type="title"/>
          </p:nvPr>
        </p:nvSpPr>
        <p:spPr>
          <a:xfrm>
            <a:off x="304800" y="68580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Spam….</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1" name="Shape 351"/>
        <p:cNvGrpSpPr/>
        <p:nvPr/>
      </p:nvGrpSpPr>
      <p:grpSpPr>
        <a:xfrm>
          <a:off x="0" y="0"/>
          <a:ext cx="0" cy="0"/>
          <a:chOff x="0" y="0"/>
          <a:chExt cx="0" cy="0"/>
        </a:xfrm>
      </p:grpSpPr>
      <p:sp>
        <p:nvSpPr>
          <p:cNvPr id="352" name="Google Shape;352;p27"/>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a:solidFill>
                  <a:schemeClr val="dk1"/>
                </a:solidFill>
              </a:rPr>
              <a:t>In the USA it is the responsibility of the recipient to inform the spammer that he doesn’t want to receive the spam. It is legal to send spam if:</a:t>
            </a:r>
            <a:endParaRPr/>
          </a:p>
          <a:p>
            <a:pPr indent="-285750" lvl="1" marL="742950" rtl="0" algn="just">
              <a:spcBef>
                <a:spcPts val="560"/>
              </a:spcBef>
              <a:spcAft>
                <a:spcPts val="0"/>
              </a:spcAft>
              <a:buClr>
                <a:schemeClr val="dk1"/>
              </a:buClr>
              <a:buSzPts val="2800"/>
              <a:buChar char="–"/>
            </a:pPr>
            <a:r>
              <a:rPr lang="en-US">
                <a:solidFill>
                  <a:schemeClr val="dk1"/>
                </a:solidFill>
              </a:rPr>
              <a:t>The person sending the spam has not been informed by the receiver that they do not wish to receive spam from that source.</a:t>
            </a:r>
            <a:endParaRPr/>
          </a:p>
          <a:p>
            <a:pPr indent="-285750" lvl="1" marL="742950" rtl="0" algn="just">
              <a:spcBef>
                <a:spcPts val="560"/>
              </a:spcBef>
              <a:spcAft>
                <a:spcPts val="0"/>
              </a:spcAft>
              <a:buClr>
                <a:schemeClr val="dk1"/>
              </a:buClr>
              <a:buSzPts val="2800"/>
              <a:buChar char="–"/>
            </a:pPr>
            <a:r>
              <a:rPr lang="en-US">
                <a:solidFill>
                  <a:schemeClr val="dk1"/>
                </a:solidFill>
              </a:rPr>
              <a:t>The spam contains an address that the receiver can use to ask that no more spam be sent.</a:t>
            </a:r>
            <a:endParaRPr/>
          </a:p>
          <a:p>
            <a:pPr indent="-165100" lvl="0" marL="342900" rtl="0" algn="l">
              <a:spcBef>
                <a:spcPts val="560"/>
              </a:spcBef>
              <a:spcAft>
                <a:spcPts val="0"/>
              </a:spcAft>
              <a:buClr>
                <a:srgbClr val="BFBFBF"/>
              </a:buClr>
              <a:buSzPts val="2800"/>
              <a:buNone/>
            </a:pPr>
            <a:r>
              <a:t/>
            </a:r>
            <a:endParaRPr>
              <a:solidFill>
                <a:schemeClr val="dk1"/>
              </a:solidFill>
            </a:endParaRPr>
          </a:p>
        </p:txBody>
      </p:sp>
      <p:sp>
        <p:nvSpPr>
          <p:cNvPr id="353" name="Google Shape;353;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54" name="Google Shape;354;p27"/>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55" name="Google Shape;35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27"/>
          <p:cNvSpPr txBox="1"/>
          <p:nvPr>
            <p:ph type="title"/>
          </p:nvPr>
        </p:nvSpPr>
        <p:spPr>
          <a:xfrm>
            <a:off x="422564" y="492677"/>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Spam….</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sp>
        <p:nvSpPr>
          <p:cNvPr id="361" name="Google Shape;361;p28"/>
          <p:cNvSpPr txBox="1"/>
          <p:nvPr>
            <p:ph idx="1" type="body"/>
          </p:nvPr>
        </p:nvSpPr>
        <p:spPr>
          <a:xfrm>
            <a:off x="457200" y="1295400"/>
            <a:ext cx="8153400" cy="48307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Both the USA and the UK operate successful schemes that allow individuals to register their phone numbers as ones to which unsolicited direct marketing calls must not be made. </a:t>
            </a:r>
            <a:endParaRPr/>
          </a:p>
          <a:p>
            <a:pPr indent="0" lvl="0" marL="0" rtl="0" algn="just">
              <a:spcBef>
                <a:spcPts val="560"/>
              </a:spcBef>
              <a:spcAft>
                <a:spcPts val="0"/>
              </a:spcAft>
              <a:buClr>
                <a:schemeClr val="dk1"/>
              </a:buClr>
              <a:buSzPts val="2800"/>
              <a:buNone/>
            </a:pPr>
            <a:r>
              <a:rPr lang="en-US">
                <a:solidFill>
                  <a:schemeClr val="dk1"/>
                </a:solidFill>
              </a:rPr>
              <a:t>This should act as a model for preventing spam; indeed, the CAN SPAM Act specifically requires the Federal Trade Commission to produce plans for such a register within six months.</a:t>
            </a:r>
            <a:endParaRPr/>
          </a:p>
          <a:p>
            <a:pPr indent="0" lvl="0" marL="0" rtl="0" algn="just">
              <a:spcBef>
                <a:spcPts val="560"/>
              </a:spcBef>
              <a:spcAft>
                <a:spcPts val="0"/>
              </a:spcAft>
              <a:buClr>
                <a:schemeClr val="dk1"/>
              </a:buClr>
              <a:buSzPts val="2800"/>
              <a:buNone/>
            </a:pPr>
            <a:r>
              <a:rPr lang="en-US">
                <a:solidFill>
                  <a:schemeClr val="dk1"/>
                </a:solidFill>
              </a:rPr>
              <a:t>Unfortunately, the technical differences between the internet and the telephone network makes this model unlikely to work with spam.</a:t>
            </a:r>
            <a:endParaRPr/>
          </a:p>
        </p:txBody>
      </p:sp>
      <p:sp>
        <p:nvSpPr>
          <p:cNvPr id="362" name="Google Shape;36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63" name="Google Shape;363;p28"/>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64" name="Google Shape;36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5" name="Google Shape;365;p28"/>
          <p:cNvSpPr txBox="1"/>
          <p:nvPr>
            <p:ph type="title"/>
          </p:nvPr>
        </p:nvSpPr>
        <p:spPr>
          <a:xfrm>
            <a:off x="381000" y="68458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Registration of Phone numbers</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9" name="Shape 369"/>
        <p:cNvGrpSpPr/>
        <p:nvPr/>
      </p:nvGrpSpPr>
      <p:grpSpPr>
        <a:xfrm>
          <a:off x="0" y="0"/>
          <a:ext cx="0" cy="0"/>
          <a:chOff x="0" y="0"/>
          <a:chExt cx="0" cy="0"/>
        </a:xfrm>
      </p:grpSpPr>
      <p:sp>
        <p:nvSpPr>
          <p:cNvPr id="370" name="Google Shape;370;p29"/>
          <p:cNvSpPr txBox="1"/>
          <p:nvPr>
            <p:ph idx="1" type="body"/>
          </p:nvPr>
        </p:nvSpPr>
        <p:spPr>
          <a:xfrm>
            <a:off x="484134" y="1098550"/>
            <a:ext cx="8355066"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FBFBF"/>
              </a:buClr>
              <a:buSzPts val="2800"/>
              <a:buNone/>
            </a:pPr>
            <a:r>
              <a:t/>
            </a:r>
            <a:endParaRPr/>
          </a:p>
          <a:p>
            <a:pPr indent="0" lvl="0" marL="0" rtl="0" algn="just">
              <a:spcBef>
                <a:spcPts val="560"/>
              </a:spcBef>
              <a:spcAft>
                <a:spcPts val="0"/>
              </a:spcAft>
              <a:buClr>
                <a:schemeClr val="dk1"/>
              </a:buClr>
              <a:buSzPts val="2800"/>
              <a:buNone/>
            </a:pPr>
            <a:r>
              <a:rPr lang="en-US">
                <a:solidFill>
                  <a:schemeClr val="dk1"/>
                </a:solidFill>
              </a:rPr>
              <a:t>In most cases, use of the internet is not charged on the basis of individual communications but on the basis of connect time, so there is no recording of individual emails and it costs the same to send an email from Australia to the UK than it does to send an email to one’s colleague in the next office.</a:t>
            </a:r>
            <a:endParaRPr/>
          </a:p>
        </p:txBody>
      </p:sp>
      <p:sp>
        <p:nvSpPr>
          <p:cNvPr id="371" name="Google Shape;37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72" name="Google Shape;372;p29"/>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73" name="Google Shape;37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29"/>
          <p:cNvSpPr txBox="1"/>
          <p:nvPr>
            <p:ph type="title"/>
          </p:nvPr>
        </p:nvSpPr>
        <p:spPr>
          <a:xfrm>
            <a:off x="450273" y="68580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Registration….</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3"/>
          <p:cNvSpPr txBox="1"/>
          <p:nvPr>
            <p:ph type="title"/>
          </p:nvPr>
        </p:nvSpPr>
        <p:spPr>
          <a:xfrm>
            <a:off x="414329" y="56134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The Internet</a:t>
            </a:r>
            <a:endParaRPr/>
          </a:p>
        </p:txBody>
      </p:sp>
      <p:sp>
        <p:nvSpPr>
          <p:cNvPr id="136" name="Google Shape;136;p3"/>
          <p:cNvSpPr txBox="1"/>
          <p:nvPr>
            <p:ph idx="1" type="body"/>
          </p:nvPr>
        </p:nvSpPr>
        <p:spPr>
          <a:xfrm>
            <a:off x="448965" y="1371601"/>
            <a:ext cx="8229600"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The benefits that the internet has brought are almost universally recognized.</a:t>
            </a:r>
            <a:endParaRPr/>
          </a:p>
          <a:p>
            <a:pPr indent="-342900" lvl="0" marL="342900" rtl="0" algn="just">
              <a:spcBef>
                <a:spcPts val="560"/>
              </a:spcBef>
              <a:spcAft>
                <a:spcPts val="0"/>
              </a:spcAft>
              <a:buClr>
                <a:schemeClr val="dk1"/>
              </a:buClr>
              <a:buSzPts val="2800"/>
              <a:buChar char="•"/>
            </a:pPr>
            <a:r>
              <a:rPr lang="en-US">
                <a:solidFill>
                  <a:schemeClr val="dk1"/>
                </a:solidFill>
              </a:rPr>
              <a:t>The access to all sorts of information is much easier </a:t>
            </a:r>
            <a:endParaRPr/>
          </a:p>
          <a:p>
            <a:pPr indent="-342900" lvl="0" marL="342900" rtl="0" algn="just">
              <a:spcBef>
                <a:spcPts val="560"/>
              </a:spcBef>
              <a:spcAft>
                <a:spcPts val="0"/>
              </a:spcAft>
              <a:buClr>
                <a:schemeClr val="dk1"/>
              </a:buClr>
              <a:buSzPts val="2800"/>
              <a:buChar char="•"/>
            </a:pPr>
            <a:r>
              <a:rPr lang="en-US">
                <a:solidFill>
                  <a:schemeClr val="dk1"/>
                </a:solidFill>
              </a:rPr>
              <a:t>It has made communications between people much cheaper and convenient</a:t>
            </a:r>
            <a:endParaRPr/>
          </a:p>
          <a:p>
            <a:pPr indent="-342900" lvl="0" marL="342900" rtl="0" algn="just">
              <a:spcBef>
                <a:spcPts val="560"/>
              </a:spcBef>
              <a:spcAft>
                <a:spcPts val="0"/>
              </a:spcAft>
              <a:buClr>
                <a:schemeClr val="dk1"/>
              </a:buClr>
              <a:buSzPts val="2800"/>
              <a:buChar char="•"/>
            </a:pPr>
            <a:r>
              <a:rPr lang="en-US">
                <a:solidFill>
                  <a:schemeClr val="dk1"/>
                </a:solidFill>
              </a:rPr>
              <a:t>Many types of commercial transactions are simplified and faster due to the internet</a:t>
            </a:r>
            <a:endParaRPr/>
          </a:p>
          <a:p>
            <a:pPr indent="-342900" lvl="0" marL="342900" rtl="0" algn="just">
              <a:spcBef>
                <a:spcPts val="560"/>
              </a:spcBef>
              <a:spcAft>
                <a:spcPts val="0"/>
              </a:spcAft>
              <a:buClr>
                <a:schemeClr val="dk1"/>
              </a:buClr>
              <a:buSzPts val="2800"/>
              <a:buChar char="•"/>
            </a:pPr>
            <a:r>
              <a:rPr lang="en-US">
                <a:solidFill>
                  <a:schemeClr val="dk1"/>
                </a:solidFill>
              </a:rPr>
              <a:t>And, most importantly, these benefits have been made available to very many people, not just to a small and privileged group</a:t>
            </a:r>
            <a:endParaRPr/>
          </a:p>
        </p:txBody>
      </p:sp>
      <p:sp>
        <p:nvSpPr>
          <p:cNvPr id="137" name="Google Shape;13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138" name="Google Shape;138;p3"/>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139" name="Google Shape;13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8" name="Shape 378"/>
        <p:cNvGrpSpPr/>
        <p:nvPr/>
      </p:nvGrpSpPr>
      <p:grpSpPr>
        <a:xfrm>
          <a:off x="0" y="0"/>
          <a:ext cx="0" cy="0"/>
          <a:chOff x="0" y="0"/>
          <a:chExt cx="0" cy="0"/>
        </a:xfrm>
      </p:grpSpPr>
      <p:sp>
        <p:nvSpPr>
          <p:cNvPr id="379" name="Google Shape;379;p30"/>
          <p:cNvSpPr txBox="1"/>
          <p:nvPr>
            <p:ph idx="1" type="body"/>
          </p:nvPr>
        </p:nvSpPr>
        <p:spPr>
          <a:xfrm>
            <a:off x="484134" y="1524000"/>
            <a:ext cx="8194431" cy="48323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Furthermore, spamming is easy due to forging the sender’s address on an email, and also using other people’s mail servers to send you mail.</a:t>
            </a:r>
            <a:endParaRPr/>
          </a:p>
          <a:p>
            <a:pPr indent="0" lvl="0" marL="0" rtl="0" algn="just">
              <a:spcBef>
                <a:spcPts val="560"/>
              </a:spcBef>
              <a:spcAft>
                <a:spcPts val="0"/>
              </a:spcAft>
              <a:buClr>
                <a:srgbClr val="BFBFBF"/>
              </a:buClr>
              <a:buSzPts val="2800"/>
              <a:buNone/>
            </a:pPr>
            <a:r>
              <a:t/>
            </a:r>
            <a:endParaRPr>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Due to this fact there are no reliable records that can be used to identify where the spam really came from or to stop it completely.</a:t>
            </a:r>
            <a:endParaRPr/>
          </a:p>
        </p:txBody>
      </p:sp>
      <p:sp>
        <p:nvSpPr>
          <p:cNvPr id="380" name="Google Shape;38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81" name="Google Shape;381;p30"/>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82" name="Google Shape;38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30"/>
          <p:cNvSpPr txBox="1"/>
          <p:nvPr>
            <p:ph type="title"/>
          </p:nvPr>
        </p:nvSpPr>
        <p:spPr>
          <a:xfrm>
            <a:off x="381000" y="548055"/>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Registration…</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7" name="Shape 387"/>
        <p:cNvGrpSpPr/>
        <p:nvPr/>
      </p:nvGrpSpPr>
      <p:grpSpPr>
        <a:xfrm>
          <a:off x="0" y="0"/>
          <a:ext cx="0" cy="0"/>
          <a:chOff x="0" y="0"/>
          <a:chExt cx="0" cy="0"/>
        </a:xfrm>
      </p:grpSpPr>
      <p:sp>
        <p:nvSpPr>
          <p:cNvPr id="388" name="Google Shape;388;p31"/>
          <p:cNvSpPr txBox="1"/>
          <p:nvPr>
            <p:ph idx="1" type="body"/>
          </p:nvPr>
        </p:nvSpPr>
        <p:spPr>
          <a:xfrm>
            <a:off x="484134" y="1981200"/>
            <a:ext cx="8507466" cy="43751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538CD5"/>
              </a:buClr>
              <a:buSzPts val="2800"/>
              <a:buNone/>
            </a:pPr>
            <a:r>
              <a:rPr lang="en-US" u="sng">
                <a:solidFill>
                  <a:srgbClr val="538CD5"/>
                </a:solidFill>
                <a:hlinkClick r:id="rId3">
                  <a:extLst>
                    <a:ext uri="{A12FA001-AC4F-418D-AE19-62706E023703}">
                      <ahyp:hlinkClr val="tx"/>
                    </a:ext>
                  </a:extLst>
                </a:hlinkClick>
              </a:rPr>
              <a:t>www.lawcom.gov.uk/files/defamation2.pdf</a:t>
            </a:r>
            <a:endParaRPr>
              <a:solidFill>
                <a:srgbClr val="538CD5"/>
              </a:solidFill>
            </a:endParaRPr>
          </a:p>
          <a:p>
            <a:pPr indent="0" lvl="0" marL="0" rtl="0" algn="l">
              <a:spcBef>
                <a:spcPts val="560"/>
              </a:spcBef>
              <a:spcAft>
                <a:spcPts val="0"/>
              </a:spcAft>
              <a:buClr>
                <a:srgbClr val="538CD5"/>
              </a:buClr>
              <a:buSzPts val="2800"/>
              <a:buNone/>
            </a:pPr>
            <a:r>
              <a:rPr lang="en-US" u="sng">
                <a:solidFill>
                  <a:srgbClr val="538CD5"/>
                </a:solidFill>
              </a:rPr>
              <a:t>www.cyber-rights.org/reports/governan.htm</a:t>
            </a:r>
            <a:endParaRPr/>
          </a:p>
          <a:p>
            <a:pPr indent="0" lvl="0" marL="0" rtl="0" algn="l">
              <a:spcBef>
                <a:spcPts val="560"/>
              </a:spcBef>
              <a:spcAft>
                <a:spcPts val="0"/>
              </a:spcAft>
              <a:buClr>
                <a:srgbClr val="538CD5"/>
              </a:buClr>
              <a:buSzPts val="2800"/>
              <a:buNone/>
            </a:pPr>
            <a:r>
              <a:rPr lang="en-US" u="sng">
                <a:solidFill>
                  <a:srgbClr val="538CD5"/>
                </a:solidFill>
              </a:rPr>
              <a:t>www.cultsock.ndirect.co.uk/MUHome/cshtml/index.html</a:t>
            </a:r>
            <a:endParaRPr/>
          </a:p>
          <a:p>
            <a:pPr indent="0" lvl="0" marL="0" rtl="0" algn="l">
              <a:spcBef>
                <a:spcPts val="560"/>
              </a:spcBef>
              <a:spcAft>
                <a:spcPts val="0"/>
              </a:spcAft>
              <a:buClr>
                <a:srgbClr val="538CD5"/>
              </a:buClr>
              <a:buSzPts val="2800"/>
              <a:buNone/>
            </a:pPr>
            <a:r>
              <a:rPr lang="en-US" u="sng">
                <a:solidFill>
                  <a:srgbClr val="538CD5"/>
                </a:solidFill>
              </a:rPr>
              <a:t>www.iwf.org.uk</a:t>
            </a:r>
            <a:endParaRPr/>
          </a:p>
          <a:p>
            <a:pPr indent="0" lvl="0" marL="0" rtl="0" algn="l">
              <a:spcBef>
                <a:spcPts val="560"/>
              </a:spcBef>
              <a:spcAft>
                <a:spcPts val="0"/>
              </a:spcAft>
              <a:buClr>
                <a:srgbClr val="538CD5"/>
              </a:buClr>
              <a:buSzPts val="2800"/>
              <a:buNone/>
            </a:pPr>
            <a:r>
              <a:rPr lang="en-US" u="sng">
                <a:solidFill>
                  <a:srgbClr val="538CD5"/>
                </a:solidFill>
              </a:rPr>
              <a:t>www.icra.org</a:t>
            </a:r>
            <a:endParaRPr/>
          </a:p>
          <a:p>
            <a:pPr indent="0" lvl="0" marL="0" rtl="0" algn="l">
              <a:spcBef>
                <a:spcPts val="560"/>
              </a:spcBef>
              <a:spcAft>
                <a:spcPts val="0"/>
              </a:spcAft>
              <a:buClr>
                <a:srgbClr val="BFBFBF"/>
              </a:buClr>
              <a:buSzPts val="2800"/>
              <a:buNone/>
            </a:pPr>
            <a:r>
              <a:t/>
            </a:r>
            <a:endParaRPr/>
          </a:p>
          <a:p>
            <a:pPr indent="0" lvl="0" marL="0" rtl="0" algn="l">
              <a:spcBef>
                <a:spcPts val="560"/>
              </a:spcBef>
              <a:spcAft>
                <a:spcPts val="0"/>
              </a:spcAft>
              <a:buClr>
                <a:srgbClr val="BFBFBF"/>
              </a:buClr>
              <a:buSzPts val="2800"/>
              <a:buNone/>
            </a:pPr>
            <a:r>
              <a:t/>
            </a:r>
            <a:endParaRPr/>
          </a:p>
        </p:txBody>
      </p:sp>
      <p:sp>
        <p:nvSpPr>
          <p:cNvPr id="389" name="Google Shape;389;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390" name="Google Shape;390;p31"/>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391" name="Google Shape;39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31"/>
          <p:cNvSpPr txBox="1"/>
          <p:nvPr>
            <p:ph type="title"/>
          </p:nvPr>
        </p:nvSpPr>
        <p:spPr>
          <a:xfrm>
            <a:off x="436418" y="76200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Further reading</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4"/>
          <p:cNvSpPr txBox="1"/>
          <p:nvPr>
            <p:ph type="title"/>
          </p:nvPr>
        </p:nvSpPr>
        <p:spPr>
          <a:xfrm>
            <a:off x="442038" y="512849"/>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The Internet…..</a:t>
            </a:r>
            <a:endParaRPr/>
          </a:p>
        </p:txBody>
      </p:sp>
      <p:sp>
        <p:nvSpPr>
          <p:cNvPr id="145" name="Google Shape;145;p4"/>
          <p:cNvSpPr txBox="1"/>
          <p:nvPr>
            <p:ph idx="1" type="body"/>
          </p:nvPr>
        </p:nvSpPr>
        <p:spPr>
          <a:xfrm>
            <a:off x="448965" y="1371601"/>
            <a:ext cx="8237836"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Inevitably, a development on this scale creates its own problems like:</a:t>
            </a:r>
            <a:endParaRPr/>
          </a:p>
          <a:p>
            <a:pPr indent="-285750" lvl="1" marL="742950" rtl="0" algn="just">
              <a:spcBef>
                <a:spcPts val="560"/>
              </a:spcBef>
              <a:spcAft>
                <a:spcPts val="0"/>
              </a:spcAft>
              <a:buClr>
                <a:schemeClr val="dk1"/>
              </a:buClr>
              <a:buSzPts val="2800"/>
              <a:buChar char="–"/>
            </a:pPr>
            <a:r>
              <a:rPr lang="en-US">
                <a:solidFill>
                  <a:schemeClr val="dk1"/>
                </a:solidFill>
              </a:rPr>
              <a:t>Illegal or inappropriate materials</a:t>
            </a:r>
            <a:endParaRPr/>
          </a:p>
          <a:p>
            <a:pPr indent="-285750" lvl="1" marL="742950" rtl="0" algn="just">
              <a:spcBef>
                <a:spcPts val="560"/>
              </a:spcBef>
              <a:spcAft>
                <a:spcPts val="0"/>
              </a:spcAft>
              <a:buClr>
                <a:schemeClr val="dk1"/>
              </a:buClr>
              <a:buSzPts val="2800"/>
              <a:buChar char="–"/>
            </a:pPr>
            <a:r>
              <a:rPr lang="en-US">
                <a:solidFill>
                  <a:schemeClr val="dk1"/>
                </a:solidFill>
              </a:rPr>
              <a:t>Addiction to online social networks </a:t>
            </a:r>
            <a:endParaRPr/>
          </a:p>
          <a:p>
            <a:pPr indent="-285750" lvl="1" marL="742950" rtl="0" algn="just">
              <a:spcBef>
                <a:spcPts val="560"/>
              </a:spcBef>
              <a:spcAft>
                <a:spcPts val="0"/>
              </a:spcAft>
              <a:buClr>
                <a:schemeClr val="dk1"/>
              </a:buClr>
              <a:buSzPts val="2800"/>
              <a:buChar char="–"/>
            </a:pPr>
            <a:r>
              <a:rPr lang="en-US">
                <a:solidFill>
                  <a:schemeClr val="dk1"/>
                </a:solidFill>
              </a:rPr>
              <a:t>Spread of Spam or Viruses</a:t>
            </a:r>
            <a:endParaRPr/>
          </a:p>
          <a:p>
            <a:pPr indent="0" lvl="0" marL="0" rtl="0" algn="just">
              <a:spcBef>
                <a:spcPts val="560"/>
              </a:spcBef>
              <a:spcAft>
                <a:spcPts val="0"/>
              </a:spcAft>
              <a:buClr>
                <a:schemeClr val="dk1"/>
              </a:buClr>
              <a:buSzPts val="2800"/>
              <a:buNone/>
            </a:pPr>
            <a:r>
              <a:rPr lang="en-US">
                <a:solidFill>
                  <a:schemeClr val="dk1"/>
                </a:solidFill>
              </a:rPr>
              <a:t>These are topics that cannot sensibly be discussed in technical terms alone. There are social, cultural and legal issues that must all be considered. Different countries approach these issues in very different ways but the internet itself knows no boundaries.</a:t>
            </a:r>
            <a:endParaRPr/>
          </a:p>
        </p:txBody>
      </p:sp>
      <p:sp>
        <p:nvSpPr>
          <p:cNvPr id="146" name="Google Shape;14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147" name="Google Shape;147;p4"/>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148" name="Google Shape;14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5"/>
          <p:cNvSpPr txBox="1"/>
          <p:nvPr>
            <p:ph type="title"/>
          </p:nvPr>
        </p:nvSpPr>
        <p:spPr>
          <a:xfrm>
            <a:off x="422564" y="491188"/>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The Internet…..</a:t>
            </a:r>
            <a:endParaRPr/>
          </a:p>
        </p:txBody>
      </p:sp>
      <p:sp>
        <p:nvSpPr>
          <p:cNvPr id="154" name="Google Shape;154;p5"/>
          <p:cNvSpPr txBox="1"/>
          <p:nvPr>
            <p:ph idx="1" type="body"/>
          </p:nvPr>
        </p:nvSpPr>
        <p:spPr>
          <a:xfrm>
            <a:off x="472747" y="1550260"/>
            <a:ext cx="8237836"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Some of the common Internet related issues:</a:t>
            </a:r>
            <a:endParaRPr/>
          </a:p>
          <a:p>
            <a:pPr indent="0" lvl="0" marL="0" rtl="0" algn="just">
              <a:spcBef>
                <a:spcPts val="320"/>
              </a:spcBef>
              <a:spcAft>
                <a:spcPts val="0"/>
              </a:spcAft>
              <a:buClr>
                <a:srgbClr val="BFBFBF"/>
              </a:buClr>
              <a:buSzPts val="1600"/>
              <a:buNone/>
            </a:pPr>
            <a:r>
              <a:t/>
            </a:r>
            <a:endParaRPr sz="16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&gt;Lack Of Face To Face Communication</a:t>
            </a:r>
            <a:endParaRPr/>
          </a:p>
          <a:p>
            <a:pPr indent="0" lvl="0" marL="0" rtl="0" algn="just">
              <a:spcBef>
                <a:spcPts val="560"/>
              </a:spcBef>
              <a:spcAft>
                <a:spcPts val="0"/>
              </a:spcAft>
              <a:buClr>
                <a:schemeClr val="dk1"/>
              </a:buClr>
              <a:buSzPts val="2800"/>
              <a:buNone/>
            </a:pPr>
            <a:r>
              <a:rPr lang="en-US">
                <a:solidFill>
                  <a:schemeClr val="dk1"/>
                </a:solidFill>
              </a:rPr>
              <a:t>&gt;Lack Of Creativity			&gt; Insomnia</a:t>
            </a:r>
            <a:endParaRPr/>
          </a:p>
          <a:p>
            <a:pPr indent="0" lvl="0" marL="0" rtl="0" algn="just">
              <a:spcBef>
                <a:spcPts val="560"/>
              </a:spcBef>
              <a:spcAft>
                <a:spcPts val="0"/>
              </a:spcAft>
              <a:buClr>
                <a:schemeClr val="dk1"/>
              </a:buClr>
              <a:buSzPts val="2800"/>
              <a:buNone/>
            </a:pPr>
            <a:r>
              <a:rPr lang="en-US">
                <a:solidFill>
                  <a:schemeClr val="dk1"/>
                </a:solidFill>
              </a:rPr>
              <a:t>&gt;Cyber Bullying			&gt; Physical Inactivity</a:t>
            </a:r>
            <a:endParaRPr/>
          </a:p>
          <a:p>
            <a:pPr indent="0" lvl="0" marL="0" rtl="0" algn="just">
              <a:spcBef>
                <a:spcPts val="560"/>
              </a:spcBef>
              <a:spcAft>
                <a:spcPts val="0"/>
              </a:spcAft>
              <a:buClr>
                <a:schemeClr val="dk1"/>
              </a:buClr>
              <a:buSzPts val="2800"/>
              <a:buNone/>
            </a:pPr>
            <a:r>
              <a:rPr lang="en-US">
                <a:solidFill>
                  <a:schemeClr val="dk1"/>
                </a:solidFill>
              </a:rPr>
              <a:t>&gt;Waste Of Time			&gt; Internet Addiction</a:t>
            </a:r>
            <a:endParaRPr/>
          </a:p>
          <a:p>
            <a:pPr indent="0" lvl="0" marL="0" rtl="0" algn="just">
              <a:spcBef>
                <a:spcPts val="560"/>
              </a:spcBef>
              <a:spcAft>
                <a:spcPts val="0"/>
              </a:spcAft>
              <a:buClr>
                <a:schemeClr val="dk1"/>
              </a:buClr>
              <a:buSzPts val="2800"/>
              <a:buNone/>
            </a:pPr>
            <a:r>
              <a:rPr lang="en-US">
                <a:solidFill>
                  <a:schemeClr val="dk1"/>
                </a:solidFill>
              </a:rPr>
              <a:t>&gt;Abandonment Of Family	&gt; Cheating</a:t>
            </a:r>
            <a:endParaRPr/>
          </a:p>
          <a:p>
            <a:pPr indent="0" lvl="0" marL="0" rtl="0" algn="just">
              <a:spcBef>
                <a:spcPts val="560"/>
              </a:spcBef>
              <a:spcAft>
                <a:spcPts val="0"/>
              </a:spcAft>
              <a:buClr>
                <a:schemeClr val="dk1"/>
              </a:buClr>
              <a:buSzPts val="2800"/>
              <a:buNone/>
            </a:pPr>
            <a:r>
              <a:rPr lang="en-US">
                <a:solidFill>
                  <a:schemeClr val="dk1"/>
                </a:solidFill>
              </a:rPr>
              <a:t>&gt;Privacy Disrupted			&gt; Moral Corruption</a:t>
            </a:r>
            <a:endParaRPr/>
          </a:p>
          <a:p>
            <a:pPr indent="0" lvl="0" marL="0" rtl="0" algn="just">
              <a:spcBef>
                <a:spcPts val="480"/>
              </a:spcBef>
              <a:spcAft>
                <a:spcPts val="0"/>
              </a:spcAft>
              <a:buClr>
                <a:srgbClr val="BFBFBF"/>
              </a:buClr>
              <a:buSzPts val="2400"/>
              <a:buNone/>
            </a:pPr>
            <a:r>
              <a:t/>
            </a:r>
            <a:endParaRPr sz="2400">
              <a:solidFill>
                <a:schemeClr val="dk1"/>
              </a:solidFill>
            </a:endParaRPr>
          </a:p>
        </p:txBody>
      </p:sp>
      <p:sp>
        <p:nvSpPr>
          <p:cNvPr id="155" name="Google Shape;15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156" name="Google Shape;156;p5"/>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157" name="Google Shape;15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6"/>
          <p:cNvSpPr txBox="1"/>
          <p:nvPr>
            <p:ph type="title"/>
          </p:nvPr>
        </p:nvSpPr>
        <p:spPr>
          <a:xfrm>
            <a:off x="435110" y="345260"/>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The Internet…..</a:t>
            </a:r>
            <a:endParaRPr/>
          </a:p>
        </p:txBody>
      </p:sp>
      <p:sp>
        <p:nvSpPr>
          <p:cNvPr id="163" name="Google Shape;163;p6"/>
          <p:cNvSpPr txBox="1"/>
          <p:nvPr>
            <p:ph idx="1" type="body"/>
          </p:nvPr>
        </p:nvSpPr>
        <p:spPr>
          <a:xfrm>
            <a:off x="448965" y="1371601"/>
            <a:ext cx="8237836"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Every country has laws governing what can be published or publicly displayed</a:t>
            </a:r>
            <a:endParaRPr/>
          </a:p>
          <a:p>
            <a:pPr indent="0" lvl="0" marL="0" rtl="0" algn="just">
              <a:spcBef>
                <a:spcPts val="560"/>
              </a:spcBef>
              <a:spcAft>
                <a:spcPts val="0"/>
              </a:spcAft>
              <a:buClr>
                <a:srgbClr val="BFBFBF"/>
              </a:buClr>
              <a:buSzPts val="2800"/>
              <a:buNone/>
            </a:pPr>
            <a:r>
              <a:t/>
            </a:r>
            <a:endParaRPr>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Typically, such laws address defamation, that is, material that makes unwelcome allegations about people or organizations</a:t>
            </a:r>
            <a:endParaRPr/>
          </a:p>
          <a:p>
            <a:pPr indent="0" lvl="0" marL="0" rtl="0" algn="just">
              <a:spcBef>
                <a:spcPts val="560"/>
              </a:spcBef>
              <a:spcAft>
                <a:spcPts val="0"/>
              </a:spcAft>
              <a:buClr>
                <a:srgbClr val="BFBFBF"/>
              </a:buClr>
              <a:buSzPts val="2800"/>
              <a:buNone/>
            </a:pPr>
            <a:r>
              <a:t/>
            </a:r>
            <a:endParaRPr>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They may also cover other areas such as political and religious comments, incitement to racial hatred, or the depiction of violence</a:t>
            </a:r>
            <a:endParaRPr/>
          </a:p>
        </p:txBody>
      </p:sp>
      <p:sp>
        <p:nvSpPr>
          <p:cNvPr id="164" name="Google Shape;16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165" name="Google Shape;165;p6"/>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166" name="Google Shape;16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7"/>
          <p:cNvSpPr txBox="1"/>
          <p:nvPr>
            <p:ph type="title"/>
          </p:nvPr>
        </p:nvSpPr>
        <p:spPr>
          <a:xfrm>
            <a:off x="421256" y="366042"/>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The Internet…..</a:t>
            </a:r>
            <a:endParaRPr/>
          </a:p>
        </p:txBody>
      </p:sp>
      <p:sp>
        <p:nvSpPr>
          <p:cNvPr id="172" name="Google Shape;172;p7"/>
          <p:cNvSpPr txBox="1"/>
          <p:nvPr>
            <p:ph idx="1" type="body"/>
          </p:nvPr>
        </p:nvSpPr>
        <p:spPr>
          <a:xfrm>
            <a:off x="448965" y="1371601"/>
            <a:ext cx="8237836"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Although every country has such laws, they are very different from each other</a:t>
            </a:r>
            <a:endParaRPr/>
          </a:p>
          <a:p>
            <a:pPr indent="0" lvl="0" marL="0" rtl="0" algn="just">
              <a:spcBef>
                <a:spcPts val="560"/>
              </a:spcBef>
              <a:spcAft>
                <a:spcPts val="0"/>
              </a:spcAft>
              <a:buClr>
                <a:srgbClr val="BFBFBF"/>
              </a:buClr>
              <a:buSzPts val="2800"/>
              <a:buNone/>
            </a:pPr>
            <a:r>
              <a:t/>
            </a:r>
            <a:endParaRPr>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In some countries, publication of material criticizing the government or the established religion is effectively forbidden</a:t>
            </a:r>
            <a:endParaRPr/>
          </a:p>
          <a:p>
            <a:pPr indent="0" lvl="0" marL="0" rtl="0" algn="just">
              <a:spcBef>
                <a:spcPts val="560"/>
              </a:spcBef>
              <a:spcAft>
                <a:spcPts val="0"/>
              </a:spcAft>
              <a:buClr>
                <a:srgbClr val="BFBFBF"/>
              </a:buClr>
              <a:buSzPts val="2800"/>
              <a:buNone/>
            </a:pPr>
            <a:r>
              <a:t/>
            </a:r>
            <a:endParaRPr>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While in others it is a right guaranteed by the constitution and vigorously defended by the courts</a:t>
            </a:r>
            <a:endParaRPr/>
          </a:p>
        </p:txBody>
      </p:sp>
      <p:sp>
        <p:nvSpPr>
          <p:cNvPr id="173" name="Google Shape;17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174" name="Google Shape;174;p7"/>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175" name="Google Shape;17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9" name="Shape 179"/>
        <p:cNvGrpSpPr/>
        <p:nvPr/>
      </p:nvGrpSpPr>
      <p:grpSpPr>
        <a:xfrm>
          <a:off x="0" y="0"/>
          <a:ext cx="0" cy="0"/>
          <a:chOff x="0" y="0"/>
          <a:chExt cx="0" cy="0"/>
        </a:xfrm>
      </p:grpSpPr>
      <p:sp>
        <p:nvSpPr>
          <p:cNvPr id="180" name="Google Shape;180;p8"/>
          <p:cNvSpPr txBox="1"/>
          <p:nvPr>
            <p:ph type="title"/>
          </p:nvPr>
        </p:nvSpPr>
        <p:spPr>
          <a:xfrm>
            <a:off x="428182" y="296769"/>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The Internet…..</a:t>
            </a:r>
            <a:endParaRPr/>
          </a:p>
        </p:txBody>
      </p:sp>
      <p:sp>
        <p:nvSpPr>
          <p:cNvPr id="181" name="Google Shape;181;p8"/>
          <p:cNvSpPr txBox="1"/>
          <p:nvPr>
            <p:ph idx="1" type="body"/>
          </p:nvPr>
        </p:nvSpPr>
        <p:spPr>
          <a:xfrm>
            <a:off x="448964" y="1371601"/>
            <a:ext cx="8237836"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The coming of the internet (and satellite television) has made these differences much more apparent and much more important than they used to be</a:t>
            </a:r>
            <a:br>
              <a:rPr lang="en-US">
                <a:solidFill>
                  <a:schemeClr val="dk1"/>
                </a:solidFill>
              </a:rPr>
            </a:br>
            <a:endParaRPr sz="12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Since material flows across borders so easily, it is both much likelier that material that violates publication laws will come into a country and more difficult for the country to enforce its own laws</a:t>
            </a:r>
            <a:endParaRPr/>
          </a:p>
          <a:p>
            <a:pPr indent="0" lvl="0" marL="0" rtl="0" algn="just">
              <a:spcBef>
                <a:spcPts val="280"/>
              </a:spcBef>
              <a:spcAft>
                <a:spcPts val="0"/>
              </a:spcAft>
              <a:buClr>
                <a:srgbClr val="BFBFBF"/>
              </a:buClr>
              <a:buSzPts val="1400"/>
              <a:buNone/>
            </a:pPr>
            <a:r>
              <a:t/>
            </a:r>
            <a:endParaRPr sz="14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The roles and responsibilities of ISPs are a central element in the way these issues are addressed</a:t>
            </a:r>
            <a:endParaRPr/>
          </a:p>
        </p:txBody>
      </p:sp>
      <p:sp>
        <p:nvSpPr>
          <p:cNvPr id="182" name="Google Shape;18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183" name="Google Shape;183;p8"/>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184" name="Google Shape;18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p9"/>
          <p:cNvSpPr txBox="1"/>
          <p:nvPr>
            <p:ph type="title"/>
          </p:nvPr>
        </p:nvSpPr>
        <p:spPr>
          <a:xfrm>
            <a:off x="448964" y="296769"/>
            <a:ext cx="8229600" cy="610820"/>
          </a:xfrm>
          <a:prstGeom prst="rect">
            <a:avLst/>
          </a:prstGeom>
          <a:noFill/>
          <a:ln>
            <a:noFill/>
          </a:ln>
          <a:effectLst>
            <a:outerShdw blurRad="50800" rotWithShape="0" algn="tl" dir="2700000" dist="38100">
              <a:srgbClr val="000000">
                <a:alpha val="55686"/>
              </a:srgbClr>
            </a:outerShdw>
          </a:effectLst>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3600"/>
              <a:buFont typeface="Calibri"/>
              <a:buNone/>
            </a:pPr>
            <a:r>
              <a:rPr lang="en-US">
                <a:solidFill>
                  <a:srgbClr val="FFC000"/>
                </a:solidFill>
              </a:rPr>
              <a:t>Internet service providers</a:t>
            </a:r>
            <a:endParaRPr/>
          </a:p>
        </p:txBody>
      </p:sp>
      <p:sp>
        <p:nvSpPr>
          <p:cNvPr id="190" name="Google Shape;190;p9"/>
          <p:cNvSpPr txBox="1"/>
          <p:nvPr>
            <p:ph idx="1" type="body"/>
          </p:nvPr>
        </p:nvSpPr>
        <p:spPr>
          <a:xfrm>
            <a:off x="448964" y="1371601"/>
            <a:ext cx="8237836" cy="480609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a:solidFill>
                  <a:schemeClr val="dk1"/>
                </a:solidFill>
              </a:rPr>
              <a:t>The central issue we need to consider is how far an Internet Service Provider can be held responsible for material generated by its customers</a:t>
            </a:r>
            <a:endParaRPr/>
          </a:p>
          <a:p>
            <a:pPr indent="0" lvl="0" marL="0" rtl="0" algn="just">
              <a:spcBef>
                <a:spcPts val="560"/>
              </a:spcBef>
              <a:spcAft>
                <a:spcPts val="0"/>
              </a:spcAft>
              <a:buClr>
                <a:schemeClr val="dk1"/>
              </a:buClr>
              <a:buSzPts val="2800"/>
              <a:buNone/>
            </a:pPr>
            <a:r>
              <a:rPr lang="en-US">
                <a:solidFill>
                  <a:schemeClr val="dk1"/>
                </a:solidFill>
              </a:rPr>
              <a:t>In Europe, the position is governed by the European Directive 2000/31/EC. In the UK this directive is implemented through the Electronic Commerce (EC</a:t>
            </a:r>
            <a:endParaRPr/>
          </a:p>
          <a:p>
            <a:pPr indent="0" lvl="0" marL="0" rtl="0" algn="just">
              <a:spcBef>
                <a:spcPts val="560"/>
              </a:spcBef>
              <a:spcAft>
                <a:spcPts val="0"/>
              </a:spcAft>
              <a:buClr>
                <a:schemeClr val="dk1"/>
              </a:buClr>
              <a:buSzPts val="2800"/>
              <a:buNone/>
            </a:pPr>
            <a:r>
              <a:rPr lang="en-US">
                <a:solidFill>
                  <a:schemeClr val="dk1"/>
                </a:solidFill>
              </a:rPr>
              <a:t>Directive) Regulations 2002</a:t>
            </a:r>
            <a:endParaRPr/>
          </a:p>
          <a:p>
            <a:pPr indent="0" lvl="0" marL="0" rtl="0" algn="l">
              <a:spcBef>
                <a:spcPts val="200"/>
              </a:spcBef>
              <a:spcAft>
                <a:spcPts val="0"/>
              </a:spcAft>
              <a:buClr>
                <a:srgbClr val="BFBFBF"/>
              </a:buClr>
              <a:buSzPts val="1000"/>
              <a:buNone/>
            </a:pPr>
            <a:r>
              <a:t/>
            </a:r>
            <a:endParaRPr sz="1000">
              <a:solidFill>
                <a:schemeClr val="dk1"/>
              </a:solidFill>
            </a:endParaRPr>
          </a:p>
          <a:p>
            <a:pPr indent="0" lvl="0" marL="0" rtl="0" algn="just">
              <a:spcBef>
                <a:spcPts val="560"/>
              </a:spcBef>
              <a:spcAft>
                <a:spcPts val="0"/>
              </a:spcAft>
              <a:buClr>
                <a:schemeClr val="dk1"/>
              </a:buClr>
              <a:buSzPts val="2800"/>
              <a:buNone/>
            </a:pPr>
            <a:r>
              <a:rPr lang="en-US">
                <a:solidFill>
                  <a:schemeClr val="dk1"/>
                </a:solidFill>
              </a:rPr>
              <a:t>These regulations follow the EC Directive in emphasizing three roles that an ISP may play: </a:t>
            </a:r>
            <a:r>
              <a:rPr i="1" lang="en-US">
                <a:solidFill>
                  <a:schemeClr val="dk1"/>
                </a:solidFill>
              </a:rPr>
              <a:t>mere conduit</a:t>
            </a:r>
            <a:r>
              <a:rPr lang="en-US">
                <a:solidFill>
                  <a:schemeClr val="dk1"/>
                </a:solidFill>
              </a:rPr>
              <a:t>, </a:t>
            </a:r>
            <a:r>
              <a:rPr i="1" lang="en-US">
                <a:solidFill>
                  <a:schemeClr val="dk1"/>
                </a:solidFill>
              </a:rPr>
              <a:t>caching</a:t>
            </a:r>
            <a:r>
              <a:rPr lang="en-US">
                <a:solidFill>
                  <a:schemeClr val="dk1"/>
                </a:solidFill>
              </a:rPr>
              <a:t>, and </a:t>
            </a:r>
            <a:r>
              <a:rPr i="1" lang="en-US">
                <a:solidFill>
                  <a:schemeClr val="dk1"/>
                </a:solidFill>
              </a:rPr>
              <a:t>hosting</a:t>
            </a:r>
            <a:endParaRPr>
              <a:solidFill>
                <a:schemeClr val="dk1"/>
              </a:solidFill>
            </a:endParaRPr>
          </a:p>
        </p:txBody>
      </p:sp>
      <p:sp>
        <p:nvSpPr>
          <p:cNvPr id="191" name="Google Shape;191;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8/10/2021</a:t>
            </a:r>
            <a:endParaRPr/>
          </a:p>
        </p:txBody>
      </p:sp>
      <p:sp>
        <p:nvSpPr>
          <p:cNvPr id="192" name="Google Shape;192;p9"/>
          <p:cNvSpPr txBox="1"/>
          <p:nvPr>
            <p:ph idx="11" type="ftr"/>
          </p:nvPr>
        </p:nvSpPr>
        <p:spPr>
          <a:xfrm>
            <a:off x="2590800"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FAST-NUCES CS449-PIT [Fall-2020]</a:t>
            </a:r>
            <a:endParaRPr/>
          </a:p>
        </p:txBody>
      </p:sp>
      <p:sp>
        <p:nvSpPr>
          <p:cNvPr id="193" name="Google Shape;19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2014-11-17T08:58:51Z</dcterms:created>
  <dc:creator>farrukh</dc:creator>
</cp:coreProperties>
</file>