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 id="2147483757" r:id="rId2"/>
    <p:sldMasterId id="2147483860" r:id="rId3"/>
  </p:sldMasterIdLst>
  <p:notesMasterIdLst>
    <p:notesMasterId r:id="rId39"/>
  </p:notesMasterIdLst>
  <p:handoutMasterIdLst>
    <p:handoutMasterId r:id="rId40"/>
  </p:handoutMasterIdLst>
  <p:sldIdLst>
    <p:sldId id="256" r:id="rId4"/>
    <p:sldId id="257" r:id="rId5"/>
    <p:sldId id="281" r:id="rId6"/>
    <p:sldId id="332" r:id="rId7"/>
    <p:sldId id="333" r:id="rId8"/>
    <p:sldId id="334" r:id="rId9"/>
    <p:sldId id="335" r:id="rId10"/>
    <p:sldId id="336" r:id="rId11"/>
    <p:sldId id="307"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9144000" cy="6858000" type="screen4x3"/>
  <p:notesSz cx="6797675" cy="9926638"/>
  <p:defaultTex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1066" autoAdjust="0"/>
  </p:normalViewPr>
  <p:slideViewPr>
    <p:cSldViewPr>
      <p:cViewPr varScale="1">
        <p:scale>
          <a:sx n="67" d="100"/>
          <a:sy n="67" d="100"/>
        </p:scale>
        <p:origin x="1632" y="66"/>
      </p:cViewPr>
      <p:guideLst>
        <p:guide orient="horz" pos="2160"/>
        <p:guide pos="2880"/>
      </p:guideLst>
    </p:cSldViewPr>
  </p:slideViewPr>
  <p:outlineViewPr>
    <p:cViewPr>
      <p:scale>
        <a:sx n="33" d="100"/>
        <a:sy n="33" d="100"/>
      </p:scale>
      <p:origin x="0" y="-1061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GB"/>
          </a:p>
        </p:txBody>
      </p:sp>
      <p:sp>
        <p:nvSpPr>
          <p:cNvPr id="2048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GB"/>
          </a:p>
        </p:txBody>
      </p:sp>
      <p:sp>
        <p:nvSpPr>
          <p:cNvPr id="2048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n-GB"/>
          </a:p>
        </p:txBody>
      </p:sp>
      <p:sp>
        <p:nvSpPr>
          <p:cNvPr id="2048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185EFA6A-554F-42AA-99D3-BAB6D03D0DAA}" type="slidenum">
              <a:rPr lang="en-GB"/>
              <a:pPr>
                <a:defRPr/>
              </a:pPr>
              <a:t>‹#›</a:t>
            </a:fld>
            <a:endParaRPr lang="en-GB"/>
          </a:p>
        </p:txBody>
      </p:sp>
    </p:spTree>
    <p:extLst>
      <p:ext uri="{BB962C8B-B14F-4D97-AF65-F5344CB8AC3E}">
        <p14:creationId xmlns:p14="http://schemas.microsoft.com/office/powerpoint/2010/main" val="58984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vl1pPr>
          </a:lstStyle>
          <a:p>
            <a:pPr>
              <a:defRPr/>
            </a:pPr>
            <a:fld id="{339F35D9-6120-489C-8880-F9AC864C4215}" type="datetimeFigureOut">
              <a:rPr lang="en-US"/>
              <a:pPr>
                <a:defRPr/>
              </a:pPr>
              <a:t>9/21/2021</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hangingPunct="1">
              <a:defRPr sz="1200"/>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317F14B-8CFE-4219-874D-A5986665A1B2}" type="slidenum">
              <a:rPr lang="en-GB"/>
              <a:pPr>
                <a:defRPr/>
              </a:pPr>
              <a:t>‹#›</a:t>
            </a:fld>
            <a:endParaRPr lang="en-GB"/>
          </a:p>
        </p:txBody>
      </p:sp>
    </p:spTree>
    <p:extLst>
      <p:ext uri="{BB962C8B-B14F-4D97-AF65-F5344CB8AC3E}">
        <p14:creationId xmlns:p14="http://schemas.microsoft.com/office/powerpoint/2010/main" val="1994457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1</a:t>
            </a:fld>
            <a:endParaRPr lang="en-GB"/>
          </a:p>
        </p:txBody>
      </p:sp>
    </p:spTree>
    <p:extLst>
      <p:ext uri="{BB962C8B-B14F-4D97-AF65-F5344CB8AC3E}">
        <p14:creationId xmlns:p14="http://schemas.microsoft.com/office/powerpoint/2010/main" val="187870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51B5E59-7979-422F-ACC1-A929F3015E49}" type="slidenum">
              <a:rPr lang="en-GB" sz="1200"/>
              <a:pPr/>
              <a:t>2</a:t>
            </a:fld>
            <a:endParaRPr lang="en-GB" sz="1200"/>
          </a:p>
        </p:txBody>
      </p:sp>
    </p:spTree>
    <p:extLst>
      <p:ext uri="{BB962C8B-B14F-4D97-AF65-F5344CB8AC3E}">
        <p14:creationId xmlns:p14="http://schemas.microsoft.com/office/powerpoint/2010/main" val="259427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10</a:t>
            </a:fld>
            <a:endParaRPr lang="en-GB"/>
          </a:p>
        </p:txBody>
      </p:sp>
    </p:spTree>
    <p:extLst>
      <p:ext uri="{BB962C8B-B14F-4D97-AF65-F5344CB8AC3E}">
        <p14:creationId xmlns:p14="http://schemas.microsoft.com/office/powerpoint/2010/main" val="417616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22</a:t>
            </a:fld>
            <a:endParaRPr lang="en-GB"/>
          </a:p>
        </p:txBody>
      </p:sp>
    </p:spTree>
    <p:extLst>
      <p:ext uri="{BB962C8B-B14F-4D97-AF65-F5344CB8AC3E}">
        <p14:creationId xmlns:p14="http://schemas.microsoft.com/office/powerpoint/2010/main" val="73278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23152D8D-1E63-4916-8452-6E0E046A847A}"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D8557842-F300-4068-A2CE-37B1540B9EFB}" type="slidenum">
              <a:rPr lang="en-GB"/>
              <a:pPr>
                <a:defRPr/>
              </a:pPr>
              <a:t>‹#›</a:t>
            </a:fld>
            <a:endParaRPr lang="en-GB"/>
          </a:p>
        </p:txBody>
      </p:sp>
    </p:spTree>
    <p:extLst>
      <p:ext uri="{BB962C8B-B14F-4D97-AF65-F5344CB8AC3E}">
        <p14:creationId xmlns:p14="http://schemas.microsoft.com/office/powerpoint/2010/main" val="23119699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8FE7C8C6-D5F6-4B71-AF79-A402547F7417}"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4B5FF48-F852-432F-82B4-DBB1A801BC68}" type="slidenum">
              <a:rPr lang="en-GB"/>
              <a:pPr>
                <a:defRPr/>
              </a:pPr>
              <a:t>‹#›</a:t>
            </a:fld>
            <a:endParaRPr lang="en-GB"/>
          </a:p>
        </p:txBody>
      </p:sp>
    </p:spTree>
    <p:extLst>
      <p:ext uri="{BB962C8B-B14F-4D97-AF65-F5344CB8AC3E}">
        <p14:creationId xmlns:p14="http://schemas.microsoft.com/office/powerpoint/2010/main" val="26128748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A1F39C8-C0AA-4E43-86CA-114A97A6E579}"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2927AF1-F4F6-4452-B1CF-652904450E4A}" type="slidenum">
              <a:rPr lang="en-GB"/>
              <a:pPr>
                <a:defRPr/>
              </a:pPr>
              <a:t>‹#›</a:t>
            </a:fld>
            <a:endParaRPr lang="en-GB"/>
          </a:p>
        </p:txBody>
      </p:sp>
    </p:spTree>
    <p:extLst>
      <p:ext uri="{BB962C8B-B14F-4D97-AF65-F5344CB8AC3E}">
        <p14:creationId xmlns:p14="http://schemas.microsoft.com/office/powerpoint/2010/main" val="30042128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AB78D2B-0075-4E96-94E6-501360B35783}"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E08C0F7-91EE-4A7E-9793-E3177C159E58}" type="slidenum">
              <a:rPr lang="en-GB"/>
              <a:pPr>
                <a:defRPr/>
              </a:pPr>
              <a:t>‹#›</a:t>
            </a:fld>
            <a:endParaRPr lang="en-GB"/>
          </a:p>
        </p:txBody>
      </p:sp>
    </p:spTree>
    <p:extLst>
      <p:ext uri="{BB962C8B-B14F-4D97-AF65-F5344CB8AC3E}">
        <p14:creationId xmlns:p14="http://schemas.microsoft.com/office/powerpoint/2010/main" val="11413466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EEEF666-8A03-4F17-88A1-1C3D28090869}"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FD185636-F721-42E4-8921-552BE94D5DE5}" type="slidenum">
              <a:rPr lang="en-GB"/>
              <a:pPr>
                <a:defRPr/>
              </a:pPr>
              <a:t>‹#›</a:t>
            </a:fld>
            <a:endParaRPr lang="en-GB"/>
          </a:p>
        </p:txBody>
      </p:sp>
    </p:spTree>
    <p:extLst>
      <p:ext uri="{BB962C8B-B14F-4D97-AF65-F5344CB8AC3E}">
        <p14:creationId xmlns:p14="http://schemas.microsoft.com/office/powerpoint/2010/main" val="28959646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7C24A54-8864-4BB9-A84F-E1AC09D71BC6}"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9ACBB00-8566-43E6-ADDD-E4CB26A99CE2}" type="slidenum">
              <a:rPr lang="en-GB"/>
              <a:pPr>
                <a:defRPr/>
              </a:pPr>
              <a:t>‹#›</a:t>
            </a:fld>
            <a:endParaRPr lang="en-GB"/>
          </a:p>
        </p:txBody>
      </p:sp>
    </p:spTree>
    <p:extLst>
      <p:ext uri="{BB962C8B-B14F-4D97-AF65-F5344CB8AC3E}">
        <p14:creationId xmlns:p14="http://schemas.microsoft.com/office/powerpoint/2010/main" val="541863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370A75B0-580E-4C36-A559-66A530103D20}" type="datetime1">
              <a:rPr lang="en-US" smtClean="0"/>
              <a:t>9/21/2021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0BEAF68-3DFD-4D0C-B587-F4E47BB9D918}" type="slidenum">
              <a:rPr lang="en-GB"/>
              <a:pPr>
                <a:defRPr/>
              </a:pPr>
              <a:t>‹#›</a:t>
            </a:fld>
            <a:endParaRPr lang="en-GB"/>
          </a:p>
        </p:txBody>
      </p:sp>
    </p:spTree>
    <p:extLst>
      <p:ext uri="{BB962C8B-B14F-4D97-AF65-F5344CB8AC3E}">
        <p14:creationId xmlns:p14="http://schemas.microsoft.com/office/powerpoint/2010/main" val="12524021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5E16CB12-AA67-40FF-97F9-F8352AF63CCD}" type="datetime1">
              <a:rPr lang="en-US" smtClean="0"/>
              <a:t>9/21/2021</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9" name="Slide Number Placeholder 5"/>
          <p:cNvSpPr>
            <a:spLocks noGrp="1"/>
          </p:cNvSpPr>
          <p:nvPr>
            <p:ph type="sldNum" sz="quarter" idx="12"/>
          </p:nvPr>
        </p:nvSpPr>
        <p:spPr/>
        <p:txBody>
          <a:bodyPr/>
          <a:lstStyle>
            <a:lvl1pPr>
              <a:defRPr/>
            </a:lvl1pPr>
          </a:lstStyle>
          <a:p>
            <a:pPr>
              <a:defRPr/>
            </a:pPr>
            <a:fld id="{74DA7CC2-40A4-4740-B0F2-6C2DAD3CB5B3}" type="slidenum">
              <a:rPr lang="en-GB"/>
              <a:pPr>
                <a:defRPr/>
              </a:pPr>
              <a:t>‹#›</a:t>
            </a:fld>
            <a:endParaRPr lang="en-GB"/>
          </a:p>
        </p:txBody>
      </p:sp>
    </p:spTree>
    <p:extLst>
      <p:ext uri="{BB962C8B-B14F-4D97-AF65-F5344CB8AC3E}">
        <p14:creationId xmlns:p14="http://schemas.microsoft.com/office/powerpoint/2010/main" val="32089317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035F2B72-49B2-4EE4-9877-5CD3D8D75EF1}" type="datetime1">
              <a:rPr lang="en-US" smtClean="0"/>
              <a:t>9/21/2021</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5" name="Slide Number Placeholder 5"/>
          <p:cNvSpPr>
            <a:spLocks noGrp="1"/>
          </p:cNvSpPr>
          <p:nvPr>
            <p:ph type="sldNum" sz="quarter" idx="12"/>
          </p:nvPr>
        </p:nvSpPr>
        <p:spPr/>
        <p:txBody>
          <a:bodyPr/>
          <a:lstStyle>
            <a:lvl1pPr>
              <a:defRPr/>
            </a:lvl1pPr>
          </a:lstStyle>
          <a:p>
            <a:pPr>
              <a:defRPr/>
            </a:pPr>
            <a:fld id="{EDD3BB3C-B418-48A6-81E2-AF404C00A22F}" type="slidenum">
              <a:rPr lang="en-GB"/>
              <a:pPr>
                <a:defRPr/>
              </a:pPr>
              <a:t>‹#›</a:t>
            </a:fld>
            <a:endParaRPr lang="en-GB"/>
          </a:p>
        </p:txBody>
      </p:sp>
    </p:spTree>
    <p:extLst>
      <p:ext uri="{BB962C8B-B14F-4D97-AF65-F5344CB8AC3E}">
        <p14:creationId xmlns:p14="http://schemas.microsoft.com/office/powerpoint/2010/main" val="10374480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5301C9-570A-4579-A9DD-78EAE70DA4C2}" type="datetime1">
              <a:rPr lang="en-US" smtClean="0"/>
              <a:t>9/21/2021</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4" name="Slide Number Placeholder 5"/>
          <p:cNvSpPr>
            <a:spLocks noGrp="1"/>
          </p:cNvSpPr>
          <p:nvPr>
            <p:ph type="sldNum" sz="quarter" idx="12"/>
          </p:nvPr>
        </p:nvSpPr>
        <p:spPr/>
        <p:txBody>
          <a:bodyPr/>
          <a:lstStyle>
            <a:lvl1pPr>
              <a:defRPr/>
            </a:lvl1pPr>
          </a:lstStyle>
          <a:p>
            <a:pPr>
              <a:defRPr/>
            </a:pPr>
            <a:fld id="{FB0BA22B-60A8-41ED-9091-91A3B626DED7}" type="slidenum">
              <a:rPr lang="en-GB"/>
              <a:pPr>
                <a:defRPr/>
              </a:pPr>
              <a:t>‹#›</a:t>
            </a:fld>
            <a:endParaRPr lang="en-GB"/>
          </a:p>
        </p:txBody>
      </p:sp>
    </p:spTree>
    <p:extLst>
      <p:ext uri="{BB962C8B-B14F-4D97-AF65-F5344CB8AC3E}">
        <p14:creationId xmlns:p14="http://schemas.microsoft.com/office/powerpoint/2010/main" val="23070142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8C08FBA-E789-4E34-A9FF-DE98A0724F1C}" type="datetime1">
              <a:rPr lang="en-US" smtClean="0"/>
              <a:t>9/21/2021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B2C3937-7D28-4C30-A0AA-EC17A80C94CC}" type="slidenum">
              <a:rPr lang="en-GB"/>
              <a:pPr>
                <a:defRPr/>
              </a:pPr>
              <a:t>‹#›</a:t>
            </a:fld>
            <a:endParaRPr lang="en-GB"/>
          </a:p>
        </p:txBody>
      </p:sp>
    </p:spTree>
    <p:extLst>
      <p:ext uri="{BB962C8B-B14F-4D97-AF65-F5344CB8AC3E}">
        <p14:creationId xmlns:p14="http://schemas.microsoft.com/office/powerpoint/2010/main" val="7503206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8C89DDC-06AF-495F-B48D-C8C15878B78C}"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0F9F7427-E17A-4F6F-971B-07A0C80B107C}" type="slidenum">
              <a:rPr lang="en-GB"/>
              <a:pPr>
                <a:defRPr/>
              </a:pPr>
              <a:t>‹#›</a:t>
            </a:fld>
            <a:endParaRPr lang="en-GB"/>
          </a:p>
        </p:txBody>
      </p:sp>
    </p:spTree>
    <p:extLst>
      <p:ext uri="{BB962C8B-B14F-4D97-AF65-F5344CB8AC3E}">
        <p14:creationId xmlns:p14="http://schemas.microsoft.com/office/powerpoint/2010/main" val="4158140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ACA13BE-2CAC-4BB9-BA5D-BDCAFA6C36C8}" type="datetime1">
              <a:rPr lang="en-US" smtClean="0"/>
              <a:t>9/21/2021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57ACDE84-6496-4DCD-BCED-2346FE70D8CE}" type="slidenum">
              <a:rPr lang="en-GB"/>
              <a:pPr>
                <a:defRPr/>
              </a:pPr>
              <a:t>‹#›</a:t>
            </a:fld>
            <a:endParaRPr lang="en-GB"/>
          </a:p>
        </p:txBody>
      </p:sp>
    </p:spTree>
    <p:extLst>
      <p:ext uri="{BB962C8B-B14F-4D97-AF65-F5344CB8AC3E}">
        <p14:creationId xmlns:p14="http://schemas.microsoft.com/office/powerpoint/2010/main" val="16302361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58A13E7-F0BB-414E-90FD-3FBCB354F556}"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C116378-3558-4117-9116-A4B31CB48423}" type="slidenum">
              <a:rPr lang="en-GB"/>
              <a:pPr>
                <a:defRPr/>
              </a:pPr>
              <a:t>‹#›</a:t>
            </a:fld>
            <a:endParaRPr lang="en-GB"/>
          </a:p>
        </p:txBody>
      </p:sp>
    </p:spTree>
    <p:extLst>
      <p:ext uri="{BB962C8B-B14F-4D97-AF65-F5344CB8AC3E}">
        <p14:creationId xmlns:p14="http://schemas.microsoft.com/office/powerpoint/2010/main" val="29857024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2F48EB15-68F4-42EB-B7A1-60EE8EC170D4}"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A0F13DC2-EF08-4CB7-9A9E-0EB612205876}" type="slidenum">
              <a:rPr lang="en-GB"/>
              <a:pPr>
                <a:defRPr/>
              </a:pPr>
              <a:t>‹#›</a:t>
            </a:fld>
            <a:endParaRPr lang="en-GB"/>
          </a:p>
        </p:txBody>
      </p:sp>
    </p:spTree>
    <p:extLst>
      <p:ext uri="{BB962C8B-B14F-4D97-AF65-F5344CB8AC3E}">
        <p14:creationId xmlns:p14="http://schemas.microsoft.com/office/powerpoint/2010/main" val="15921925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E1BEB290-CC0A-44B0-9CD4-3D7063F11532}"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pPr>
                <a:defRPr/>
              </a:pPr>
              <a:t>‹#›</a:t>
            </a:fld>
            <a:endParaRPr lang="en-GB"/>
          </a:p>
        </p:txBody>
      </p:sp>
      <p:pic>
        <p:nvPicPr>
          <p:cNvPr id="8" name="Picture 7">
            <a:extLst>
              <a:ext uri="{FF2B5EF4-FFF2-40B4-BE49-F238E27FC236}">
                <a16:creationId xmlns:a16="http://schemas.microsoft.com/office/drawing/2014/main" id="{801C4C30-24A7-4285-981D-C25AFC9774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8788" y="3172852"/>
            <a:ext cx="1146423" cy="1146423"/>
          </a:xfrm>
          <a:prstGeom prst="rect">
            <a:avLst/>
          </a:prstGeom>
        </p:spPr>
      </p:pic>
    </p:spTree>
    <p:extLst>
      <p:ext uri="{BB962C8B-B14F-4D97-AF65-F5344CB8AC3E}">
        <p14:creationId xmlns:p14="http://schemas.microsoft.com/office/powerpoint/2010/main" val="21902800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8771E348-1542-47BE-92CC-BBDE7D4301FA}" type="datetime1">
              <a:rPr lang="en-US" smtClean="0"/>
              <a:t>9/21/2021</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pic>
        <p:nvPicPr>
          <p:cNvPr id="10" name="Picture 9">
            <a:extLst>
              <a:ext uri="{FF2B5EF4-FFF2-40B4-BE49-F238E27FC236}">
                <a16:creationId xmlns:a16="http://schemas.microsoft.com/office/drawing/2014/main" id="{5D601823-1C44-472C-86F8-01EDC5D8DD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2222" y="33959"/>
            <a:ext cx="852686" cy="852686"/>
          </a:xfrm>
          <a:prstGeom prst="rect">
            <a:avLst/>
          </a:prstGeom>
        </p:spPr>
      </p:pic>
    </p:spTree>
    <p:extLst>
      <p:ext uri="{BB962C8B-B14F-4D97-AF65-F5344CB8AC3E}">
        <p14:creationId xmlns:p14="http://schemas.microsoft.com/office/powerpoint/2010/main" val="3791986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2C3BDB19-6C85-4DE8-96DF-312C9147EF9F}" type="datetime1">
              <a:rPr lang="en-US" smtClean="0"/>
              <a:t>9/21/2021</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31037559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3AF85BC7-7E8B-4A4E-A070-4743D5488743}" type="datetime1">
              <a:rPr lang="en-US" smtClean="0"/>
              <a:t>9/21/2021</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7204816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01260337-8E66-4B31-90A3-E1A75623641B}" type="datetime1">
              <a:rPr lang="en-US" smtClean="0"/>
              <a:t>9/21/2021</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42016712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450F20B2-38E9-421D-B489-BE7805CE2AA8}" type="datetime1">
              <a:rPr lang="en-US" smtClean="0"/>
              <a:t>9/21/2021</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174181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E4313F2E-DC32-4791-93FE-6419E0B49ECB}" type="datetime1">
              <a:rPr lang="en-US" smtClean="0"/>
              <a:t>9/21/2021</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2877509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18B08D-D005-48A7-A0E2-7AAB9E0AF9AA}" type="datetime1">
              <a:rPr lang="en-US" smtClean="0"/>
              <a:t>9/21/2021</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0D275153-876A-4019-87CC-073D599360AA}" type="slidenum">
              <a:rPr lang="en-GB"/>
              <a:pPr>
                <a:defRPr/>
              </a:pPr>
              <a:t>‹#›</a:t>
            </a:fld>
            <a:endParaRPr lang="en-GB"/>
          </a:p>
        </p:txBody>
      </p:sp>
    </p:spTree>
    <p:extLst>
      <p:ext uri="{BB962C8B-B14F-4D97-AF65-F5344CB8AC3E}">
        <p14:creationId xmlns:p14="http://schemas.microsoft.com/office/powerpoint/2010/main" val="10977823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19CE4867-F1F6-4DF9-9408-2E1EDC2A8F0B}" type="datetime1">
              <a:rPr lang="en-US" smtClean="0"/>
              <a:t>9/21/2021</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11910105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21327C5E-F6A5-4747-AF25-B753E5A336C5}" type="datetime1">
              <a:rPr lang="en-US" smtClean="0"/>
              <a:t>9/21/2021</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32273232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7CCC8D87-4179-442E-BA5B-189E47E986B0}" type="datetime1">
              <a:rPr lang="en-US" smtClean="0"/>
              <a:t>9/21/2021</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8539794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F545A53-21E7-4866-B62C-93F4193D0343}" type="datetime1">
              <a:rPr lang="en-US" smtClean="0"/>
              <a:t>9/21/2021</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6726693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65C43985-06E9-44C8-89D7-95371216F46B}" type="datetime1">
              <a:rPr lang="en-US" smtClean="0"/>
              <a:t>9/21/2021</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42340255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BB69602D-6865-40E0-9103-EB7AED4E9D7D}" type="datetime1">
              <a:rPr lang="en-US" smtClean="0"/>
              <a:t>9/21/2021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468089E6-152E-4943-93E2-815B1E7A6A0E}" type="slidenum">
              <a:rPr lang="en-GB"/>
              <a:pPr>
                <a:defRPr/>
              </a:pPr>
              <a:t>‹#›</a:t>
            </a:fld>
            <a:endParaRPr lang="en-GB"/>
          </a:p>
        </p:txBody>
      </p:sp>
    </p:spTree>
    <p:extLst>
      <p:ext uri="{BB962C8B-B14F-4D97-AF65-F5344CB8AC3E}">
        <p14:creationId xmlns:p14="http://schemas.microsoft.com/office/powerpoint/2010/main" val="36482320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9F4E641C-6BFD-4461-B915-66EC1DD0E607}" type="datetime1">
              <a:rPr lang="en-US" smtClean="0"/>
              <a:t>9/21/2021</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9" name="Slide Number Placeholder 5"/>
          <p:cNvSpPr>
            <a:spLocks noGrp="1"/>
          </p:cNvSpPr>
          <p:nvPr>
            <p:ph type="sldNum" sz="quarter" idx="12"/>
          </p:nvPr>
        </p:nvSpPr>
        <p:spPr/>
        <p:txBody>
          <a:bodyPr/>
          <a:lstStyle>
            <a:lvl1pPr>
              <a:defRPr/>
            </a:lvl1pPr>
          </a:lstStyle>
          <a:p>
            <a:pPr>
              <a:defRPr/>
            </a:pPr>
            <a:fld id="{BDFDFA4C-7788-471E-B63F-FD6022443C6B}" type="slidenum">
              <a:rPr lang="en-GB"/>
              <a:pPr>
                <a:defRPr/>
              </a:pPr>
              <a:t>‹#›</a:t>
            </a:fld>
            <a:endParaRPr lang="en-GB"/>
          </a:p>
        </p:txBody>
      </p:sp>
    </p:spTree>
    <p:extLst>
      <p:ext uri="{BB962C8B-B14F-4D97-AF65-F5344CB8AC3E}">
        <p14:creationId xmlns:p14="http://schemas.microsoft.com/office/powerpoint/2010/main" val="30408350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008C5B9F-53F9-4041-9550-F2E140C987D8}" type="datetime1">
              <a:rPr lang="en-US" smtClean="0"/>
              <a:t>9/21/2021</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5" name="Slide Number Placeholder 5"/>
          <p:cNvSpPr>
            <a:spLocks noGrp="1"/>
          </p:cNvSpPr>
          <p:nvPr>
            <p:ph type="sldNum" sz="quarter" idx="12"/>
          </p:nvPr>
        </p:nvSpPr>
        <p:spPr/>
        <p:txBody>
          <a:bodyPr/>
          <a:lstStyle>
            <a:lvl1pPr>
              <a:defRPr/>
            </a:lvl1pPr>
          </a:lstStyle>
          <a:p>
            <a:pPr>
              <a:defRPr/>
            </a:pPr>
            <a:fld id="{2AC9C439-5A8E-48D6-93AB-5D6F6A68B5CB}" type="slidenum">
              <a:rPr lang="en-GB"/>
              <a:pPr>
                <a:defRPr/>
              </a:pPr>
              <a:t>‹#›</a:t>
            </a:fld>
            <a:endParaRPr lang="en-GB"/>
          </a:p>
        </p:txBody>
      </p:sp>
    </p:spTree>
    <p:extLst>
      <p:ext uri="{BB962C8B-B14F-4D97-AF65-F5344CB8AC3E}">
        <p14:creationId xmlns:p14="http://schemas.microsoft.com/office/powerpoint/2010/main" val="1597338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B29D2FA-9D08-4B78-9EC5-8940902233AB}" type="datetime1">
              <a:rPr lang="en-US" smtClean="0"/>
              <a:t>9/21/2021</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4" name="Slide Number Placeholder 5"/>
          <p:cNvSpPr>
            <a:spLocks noGrp="1"/>
          </p:cNvSpPr>
          <p:nvPr>
            <p:ph type="sldNum" sz="quarter" idx="12"/>
          </p:nvPr>
        </p:nvSpPr>
        <p:spPr/>
        <p:txBody>
          <a:bodyPr/>
          <a:lstStyle>
            <a:lvl1pPr>
              <a:defRPr/>
            </a:lvl1pPr>
          </a:lstStyle>
          <a:p>
            <a:pPr>
              <a:defRPr/>
            </a:pPr>
            <a:fld id="{F64003EE-599B-4745-95C7-CCFD1275EBC9}" type="slidenum">
              <a:rPr lang="en-GB"/>
              <a:pPr>
                <a:defRPr/>
              </a:pPr>
              <a:t>‹#›</a:t>
            </a:fld>
            <a:endParaRPr lang="en-GB"/>
          </a:p>
        </p:txBody>
      </p:sp>
    </p:spTree>
    <p:extLst>
      <p:ext uri="{BB962C8B-B14F-4D97-AF65-F5344CB8AC3E}">
        <p14:creationId xmlns:p14="http://schemas.microsoft.com/office/powerpoint/2010/main" val="29126391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0CEB338-0286-432B-A7AF-65850C048B19}" type="datetime1">
              <a:rPr lang="en-US" smtClean="0"/>
              <a:t>9/21/2021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FF7681A7-8EB3-4074-A596-5AE76A54D2B2}" type="slidenum">
              <a:rPr lang="en-GB"/>
              <a:pPr>
                <a:defRPr/>
              </a:pPr>
              <a:t>‹#›</a:t>
            </a:fld>
            <a:endParaRPr lang="en-GB"/>
          </a:p>
        </p:txBody>
      </p:sp>
    </p:spTree>
    <p:extLst>
      <p:ext uri="{BB962C8B-B14F-4D97-AF65-F5344CB8AC3E}">
        <p14:creationId xmlns:p14="http://schemas.microsoft.com/office/powerpoint/2010/main" val="31105045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79CDB5-FF99-4ED4-B2C9-EAAF63C05BCD}" type="datetime1">
              <a:rPr lang="en-US" smtClean="0"/>
              <a:t>9/21/2021</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18740EF8-AC81-40BE-B852-0DBA6BEDAE90}" type="slidenum">
              <a:rPr lang="en-GB"/>
              <a:pPr>
                <a:defRPr/>
              </a:pPr>
              <a:t>‹#›</a:t>
            </a:fld>
            <a:endParaRPr lang="en-GB"/>
          </a:p>
        </p:txBody>
      </p:sp>
    </p:spTree>
    <p:extLst>
      <p:ext uri="{BB962C8B-B14F-4D97-AF65-F5344CB8AC3E}">
        <p14:creationId xmlns:p14="http://schemas.microsoft.com/office/powerpoint/2010/main" val="37977534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1069CCF0-6680-47B5-8F4A-C495C7F968D2}" type="datetime1">
              <a:rPr lang="en-US" smtClean="0"/>
              <a:t>9/21/2021</a:t>
            </a:fld>
            <a:endParaRPr lang="en-GB"/>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eaLnBrk="1" hangingPunct="1">
              <a:defRPr sz="1200" dirty="0" smtClean="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04D35F2A-E21F-45F3-820C-062C0657434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BBFC28CD-FB53-4C7F-B018-BC94DC981F44}" type="datetime1">
              <a:rPr lang="en-US" smtClean="0"/>
              <a:t>9/21/2021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smtClean="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75A06D6-08C6-47C3-A5A4-1D8AD88D394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C577682-2234-4B95-9E6D-CFEB37024F04}" type="datetime1">
              <a:rPr lang="en-US" smtClean="0"/>
              <a:t>9/21/2021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pPr>
                <a:defRPr/>
              </a:pPr>
              <a:t>‹#›</a:t>
            </a:fld>
            <a:endParaRPr lang="en-GB"/>
          </a:p>
        </p:txBody>
      </p:sp>
    </p:spTree>
    <p:extLst>
      <p:ext uri="{BB962C8B-B14F-4D97-AF65-F5344CB8AC3E}">
        <p14:creationId xmlns:p14="http://schemas.microsoft.com/office/powerpoint/2010/main" val="2833456134"/>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069306" y="1738799"/>
            <a:ext cx="7488832" cy="762000"/>
          </a:xfrm>
        </p:spPr>
        <p:txBody>
          <a:bodyPr>
            <a:normAutofit/>
          </a:bodyPr>
          <a:lstStyle/>
          <a:p>
            <a:pPr algn="l"/>
            <a:r>
              <a:rPr lang="en-GB" dirty="0"/>
              <a:t>What Is an Organization?</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800" dirty="0" smtClean="0">
                <a:solidFill>
                  <a:srgbClr val="FFC000"/>
                </a:solidFill>
              </a:rPr>
              <a:t>CS4001-Professioal Practices</a:t>
            </a:r>
            <a:endParaRPr lang="en-US" sz="1800" dirty="0">
              <a:solidFill>
                <a:srgbClr val="FFC000"/>
              </a:solidFill>
            </a:endParaRPr>
          </a:p>
        </p:txBody>
      </p:sp>
      <p:sp>
        <p:nvSpPr>
          <p:cNvPr id="17413" name="TextBox 3"/>
          <p:cNvSpPr txBox="1">
            <a:spLocks noChangeArrowheads="1"/>
          </p:cNvSpPr>
          <p:nvPr/>
        </p:nvSpPr>
        <p:spPr bwMode="auto">
          <a:xfrm>
            <a:off x="2051050" y="6264275"/>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600" dirty="0">
                <a:solidFill>
                  <a:srgbClr val="FFC000"/>
                </a:solidFill>
              </a:rPr>
              <a:t>Course Instructor: </a:t>
            </a:r>
            <a:r>
              <a:rPr lang="en-US" sz="1600" dirty="0" smtClean="0">
                <a:solidFill>
                  <a:srgbClr val="FFC000"/>
                </a:solidFill>
              </a:rPr>
              <a:t>Engr. Saeeda Kanwal</a:t>
            </a:r>
            <a:endParaRPr lang="en-US" sz="1600"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 most important consequences are that the liability of the partners is unlimited and that the partners are </a:t>
            </a:r>
            <a:r>
              <a:rPr lang="en-US" i="1" dirty="0">
                <a:solidFill>
                  <a:srgbClr val="00B0F0"/>
                </a:solidFill>
              </a:rPr>
              <a:t>jointly</a:t>
            </a:r>
            <a:r>
              <a:rPr lang="en-US" i="1" dirty="0"/>
              <a:t> </a:t>
            </a:r>
            <a:r>
              <a:rPr lang="en-US" dirty="0"/>
              <a:t>responsible for the partnership’s liabilities.</a:t>
            </a:r>
          </a:p>
          <a:p>
            <a:pPr marL="0" indent="0" algn="just">
              <a:buNone/>
            </a:pPr>
            <a:endParaRPr lang="en-US" sz="1400" dirty="0"/>
          </a:p>
          <a:p>
            <a:pPr marL="0" indent="0" algn="just">
              <a:buNone/>
            </a:pPr>
            <a:r>
              <a:rPr lang="en-US" dirty="0"/>
              <a:t>What does this mean in practice? </a:t>
            </a:r>
          </a:p>
          <a:p>
            <a:pPr marL="0" indent="0" algn="just">
              <a:buNone/>
            </a:pPr>
            <a:r>
              <a:rPr lang="en-US" dirty="0"/>
              <a:t>Suppose that you and a friend are working together to write software for a local company. Your friend is doing most of the work and you have agreed that he will get most of the money. </a:t>
            </a:r>
          </a:p>
        </p:txBody>
      </p:sp>
      <p:sp>
        <p:nvSpPr>
          <p:cNvPr id="4" name="Date Placeholder 3"/>
          <p:cNvSpPr>
            <a:spLocks noGrp="1"/>
          </p:cNvSpPr>
          <p:nvPr>
            <p:ph type="dt" sz="half" idx="10"/>
          </p:nvPr>
        </p:nvSpPr>
        <p:spPr/>
        <p:txBody>
          <a:bodyPr/>
          <a:lstStyle/>
          <a:p>
            <a:pPr>
              <a:defRPr/>
            </a:pPr>
            <a:fld id="{C4F1C20C-22CA-4ECD-8078-FC870D53C88E}"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extLst>
      <p:ext uri="{BB962C8B-B14F-4D97-AF65-F5344CB8AC3E}">
        <p14:creationId xmlns:p14="http://schemas.microsoft.com/office/powerpoint/2010/main" val="12594044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Unfortunately, his software doesn’t work and the company decides to claim damages for the harm it has suffered because of the defective software. </a:t>
            </a:r>
          </a:p>
          <a:p>
            <a:pPr marL="0" indent="0" algn="just">
              <a:buNone/>
            </a:pPr>
            <a:endParaRPr lang="en-US" sz="2400" dirty="0"/>
          </a:p>
          <a:p>
            <a:pPr marL="0" indent="0" algn="just">
              <a:buNone/>
            </a:pPr>
            <a:r>
              <a:rPr lang="en-US" dirty="0"/>
              <a:t>You own a house and a car and have money in the bank; your friend doesn’t.</a:t>
            </a:r>
          </a:p>
          <a:p>
            <a:pPr marL="0" indent="0" algn="just">
              <a:buNone/>
            </a:pPr>
            <a:endParaRPr lang="en-US" sz="2400" dirty="0"/>
          </a:p>
          <a:p>
            <a:pPr marL="0" indent="0" algn="just">
              <a:buNone/>
            </a:pPr>
            <a:r>
              <a:rPr lang="en-US" dirty="0"/>
              <a:t>The company can sue you for the entire amount of the damages, despite the fact that it was your friend’s software that didn’t work.</a:t>
            </a:r>
          </a:p>
        </p:txBody>
      </p:sp>
      <p:sp>
        <p:nvSpPr>
          <p:cNvPr id="4" name="Date Placeholder 3"/>
          <p:cNvSpPr>
            <a:spLocks noGrp="1"/>
          </p:cNvSpPr>
          <p:nvPr>
            <p:ph type="dt" sz="half" idx="10"/>
          </p:nvPr>
        </p:nvSpPr>
        <p:spPr/>
        <p:txBody>
          <a:bodyPr/>
          <a:lstStyle/>
          <a:p>
            <a:pPr>
              <a:defRPr/>
            </a:pPr>
            <a:fld id="{46C66347-38D7-4323-8CFB-214CA6F0BADA}"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11</a:t>
            </a:fld>
            <a:endParaRPr lang="en-GB" dirty="0"/>
          </a:p>
        </p:txBody>
      </p:sp>
    </p:spTree>
    <p:extLst>
      <p:ext uri="{BB962C8B-B14F-4D97-AF65-F5344CB8AC3E}">
        <p14:creationId xmlns:p14="http://schemas.microsoft.com/office/powerpoint/2010/main" val="28092594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A second problem with partnerships is the difficulty of making changes in the ownership. </a:t>
            </a:r>
            <a:endParaRPr lang="en-US" sz="1400" dirty="0"/>
          </a:p>
          <a:p>
            <a:pPr marL="0" indent="0" algn="just">
              <a:buNone/>
            </a:pPr>
            <a:endParaRPr lang="en-US" sz="1200" dirty="0"/>
          </a:p>
          <a:p>
            <a:pPr marL="0" indent="0" algn="just">
              <a:buNone/>
            </a:pPr>
            <a:r>
              <a:rPr lang="en-US" dirty="0"/>
              <a:t>If one of the partners wishes to leave the partnership, perhaps to retire, how much money are they entitled to receive in return </a:t>
            </a:r>
            <a:r>
              <a:rPr lang="en-US"/>
              <a:t>for </a:t>
            </a:r>
            <a:r>
              <a:rPr lang="en-US" smtClean="0"/>
              <a:t>relinquishing/giving </a:t>
            </a:r>
            <a:r>
              <a:rPr lang="en-US" dirty="0" smtClean="0"/>
              <a:t>up </a:t>
            </a:r>
            <a:r>
              <a:rPr lang="en-US" dirty="0"/>
              <a:t>their share of the partnership? </a:t>
            </a:r>
            <a:endParaRPr lang="en-US" sz="1400" dirty="0"/>
          </a:p>
          <a:p>
            <a:pPr marL="0" indent="0" algn="just">
              <a:buNone/>
            </a:pPr>
            <a:endParaRPr lang="en-US" sz="1200" dirty="0"/>
          </a:p>
          <a:p>
            <a:pPr marL="0" indent="0" algn="just">
              <a:buNone/>
            </a:pPr>
            <a:r>
              <a:rPr lang="en-US" dirty="0"/>
              <a:t>And how do the remaining partners raise this money? In the extreme case if one of the partners dies, how much is his due share? </a:t>
            </a:r>
          </a:p>
        </p:txBody>
      </p:sp>
      <p:sp>
        <p:nvSpPr>
          <p:cNvPr id="4" name="Date Placeholder 3"/>
          <p:cNvSpPr>
            <a:spLocks noGrp="1"/>
          </p:cNvSpPr>
          <p:nvPr>
            <p:ph type="dt" sz="half" idx="10"/>
          </p:nvPr>
        </p:nvSpPr>
        <p:spPr/>
        <p:txBody>
          <a:bodyPr/>
          <a:lstStyle/>
          <a:p>
            <a:pPr>
              <a:defRPr/>
            </a:pPr>
            <a:fld id="{FE611152-0648-4393-BB50-9453123EEF28}"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12</a:t>
            </a:fld>
            <a:endParaRPr lang="en-GB" dirty="0"/>
          </a:p>
        </p:txBody>
      </p:sp>
    </p:spTree>
    <p:extLst>
      <p:ext uri="{BB962C8B-B14F-4D97-AF65-F5344CB8AC3E}">
        <p14:creationId xmlns:p14="http://schemas.microsoft.com/office/powerpoint/2010/main" val="4952710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515523" cy="5040559"/>
          </a:xfrm>
        </p:spPr>
        <p:txBody>
          <a:bodyPr>
            <a:noAutofit/>
          </a:bodyPr>
          <a:lstStyle/>
          <a:p>
            <a:pPr marL="0" indent="0" algn="just">
              <a:buNone/>
            </a:pPr>
            <a:r>
              <a:rPr lang="en-US" dirty="0"/>
              <a:t>Partnerships are mainly used in professions such as the law, medicine or architecture. </a:t>
            </a:r>
          </a:p>
          <a:p>
            <a:pPr marL="0" indent="0" algn="just">
              <a:buNone/>
            </a:pPr>
            <a:endParaRPr lang="en-US" dirty="0"/>
          </a:p>
          <a:p>
            <a:pPr marL="0" indent="0" algn="just">
              <a:buNone/>
            </a:pPr>
            <a:r>
              <a:rPr lang="en-US" dirty="0"/>
              <a:t>The bodies that govern these professions have often insisted that their members practice caution in partnerships.</a:t>
            </a:r>
          </a:p>
          <a:p>
            <a:pPr marL="0" indent="0" algn="just">
              <a:buNone/>
            </a:pPr>
            <a:endParaRPr lang="en-US" dirty="0"/>
          </a:p>
          <a:p>
            <a:pPr marL="0" indent="0" algn="just">
              <a:buNone/>
            </a:pPr>
            <a:r>
              <a:rPr lang="en-US" dirty="0"/>
              <a:t>The rigorous rules regarding liability are a way of discouraging recklessness and ensures that the business is done properly.</a:t>
            </a:r>
          </a:p>
        </p:txBody>
      </p:sp>
      <p:sp>
        <p:nvSpPr>
          <p:cNvPr id="4" name="Date Placeholder 3"/>
          <p:cNvSpPr>
            <a:spLocks noGrp="1"/>
          </p:cNvSpPr>
          <p:nvPr>
            <p:ph type="dt" sz="half" idx="10"/>
          </p:nvPr>
        </p:nvSpPr>
        <p:spPr/>
        <p:txBody>
          <a:bodyPr/>
          <a:lstStyle/>
          <a:p>
            <a:pPr>
              <a:defRPr/>
            </a:pPr>
            <a:fld id="{A1B05A23-B5C1-48E4-B260-D9D280C08924}"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Tree>
    <p:extLst>
      <p:ext uri="{BB962C8B-B14F-4D97-AF65-F5344CB8AC3E}">
        <p14:creationId xmlns:p14="http://schemas.microsoft.com/office/powerpoint/2010/main" val="36549575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Cooperatives</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i="1" dirty="0">
                <a:solidFill>
                  <a:srgbClr val="00B0F0"/>
                </a:solidFill>
              </a:rPr>
              <a:t>Cooperatives</a:t>
            </a:r>
            <a:r>
              <a:rPr lang="en-US" dirty="0"/>
              <a:t> are another way in which an organization can acquire a legal existence.</a:t>
            </a:r>
          </a:p>
          <a:p>
            <a:pPr marL="0" indent="0" algn="just">
              <a:buNone/>
            </a:pPr>
            <a:r>
              <a:rPr lang="en-US" dirty="0"/>
              <a:t> </a:t>
            </a:r>
          </a:p>
          <a:p>
            <a:pPr marL="0" indent="0" algn="just">
              <a:buNone/>
            </a:pPr>
            <a:r>
              <a:rPr lang="en-US" dirty="0"/>
              <a:t>They are important in fields such as agriculture and enjoy a special legal status.</a:t>
            </a:r>
          </a:p>
          <a:p>
            <a:pPr marL="0" indent="0" algn="just">
              <a:buNone/>
            </a:pPr>
            <a:r>
              <a:rPr lang="en-US" dirty="0"/>
              <a:t> </a:t>
            </a:r>
          </a:p>
          <a:p>
            <a:pPr marL="0" indent="0" algn="just">
              <a:buNone/>
            </a:pPr>
            <a:r>
              <a:rPr lang="en-US" dirty="0"/>
              <a:t>They are, however, unusual in the information systems industry and we shall say no more about them.</a:t>
            </a:r>
          </a:p>
        </p:txBody>
      </p:sp>
      <p:sp>
        <p:nvSpPr>
          <p:cNvPr id="4" name="Date Placeholder 3"/>
          <p:cNvSpPr>
            <a:spLocks noGrp="1"/>
          </p:cNvSpPr>
          <p:nvPr>
            <p:ph type="dt" sz="half" idx="10"/>
          </p:nvPr>
        </p:nvSpPr>
        <p:spPr/>
        <p:txBody>
          <a:bodyPr/>
          <a:lstStyle/>
          <a:p>
            <a:pPr>
              <a:defRPr/>
            </a:pPr>
            <a:fld id="{7DF653B4-AEAB-43D3-A710-D75C11D646C8}"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14</a:t>
            </a:fld>
            <a:endParaRPr lang="en-GB" dirty="0"/>
          </a:p>
        </p:txBody>
      </p:sp>
    </p:spTree>
    <p:extLst>
      <p:ext uri="{BB962C8B-B14F-4D97-AF65-F5344CB8AC3E}">
        <p14:creationId xmlns:p14="http://schemas.microsoft.com/office/powerpoint/2010/main" val="14382717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By far the commonest form of commercial organization is the </a:t>
            </a:r>
            <a:r>
              <a:rPr lang="en-US" i="1" dirty="0">
                <a:solidFill>
                  <a:srgbClr val="00B0F0"/>
                </a:solidFill>
              </a:rPr>
              <a:t>limited company</a:t>
            </a:r>
            <a:r>
              <a:rPr lang="en-US" dirty="0"/>
              <a:t>.</a:t>
            </a:r>
            <a:endParaRPr lang="en-US" sz="1400" dirty="0"/>
          </a:p>
          <a:p>
            <a:pPr marL="0" indent="0" algn="just">
              <a:buNone/>
            </a:pPr>
            <a:endParaRPr lang="en-US" sz="500" dirty="0"/>
          </a:p>
          <a:p>
            <a:pPr marL="0" indent="0" algn="just">
              <a:buNone/>
            </a:pPr>
            <a:r>
              <a:rPr lang="en-US" dirty="0"/>
              <a:t>It is also the most suitable form of organization for most businesses.</a:t>
            </a:r>
          </a:p>
          <a:p>
            <a:pPr marL="0" indent="0" algn="just">
              <a:buNone/>
            </a:pPr>
            <a:endParaRPr lang="en-US" sz="1000" dirty="0"/>
          </a:p>
          <a:p>
            <a:pPr marL="0" indent="0" algn="just">
              <a:buNone/>
            </a:pPr>
            <a:r>
              <a:rPr lang="en-US" dirty="0"/>
              <a:t>There are three principles that are fundamental to the concept of a limited liability company:</a:t>
            </a:r>
            <a:endParaRPr lang="en-US" sz="1400" dirty="0"/>
          </a:p>
          <a:p>
            <a:pPr marL="0" indent="0" algn="just">
              <a:buNone/>
            </a:pPr>
            <a:endParaRPr lang="en-US" sz="1200" dirty="0"/>
          </a:p>
          <a:p>
            <a:pPr marL="0" indent="0" algn="just">
              <a:buNone/>
            </a:pPr>
            <a:r>
              <a:rPr lang="en-US" dirty="0"/>
              <a:t>1. The company has corporate legal identity, that is, it is</a:t>
            </a:r>
            <a:br>
              <a:rPr lang="en-US" dirty="0"/>
            </a:br>
            <a:r>
              <a:rPr lang="en-US" dirty="0"/>
              <a:t>     a legal person, completely separate from the people</a:t>
            </a:r>
            <a:br>
              <a:rPr lang="en-US" dirty="0"/>
            </a:br>
            <a:r>
              <a:rPr lang="en-US" dirty="0"/>
              <a:t>     who work in it or the people who own it.</a:t>
            </a:r>
          </a:p>
        </p:txBody>
      </p:sp>
      <p:sp>
        <p:nvSpPr>
          <p:cNvPr id="4" name="Date Placeholder 3"/>
          <p:cNvSpPr>
            <a:spLocks noGrp="1"/>
          </p:cNvSpPr>
          <p:nvPr>
            <p:ph type="dt" sz="half" idx="10"/>
          </p:nvPr>
        </p:nvSpPr>
        <p:spPr/>
        <p:txBody>
          <a:bodyPr/>
          <a:lstStyle/>
          <a:p>
            <a:pPr>
              <a:defRPr/>
            </a:pPr>
            <a:fld id="{1FB4BF8D-194A-459E-9E21-ACA88EB2C293}"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extLst>
      <p:ext uri="{BB962C8B-B14F-4D97-AF65-F5344CB8AC3E}">
        <p14:creationId xmlns:p14="http://schemas.microsoft.com/office/powerpoint/2010/main" val="26347602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2. The ownership of the company is divided into a</a:t>
            </a:r>
            <a:br>
              <a:rPr lang="en-US" dirty="0"/>
            </a:br>
            <a:r>
              <a:rPr lang="en-US" dirty="0"/>
              <a:t>     (usually large) number of shares. These shares can be</a:t>
            </a:r>
            <a:br>
              <a:rPr lang="en-US" dirty="0"/>
            </a:br>
            <a:r>
              <a:rPr lang="en-US" dirty="0"/>
              <a:t>     bought and sold individually. </a:t>
            </a:r>
          </a:p>
          <a:p>
            <a:pPr marL="0" indent="0" algn="just">
              <a:buNone/>
            </a:pPr>
            <a:r>
              <a:rPr lang="en-US" dirty="0"/>
              <a:t>     The people who own these shares are known as the</a:t>
            </a:r>
            <a:br>
              <a:rPr lang="en-US" dirty="0"/>
            </a:br>
            <a:r>
              <a:rPr lang="en-US" dirty="0"/>
              <a:t>     members of the company or shareholders.</a:t>
            </a:r>
            <a:endParaRPr lang="en-US" sz="1400" dirty="0"/>
          </a:p>
          <a:p>
            <a:pPr marL="0" indent="0" algn="just">
              <a:buNone/>
            </a:pPr>
            <a:endParaRPr lang="en-US" sz="1200" dirty="0"/>
          </a:p>
          <a:p>
            <a:pPr marL="0" indent="0" algn="just">
              <a:buNone/>
            </a:pPr>
            <a:r>
              <a:rPr lang="en-US" dirty="0"/>
              <a:t>3. In the event that the company incurs debts or other</a:t>
            </a:r>
            <a:br>
              <a:rPr lang="en-US" dirty="0"/>
            </a:br>
            <a:r>
              <a:rPr lang="en-US" dirty="0"/>
              <a:t>    legal liabilities, the owners of the company have no</a:t>
            </a:r>
            <a:br>
              <a:rPr lang="en-US" dirty="0"/>
            </a:br>
            <a:r>
              <a:rPr lang="en-US" dirty="0"/>
              <a:t>    obligation to pay these.</a:t>
            </a:r>
          </a:p>
          <a:p>
            <a:pPr marL="0" indent="0" algn="just">
              <a:buNone/>
            </a:pPr>
            <a:r>
              <a:rPr lang="en-US" dirty="0"/>
              <a:t>    The most that shareholders stand to lose is the money</a:t>
            </a:r>
            <a:br>
              <a:rPr lang="en-US" dirty="0"/>
            </a:br>
            <a:r>
              <a:rPr lang="en-US" dirty="0"/>
              <a:t>    they paid for their shares.</a:t>
            </a:r>
          </a:p>
        </p:txBody>
      </p:sp>
      <p:sp>
        <p:nvSpPr>
          <p:cNvPr id="4" name="Date Placeholder 3"/>
          <p:cNvSpPr>
            <a:spLocks noGrp="1"/>
          </p:cNvSpPr>
          <p:nvPr>
            <p:ph type="dt" sz="half" idx="10"/>
          </p:nvPr>
        </p:nvSpPr>
        <p:spPr/>
        <p:txBody>
          <a:bodyPr/>
          <a:lstStyle/>
          <a:p>
            <a:pPr>
              <a:defRPr/>
            </a:pPr>
            <a:fld id="{8E3739BD-50A5-4193-B7C8-977AF4B51D2D}"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spTree>
    <p:extLst>
      <p:ext uri="{BB962C8B-B14F-4D97-AF65-F5344CB8AC3E}">
        <p14:creationId xmlns:p14="http://schemas.microsoft.com/office/powerpoint/2010/main" val="14683710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 UK recognizes two main types of limited companies, the </a:t>
            </a:r>
            <a:r>
              <a:rPr lang="en-US" i="1" dirty="0"/>
              <a:t>public limited company </a:t>
            </a:r>
            <a:r>
              <a:rPr lang="en-US" dirty="0"/>
              <a:t>(</a:t>
            </a:r>
            <a:r>
              <a:rPr lang="en-US" dirty="0">
                <a:solidFill>
                  <a:srgbClr val="00B0F0"/>
                </a:solidFill>
              </a:rPr>
              <a:t>Plc</a:t>
            </a:r>
            <a:r>
              <a:rPr lang="en-US" dirty="0"/>
              <a:t>) and the </a:t>
            </a:r>
            <a:r>
              <a:rPr lang="en-US" i="1" dirty="0"/>
              <a:t>private limited company</a:t>
            </a:r>
            <a:r>
              <a:rPr lang="en-US" dirty="0"/>
              <a:t> (</a:t>
            </a:r>
            <a:r>
              <a:rPr lang="en-US" dirty="0">
                <a:solidFill>
                  <a:srgbClr val="00B0F0"/>
                </a:solidFill>
              </a:rPr>
              <a:t>Ltd</a:t>
            </a:r>
            <a:r>
              <a:rPr lang="en-US" dirty="0"/>
              <a:t>). </a:t>
            </a:r>
            <a:endParaRPr lang="en-US" sz="1400" dirty="0"/>
          </a:p>
          <a:p>
            <a:pPr marL="0" indent="0" algn="just">
              <a:buNone/>
            </a:pPr>
            <a:endParaRPr lang="en-US" sz="1400" dirty="0"/>
          </a:p>
          <a:p>
            <a:pPr marL="0" indent="0" algn="just">
              <a:buNone/>
            </a:pPr>
            <a:r>
              <a:rPr lang="en-US" dirty="0"/>
              <a:t>The essential difference is that a ‘</a:t>
            </a:r>
            <a:r>
              <a:rPr lang="en-US" i="1" dirty="0"/>
              <a:t>Plc</a:t>
            </a:r>
            <a:r>
              <a:rPr lang="en-US" dirty="0"/>
              <a:t>’ can offer its shares for sale to the public, but a private limited company cannot. </a:t>
            </a:r>
            <a:endParaRPr lang="en-US" sz="1400" dirty="0"/>
          </a:p>
          <a:p>
            <a:pPr marL="0" indent="0" algn="just">
              <a:buNone/>
            </a:pPr>
            <a:endParaRPr lang="en-US" sz="1200" dirty="0"/>
          </a:p>
          <a:p>
            <a:pPr marL="0" indent="0" algn="just">
              <a:buNone/>
            </a:pPr>
            <a:r>
              <a:rPr lang="en-US" dirty="0"/>
              <a:t>The name of a private limited company will end with the word Limited or Ltd, e.g. Augusta Technology Ltd, while the name of a </a:t>
            </a:r>
            <a:r>
              <a:rPr lang="en-US" i="1" dirty="0"/>
              <a:t>Plc</a:t>
            </a:r>
            <a:r>
              <a:rPr lang="en-US" dirty="0"/>
              <a:t> will end with Plc, e.g. Lloyds TSB Bank Plc.</a:t>
            </a:r>
          </a:p>
        </p:txBody>
      </p:sp>
      <p:sp>
        <p:nvSpPr>
          <p:cNvPr id="4" name="Date Placeholder 3"/>
          <p:cNvSpPr>
            <a:spLocks noGrp="1"/>
          </p:cNvSpPr>
          <p:nvPr>
            <p:ph type="dt" sz="half" idx="10"/>
          </p:nvPr>
        </p:nvSpPr>
        <p:spPr/>
        <p:txBody>
          <a:bodyPr/>
          <a:lstStyle/>
          <a:p>
            <a:pPr>
              <a:defRPr/>
            </a:pPr>
            <a:fld id="{DBFBDA30-9B2F-4DA5-990B-5F410D6200DC}"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spTree>
    <p:extLst>
      <p:ext uri="{BB962C8B-B14F-4D97-AF65-F5344CB8AC3E}">
        <p14:creationId xmlns:p14="http://schemas.microsoft.com/office/powerpoint/2010/main" val="4875660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5557" y="1315791"/>
            <a:ext cx="8371507" cy="5040559"/>
          </a:xfrm>
        </p:spPr>
        <p:txBody>
          <a:bodyPr>
            <a:noAutofit/>
          </a:bodyPr>
          <a:lstStyle/>
          <a:p>
            <a:pPr marL="0" indent="0" algn="just">
              <a:buNone/>
            </a:pPr>
            <a:r>
              <a:rPr lang="en-US" dirty="0"/>
              <a:t>Till the middle of the 19th century, the only way to create a limited company was through an Act of Parliament or the issue of a Royal Charter, they were both very slow and expensive routes. </a:t>
            </a:r>
            <a:endParaRPr lang="en-US" sz="1400" dirty="0"/>
          </a:p>
          <a:p>
            <a:pPr marL="0" indent="0" algn="just">
              <a:buNone/>
            </a:pPr>
            <a:endParaRPr lang="en-US" sz="1200" dirty="0"/>
          </a:p>
          <a:p>
            <a:pPr marL="0" indent="0" algn="just">
              <a:buNone/>
            </a:pPr>
            <a:r>
              <a:rPr lang="en-US" dirty="0"/>
              <a:t>From the middle of the 19th century it is developed through a number of Acts of the UK Parliament. </a:t>
            </a:r>
            <a:endParaRPr lang="en-US" sz="1400" dirty="0"/>
          </a:p>
          <a:p>
            <a:pPr marL="0" indent="0" algn="just">
              <a:buNone/>
            </a:pPr>
            <a:endParaRPr lang="en-US" sz="1200" dirty="0"/>
          </a:p>
          <a:p>
            <a:pPr marL="0" indent="0" algn="just">
              <a:buNone/>
            </a:pPr>
            <a:r>
              <a:rPr lang="en-US" dirty="0"/>
              <a:t>This proved as an important part in subsequent economic development, which would have been much more slower if the convenient mechanism to form a limited company had not been available.</a:t>
            </a:r>
          </a:p>
        </p:txBody>
      </p:sp>
      <p:sp>
        <p:nvSpPr>
          <p:cNvPr id="4" name="Date Placeholder 3"/>
          <p:cNvSpPr>
            <a:spLocks noGrp="1"/>
          </p:cNvSpPr>
          <p:nvPr>
            <p:ph type="dt" sz="half" idx="10"/>
          </p:nvPr>
        </p:nvSpPr>
        <p:spPr/>
        <p:txBody>
          <a:bodyPr/>
          <a:lstStyle/>
          <a:p>
            <a:pPr>
              <a:defRPr/>
            </a:pPr>
            <a:fld id="{DECE7296-0B2C-4854-B7B5-A047F21D748A}"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18</a:t>
            </a:fld>
            <a:r>
              <a:rPr lang="en-GB" dirty="0"/>
              <a:t>[E-1]</a:t>
            </a:r>
          </a:p>
        </p:txBody>
      </p:sp>
    </p:spTree>
    <p:extLst>
      <p:ext uri="{BB962C8B-B14F-4D97-AF65-F5344CB8AC3E}">
        <p14:creationId xmlns:p14="http://schemas.microsoft.com/office/powerpoint/2010/main" val="1457013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In order for a company to be registered, it must have a constitution. This consists of two documents: </a:t>
            </a:r>
          </a:p>
          <a:p>
            <a:pPr lvl="1" algn="just"/>
            <a:r>
              <a:rPr lang="en-US" dirty="0"/>
              <a:t>	the </a:t>
            </a:r>
            <a:r>
              <a:rPr lang="en-US" i="1" dirty="0">
                <a:solidFill>
                  <a:srgbClr val="00B0F0"/>
                </a:solidFill>
              </a:rPr>
              <a:t>memorandum of association</a:t>
            </a:r>
          </a:p>
          <a:p>
            <a:pPr lvl="1" algn="just"/>
            <a:r>
              <a:rPr lang="en-US" dirty="0"/>
              <a:t>	the </a:t>
            </a:r>
            <a:r>
              <a:rPr lang="en-US" i="1" dirty="0">
                <a:solidFill>
                  <a:srgbClr val="00B0F0"/>
                </a:solidFill>
              </a:rPr>
              <a:t>articles of association</a:t>
            </a:r>
            <a:endParaRPr lang="en-US" dirty="0"/>
          </a:p>
          <a:p>
            <a:pPr marL="0" indent="0" algn="just">
              <a:buNone/>
            </a:pPr>
            <a:endParaRPr lang="en-US" sz="1100" dirty="0"/>
          </a:p>
          <a:p>
            <a:pPr marL="0" indent="0" algn="just">
              <a:buNone/>
            </a:pPr>
            <a:r>
              <a:rPr lang="en-US" dirty="0"/>
              <a:t>The memorandum of association is a fairly short and straightforward document. It states:</a:t>
            </a:r>
          </a:p>
          <a:p>
            <a:pPr marL="0" indent="0" algn="just">
              <a:buNone/>
            </a:pPr>
            <a:r>
              <a:rPr lang="en-US" dirty="0"/>
              <a:t>1. The name of the company: The choice of name for a company is subject to a number of rules. The most obvious one is that the name must not already be in use by another company. </a:t>
            </a:r>
          </a:p>
        </p:txBody>
      </p:sp>
      <p:sp>
        <p:nvSpPr>
          <p:cNvPr id="4" name="Date Placeholder 3"/>
          <p:cNvSpPr>
            <a:spLocks noGrp="1"/>
          </p:cNvSpPr>
          <p:nvPr>
            <p:ph type="dt" sz="half" idx="10"/>
          </p:nvPr>
        </p:nvSpPr>
        <p:spPr/>
        <p:txBody>
          <a:bodyPr/>
          <a:lstStyle/>
          <a:p>
            <a:pPr>
              <a:defRPr/>
            </a:pPr>
            <a:fld id="{B4382C98-0756-4F78-8783-1B6B9BE6161C}"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19</a:t>
            </a:fld>
            <a:r>
              <a:rPr lang="en-GB"/>
              <a:t>[B-2]</a:t>
            </a:r>
            <a:endParaRPr lang="en-GB" dirty="0"/>
          </a:p>
        </p:txBody>
      </p:sp>
    </p:spTree>
    <p:extLst>
      <p:ext uri="{BB962C8B-B14F-4D97-AF65-F5344CB8AC3E}">
        <p14:creationId xmlns:p14="http://schemas.microsoft.com/office/powerpoint/2010/main" val="20283375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48964" y="9952"/>
            <a:ext cx="8229600" cy="610820"/>
          </a:xfrm>
          <a:noFill/>
        </p:spPr>
        <p:txBody>
          <a:bodyPr lIns="92075" tIns="46038" rIns="92075" bIns="46038" anchor="ctr">
            <a:normAutofit fontScale="90000"/>
          </a:bodyPr>
          <a:lstStyle/>
          <a:p>
            <a:pPr eaLnBrk="1" hangingPunct="1"/>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Chapter Outcome</a:t>
            </a:r>
          </a:p>
        </p:txBody>
      </p:sp>
      <p:sp>
        <p:nvSpPr>
          <p:cNvPr id="18436" name="Rectangle 3"/>
          <p:cNvSpPr>
            <a:spLocks noGrp="1" noChangeArrowheads="1"/>
          </p:cNvSpPr>
          <p:nvPr>
            <p:ph idx="1"/>
          </p:nvPr>
        </p:nvSpPr>
        <p:spPr>
          <a:xfrm>
            <a:off x="448964" y="1484785"/>
            <a:ext cx="8443515" cy="4692906"/>
          </a:xfrm>
          <a:noFill/>
        </p:spPr>
        <p:txBody>
          <a:bodyPr lIns="92075" tIns="46038" rIns="92075" bIns="46038">
            <a:normAutofit lnSpcReduction="10000"/>
          </a:bodyPr>
          <a:lstStyle/>
          <a:p>
            <a:pPr marL="0" indent="0">
              <a:buNone/>
            </a:pPr>
            <a:r>
              <a:rPr lang="en-US" i="1" dirty="0"/>
              <a:t>After studying this chapter you should know and understand:</a:t>
            </a:r>
          </a:p>
          <a:p>
            <a:r>
              <a:rPr lang="en-US" dirty="0"/>
              <a:t> </a:t>
            </a:r>
            <a:r>
              <a:rPr lang="en-US" i="1" dirty="0"/>
              <a:t>the different ways in which an organization can become a legal entity;</a:t>
            </a:r>
          </a:p>
          <a:p>
            <a:r>
              <a:rPr lang="en-US" dirty="0"/>
              <a:t> </a:t>
            </a:r>
            <a:r>
              <a:rPr lang="en-US" i="1" dirty="0"/>
              <a:t>the situations for which the different types of legal entity are appropriate;</a:t>
            </a:r>
          </a:p>
          <a:p>
            <a:r>
              <a:rPr lang="en-US" dirty="0"/>
              <a:t> </a:t>
            </a:r>
            <a:r>
              <a:rPr lang="en-US" i="1" dirty="0"/>
              <a:t>what a limited company is and why it is the preferred legal form for a commercial organization;</a:t>
            </a:r>
          </a:p>
          <a:p>
            <a:r>
              <a:rPr lang="en-US" dirty="0"/>
              <a:t> </a:t>
            </a:r>
            <a:r>
              <a:rPr lang="en-US" i="1" dirty="0"/>
              <a:t>the most important ways in which the law regulates limited companies.</a:t>
            </a:r>
            <a:endParaRPr lang="en-US" sz="3200" dirty="0"/>
          </a:p>
        </p:txBody>
      </p:sp>
      <p:sp>
        <p:nvSpPr>
          <p:cNvPr id="18437"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8AC9C1D-9AAC-471A-AFC8-EE6CC6B1DAC4}" type="datetime1">
              <a:rPr lang="en-US" sz="1400" smtClean="0">
                <a:solidFill>
                  <a:srgbClr val="FFC000"/>
                </a:solidFill>
              </a:rPr>
              <a:t>9/21/2021</a:t>
            </a:fld>
            <a:endParaRPr lang="en-GB" sz="1400" dirty="0">
              <a:solidFill>
                <a:srgbClr val="FFC000"/>
              </a:solidFill>
            </a:endParaRPr>
          </a:p>
        </p:txBody>
      </p:sp>
      <p:sp>
        <p:nvSpPr>
          <p:cNvPr id="18434" name="Footer Placeholder 4"/>
          <p:cNvSpPr>
            <a:spLocks noGrp="1"/>
          </p:cNvSpPr>
          <p:nvPr>
            <p:ph type="ftr" sz="quarter" idx="11"/>
          </p:nvPr>
        </p:nvSpPr>
        <p:spPr>
          <a:xfrm>
            <a:off x="3347864" y="6356350"/>
            <a:ext cx="3717925" cy="366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r>
              <a:rPr lang="en-US" sz="1400" dirty="0" smtClean="0">
                <a:solidFill>
                  <a:srgbClr val="FFC000"/>
                </a:solidFill>
              </a:rPr>
              <a:t>.</a:t>
            </a:r>
            <a:endParaRPr lang="en-GB" sz="1400" dirty="0">
              <a:solidFill>
                <a:srgbClr val="FFC000"/>
              </a:solidFill>
            </a:endParaRPr>
          </a:p>
        </p:txBody>
      </p:sp>
      <p:sp>
        <p:nvSpPr>
          <p:cNvPr id="184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CCE874B-B6EC-46C3-8B4A-D6E0A44265DA}" type="slidenum">
              <a:rPr lang="en-GB" sz="1400">
                <a:solidFill>
                  <a:srgbClr val="FFC000"/>
                </a:solidFill>
              </a:rPr>
              <a:pPr>
                <a:spcBef>
                  <a:spcPct val="0"/>
                </a:spcBef>
                <a:buClrTx/>
                <a:buSzTx/>
                <a:buFontTx/>
                <a:buNone/>
              </a:pPr>
              <a:t>2</a:t>
            </a:fld>
            <a:endParaRPr lang="en-GB" sz="1400"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fade">
                                      <p:cBhvr>
                                        <p:cTn id="7" dur="1000"/>
                                        <p:tgtEl>
                                          <p:spTgt spid="18436">
                                            <p:txEl>
                                              <p:pRg st="1" end="1"/>
                                            </p:txEl>
                                          </p:spTgt>
                                        </p:tgtEl>
                                      </p:cBhvr>
                                    </p:animEffect>
                                    <p:anim calcmode="lin" valueType="num">
                                      <p:cBhvr>
                                        <p:cTn id="8" dur="10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84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6">
                                            <p:txEl>
                                              <p:pRg st="2" end="2"/>
                                            </p:txEl>
                                          </p:spTgt>
                                        </p:tgtEl>
                                        <p:attrNameLst>
                                          <p:attrName>style.visibility</p:attrName>
                                        </p:attrNameLst>
                                      </p:cBhvr>
                                      <p:to>
                                        <p:strVal val="visible"/>
                                      </p:to>
                                    </p:set>
                                    <p:animEffect transition="in" filter="fade">
                                      <p:cBhvr>
                                        <p:cTn id="14" dur="1000"/>
                                        <p:tgtEl>
                                          <p:spTgt spid="18436">
                                            <p:txEl>
                                              <p:pRg st="2" end="2"/>
                                            </p:txEl>
                                          </p:spTgt>
                                        </p:tgtEl>
                                      </p:cBhvr>
                                    </p:animEffect>
                                    <p:anim calcmode="lin" valueType="num">
                                      <p:cBhvr>
                                        <p:cTn id="15" dur="10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4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6">
                                            <p:txEl>
                                              <p:pRg st="3" end="3"/>
                                            </p:txEl>
                                          </p:spTgt>
                                        </p:tgtEl>
                                        <p:attrNameLst>
                                          <p:attrName>style.visibility</p:attrName>
                                        </p:attrNameLst>
                                      </p:cBhvr>
                                      <p:to>
                                        <p:strVal val="visible"/>
                                      </p:to>
                                    </p:set>
                                    <p:animEffect transition="in" filter="fade">
                                      <p:cBhvr>
                                        <p:cTn id="21" dur="1000"/>
                                        <p:tgtEl>
                                          <p:spTgt spid="18436">
                                            <p:txEl>
                                              <p:pRg st="3" end="3"/>
                                            </p:txEl>
                                          </p:spTgt>
                                        </p:tgtEl>
                                      </p:cBhvr>
                                    </p:animEffect>
                                    <p:anim calcmode="lin" valueType="num">
                                      <p:cBhvr>
                                        <p:cTn id="22" dur="10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84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436">
                                            <p:txEl>
                                              <p:pRg st="4" end="4"/>
                                            </p:txEl>
                                          </p:spTgt>
                                        </p:tgtEl>
                                        <p:attrNameLst>
                                          <p:attrName>style.visibility</p:attrName>
                                        </p:attrNameLst>
                                      </p:cBhvr>
                                      <p:to>
                                        <p:strVal val="visible"/>
                                      </p:to>
                                    </p:set>
                                    <p:animEffect transition="in" filter="fade">
                                      <p:cBhvr>
                                        <p:cTn id="28" dur="1000"/>
                                        <p:tgtEl>
                                          <p:spTgt spid="18436">
                                            <p:txEl>
                                              <p:pRg st="4" end="4"/>
                                            </p:txEl>
                                          </p:spTgt>
                                        </p:tgtEl>
                                      </p:cBhvr>
                                    </p:animEffect>
                                    <p:anim calcmode="lin" valueType="num">
                                      <p:cBhvr>
                                        <p:cTn id="29" dur="1000" fill="hold"/>
                                        <p:tgtEl>
                                          <p:spTgt spid="1843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84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There are many words that cannot be used in company</a:t>
            </a:r>
            <a:br>
              <a:rPr lang="en-US" dirty="0"/>
            </a:br>
            <a:r>
              <a:rPr lang="en-US" dirty="0"/>
              <a:t>names without special permission.</a:t>
            </a:r>
            <a:endParaRPr lang="en-US" sz="1050" dirty="0"/>
          </a:p>
          <a:p>
            <a:pPr marL="0" indent="0" algn="just">
              <a:buNone/>
            </a:pPr>
            <a:endParaRPr lang="en-US" sz="1400" dirty="0"/>
          </a:p>
          <a:p>
            <a:pPr marL="0" indent="0" algn="just">
              <a:buNone/>
            </a:pPr>
            <a:r>
              <a:rPr lang="en-US" dirty="0"/>
              <a:t>The list includes words that might give the impression</a:t>
            </a:r>
            <a:br>
              <a:rPr lang="en-US" dirty="0"/>
            </a:br>
            <a:r>
              <a:rPr lang="en-US" dirty="0"/>
              <a:t>that the company has some sort of official status, </a:t>
            </a:r>
          </a:p>
          <a:p>
            <a:pPr marL="0" indent="0" algn="just">
              <a:buNone/>
            </a:pPr>
            <a:r>
              <a:rPr lang="en-US" dirty="0"/>
              <a:t>	Such as ‘</a:t>
            </a:r>
            <a:r>
              <a:rPr lang="en-US" i="1" dirty="0"/>
              <a:t>Parliament</a:t>
            </a:r>
            <a:r>
              <a:rPr lang="en-US" dirty="0"/>
              <a:t>’ or ‘</a:t>
            </a:r>
            <a:r>
              <a:rPr lang="en-US" i="1" dirty="0"/>
              <a:t>Pakistan</a:t>
            </a:r>
            <a:r>
              <a:rPr lang="en-US" dirty="0"/>
              <a:t>’,</a:t>
            </a:r>
          </a:p>
          <a:p>
            <a:pPr marL="0" indent="0" algn="just">
              <a:buNone/>
            </a:pPr>
            <a:r>
              <a:rPr lang="en-US" dirty="0"/>
              <a:t>and words implying a representative role,</a:t>
            </a:r>
          </a:p>
          <a:p>
            <a:pPr marL="0" indent="0" algn="just">
              <a:buNone/>
            </a:pPr>
            <a:r>
              <a:rPr lang="en-US" dirty="0"/>
              <a:t>    	Such as ‘</a:t>
            </a:r>
            <a:r>
              <a:rPr lang="en-US" i="1" dirty="0"/>
              <a:t>Association</a:t>
            </a:r>
            <a:r>
              <a:rPr lang="en-US" dirty="0"/>
              <a:t>’.</a:t>
            </a:r>
          </a:p>
          <a:p>
            <a:pPr marL="0" indent="0" algn="just">
              <a:buNone/>
            </a:pPr>
            <a:endParaRPr lang="en-US" sz="1100" dirty="0"/>
          </a:p>
          <a:p>
            <a:pPr marL="0" indent="0" algn="just">
              <a:buNone/>
            </a:pPr>
            <a:r>
              <a:rPr lang="en-US" dirty="0"/>
              <a:t>2. It must include the country in which its registered</a:t>
            </a:r>
            <a:br>
              <a:rPr lang="en-US" dirty="0"/>
            </a:br>
            <a:r>
              <a:rPr lang="en-US" dirty="0"/>
              <a:t>    office(Head office) will be located.</a:t>
            </a:r>
          </a:p>
        </p:txBody>
      </p:sp>
      <p:sp>
        <p:nvSpPr>
          <p:cNvPr id="4" name="Date Placeholder 3"/>
          <p:cNvSpPr>
            <a:spLocks noGrp="1"/>
          </p:cNvSpPr>
          <p:nvPr>
            <p:ph type="dt" sz="half" idx="10"/>
          </p:nvPr>
        </p:nvSpPr>
        <p:spPr/>
        <p:txBody>
          <a:bodyPr/>
          <a:lstStyle/>
          <a:p>
            <a:pPr>
              <a:defRPr/>
            </a:pPr>
            <a:fld id="{97054FB5-EE39-4850-B641-1655C403246C}"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20</a:t>
            </a:fld>
            <a:endParaRPr lang="en-GB" dirty="0"/>
          </a:p>
        </p:txBody>
      </p:sp>
    </p:spTree>
    <p:extLst>
      <p:ext uri="{BB962C8B-B14F-4D97-AF65-F5344CB8AC3E}">
        <p14:creationId xmlns:p14="http://schemas.microsoft.com/office/powerpoint/2010/main" val="19158043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0"/>
            <a:ext cx="8515523"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buNone/>
            </a:pPr>
            <a:r>
              <a:rPr lang="en-US" dirty="0"/>
              <a:t>3. The objects of the company: </a:t>
            </a:r>
            <a:br>
              <a:rPr lang="en-US" dirty="0"/>
            </a:br>
            <a:r>
              <a:rPr lang="en-US" dirty="0"/>
              <a:t>     This mentions the type of business the company will</a:t>
            </a:r>
            <a:br>
              <a:rPr lang="en-US" dirty="0"/>
            </a:br>
            <a:r>
              <a:rPr lang="en-US" dirty="0"/>
              <a:t>     be doing.</a:t>
            </a:r>
          </a:p>
          <a:p>
            <a:pPr marL="0" indent="0" algn="just">
              <a:buNone/>
            </a:pPr>
            <a:endParaRPr lang="en-US" sz="600" dirty="0"/>
          </a:p>
          <a:p>
            <a:pPr marL="0" indent="0" algn="just">
              <a:buNone/>
            </a:pPr>
            <a:r>
              <a:rPr lang="en-US" sz="1200" dirty="0"/>
              <a:t/>
            </a:r>
            <a:br>
              <a:rPr lang="en-US" sz="1200" dirty="0"/>
            </a:br>
            <a:r>
              <a:rPr lang="en-US" dirty="0"/>
              <a:t>    This may also state that its object is to carry on</a:t>
            </a:r>
            <a:br>
              <a:rPr lang="en-US" dirty="0"/>
            </a:br>
            <a:r>
              <a:rPr lang="en-US" dirty="0"/>
              <a:t>    business as a general commercial company.</a:t>
            </a:r>
          </a:p>
          <a:p>
            <a:pPr marL="0" indent="0" algn="just">
              <a:buNone/>
            </a:pPr>
            <a:endParaRPr lang="en-US" sz="1200" dirty="0"/>
          </a:p>
          <a:p>
            <a:pPr marL="0" indent="0" algn="just">
              <a:buNone/>
            </a:pPr>
            <a:endParaRPr lang="en-US" sz="1100" dirty="0"/>
          </a:p>
          <a:p>
            <a:pPr marL="0" indent="0">
              <a:buNone/>
            </a:pPr>
            <a:r>
              <a:rPr lang="en-US" dirty="0"/>
              <a:t>4. A liability clause: </a:t>
            </a:r>
            <a:br>
              <a:rPr lang="en-US" dirty="0"/>
            </a:br>
            <a:r>
              <a:rPr lang="en-US" dirty="0"/>
              <a:t>    In the case of a company limited by shares, this clause</a:t>
            </a:r>
            <a:br>
              <a:rPr lang="en-US" dirty="0"/>
            </a:br>
            <a:r>
              <a:rPr lang="en-US" dirty="0"/>
              <a:t>    states that the liability of the members is </a:t>
            </a:r>
            <a:r>
              <a:rPr lang="en-US" i="1" dirty="0"/>
              <a:t>limited</a:t>
            </a:r>
            <a:r>
              <a:rPr lang="en-US" dirty="0"/>
              <a:t>.</a:t>
            </a:r>
          </a:p>
        </p:txBody>
      </p:sp>
      <p:sp>
        <p:nvSpPr>
          <p:cNvPr id="4" name="Date Placeholder 3"/>
          <p:cNvSpPr>
            <a:spLocks noGrp="1"/>
          </p:cNvSpPr>
          <p:nvPr>
            <p:ph type="dt" sz="half" idx="10"/>
          </p:nvPr>
        </p:nvSpPr>
        <p:spPr/>
        <p:txBody>
          <a:bodyPr/>
          <a:lstStyle/>
          <a:p>
            <a:pPr>
              <a:defRPr/>
            </a:pPr>
            <a:fld id="{BE358AF2-5D09-454F-83C2-E4564578D52B}"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Tree>
    <p:extLst>
      <p:ext uri="{BB962C8B-B14F-4D97-AF65-F5344CB8AC3E}">
        <p14:creationId xmlns:p14="http://schemas.microsoft.com/office/powerpoint/2010/main" val="16301320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81876"/>
            <a:ext cx="8515523"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4" y="1337535"/>
            <a:ext cx="8371507" cy="5040559"/>
          </a:xfrm>
        </p:spPr>
        <p:txBody>
          <a:bodyPr>
            <a:noAutofit/>
          </a:bodyPr>
          <a:lstStyle/>
          <a:p>
            <a:pPr marL="0" indent="0" algn="just">
              <a:buNone/>
            </a:pPr>
            <a:r>
              <a:rPr lang="en-US" dirty="0"/>
              <a:t>5. The company’s </a:t>
            </a:r>
            <a:r>
              <a:rPr lang="en-US" i="1" dirty="0"/>
              <a:t>authorized share capital</a:t>
            </a:r>
            <a:r>
              <a:rPr lang="en-US" dirty="0"/>
              <a:t> and the</a:t>
            </a:r>
            <a:br>
              <a:rPr lang="en-US" dirty="0"/>
            </a:br>
            <a:r>
              <a:rPr lang="en-US" dirty="0"/>
              <a:t>     number and nominal value of its shares:</a:t>
            </a:r>
          </a:p>
          <a:p>
            <a:pPr marL="0" indent="0" algn="just">
              <a:buNone/>
            </a:pPr>
            <a:r>
              <a:rPr lang="en-US" dirty="0"/>
              <a:t>    	-The authorized share capital is the maximum   	amount up to which the company can issue  	shares.</a:t>
            </a:r>
          </a:p>
          <a:p>
            <a:pPr marL="0" indent="0" algn="just">
              <a:buNone/>
            </a:pPr>
            <a:r>
              <a:rPr lang="en-US" sz="900" dirty="0"/>
              <a:t> 	</a:t>
            </a:r>
            <a:r>
              <a:rPr lang="en-US" dirty="0"/>
              <a:t>-The company need not, and usually will not, </a:t>
            </a:r>
            <a:br>
              <a:rPr lang="en-US" dirty="0"/>
            </a:br>
            <a:r>
              <a:rPr lang="en-US" dirty="0"/>
              <a:t> 	issue  all its shares. </a:t>
            </a:r>
            <a:endParaRPr lang="en-US" sz="1200" dirty="0"/>
          </a:p>
          <a:p>
            <a:pPr marL="0" indent="0" algn="just">
              <a:buNone/>
            </a:pPr>
            <a:r>
              <a:rPr lang="en-US" dirty="0"/>
              <a:t>In UK, a company must have an issued share capital (that is, the nominal value of the issued shares) of at least £50,000.</a:t>
            </a:r>
          </a:p>
          <a:p>
            <a:pPr marL="0" indent="0" algn="just">
              <a:buNone/>
            </a:pPr>
            <a:r>
              <a:rPr lang="en-US" dirty="0"/>
              <a:t>	-This amount may vary from country to country.</a:t>
            </a:r>
          </a:p>
        </p:txBody>
      </p:sp>
      <p:sp>
        <p:nvSpPr>
          <p:cNvPr id="4" name="Date Placeholder 3"/>
          <p:cNvSpPr>
            <a:spLocks noGrp="1"/>
          </p:cNvSpPr>
          <p:nvPr>
            <p:ph type="dt" sz="half" idx="10"/>
          </p:nvPr>
        </p:nvSpPr>
        <p:spPr/>
        <p:txBody>
          <a:bodyPr/>
          <a:lstStyle/>
          <a:p>
            <a:pPr>
              <a:defRPr/>
            </a:pPr>
            <a:fld id="{DAA096CC-74A2-4BE1-AE9D-EFD76E230C53}"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Tree>
    <p:extLst>
      <p:ext uri="{BB962C8B-B14F-4D97-AF65-F5344CB8AC3E}">
        <p14:creationId xmlns:p14="http://schemas.microsoft.com/office/powerpoint/2010/main" val="2582160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0"/>
            <a:ext cx="8587531"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378011" y="1498353"/>
            <a:ext cx="8371507" cy="5040559"/>
          </a:xfrm>
        </p:spPr>
        <p:txBody>
          <a:bodyPr>
            <a:noAutofit/>
          </a:bodyPr>
          <a:lstStyle/>
          <a:p>
            <a:pPr marL="0" indent="0" algn="just">
              <a:buNone/>
            </a:pPr>
            <a:r>
              <a:rPr lang="en-US" dirty="0"/>
              <a:t>In addition, the memorandum will conclude with a </a:t>
            </a:r>
            <a:r>
              <a:rPr lang="en-US" i="1" dirty="0"/>
              <a:t>declaration of association </a:t>
            </a:r>
            <a:r>
              <a:rPr lang="en-US" dirty="0"/>
              <a:t>along the following lines:</a:t>
            </a:r>
            <a:endParaRPr lang="en-US" sz="1200" dirty="0"/>
          </a:p>
          <a:p>
            <a:pPr algn="just"/>
            <a:endParaRPr lang="en-US" sz="700" dirty="0"/>
          </a:p>
          <a:p>
            <a:pPr marL="0" indent="0" algn="just">
              <a:buNone/>
            </a:pPr>
            <a:r>
              <a:rPr lang="en-US" sz="2400" b="1" dirty="0">
                <a:solidFill>
                  <a:srgbClr val="F8D286"/>
                </a:solidFill>
                <a:latin typeface="Arial" panose="020B0604020202020204" pitchFamily="34" charset="0"/>
                <a:cs typeface="Arial" panose="020B0604020202020204" pitchFamily="34" charset="0"/>
              </a:rPr>
              <a:t>“We, the several persons whose names, addresses and descriptions are written below, are desirous of being formed into a company in pursuance of this Memorandum of Association, and we respectively agree to take the number of shares in the capital of the company set out opposite our respective names.”</a:t>
            </a:r>
          </a:p>
          <a:p>
            <a:pPr marL="0" indent="0" algn="just">
              <a:buNone/>
            </a:pPr>
            <a:endParaRPr lang="en-US" sz="400" dirty="0"/>
          </a:p>
          <a:p>
            <a:pPr marL="0" indent="0" algn="just">
              <a:buNone/>
            </a:pPr>
            <a:r>
              <a:rPr lang="en-US" dirty="0"/>
              <a:t>Once a company has been registered, the memorandum of agreement &amp; the articles of association are deposited at Companies office and are available for public to view.</a:t>
            </a:r>
          </a:p>
        </p:txBody>
      </p:sp>
      <p:sp>
        <p:nvSpPr>
          <p:cNvPr id="4" name="Date Placeholder 3"/>
          <p:cNvSpPr>
            <a:spLocks noGrp="1"/>
          </p:cNvSpPr>
          <p:nvPr>
            <p:ph type="dt" sz="half" idx="10"/>
          </p:nvPr>
        </p:nvSpPr>
        <p:spPr/>
        <p:txBody>
          <a:bodyPr/>
          <a:lstStyle/>
          <a:p>
            <a:pPr>
              <a:defRPr/>
            </a:pPr>
            <a:fld id="{99021EEF-7402-4F1E-91A2-5F9ED3D50EB3}"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11213158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15523" cy="5040559"/>
          </a:xfrm>
        </p:spPr>
        <p:txBody>
          <a:bodyPr>
            <a:noAutofit/>
          </a:bodyPr>
          <a:lstStyle/>
          <a:p>
            <a:pPr marL="0" indent="0" algn="just">
              <a:buNone/>
            </a:pPr>
            <a:r>
              <a:rPr lang="en-US" sz="3200" dirty="0"/>
              <a:t>In small companies, the shareholders may actually be directors or at least be in regular contact with them.</a:t>
            </a:r>
          </a:p>
          <a:p>
            <a:pPr algn="just"/>
            <a:endParaRPr lang="en-US" sz="1000" dirty="0"/>
          </a:p>
          <a:p>
            <a:pPr marL="0" indent="0" algn="just">
              <a:buNone/>
            </a:pPr>
            <a:r>
              <a:rPr lang="en-US" sz="3200" dirty="0"/>
              <a:t>In large public companies, however, the shareholders have very little opportunity to influence the directors.</a:t>
            </a:r>
          </a:p>
          <a:p>
            <a:pPr algn="just"/>
            <a:endParaRPr lang="en-US" sz="1050" dirty="0"/>
          </a:p>
          <a:p>
            <a:pPr marL="0" indent="0" algn="just">
              <a:buNone/>
            </a:pPr>
            <a:r>
              <a:rPr lang="en-US" sz="3200" dirty="0"/>
              <a:t>To compensate for this, the law makes directors subject to certain obligations.</a:t>
            </a:r>
          </a:p>
        </p:txBody>
      </p:sp>
      <p:sp>
        <p:nvSpPr>
          <p:cNvPr id="4" name="Date Placeholder 3"/>
          <p:cNvSpPr>
            <a:spLocks noGrp="1"/>
          </p:cNvSpPr>
          <p:nvPr>
            <p:ph type="dt" sz="half" idx="10"/>
          </p:nvPr>
        </p:nvSpPr>
        <p:spPr/>
        <p:txBody>
          <a:bodyPr/>
          <a:lstStyle/>
          <a:p>
            <a:pPr>
              <a:defRPr/>
            </a:pPr>
            <a:fld id="{5929A030-6995-44D0-B987-51932FA3BE10}"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val="7184388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87531" cy="5040559"/>
          </a:xfrm>
        </p:spPr>
        <p:txBody>
          <a:bodyPr>
            <a:noAutofit/>
          </a:bodyPr>
          <a:lstStyle/>
          <a:p>
            <a:pPr marL="0" indent="0" algn="just">
              <a:buNone/>
            </a:pPr>
            <a:r>
              <a:rPr lang="en-US" dirty="0"/>
              <a:t>Directors must have regard to the interests of both the company’s employees and its shareholders. </a:t>
            </a:r>
            <a:endParaRPr lang="en-US" sz="1400" dirty="0"/>
          </a:p>
          <a:p>
            <a:pPr marL="0" indent="0" algn="just">
              <a:buNone/>
            </a:pPr>
            <a:endParaRPr lang="en-US" sz="1200" dirty="0"/>
          </a:p>
          <a:p>
            <a:pPr marL="0" indent="0" algn="just">
              <a:buNone/>
            </a:pPr>
            <a:r>
              <a:rPr lang="en-US" dirty="0"/>
              <a:t>Previously directors were only required to act in the best interests of the shareholders, and theoretically at least, could have been sued if they took into account the interests of the employees to the loss of the shareholders.</a:t>
            </a:r>
          </a:p>
          <a:p>
            <a:pPr marL="0" indent="0" algn="just">
              <a:buNone/>
            </a:pPr>
            <a:endParaRPr lang="en-US" sz="1400" dirty="0"/>
          </a:p>
          <a:p>
            <a:pPr marL="0" indent="0" algn="just">
              <a:buNone/>
            </a:pPr>
            <a:r>
              <a:rPr lang="en-US" dirty="0"/>
              <a:t>Directors must exercise the skill and care in carrying out their duties that might be expected from someone of their qualifications and experience.</a:t>
            </a:r>
          </a:p>
        </p:txBody>
      </p:sp>
      <p:sp>
        <p:nvSpPr>
          <p:cNvPr id="4" name="Date Placeholder 3"/>
          <p:cNvSpPr>
            <a:spLocks noGrp="1"/>
          </p:cNvSpPr>
          <p:nvPr>
            <p:ph type="dt" sz="half" idx="10"/>
          </p:nvPr>
        </p:nvSpPr>
        <p:spPr/>
        <p:txBody>
          <a:bodyPr/>
          <a:lstStyle/>
          <a:p>
            <a:pPr>
              <a:defRPr/>
            </a:pPr>
            <a:fld id="{71DBD9A3-AFB0-45CC-946F-C1E03B63ECA7}"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endParaRPr lang="en-GB" dirty="0"/>
          </a:p>
        </p:txBody>
      </p:sp>
    </p:spTree>
    <p:extLst>
      <p:ext uri="{BB962C8B-B14F-4D97-AF65-F5344CB8AC3E}">
        <p14:creationId xmlns:p14="http://schemas.microsoft.com/office/powerpoint/2010/main" val="37140343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87531" cy="5040559"/>
          </a:xfrm>
        </p:spPr>
        <p:txBody>
          <a:bodyPr>
            <a:noAutofit/>
          </a:bodyPr>
          <a:lstStyle/>
          <a:p>
            <a:pPr marL="0" indent="0" algn="just">
              <a:buNone/>
            </a:pPr>
            <a:r>
              <a:rPr lang="en-US" dirty="0"/>
              <a:t>The obligations described above can be described as domestic; that is, they are obligations owed to the company. In addition, there are certain external or legal obligations that the directors must fulfil.</a:t>
            </a:r>
            <a:endParaRPr lang="en-US" sz="1400" dirty="0"/>
          </a:p>
          <a:p>
            <a:pPr marL="0" indent="0" algn="just">
              <a:buNone/>
            </a:pPr>
            <a:endParaRPr lang="en-US" sz="1200" dirty="0"/>
          </a:p>
          <a:p>
            <a:pPr marL="0" indent="0" algn="just">
              <a:buNone/>
            </a:pPr>
            <a:r>
              <a:rPr lang="en-US" dirty="0"/>
              <a:t>First, directors are required to keep themselves aware of the company’s financial position and not allow it to continue to incur debts when they know or should have known that the company will be unable to repay them.</a:t>
            </a:r>
            <a:endParaRPr lang="en-US" sz="1400" dirty="0"/>
          </a:p>
          <a:p>
            <a:pPr marL="0" indent="0" algn="just">
              <a:buNone/>
            </a:pPr>
            <a:endParaRPr lang="en-US" sz="1200" dirty="0"/>
          </a:p>
          <a:p>
            <a:pPr marL="0" indent="0" algn="just">
              <a:buNone/>
            </a:pPr>
            <a:r>
              <a:rPr lang="en-US" dirty="0"/>
              <a:t>If they fail to do this, a court can make them personally liable for the company’s debts.</a:t>
            </a:r>
          </a:p>
        </p:txBody>
      </p:sp>
      <p:sp>
        <p:nvSpPr>
          <p:cNvPr id="4" name="Date Placeholder 3"/>
          <p:cNvSpPr>
            <a:spLocks noGrp="1"/>
          </p:cNvSpPr>
          <p:nvPr>
            <p:ph type="dt" sz="half" idx="10"/>
          </p:nvPr>
        </p:nvSpPr>
        <p:spPr/>
        <p:txBody>
          <a:bodyPr/>
          <a:lstStyle/>
          <a:p>
            <a:pPr>
              <a:defRPr/>
            </a:pPr>
            <a:fld id="{189D3CDA-16C1-4F4D-870B-A61FE8405A4B}"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endParaRPr lang="en-GB" dirty="0"/>
          </a:p>
        </p:txBody>
      </p:sp>
    </p:spTree>
    <p:extLst>
      <p:ext uri="{BB962C8B-B14F-4D97-AF65-F5344CB8AC3E}">
        <p14:creationId xmlns:p14="http://schemas.microsoft.com/office/powerpoint/2010/main" val="17212919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315791"/>
            <a:ext cx="8587531" cy="5040559"/>
          </a:xfrm>
        </p:spPr>
        <p:txBody>
          <a:bodyPr>
            <a:noAutofit/>
          </a:bodyPr>
          <a:lstStyle/>
          <a:p>
            <a:pPr marL="0" indent="0" algn="just">
              <a:buNone/>
            </a:pPr>
            <a:r>
              <a:rPr lang="en-US" sz="3200" dirty="0"/>
              <a:t>Secondly, the directors are responsible for drawing up the company’s annual report, including its accounts, and for filing this report with </a:t>
            </a:r>
            <a:r>
              <a:rPr lang="en-US" sz="3200" i="1" dirty="0"/>
              <a:t>Companies House </a:t>
            </a:r>
            <a:r>
              <a:rPr lang="en-US" sz="3200" dirty="0"/>
              <a:t>(The Head office). </a:t>
            </a:r>
          </a:p>
          <a:p>
            <a:pPr marL="0" indent="0" algn="just">
              <a:buNone/>
            </a:pPr>
            <a:endParaRPr lang="en-US" sz="1050" dirty="0"/>
          </a:p>
          <a:p>
            <a:pPr marL="0" indent="0" algn="just">
              <a:buNone/>
            </a:pPr>
            <a:r>
              <a:rPr lang="en-US" sz="3200" dirty="0"/>
              <a:t>In particular, they are responsible for selecting suitable accounting policies.</a:t>
            </a:r>
          </a:p>
          <a:p>
            <a:pPr marL="0" indent="0" algn="just">
              <a:buNone/>
            </a:pPr>
            <a:endParaRPr lang="en-US" sz="1100" dirty="0"/>
          </a:p>
          <a:p>
            <a:pPr marL="0" indent="0" algn="just">
              <a:buNone/>
            </a:pPr>
            <a:r>
              <a:rPr lang="en-US" sz="3200" dirty="0"/>
              <a:t>Thirdly, the directors are responsible for ensuring that the company complies with all relevant provisions of the law. </a:t>
            </a:r>
          </a:p>
        </p:txBody>
      </p:sp>
      <p:sp>
        <p:nvSpPr>
          <p:cNvPr id="4" name="Date Placeholder 3"/>
          <p:cNvSpPr>
            <a:spLocks noGrp="1"/>
          </p:cNvSpPr>
          <p:nvPr>
            <p:ph type="dt" sz="half" idx="10"/>
          </p:nvPr>
        </p:nvSpPr>
        <p:spPr/>
        <p:txBody>
          <a:bodyPr/>
          <a:lstStyle/>
          <a:p>
            <a:pPr>
              <a:defRPr/>
            </a:pPr>
            <a:fld id="{087D63BE-5410-4AF8-BDAD-794D25499F13}"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val="6469885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6" y="1484784"/>
            <a:ext cx="8443514" cy="5040559"/>
          </a:xfrm>
        </p:spPr>
        <p:txBody>
          <a:bodyPr>
            <a:noAutofit/>
          </a:bodyPr>
          <a:lstStyle/>
          <a:p>
            <a:pPr marL="0" indent="0" algn="just">
              <a:buNone/>
            </a:pPr>
            <a:r>
              <a:rPr lang="en-US" sz="3200" dirty="0"/>
              <a:t>While the company itself, having a legal existence, can be prosecuted for criminal breaches of the law, in some cases directors can be made personally responsible. </a:t>
            </a:r>
          </a:p>
          <a:p>
            <a:pPr marL="0" indent="0" algn="just">
              <a:buNone/>
            </a:pPr>
            <a:endParaRPr lang="en-US" sz="1100" dirty="0"/>
          </a:p>
          <a:p>
            <a:pPr marL="0" indent="0" algn="just">
              <a:buNone/>
            </a:pPr>
            <a:r>
              <a:rPr lang="en-US" sz="3200" dirty="0"/>
              <a:t>Thus the Health and Safety at Work Act 1974 provides that in appropriate circumstances a director or other senior manager can be criminally liable if a company is found to be in serious breach of the Act.</a:t>
            </a:r>
          </a:p>
        </p:txBody>
      </p:sp>
      <p:sp>
        <p:nvSpPr>
          <p:cNvPr id="4" name="Date Placeholder 3"/>
          <p:cNvSpPr>
            <a:spLocks noGrp="1"/>
          </p:cNvSpPr>
          <p:nvPr>
            <p:ph type="dt" sz="half" idx="10"/>
          </p:nvPr>
        </p:nvSpPr>
        <p:spPr/>
        <p:txBody>
          <a:bodyPr/>
          <a:lstStyle/>
          <a:p>
            <a:pPr>
              <a:defRPr/>
            </a:pPr>
            <a:fld id="{76578839-FF2D-49D1-9EEF-6BA08FD0D951}"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Tree>
    <p:extLst>
      <p:ext uri="{BB962C8B-B14F-4D97-AF65-F5344CB8AC3E}">
        <p14:creationId xmlns:p14="http://schemas.microsoft.com/office/powerpoint/2010/main" val="34825385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315791"/>
            <a:ext cx="8587531" cy="5040559"/>
          </a:xfrm>
        </p:spPr>
        <p:txBody>
          <a:bodyPr>
            <a:noAutofit/>
          </a:bodyPr>
          <a:lstStyle/>
          <a:p>
            <a:pPr marL="0" indent="0" algn="just">
              <a:buNone/>
            </a:pPr>
            <a:r>
              <a:rPr lang="en-US" dirty="0"/>
              <a:t>Many companies have both </a:t>
            </a:r>
            <a:r>
              <a:rPr lang="en-US" i="1" dirty="0"/>
              <a:t>executive </a:t>
            </a:r>
            <a:r>
              <a:rPr lang="en-US" dirty="0"/>
              <a:t>directors and </a:t>
            </a:r>
            <a:r>
              <a:rPr lang="en-US" i="1" dirty="0"/>
              <a:t>non-executive directors</a:t>
            </a:r>
            <a:r>
              <a:rPr lang="en-US" dirty="0"/>
              <a:t>.</a:t>
            </a:r>
          </a:p>
          <a:p>
            <a:pPr marL="0" indent="0" algn="just">
              <a:buNone/>
            </a:pPr>
            <a:r>
              <a:rPr lang="en-US" dirty="0"/>
              <a:t>Executive directors are normally also employees of the company, with specific responsibility for certain areas of its activities. </a:t>
            </a:r>
          </a:p>
          <a:p>
            <a:pPr marL="0" indent="0" algn="just">
              <a:buNone/>
            </a:pPr>
            <a:r>
              <a:rPr lang="en-US" dirty="0"/>
              <a:t>Non-executive directors are directors who act in an advisory capacity only. Typically, they attend monthly board meetings to offer the benefit of their advice and are paid a fee for their services. </a:t>
            </a:r>
          </a:p>
          <a:p>
            <a:pPr marL="0" indent="0" algn="just">
              <a:buNone/>
            </a:pPr>
            <a:r>
              <a:rPr lang="en-US" dirty="0"/>
              <a:t>Legally, the duties and responsibilities of both directors are the same.</a:t>
            </a:r>
          </a:p>
        </p:txBody>
      </p:sp>
      <p:sp>
        <p:nvSpPr>
          <p:cNvPr id="4" name="Date Placeholder 3"/>
          <p:cNvSpPr>
            <a:spLocks noGrp="1"/>
          </p:cNvSpPr>
          <p:nvPr>
            <p:ph type="dt" sz="half" idx="10"/>
          </p:nvPr>
        </p:nvSpPr>
        <p:spPr/>
        <p:txBody>
          <a:bodyPr/>
          <a:lstStyle/>
          <a:p>
            <a:pPr>
              <a:defRPr/>
            </a:pPr>
            <a:fld id="{620751D4-D10A-4A7F-B37B-AA1FE62E0C4E}"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val="16853757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268760"/>
            <a:ext cx="8515523" cy="5040559"/>
          </a:xfrm>
        </p:spPr>
        <p:txBody>
          <a:bodyPr>
            <a:noAutofit/>
          </a:bodyPr>
          <a:lstStyle/>
          <a:p>
            <a:pPr marL="0" indent="0" algn="just">
              <a:buNone/>
            </a:pPr>
            <a:r>
              <a:rPr lang="en-US" sz="2700" dirty="0"/>
              <a:t>An organization is a group of people working together in a formal way. Our life in a modern society is dominated by our interactions with organizations.</a:t>
            </a:r>
          </a:p>
          <a:p>
            <a:pPr algn="just"/>
            <a:r>
              <a:rPr lang="en-US" sz="2700" dirty="0"/>
              <a:t>We go to school and to college; schools and colleges are organizations. </a:t>
            </a:r>
          </a:p>
          <a:p>
            <a:pPr algn="just"/>
            <a:r>
              <a:rPr lang="en-US" sz="2700" dirty="0"/>
              <a:t>We or our friends and relatives go to hospital; a hospital is an organization. </a:t>
            </a:r>
          </a:p>
          <a:p>
            <a:pPr algn="just"/>
            <a:r>
              <a:rPr lang="en-US" sz="2700" dirty="0"/>
              <a:t>We have a bank account; a bank is an organization.</a:t>
            </a:r>
          </a:p>
          <a:p>
            <a:pPr algn="just"/>
            <a:r>
              <a:rPr lang="en-US" sz="2700" dirty="0"/>
              <a:t> We take the examinations of the BCS; which is an organization. </a:t>
            </a:r>
          </a:p>
          <a:p>
            <a:pPr algn="just"/>
            <a:r>
              <a:rPr lang="en-US" sz="2700" dirty="0"/>
              <a:t>Companies or Govt. Departments are also organizations.</a:t>
            </a:r>
          </a:p>
        </p:txBody>
      </p:sp>
      <p:sp>
        <p:nvSpPr>
          <p:cNvPr id="4" name="Date Placeholder 3"/>
          <p:cNvSpPr>
            <a:spLocks noGrp="1"/>
          </p:cNvSpPr>
          <p:nvPr>
            <p:ph type="dt" sz="half" idx="10"/>
          </p:nvPr>
        </p:nvSpPr>
        <p:spPr/>
        <p:txBody>
          <a:bodyPr/>
          <a:lstStyle/>
          <a:p>
            <a:pPr>
              <a:defRPr/>
            </a:pPr>
            <a:fld id="{FA77D8D1-AD17-4ADC-8289-6134080E0B81}"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a:t>
            </a:fld>
            <a:endParaRPr lang="en-GB" dirty="0"/>
          </a:p>
        </p:txBody>
      </p:sp>
    </p:spTree>
    <p:extLst>
      <p:ext uri="{BB962C8B-B14F-4D97-AF65-F5344CB8AC3E}">
        <p14:creationId xmlns:p14="http://schemas.microsoft.com/office/powerpoint/2010/main" val="31145654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08583"/>
            <a:ext cx="8587531" cy="5040559"/>
          </a:xfrm>
        </p:spPr>
        <p:txBody>
          <a:bodyPr>
            <a:noAutofit/>
          </a:bodyPr>
          <a:lstStyle/>
          <a:p>
            <a:pPr marL="0" indent="0" algn="just">
              <a:buNone/>
            </a:pPr>
            <a:r>
              <a:rPr lang="en-US" dirty="0"/>
              <a:t>A </a:t>
            </a:r>
            <a:r>
              <a:rPr lang="en-US" dirty="0">
                <a:solidFill>
                  <a:srgbClr val="00B0F0"/>
                </a:solidFill>
              </a:rPr>
              <a:t>limited company </a:t>
            </a:r>
            <a:r>
              <a:rPr lang="en-US" dirty="0"/>
              <a:t>is created by a group of people each agreeing to invest to set up an organization to pursue some stated goal and to register the organization as a limited company in accordance with the law.</a:t>
            </a:r>
          </a:p>
          <a:p>
            <a:pPr marL="0" indent="0" algn="just">
              <a:buNone/>
            </a:pPr>
            <a:endParaRPr lang="en-US" sz="1000" dirty="0"/>
          </a:p>
          <a:p>
            <a:pPr marL="0" indent="0" algn="just">
              <a:buNone/>
            </a:pPr>
            <a:r>
              <a:rPr lang="en-US" dirty="0"/>
              <a:t>Mostly the process of setting up a limited company is straightforward and it can be done quite quickly and cheaply. </a:t>
            </a:r>
          </a:p>
          <a:p>
            <a:pPr marL="0" indent="0" algn="just">
              <a:buNone/>
            </a:pPr>
            <a:endParaRPr lang="en-US" sz="800" dirty="0"/>
          </a:p>
          <a:p>
            <a:pPr marL="0" indent="0" algn="just">
              <a:buNone/>
            </a:pPr>
            <a:r>
              <a:rPr lang="en-US" dirty="0"/>
              <a:t>It is not essential to employ a lawyer or an accountant, although this may be advisable if you have no experience of dealing with formal documents.</a:t>
            </a:r>
          </a:p>
        </p:txBody>
      </p:sp>
      <p:sp>
        <p:nvSpPr>
          <p:cNvPr id="4" name="Date Placeholder 3"/>
          <p:cNvSpPr>
            <a:spLocks noGrp="1"/>
          </p:cNvSpPr>
          <p:nvPr>
            <p:ph type="dt" sz="half" idx="10"/>
          </p:nvPr>
        </p:nvSpPr>
        <p:spPr/>
        <p:txBody>
          <a:bodyPr/>
          <a:lstStyle/>
          <a:p>
            <a:pPr>
              <a:defRPr/>
            </a:pPr>
            <a:fld id="{E5FBFDE4-4061-469A-83DC-2DD0BF470539}"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27663981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40768"/>
            <a:ext cx="8237835" cy="5040559"/>
          </a:xfrm>
        </p:spPr>
        <p:txBody>
          <a:bodyPr>
            <a:noAutofit/>
          </a:bodyPr>
          <a:lstStyle/>
          <a:p>
            <a:pPr marL="0" indent="0" algn="just">
              <a:buNone/>
            </a:pPr>
            <a:r>
              <a:rPr lang="en-US" dirty="0"/>
              <a:t>The commonest way of setting up a company is to buy an ‘</a:t>
            </a:r>
            <a:r>
              <a:rPr lang="en-US" dirty="0">
                <a:solidFill>
                  <a:srgbClr val="00B0F0"/>
                </a:solidFill>
              </a:rPr>
              <a:t>off-the-shelf</a:t>
            </a:r>
            <a:r>
              <a:rPr lang="en-US" dirty="0"/>
              <a:t>’ company. </a:t>
            </a:r>
          </a:p>
          <a:p>
            <a:pPr marL="0" indent="0" algn="just">
              <a:buNone/>
            </a:pPr>
            <a:endParaRPr lang="en-US" sz="1050" dirty="0"/>
          </a:p>
          <a:p>
            <a:pPr marL="0" indent="0" algn="just">
              <a:buNone/>
            </a:pPr>
            <a:r>
              <a:rPr lang="en-US" dirty="0"/>
              <a:t>There are a number of company formation agents that set up companies with a standard constitution; they hold a stock of such companies, which never actually trade, and they sell them to customers wanting a company through which to run their business.</a:t>
            </a:r>
          </a:p>
          <a:p>
            <a:pPr marL="0" indent="0" algn="just">
              <a:buNone/>
            </a:pPr>
            <a:endParaRPr lang="en-US" sz="1400" dirty="0"/>
          </a:p>
          <a:p>
            <a:pPr marL="0" indent="0" algn="just">
              <a:buNone/>
            </a:pPr>
            <a:r>
              <a:rPr lang="en-US" dirty="0"/>
              <a:t>Once the customers have bought the company, they can make changes to its constitution, including its name, at their leisure.</a:t>
            </a:r>
          </a:p>
        </p:txBody>
      </p:sp>
      <p:sp>
        <p:nvSpPr>
          <p:cNvPr id="4" name="Date Placeholder 3"/>
          <p:cNvSpPr>
            <a:spLocks noGrp="1"/>
          </p:cNvSpPr>
          <p:nvPr>
            <p:ph type="dt" sz="half" idx="10"/>
          </p:nvPr>
        </p:nvSpPr>
        <p:spPr/>
        <p:txBody>
          <a:bodyPr/>
          <a:lstStyle/>
          <a:p>
            <a:pPr>
              <a:defRPr/>
            </a:pPr>
            <a:fld id="{917953F8-1889-4D6D-91CF-72E4FCCA4F89}"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extLst>
      <p:ext uri="{BB962C8B-B14F-4D97-AF65-F5344CB8AC3E}">
        <p14:creationId xmlns:p14="http://schemas.microsoft.com/office/powerpoint/2010/main" val="27726229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40768"/>
            <a:ext cx="8237835" cy="5040559"/>
          </a:xfrm>
        </p:spPr>
        <p:txBody>
          <a:bodyPr>
            <a:noAutofit/>
          </a:bodyPr>
          <a:lstStyle/>
          <a:p>
            <a:pPr marL="0" indent="0" algn="just">
              <a:buNone/>
            </a:pPr>
            <a:r>
              <a:rPr lang="en-US" dirty="0"/>
              <a:t>The alternative is to create a company specifically to meet the requirements of the business. </a:t>
            </a:r>
          </a:p>
          <a:p>
            <a:pPr marL="0" indent="0" algn="just">
              <a:buNone/>
            </a:pPr>
            <a:endParaRPr lang="en-US" sz="2000" dirty="0"/>
          </a:p>
          <a:p>
            <a:pPr marL="0" indent="0" algn="just">
              <a:buNone/>
            </a:pPr>
            <a:r>
              <a:rPr lang="en-US" dirty="0"/>
              <a:t>The process of registering the business is quick and cheap; the Registrar of Companies offers a same-day service. </a:t>
            </a:r>
          </a:p>
          <a:p>
            <a:pPr marL="0" indent="0" algn="just">
              <a:buNone/>
            </a:pPr>
            <a:endParaRPr lang="en-US" sz="2000" dirty="0"/>
          </a:p>
          <a:p>
            <a:pPr marL="0" indent="0" algn="just">
              <a:buNone/>
            </a:pPr>
            <a:r>
              <a:rPr lang="en-US" dirty="0"/>
              <a:t>In practice, however, there are decisions to be made and forms to be completed, with the result that the process is likely to be slower and more expensive than buying an off-the-shelf company.</a:t>
            </a:r>
          </a:p>
        </p:txBody>
      </p:sp>
      <p:sp>
        <p:nvSpPr>
          <p:cNvPr id="4" name="Date Placeholder 3"/>
          <p:cNvSpPr>
            <a:spLocks noGrp="1"/>
          </p:cNvSpPr>
          <p:nvPr>
            <p:ph type="dt" sz="half" idx="10"/>
          </p:nvPr>
        </p:nvSpPr>
        <p:spPr/>
        <p:txBody>
          <a:bodyPr/>
          <a:lstStyle/>
          <a:p>
            <a:pPr>
              <a:defRPr/>
            </a:pPr>
            <a:fld id="{6086EDEC-62B4-42BD-879F-513D53AA250A}"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32</a:t>
            </a:fld>
            <a:endParaRPr lang="en-GB" dirty="0"/>
          </a:p>
        </p:txBody>
      </p:sp>
    </p:spTree>
    <p:extLst>
      <p:ext uri="{BB962C8B-B14F-4D97-AF65-F5344CB8AC3E}">
        <p14:creationId xmlns:p14="http://schemas.microsoft.com/office/powerpoint/2010/main" val="749645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196752"/>
            <a:ext cx="8587531" cy="5040559"/>
          </a:xfrm>
        </p:spPr>
        <p:txBody>
          <a:bodyPr>
            <a:noAutofit/>
          </a:bodyPr>
          <a:lstStyle/>
          <a:p>
            <a:pPr marL="0" indent="0">
              <a:buNone/>
            </a:pPr>
            <a:endParaRPr lang="en-US" sz="3200" dirty="0"/>
          </a:p>
          <a:p>
            <a:pPr marL="0" indent="0" algn="just">
              <a:buNone/>
            </a:pPr>
            <a:r>
              <a:rPr lang="en-US" sz="3200" dirty="0"/>
              <a:t>Many familiar companies came into existence by statute, that is, by Act of Parliament.</a:t>
            </a:r>
          </a:p>
          <a:p>
            <a:pPr marL="0" indent="0" algn="just">
              <a:buNone/>
            </a:pPr>
            <a:endParaRPr lang="en-US" sz="2400" dirty="0"/>
          </a:p>
          <a:p>
            <a:pPr marL="0" indent="0" algn="just">
              <a:buNone/>
            </a:pPr>
            <a:r>
              <a:rPr lang="en-US" sz="3200" dirty="0"/>
              <a:t>Such organizations are often known as </a:t>
            </a:r>
            <a:r>
              <a:rPr lang="en-US" sz="3200" i="1" dirty="0"/>
              <a:t>statutory bodies</a:t>
            </a:r>
            <a:r>
              <a:rPr lang="en-US" sz="3200" dirty="0"/>
              <a:t>. Frequently the organizations themselves are created by secondary legislation. </a:t>
            </a:r>
          </a:p>
          <a:p>
            <a:pPr marL="0" indent="0">
              <a:buNone/>
            </a:pPr>
            <a:endParaRPr lang="en-US" sz="1200" dirty="0"/>
          </a:p>
        </p:txBody>
      </p:sp>
      <p:sp>
        <p:nvSpPr>
          <p:cNvPr id="4" name="Date Placeholder 3"/>
          <p:cNvSpPr>
            <a:spLocks noGrp="1"/>
          </p:cNvSpPr>
          <p:nvPr>
            <p:ph type="dt" sz="half" idx="10"/>
          </p:nvPr>
        </p:nvSpPr>
        <p:spPr/>
        <p:txBody>
          <a:bodyPr/>
          <a:lstStyle/>
          <a:p>
            <a:pPr>
              <a:defRPr/>
            </a:pPr>
            <a:fld id="{26C7E9A7-FD8A-4FC8-8CAD-374E512F6E19}"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33</a:t>
            </a:fld>
            <a:endParaRPr lang="en-GB" dirty="0"/>
          </a:p>
        </p:txBody>
      </p:sp>
    </p:spTree>
    <p:extLst>
      <p:ext uri="{BB962C8B-B14F-4D97-AF65-F5344CB8AC3E}">
        <p14:creationId xmlns:p14="http://schemas.microsoft.com/office/powerpoint/2010/main" val="24331126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268760"/>
            <a:ext cx="8371507" cy="5040559"/>
          </a:xfrm>
        </p:spPr>
        <p:txBody>
          <a:bodyPr>
            <a:noAutofit/>
          </a:bodyPr>
          <a:lstStyle/>
          <a:p>
            <a:pPr marL="0" indent="0" algn="just">
              <a:buNone/>
            </a:pPr>
            <a:r>
              <a:rPr lang="en-US" dirty="0"/>
              <a:t>Usually the government prefers  to outsource delivery of state services to free-standing statutory bodies rather than having these services provided directly by government ministries.</a:t>
            </a:r>
            <a:endParaRPr lang="en-US" sz="1400" dirty="0"/>
          </a:p>
          <a:p>
            <a:pPr marL="0" indent="0" algn="just">
              <a:buNone/>
            </a:pPr>
            <a:endParaRPr lang="en-US" sz="1200" dirty="0"/>
          </a:p>
          <a:p>
            <a:pPr marL="0" indent="0" algn="just">
              <a:buNone/>
            </a:pPr>
            <a:r>
              <a:rPr lang="en-US" dirty="0"/>
              <a:t>This preference is shared by most English-speaking countries. British universities, for example, (and those in most Commonwealth countries and in the USA) are independent organizations. </a:t>
            </a:r>
          </a:p>
          <a:p>
            <a:pPr marL="0" indent="0" algn="just">
              <a:buNone/>
            </a:pPr>
            <a:endParaRPr lang="en-US" sz="1050" dirty="0"/>
          </a:p>
          <a:p>
            <a:pPr marL="0" indent="0" algn="just">
              <a:buNone/>
            </a:pPr>
            <a:r>
              <a:rPr lang="en-US" dirty="0"/>
              <a:t>They are created by Royal Charter and are free to plan their own programs.</a:t>
            </a:r>
          </a:p>
        </p:txBody>
      </p:sp>
      <p:sp>
        <p:nvSpPr>
          <p:cNvPr id="4" name="Date Placeholder 3"/>
          <p:cNvSpPr>
            <a:spLocks noGrp="1"/>
          </p:cNvSpPr>
          <p:nvPr>
            <p:ph type="dt" sz="half" idx="10"/>
          </p:nvPr>
        </p:nvSpPr>
        <p:spPr/>
        <p:txBody>
          <a:bodyPr/>
          <a:lstStyle/>
          <a:p>
            <a:pPr>
              <a:defRPr/>
            </a:pPr>
            <a:fld id="{4E58ED6A-49B6-4267-9274-71C73A999AD4}"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34</a:t>
            </a:fld>
            <a:endParaRPr lang="en-GB" dirty="0"/>
          </a:p>
        </p:txBody>
      </p:sp>
    </p:spTree>
    <p:extLst>
      <p:ext uri="{BB962C8B-B14F-4D97-AF65-F5344CB8AC3E}">
        <p14:creationId xmlns:p14="http://schemas.microsoft.com/office/powerpoint/2010/main" val="20521115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268760"/>
            <a:ext cx="8237835" cy="5040559"/>
          </a:xfrm>
        </p:spPr>
        <p:txBody>
          <a:bodyPr>
            <a:noAutofit/>
          </a:bodyPr>
          <a:lstStyle/>
          <a:p>
            <a:pPr marL="0" indent="0" algn="just">
              <a:buNone/>
            </a:pPr>
            <a:r>
              <a:rPr lang="en-US" dirty="0"/>
              <a:t>Most of mainland Europe prefers a centralized system in which government ministries directly control and operate state services.</a:t>
            </a:r>
          </a:p>
          <a:p>
            <a:pPr marL="0" indent="0" algn="just">
              <a:buNone/>
            </a:pPr>
            <a:endParaRPr lang="en-US" sz="1800" dirty="0"/>
          </a:p>
          <a:p>
            <a:pPr marL="0" indent="0" algn="just">
              <a:buNone/>
            </a:pPr>
            <a:r>
              <a:rPr lang="en-US" dirty="0"/>
              <a:t>There are very many organizations whose activities are generally seen to be in the public interest and which are not intended to be profit-making. </a:t>
            </a:r>
          </a:p>
          <a:p>
            <a:pPr marL="0" indent="0" algn="just">
              <a:buNone/>
            </a:pPr>
            <a:endParaRPr lang="en-US" sz="1600" dirty="0"/>
          </a:p>
          <a:p>
            <a:pPr marL="0" indent="0" algn="just">
              <a:buNone/>
            </a:pPr>
            <a:r>
              <a:rPr lang="en-US" dirty="0"/>
              <a:t>Such organizations include professional bodies, such as the BCS or the Institute of Physics, charities such as Oxfam, Christian Aid and Salvation Army and so on.</a:t>
            </a:r>
          </a:p>
        </p:txBody>
      </p:sp>
      <p:sp>
        <p:nvSpPr>
          <p:cNvPr id="4" name="Date Placeholder 3"/>
          <p:cNvSpPr>
            <a:spLocks noGrp="1"/>
          </p:cNvSpPr>
          <p:nvPr>
            <p:ph type="dt" sz="half" idx="10"/>
          </p:nvPr>
        </p:nvSpPr>
        <p:spPr/>
        <p:txBody>
          <a:bodyPr/>
          <a:lstStyle/>
          <a:p>
            <a:pPr>
              <a:defRPr/>
            </a:pPr>
            <a:fld id="{ED116089-CA7D-42AF-A8C6-54C399F1881D}"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35</a:t>
            </a:fld>
            <a:endParaRPr lang="en-GB" dirty="0"/>
          </a:p>
        </p:txBody>
      </p:sp>
    </p:spTree>
    <p:extLst>
      <p:ext uri="{BB962C8B-B14F-4D97-AF65-F5344CB8AC3E}">
        <p14:creationId xmlns:p14="http://schemas.microsoft.com/office/powerpoint/2010/main" val="12832932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268760"/>
            <a:ext cx="8587531" cy="5040559"/>
          </a:xfrm>
        </p:spPr>
        <p:txBody>
          <a:bodyPr>
            <a:noAutofit/>
          </a:bodyPr>
          <a:lstStyle/>
          <a:p>
            <a:pPr marL="0" indent="0" algn="just">
              <a:buNone/>
            </a:pPr>
            <a:r>
              <a:rPr lang="en-US" sz="3200" dirty="0"/>
              <a:t>We may even set up a business of our own and thus create an organization ourselves.</a:t>
            </a:r>
            <a:endParaRPr lang="en-US" sz="1100" dirty="0"/>
          </a:p>
          <a:p>
            <a:pPr marL="0" indent="0" algn="just">
              <a:buNone/>
            </a:pPr>
            <a:endParaRPr lang="en-US" sz="1050" dirty="0"/>
          </a:p>
          <a:p>
            <a:pPr marL="0" indent="0" algn="just">
              <a:buNone/>
            </a:pPr>
            <a:r>
              <a:rPr lang="en-US" sz="3200" dirty="0"/>
              <a:t>However, as we mentioned before, organizations need to have a legal existence.</a:t>
            </a:r>
            <a:endParaRPr lang="en-US" sz="1200" dirty="0"/>
          </a:p>
          <a:p>
            <a:pPr marL="0" indent="0" algn="just">
              <a:buNone/>
            </a:pPr>
            <a:endParaRPr lang="en-US" sz="1100" dirty="0"/>
          </a:p>
          <a:p>
            <a:pPr marL="0" indent="0" algn="just">
              <a:buNone/>
            </a:pPr>
            <a:r>
              <a:rPr lang="en-US" sz="3200" dirty="0"/>
              <a:t>Here we will describe the different ways in which an organization can acquire a legal existence, concentrating on the idea of a limited company, because this is the most important type of commercial organization.</a:t>
            </a:r>
          </a:p>
        </p:txBody>
      </p:sp>
      <p:sp>
        <p:nvSpPr>
          <p:cNvPr id="4" name="Date Placeholder 3"/>
          <p:cNvSpPr>
            <a:spLocks noGrp="1"/>
          </p:cNvSpPr>
          <p:nvPr>
            <p:ph type="dt" sz="half" idx="10"/>
          </p:nvPr>
        </p:nvSpPr>
        <p:spPr/>
        <p:txBody>
          <a:bodyPr/>
          <a:lstStyle/>
          <a:p>
            <a:pPr>
              <a:defRPr/>
            </a:pPr>
            <a:fld id="{4FBE08D2-057E-4C44-B434-4DEAC70811BE}"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spTree>
    <p:extLst>
      <p:ext uri="{BB962C8B-B14F-4D97-AF65-F5344CB8AC3E}">
        <p14:creationId xmlns:p14="http://schemas.microsoft.com/office/powerpoint/2010/main" val="42851843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A very broad distinction can be made between commercial organizations, which are in business to make money, and public organizations or other non-profit-making bodies. </a:t>
            </a:r>
          </a:p>
          <a:p>
            <a:pPr marL="0" indent="0" algn="just">
              <a:buNone/>
            </a:pPr>
            <a:endParaRPr lang="en-US" sz="2400" dirty="0"/>
          </a:p>
          <a:p>
            <a:pPr marL="0" indent="0" algn="just">
              <a:buNone/>
            </a:pPr>
            <a:r>
              <a:rPr lang="en-US" sz="3200" dirty="0"/>
              <a:t>This distinction is reflected in the different procedures used to set up the organizations and the different ways in which they are governed.</a:t>
            </a:r>
          </a:p>
        </p:txBody>
      </p:sp>
      <p:sp>
        <p:nvSpPr>
          <p:cNvPr id="4" name="Date Placeholder 3"/>
          <p:cNvSpPr>
            <a:spLocks noGrp="1"/>
          </p:cNvSpPr>
          <p:nvPr>
            <p:ph type="dt" sz="half" idx="10"/>
          </p:nvPr>
        </p:nvSpPr>
        <p:spPr/>
        <p:txBody>
          <a:bodyPr/>
          <a:lstStyle/>
          <a:p>
            <a:pPr>
              <a:defRPr/>
            </a:pPr>
            <a:fld id="{FF73954D-BF87-43F5-9421-058312613F2A}"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spTree>
    <p:extLst>
      <p:ext uri="{BB962C8B-B14F-4D97-AF65-F5344CB8AC3E}">
        <p14:creationId xmlns:p14="http://schemas.microsoft.com/office/powerpoint/2010/main" val="17522114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ORGANIZATIONS</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The law offers several different ways of setting up and operating a commercial organization.</a:t>
            </a:r>
          </a:p>
          <a:p>
            <a:pPr marL="0" indent="0" algn="just">
              <a:buNone/>
            </a:pPr>
            <a:r>
              <a:rPr lang="en-US" sz="3200" dirty="0"/>
              <a:t>Depending on the circumstances, the business may be operated as:</a:t>
            </a:r>
          </a:p>
          <a:p>
            <a:pPr marL="514350" indent="-514350" algn="just">
              <a:buAutoNum type="arabicPeriod"/>
            </a:pPr>
            <a:r>
              <a:rPr lang="en-US" sz="3200" dirty="0"/>
              <a:t>a </a:t>
            </a:r>
            <a:r>
              <a:rPr lang="en-US" sz="3200" i="1" dirty="0">
                <a:solidFill>
                  <a:srgbClr val="00B0F0"/>
                </a:solidFill>
              </a:rPr>
              <a:t>sole trader</a:t>
            </a:r>
            <a:r>
              <a:rPr lang="en-US" sz="3200" dirty="0"/>
              <a:t>, </a:t>
            </a:r>
          </a:p>
          <a:p>
            <a:pPr marL="514350" indent="-514350" algn="just">
              <a:buAutoNum type="arabicPeriod"/>
            </a:pPr>
            <a:r>
              <a:rPr lang="en-US" sz="3200" dirty="0"/>
              <a:t>a </a:t>
            </a:r>
            <a:r>
              <a:rPr lang="en-US" sz="3200" i="1" dirty="0">
                <a:solidFill>
                  <a:srgbClr val="00B0F0"/>
                </a:solidFill>
              </a:rPr>
              <a:t>partnership</a:t>
            </a:r>
            <a:r>
              <a:rPr lang="en-US" sz="3200" dirty="0"/>
              <a:t>, </a:t>
            </a:r>
          </a:p>
          <a:p>
            <a:pPr marL="514350" indent="-514350" algn="just">
              <a:buAutoNum type="arabicPeriod"/>
            </a:pPr>
            <a:r>
              <a:rPr lang="en-US" sz="3200" dirty="0"/>
              <a:t>a </a:t>
            </a:r>
            <a:r>
              <a:rPr lang="en-US" sz="3200" i="1" dirty="0">
                <a:solidFill>
                  <a:srgbClr val="00B0F0"/>
                </a:solidFill>
              </a:rPr>
              <a:t>cooperative</a:t>
            </a:r>
            <a:r>
              <a:rPr lang="en-US" sz="3200" dirty="0"/>
              <a:t>, </a:t>
            </a:r>
          </a:p>
          <a:p>
            <a:pPr marL="514350" indent="-514350" algn="just">
              <a:buAutoNum type="arabicPeriod"/>
            </a:pPr>
            <a:r>
              <a:rPr lang="en-US" sz="3200" dirty="0"/>
              <a:t>or a </a:t>
            </a:r>
            <a:r>
              <a:rPr lang="en-US" sz="3200" i="1" dirty="0">
                <a:solidFill>
                  <a:srgbClr val="00B0F0"/>
                </a:solidFill>
              </a:rPr>
              <a:t>limited company</a:t>
            </a:r>
            <a:r>
              <a:rPr lang="en-US" sz="3200" i="1" dirty="0"/>
              <a:t>.</a:t>
            </a:r>
            <a:endParaRPr lang="en-US" sz="3200" dirty="0"/>
          </a:p>
        </p:txBody>
      </p:sp>
      <p:sp>
        <p:nvSpPr>
          <p:cNvPr id="4" name="Date Placeholder 3"/>
          <p:cNvSpPr>
            <a:spLocks noGrp="1"/>
          </p:cNvSpPr>
          <p:nvPr>
            <p:ph type="dt" sz="half" idx="10"/>
          </p:nvPr>
        </p:nvSpPr>
        <p:spPr/>
        <p:txBody>
          <a:bodyPr/>
          <a:lstStyle/>
          <a:p>
            <a:pPr>
              <a:defRPr/>
            </a:pPr>
            <a:fld id="{66E967D3-3FDA-458D-9A40-DB34B0FCFA22}"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spTree>
    <p:extLst>
      <p:ext uri="{BB962C8B-B14F-4D97-AF65-F5344CB8AC3E}">
        <p14:creationId xmlns:p14="http://schemas.microsoft.com/office/powerpoint/2010/main" val="34413456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Sole trader</a:t>
            </a:r>
          </a:p>
        </p:txBody>
      </p:sp>
      <p:sp>
        <p:nvSpPr>
          <p:cNvPr id="3" name="Content Placeholder 2"/>
          <p:cNvSpPr>
            <a:spLocks noGrp="1"/>
          </p:cNvSpPr>
          <p:nvPr>
            <p:ph idx="1"/>
          </p:nvPr>
        </p:nvSpPr>
        <p:spPr>
          <a:xfrm>
            <a:off x="448965" y="1196752"/>
            <a:ext cx="8443515" cy="5256583"/>
          </a:xfrm>
        </p:spPr>
        <p:txBody>
          <a:bodyPr>
            <a:noAutofit/>
          </a:bodyPr>
          <a:lstStyle/>
          <a:p>
            <a:pPr marL="0" indent="0" algn="just">
              <a:buNone/>
            </a:pPr>
            <a:r>
              <a:rPr lang="en-US" sz="3200" dirty="0"/>
              <a:t>A</a:t>
            </a:r>
            <a:r>
              <a:rPr lang="en-US" dirty="0"/>
              <a:t> </a:t>
            </a:r>
            <a:r>
              <a:rPr lang="en-US" dirty="0">
                <a:solidFill>
                  <a:srgbClr val="00B0F0"/>
                </a:solidFill>
              </a:rPr>
              <a:t>sole trader </a:t>
            </a:r>
            <a:r>
              <a:rPr lang="en-US" dirty="0"/>
              <a:t>is an individual who runs their own business. </a:t>
            </a:r>
          </a:p>
          <a:p>
            <a:pPr marL="0" indent="0" algn="just">
              <a:buNone/>
            </a:pPr>
            <a:r>
              <a:rPr lang="en-US" dirty="0"/>
              <a:t>There are no legal formalities attached to becoming a sole trader; you become a sole trader simply by starting to run a business. </a:t>
            </a:r>
          </a:p>
          <a:p>
            <a:pPr marL="0" indent="0" algn="just">
              <a:buNone/>
            </a:pPr>
            <a:r>
              <a:rPr lang="en-US" dirty="0"/>
              <a:t>If the income of your business is large enough, you will need to register with Customs and Excise for VAT (value-added tax) purposes.</a:t>
            </a:r>
          </a:p>
          <a:p>
            <a:pPr marL="0" indent="0" algn="just">
              <a:buNone/>
            </a:pPr>
            <a:endParaRPr lang="en-US" sz="200" dirty="0"/>
          </a:p>
          <a:p>
            <a:pPr marL="0" indent="0" algn="just">
              <a:buNone/>
            </a:pPr>
            <a:r>
              <a:rPr lang="en-US" dirty="0"/>
              <a:t>You may even need to negotiate with the Inland Revenue about your income tax status, but neither of these is necessary in order to become a sole </a:t>
            </a:r>
            <a:r>
              <a:rPr lang="en-US" sz="3200" dirty="0"/>
              <a:t>trader.</a:t>
            </a:r>
          </a:p>
        </p:txBody>
      </p:sp>
      <p:sp>
        <p:nvSpPr>
          <p:cNvPr id="4" name="Date Placeholder 3"/>
          <p:cNvSpPr>
            <a:spLocks noGrp="1"/>
          </p:cNvSpPr>
          <p:nvPr>
            <p:ph type="dt" sz="half" idx="10"/>
          </p:nvPr>
        </p:nvSpPr>
        <p:spPr/>
        <p:txBody>
          <a:bodyPr/>
          <a:lstStyle/>
          <a:p>
            <a:pPr>
              <a:defRPr/>
            </a:pPr>
            <a:fld id="{92944FF1-752C-4004-9593-B1E558304A84}"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20502584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Sole trader…..</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A sole trader is personally liable for all the debts of the business so that all the trader’s assets, including the family home, are at risk if the business fails.</a:t>
            </a:r>
          </a:p>
          <a:p>
            <a:pPr marL="0" indent="0" algn="just">
              <a:buNone/>
            </a:pPr>
            <a:endParaRPr lang="en-US" dirty="0"/>
          </a:p>
          <a:p>
            <a:pPr marL="0" indent="0" algn="just">
              <a:buNone/>
            </a:pPr>
            <a:r>
              <a:rPr lang="en-US" sz="3200" dirty="0"/>
              <a:t>For this reason, anyone who is in business, other than a very small one, should not operate as a sole trader. It is usually better to form a limited company.</a:t>
            </a:r>
          </a:p>
        </p:txBody>
      </p:sp>
      <p:sp>
        <p:nvSpPr>
          <p:cNvPr id="4" name="Date Placeholder 3"/>
          <p:cNvSpPr>
            <a:spLocks noGrp="1"/>
          </p:cNvSpPr>
          <p:nvPr>
            <p:ph type="dt" sz="half" idx="10"/>
          </p:nvPr>
        </p:nvSpPr>
        <p:spPr/>
        <p:txBody>
          <a:bodyPr/>
          <a:lstStyle/>
          <a:p>
            <a:pPr>
              <a:defRPr/>
            </a:pPr>
            <a:fld id="{F77D3986-BE20-4301-A524-0F0C6D23C5E0}"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8</a:t>
            </a:fld>
            <a:endParaRPr lang="en-GB" dirty="0"/>
          </a:p>
        </p:txBody>
      </p:sp>
    </p:spTree>
    <p:extLst>
      <p:ext uri="{BB962C8B-B14F-4D97-AF65-F5344CB8AC3E}">
        <p14:creationId xmlns:p14="http://schemas.microsoft.com/office/powerpoint/2010/main" val="18845134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If a group of people carry on a business with a view to making profits, and the business is not a limited company, then the law will treat them as being in a </a:t>
            </a:r>
            <a:r>
              <a:rPr lang="en-US" i="1" dirty="0">
                <a:solidFill>
                  <a:srgbClr val="00B0F0"/>
                </a:solidFill>
              </a:rPr>
              <a:t>partnership</a:t>
            </a:r>
            <a:r>
              <a:rPr lang="en-US" dirty="0"/>
              <a:t>. </a:t>
            </a:r>
            <a:endParaRPr lang="en-US" sz="1400" dirty="0"/>
          </a:p>
          <a:p>
            <a:pPr marL="0" indent="0" algn="just">
              <a:buNone/>
            </a:pPr>
            <a:endParaRPr lang="en-US" sz="1200" dirty="0"/>
          </a:p>
          <a:p>
            <a:pPr marL="0" indent="0" algn="just">
              <a:buNone/>
            </a:pPr>
            <a:r>
              <a:rPr lang="en-US" dirty="0"/>
              <a:t>The legal framework governing partnerships was established in the Partnership Act 1890 and has since been changed only in minor ways. </a:t>
            </a:r>
            <a:endParaRPr lang="en-US" sz="1400" dirty="0"/>
          </a:p>
          <a:p>
            <a:pPr marL="0" indent="0" algn="just">
              <a:buNone/>
            </a:pPr>
            <a:endParaRPr lang="en-US" sz="1200" dirty="0"/>
          </a:p>
          <a:p>
            <a:pPr marL="0" indent="0" algn="just">
              <a:buNone/>
            </a:pPr>
            <a:r>
              <a:rPr lang="en-US" dirty="0"/>
              <a:t>The Act has important consequences for people going into business together.</a:t>
            </a:r>
          </a:p>
        </p:txBody>
      </p:sp>
      <p:sp>
        <p:nvSpPr>
          <p:cNvPr id="4" name="Date Placeholder 3"/>
          <p:cNvSpPr>
            <a:spLocks noGrp="1"/>
          </p:cNvSpPr>
          <p:nvPr>
            <p:ph type="dt" sz="half" idx="10"/>
          </p:nvPr>
        </p:nvSpPr>
        <p:spPr/>
        <p:txBody>
          <a:bodyPr/>
          <a:lstStyle/>
          <a:p>
            <a:pPr>
              <a:defRPr/>
            </a:pPr>
            <a:fld id="{DD68D84E-158B-45A0-AFEE-9AEA9308E018}" type="datetime1">
              <a:rPr lang="en-US" smtClean="0"/>
              <a:t>9/21/2021</a:t>
            </a:fld>
            <a:endParaRPr lang="en-GB" dirty="0"/>
          </a:p>
        </p:txBody>
      </p:sp>
      <p:sp>
        <p:nvSpPr>
          <p:cNvPr id="5" name="Footer Placeholder 4"/>
          <p:cNvSpPr>
            <a:spLocks noGrp="1"/>
          </p:cNvSpPr>
          <p:nvPr>
            <p:ph type="ftr" sz="quarter" idx="11"/>
          </p:nvPr>
        </p:nvSpPr>
        <p:spPr/>
        <p:txBody>
          <a:bodyPr/>
          <a:lstStyle/>
          <a:p>
            <a:pPr>
              <a:defRPr/>
            </a:pPr>
            <a:r>
              <a:rPr lang="en-US" dirty="0" smtClean="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9</a:t>
            </a:fld>
            <a:endParaRPr lang="en-GB" dirty="0"/>
          </a:p>
        </p:txBody>
      </p:sp>
    </p:spTree>
    <p:extLst>
      <p:ext uri="{BB962C8B-B14F-4D97-AF65-F5344CB8AC3E}">
        <p14:creationId xmlns:p14="http://schemas.microsoft.com/office/powerpoint/2010/main" val="26219784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2657</TotalTime>
  <Words>2366</Words>
  <Application>Microsoft Office PowerPoint</Application>
  <PresentationFormat>On-screen Show (4:3)</PresentationFormat>
  <Paragraphs>313</Paragraphs>
  <Slides>35</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35</vt:i4>
      </vt:variant>
    </vt:vector>
  </HeadingPairs>
  <TitlesOfParts>
    <vt:vector size="42" baseType="lpstr">
      <vt:lpstr>Arial</vt:lpstr>
      <vt:lpstr>Calibri</vt:lpstr>
      <vt:lpstr>Times New Roman</vt:lpstr>
      <vt:lpstr>Verdana</vt:lpstr>
      <vt:lpstr>1_Custom Design</vt:lpstr>
      <vt:lpstr>Custom Design</vt:lpstr>
      <vt:lpstr>3007</vt:lpstr>
      <vt:lpstr>What Is an Organization?</vt:lpstr>
      <vt:lpstr>Chapter Outcome</vt:lpstr>
      <vt:lpstr>Organization</vt:lpstr>
      <vt:lpstr>Organization…..</vt:lpstr>
      <vt:lpstr>Organization…..</vt:lpstr>
      <vt:lpstr>COMMERCIAL ORGANIZATIONS</vt:lpstr>
      <vt:lpstr>Sole trader</vt:lpstr>
      <vt:lpstr>Sole trader…..</vt:lpstr>
      <vt:lpstr>Partnership</vt:lpstr>
      <vt:lpstr>Partnership….</vt:lpstr>
      <vt:lpstr>Partnership….</vt:lpstr>
      <vt:lpstr>Partnership….</vt:lpstr>
      <vt:lpstr>Partnership….</vt:lpstr>
      <vt:lpstr>Cooperatives</vt:lpstr>
      <vt:lpstr>limited company</vt:lpstr>
      <vt:lpstr>limited company…..</vt:lpstr>
      <vt:lpstr>limited company…..</vt:lpstr>
      <vt:lpstr>limited company…..</vt:lpstr>
      <vt:lpstr>THE CONSTITUTION OF A LIMITED COMPANY</vt:lpstr>
      <vt:lpstr>THE CONSTITUTION OF A LIMITED COMPANY….</vt:lpstr>
      <vt:lpstr>THE CONSTITUTION OF A LIMITED COMPANY…..</vt:lpstr>
      <vt:lpstr>THE CONSTITUTION OF A LIMITED COMPANY…..</vt:lpstr>
      <vt:lpstr>THE CONSTITUTION OF A LIMITED COMPANY…..</vt:lpstr>
      <vt:lpstr>DIRECTORS</vt:lpstr>
      <vt:lpstr>DIRECTORS…..</vt:lpstr>
      <vt:lpstr>DIRECTORS…..</vt:lpstr>
      <vt:lpstr>DIRECTORS…..</vt:lpstr>
      <vt:lpstr>DIRECTORS…..</vt:lpstr>
      <vt:lpstr>DIRECTORS…..</vt:lpstr>
      <vt:lpstr>SETTING UP A COMPANY</vt:lpstr>
      <vt:lpstr>SETTING UP A COMPANY…..</vt:lpstr>
      <vt:lpstr>SETTING UP A COMPANY…..</vt:lpstr>
      <vt:lpstr>NON-COMMERCIAL BODIES</vt:lpstr>
      <vt:lpstr>NON-COMMERCIAL BODIES….</vt:lpstr>
      <vt:lpstr>NON-COMMERCIAL BODIES….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the legal system</dc:title>
  <dc:creator>Frank Bott</dc:creator>
  <cp:lastModifiedBy>Saeeda Kanwal</cp:lastModifiedBy>
  <cp:revision>234</cp:revision>
  <dcterms:created xsi:type="dcterms:W3CDTF">2003-09-22T09:02:33Z</dcterms:created>
  <dcterms:modified xsi:type="dcterms:W3CDTF">2021-09-21T03:01:16Z</dcterms:modified>
</cp:coreProperties>
</file>