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34"/>
  </p:notesMasterIdLst>
  <p:sldIdLst>
    <p:sldId id="319" r:id="rId4"/>
    <p:sldId id="257" r:id="rId5"/>
    <p:sldId id="328" r:id="rId6"/>
    <p:sldId id="320" r:id="rId7"/>
    <p:sldId id="321" r:id="rId8"/>
    <p:sldId id="329" r:id="rId9"/>
    <p:sldId id="330" r:id="rId10"/>
    <p:sldId id="322" r:id="rId11"/>
    <p:sldId id="323" r:id="rId12"/>
    <p:sldId id="261" r:id="rId13"/>
    <p:sldId id="324" r:id="rId14"/>
    <p:sldId id="262" r:id="rId15"/>
    <p:sldId id="263" r:id="rId16"/>
    <p:sldId id="325" r:id="rId17"/>
    <p:sldId id="264" r:id="rId18"/>
    <p:sldId id="326" r:id="rId19"/>
    <p:sldId id="265" r:id="rId20"/>
    <p:sldId id="327" r:id="rId21"/>
    <p:sldId id="266" r:id="rId22"/>
    <p:sldId id="267" r:id="rId23"/>
    <p:sldId id="269" r:id="rId24"/>
    <p:sldId id="318" r:id="rId25"/>
    <p:sldId id="317" r:id="rId26"/>
    <p:sldId id="271" r:id="rId27"/>
    <p:sldId id="270" r:id="rId28"/>
    <p:sldId id="259" r:id="rId29"/>
    <p:sldId id="331" r:id="rId30"/>
    <p:sldId id="332" r:id="rId31"/>
    <p:sldId id="333" r:id="rId32"/>
    <p:sldId id="33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07D"/>
    <a:srgbClr val="FFD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89065" autoAdjust="0"/>
  </p:normalViewPr>
  <p:slideViewPr>
    <p:cSldViewPr>
      <p:cViewPr varScale="1">
        <p:scale>
          <a:sx n="76" d="100"/>
          <a:sy n="76" d="100"/>
        </p:scale>
        <p:origin x="13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CC8D91-1880-4267-9D07-2BC9DF4312CF}" type="datetimeFigureOut">
              <a:rPr lang="en-US" smtClean="0"/>
              <a:pPr/>
              <a:t>10/12/2020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EC1B0C-B6E3-4180-A34F-834D8844019D}" type="slidenum">
              <a:rPr lang="en-US" smtClean="0"/>
              <a:pPr/>
              <a:t>‹#›</a:t>
            </a:fld>
            <a:endParaRPr lang="en-US"/>
          </a:p>
        </p:txBody>
      </p:sp>
    </p:spTree>
    <p:extLst>
      <p:ext uri="{BB962C8B-B14F-4D97-AF65-F5344CB8AC3E}">
        <p14:creationId xmlns:p14="http://schemas.microsoft.com/office/powerpoint/2010/main" val="153352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a:t>
            </a:fld>
            <a:endParaRPr lang="en-US"/>
          </a:p>
        </p:txBody>
      </p:sp>
    </p:spTree>
    <p:extLst>
      <p:ext uri="{BB962C8B-B14F-4D97-AF65-F5344CB8AC3E}">
        <p14:creationId xmlns:p14="http://schemas.microsoft.com/office/powerpoint/2010/main" val="2957299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a:t>
            </a:fld>
            <a:endParaRPr lang="en-US"/>
          </a:p>
        </p:txBody>
      </p:sp>
    </p:spTree>
    <p:extLst>
      <p:ext uri="{BB962C8B-B14F-4D97-AF65-F5344CB8AC3E}">
        <p14:creationId xmlns:p14="http://schemas.microsoft.com/office/powerpoint/2010/main" val="3888022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3</a:t>
            </a:fld>
            <a:endParaRPr lang="en-US"/>
          </a:p>
        </p:txBody>
      </p:sp>
    </p:spTree>
    <p:extLst>
      <p:ext uri="{BB962C8B-B14F-4D97-AF65-F5344CB8AC3E}">
        <p14:creationId xmlns:p14="http://schemas.microsoft.com/office/powerpoint/2010/main" val="343652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pPr/>
              <a:t>27</a:t>
            </a:fld>
            <a:endParaRPr lang="en-US"/>
          </a:p>
        </p:txBody>
      </p:sp>
    </p:spTree>
    <p:extLst>
      <p:ext uri="{BB962C8B-B14F-4D97-AF65-F5344CB8AC3E}">
        <p14:creationId xmlns:p14="http://schemas.microsoft.com/office/powerpoint/2010/main" val="3154754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0C3A620A-2A7C-4045-B8C8-101082F02935}" type="datetime1">
              <a:rPr lang="en-US" smtClean="0"/>
              <a:t>10/12/2020</a:t>
            </a:fld>
            <a:endParaRPr lang="en-US"/>
          </a:p>
        </p:txBody>
      </p:sp>
      <p:sp>
        <p:nvSpPr>
          <p:cNvPr id="5"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6"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13960636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A9B92FC0-3A2F-40A8-A8DF-3979A71E200D}" type="datetime1">
              <a:rPr lang="en-US" smtClean="0"/>
              <a:t>10/12/2020</a:t>
            </a:fld>
            <a:endParaRPr lang="en-US"/>
          </a:p>
        </p:txBody>
      </p:sp>
      <p:sp>
        <p:nvSpPr>
          <p:cNvPr id="5"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6"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3246981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2622FCD6-0BF1-4D82-99E0-7ED9ED460572}" type="datetime1">
              <a:rPr lang="en-US" smtClean="0"/>
              <a:t>10/12/2020</a:t>
            </a:fld>
            <a:endParaRPr lang="en-US"/>
          </a:p>
        </p:txBody>
      </p:sp>
      <p:sp>
        <p:nvSpPr>
          <p:cNvPr id="5"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6"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357188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0F5567BB-5F87-409F-AC01-D19EB83A4ADA}" type="datetime1">
              <a:rPr lang="en-US" smtClean="0"/>
              <a:t>10/12/2020</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5E08C0F7-91EE-4A7E-9793-E3177C159E58}" type="slidenum">
              <a:rPr lang="en-GB"/>
              <a:pPr>
                <a:defRPr/>
              </a:pPr>
              <a:t>‹#›</a:t>
            </a:fld>
            <a:endParaRPr lang="en-GB"/>
          </a:p>
        </p:txBody>
      </p:sp>
    </p:spTree>
    <p:extLst>
      <p:ext uri="{BB962C8B-B14F-4D97-AF65-F5344CB8AC3E}">
        <p14:creationId xmlns:p14="http://schemas.microsoft.com/office/powerpoint/2010/main" val="40439621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9BED9CB-EBB1-4ED4-B216-F126E1E33BE1}" type="datetime1">
              <a:rPr lang="en-US" smtClean="0"/>
              <a:t>10/12/2020</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D185636-F721-42E4-8921-552BE94D5DE5}" type="slidenum">
              <a:rPr lang="en-GB"/>
              <a:pPr>
                <a:defRPr/>
              </a:pPr>
              <a:t>‹#›</a:t>
            </a:fld>
            <a:endParaRPr lang="en-GB"/>
          </a:p>
        </p:txBody>
      </p:sp>
    </p:spTree>
    <p:extLst>
      <p:ext uri="{BB962C8B-B14F-4D97-AF65-F5344CB8AC3E}">
        <p14:creationId xmlns:p14="http://schemas.microsoft.com/office/powerpoint/2010/main" val="21758242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223F108-6529-4319-97B1-93460AABD1EA}" type="datetime1">
              <a:rPr lang="en-US" smtClean="0"/>
              <a:t>10/12/2020</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49ACBB00-8566-43E6-ADDD-E4CB26A99CE2}" type="slidenum">
              <a:rPr lang="en-GB"/>
              <a:pPr>
                <a:defRPr/>
              </a:pPr>
              <a:t>‹#›</a:t>
            </a:fld>
            <a:endParaRPr lang="en-GB"/>
          </a:p>
        </p:txBody>
      </p:sp>
    </p:spTree>
    <p:extLst>
      <p:ext uri="{BB962C8B-B14F-4D97-AF65-F5344CB8AC3E}">
        <p14:creationId xmlns:p14="http://schemas.microsoft.com/office/powerpoint/2010/main" val="20889591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4E6BC58A-39D9-4E4F-841C-884DD0E18B49}" type="datetime1">
              <a:rPr lang="en-US" smtClean="0"/>
              <a:t>10/12/2020</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D0BEAF68-3DFD-4D0C-B587-F4E47BB9D918}" type="slidenum">
              <a:rPr lang="en-GB"/>
              <a:pPr>
                <a:defRPr/>
              </a:pPr>
              <a:t>‹#›</a:t>
            </a:fld>
            <a:endParaRPr lang="en-GB"/>
          </a:p>
        </p:txBody>
      </p:sp>
    </p:spTree>
    <p:extLst>
      <p:ext uri="{BB962C8B-B14F-4D97-AF65-F5344CB8AC3E}">
        <p14:creationId xmlns:p14="http://schemas.microsoft.com/office/powerpoint/2010/main" val="20545468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3A7725A9-6529-4A3A-B1B0-AEA2DAF0A549}" type="datetime1">
              <a:rPr lang="en-US" smtClean="0"/>
              <a:t>10/12/2020</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74DA7CC2-40A4-4740-B0F2-6C2DAD3CB5B3}" type="slidenum">
              <a:rPr lang="en-GB"/>
              <a:pPr>
                <a:defRPr/>
              </a:pPr>
              <a:t>‹#›</a:t>
            </a:fld>
            <a:endParaRPr lang="en-GB"/>
          </a:p>
        </p:txBody>
      </p:sp>
    </p:spTree>
    <p:extLst>
      <p:ext uri="{BB962C8B-B14F-4D97-AF65-F5344CB8AC3E}">
        <p14:creationId xmlns:p14="http://schemas.microsoft.com/office/powerpoint/2010/main" val="9659647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5F129F4-AAE6-4DAD-9609-EF56AABBD71F}" type="datetime1">
              <a:rPr lang="en-US" smtClean="0"/>
              <a:t>10/12/2020</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EDD3BB3C-B418-48A6-81E2-AF404C00A22F}" type="slidenum">
              <a:rPr lang="en-GB"/>
              <a:pPr>
                <a:defRPr/>
              </a:pPr>
              <a:t>‹#›</a:t>
            </a:fld>
            <a:endParaRPr lang="en-GB"/>
          </a:p>
        </p:txBody>
      </p:sp>
    </p:spTree>
    <p:extLst>
      <p:ext uri="{BB962C8B-B14F-4D97-AF65-F5344CB8AC3E}">
        <p14:creationId xmlns:p14="http://schemas.microsoft.com/office/powerpoint/2010/main" val="18230410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6E8049-52D1-463A-888D-18FC2A5789F4}" type="datetime1">
              <a:rPr lang="en-US" smtClean="0"/>
              <a:t>10/12/2020</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B0BA22B-60A8-41ED-9091-91A3B626DED7}" type="slidenum">
              <a:rPr lang="en-GB"/>
              <a:pPr>
                <a:defRPr/>
              </a:pPr>
              <a:t>‹#›</a:t>
            </a:fld>
            <a:endParaRPr lang="en-GB"/>
          </a:p>
        </p:txBody>
      </p:sp>
    </p:spTree>
    <p:extLst>
      <p:ext uri="{BB962C8B-B14F-4D97-AF65-F5344CB8AC3E}">
        <p14:creationId xmlns:p14="http://schemas.microsoft.com/office/powerpoint/2010/main" val="16667098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52533BA-4414-41B0-B635-2AF206D1A081}" type="datetime1">
              <a:rPr lang="en-US" smtClean="0"/>
              <a:t>10/12/2020</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DB2C3937-7D28-4C30-A0AA-EC17A80C94CC}" type="slidenum">
              <a:rPr lang="en-GB"/>
              <a:pPr>
                <a:defRPr/>
              </a:pPr>
              <a:t>‹#›</a:t>
            </a:fld>
            <a:endParaRPr lang="en-GB"/>
          </a:p>
        </p:txBody>
      </p:sp>
    </p:spTree>
    <p:extLst>
      <p:ext uri="{BB962C8B-B14F-4D97-AF65-F5344CB8AC3E}">
        <p14:creationId xmlns:p14="http://schemas.microsoft.com/office/powerpoint/2010/main" val="31384716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300F7E1B-D154-48FA-AA7D-8DCE20015F05}" type="datetime1">
              <a:rPr lang="en-US" smtClean="0"/>
              <a:t>10/12/2020</a:t>
            </a:fld>
            <a:endParaRPr lang="en-US"/>
          </a:p>
        </p:txBody>
      </p:sp>
      <p:sp>
        <p:nvSpPr>
          <p:cNvPr id="5"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6"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4000684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B009DE-1997-4902-9F35-A479E1675281}" type="datetime1">
              <a:rPr lang="en-US" smtClean="0"/>
              <a:t>10/12/2020</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57ACDE84-6496-4DCD-BCED-2346FE70D8CE}" type="slidenum">
              <a:rPr lang="en-GB"/>
              <a:pPr>
                <a:defRPr/>
              </a:pPr>
              <a:t>‹#›</a:t>
            </a:fld>
            <a:endParaRPr lang="en-GB"/>
          </a:p>
        </p:txBody>
      </p:sp>
    </p:spTree>
    <p:extLst>
      <p:ext uri="{BB962C8B-B14F-4D97-AF65-F5344CB8AC3E}">
        <p14:creationId xmlns:p14="http://schemas.microsoft.com/office/powerpoint/2010/main" val="5054110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041BA57-52E5-441D-B91C-1CD7597D1E83}" type="datetime1">
              <a:rPr lang="en-US" smtClean="0"/>
              <a:t>10/12/2020</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5C116378-3558-4117-9116-A4B31CB48423}" type="slidenum">
              <a:rPr lang="en-GB"/>
              <a:pPr>
                <a:defRPr/>
              </a:pPr>
              <a:t>‹#›</a:t>
            </a:fld>
            <a:endParaRPr lang="en-GB"/>
          </a:p>
        </p:txBody>
      </p:sp>
    </p:spTree>
    <p:extLst>
      <p:ext uri="{BB962C8B-B14F-4D97-AF65-F5344CB8AC3E}">
        <p14:creationId xmlns:p14="http://schemas.microsoft.com/office/powerpoint/2010/main" val="40664269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83A5C69-4980-443C-82B5-1657F87847BA}" type="datetime1">
              <a:rPr lang="en-US" smtClean="0"/>
              <a:t>10/12/2020</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A0F13DC2-EF08-4CB7-9A9E-0EB612205876}" type="slidenum">
              <a:rPr lang="en-GB"/>
              <a:pPr>
                <a:defRPr/>
              </a:pPr>
              <a:t>‹#›</a:t>
            </a:fld>
            <a:endParaRPr lang="en-GB"/>
          </a:p>
        </p:txBody>
      </p:sp>
    </p:spTree>
    <p:extLst>
      <p:ext uri="{BB962C8B-B14F-4D97-AF65-F5344CB8AC3E}">
        <p14:creationId xmlns:p14="http://schemas.microsoft.com/office/powerpoint/2010/main" val="28563256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EAAA84EF-8616-4166-8499-E2F45EC8AD5C}"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pPr>
                <a:defRPr/>
              </a:pPr>
              <a:t>‹#›</a:t>
            </a:fld>
            <a:endParaRPr lang="en-GB"/>
          </a:p>
        </p:txBody>
      </p:sp>
      <p:pic>
        <p:nvPicPr>
          <p:cNvPr id="7" name="Picture 6">
            <a:extLst>
              <a:ext uri="{FF2B5EF4-FFF2-40B4-BE49-F238E27FC236}">
                <a16:creationId xmlns:a16="http://schemas.microsoft.com/office/drawing/2014/main" id="{5440F48E-7AFD-4571-AED2-B26E7AC0E1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8788" y="3262182"/>
            <a:ext cx="1146423" cy="1146423"/>
          </a:xfrm>
          <a:prstGeom prst="rect">
            <a:avLst/>
          </a:prstGeom>
        </p:spPr>
      </p:pic>
    </p:spTree>
    <p:extLst>
      <p:ext uri="{BB962C8B-B14F-4D97-AF65-F5344CB8AC3E}">
        <p14:creationId xmlns:p14="http://schemas.microsoft.com/office/powerpoint/2010/main" val="42138313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4DB4F96C-019B-4B46-80BC-B42EAC8507CE}" type="datetime1">
              <a:rPr lang="en-US" smtClean="0"/>
              <a:t>10/12/2020</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pic>
        <p:nvPicPr>
          <p:cNvPr id="7" name="Picture 6">
            <a:extLst>
              <a:ext uri="{FF2B5EF4-FFF2-40B4-BE49-F238E27FC236}">
                <a16:creationId xmlns:a16="http://schemas.microsoft.com/office/drawing/2014/main" id="{304BF697-C8B8-4310-9C9B-AE32B07EBCE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2222" y="33959"/>
            <a:ext cx="852686" cy="852686"/>
          </a:xfrm>
          <a:prstGeom prst="rect">
            <a:avLst/>
          </a:prstGeom>
        </p:spPr>
      </p:pic>
    </p:spTree>
    <p:extLst>
      <p:ext uri="{BB962C8B-B14F-4D97-AF65-F5344CB8AC3E}">
        <p14:creationId xmlns:p14="http://schemas.microsoft.com/office/powerpoint/2010/main" val="28144509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5833A2EF-E39C-4AEF-9197-C615C90FFBDD}" type="datetime1">
              <a:rPr lang="en-US" smtClean="0"/>
              <a:t>10/12/2020</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462957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3696D720-D00E-4259-979C-C186C9FD8D8A}" type="datetime1">
              <a:rPr lang="en-US" smtClean="0"/>
              <a:t>10/12/2020</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38405218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0ED9EE7F-E2BC-4ECD-8262-66923EA97D2E}" type="datetime1">
              <a:rPr lang="en-US" smtClean="0"/>
              <a:t>10/12/2020</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25958172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DA2FCBCC-2229-4C77-8149-9D51F5F21818}" type="datetime1">
              <a:rPr lang="en-US" smtClean="0"/>
              <a:t>10/12/2020</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41040033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C012C72D-CB4F-48E4-91E2-8126984B907C}" type="datetime1">
              <a:rPr lang="en-US" smtClean="0"/>
              <a:t>10/12/2020</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8140771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952DC9B-09EE-4575-A817-C978575A913A}" type="datetime1">
              <a:rPr lang="en-US" smtClean="0"/>
              <a:t>10/12/2020</a:t>
            </a:fld>
            <a:endParaRPr lang="en-US"/>
          </a:p>
        </p:txBody>
      </p:sp>
      <p:sp>
        <p:nvSpPr>
          <p:cNvPr id="5"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6"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13812304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B0C30D6D-1E43-43B8-AD7F-E74202171FC9}" type="datetime1">
              <a:rPr lang="en-US" smtClean="0"/>
              <a:t>10/12/2020</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42002122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B6EF1F21-1960-49E6-92A2-0F91ED4A3E34}" type="datetime1">
              <a:rPr lang="en-US" smtClean="0"/>
              <a:t>10/12/2020</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353799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BC45EC45-0B55-4AE8-9006-8955ED80B33B}" type="datetime1">
              <a:rPr lang="en-US" smtClean="0"/>
              <a:t>10/12/2020</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33469298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00B5C114-83D9-4A6B-A905-C9623FEC1618}" type="datetime1">
              <a:rPr lang="en-US" smtClean="0"/>
              <a:t>10/12/2020</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27184951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57BD9162-3645-4723-9E05-169DFB44AD01}" type="datetime1">
              <a:rPr lang="en-US" smtClean="0"/>
              <a:t>10/12/2020</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24007492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fld id="{99B3EC90-9E41-48A6-9D92-6FF264A46E60}" type="datetime1">
              <a:rPr lang="en-US" smtClean="0"/>
              <a:t>10/12/2020</a:t>
            </a:fld>
            <a:endParaRPr lang="en-US"/>
          </a:p>
        </p:txBody>
      </p:sp>
      <p:sp>
        <p:nvSpPr>
          <p:cNvPr id="6"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7"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34561395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fld id="{97ABAB58-BB8C-4E6D-845E-6DDA30BBB0A9}" type="datetime1">
              <a:rPr lang="en-US" smtClean="0"/>
              <a:t>10/12/2020</a:t>
            </a:fld>
            <a:endParaRPr lang="en-US"/>
          </a:p>
        </p:txBody>
      </p:sp>
      <p:sp>
        <p:nvSpPr>
          <p:cNvPr id="8"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9"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35095989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fld id="{0AF95189-99EC-4013-BB2D-040C968AC63F}" type="datetime1">
              <a:rPr lang="en-US" smtClean="0"/>
              <a:t>10/12/2020</a:t>
            </a:fld>
            <a:endParaRPr lang="en-US"/>
          </a:p>
        </p:txBody>
      </p:sp>
      <p:sp>
        <p:nvSpPr>
          <p:cNvPr id="4"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5"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3336270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5084793-D8CF-4A40-8147-E14C3E922729}" type="datetime1">
              <a:rPr lang="en-US" smtClean="0"/>
              <a:t>10/12/2020</a:t>
            </a:fld>
            <a:endParaRPr lang="en-US"/>
          </a:p>
        </p:txBody>
      </p:sp>
      <p:sp>
        <p:nvSpPr>
          <p:cNvPr id="3"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4"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12113251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C4E90EC-63DE-48BB-B75E-91626897A0CB}" type="datetime1">
              <a:rPr lang="en-US" smtClean="0"/>
              <a:t>10/12/2020</a:t>
            </a:fld>
            <a:endParaRPr lang="en-US"/>
          </a:p>
        </p:txBody>
      </p:sp>
      <p:sp>
        <p:nvSpPr>
          <p:cNvPr id="6"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7"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91328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3461ED8-683B-4DD8-97EB-3EF78475E63D}" type="datetime1">
              <a:rPr lang="en-US" smtClean="0"/>
              <a:t>10/12/2020</a:t>
            </a:fld>
            <a:endParaRPr lang="en-US"/>
          </a:p>
        </p:txBody>
      </p:sp>
      <p:sp>
        <p:nvSpPr>
          <p:cNvPr id="6" name="Footer Placeholder 4"/>
          <p:cNvSpPr>
            <a:spLocks noGrp="1"/>
          </p:cNvSpPr>
          <p:nvPr>
            <p:ph type="ftr" sz="quarter" idx="11"/>
          </p:nvPr>
        </p:nvSpPr>
        <p:spPr/>
        <p:txBody>
          <a:bodyPr/>
          <a:lstStyle>
            <a:lvl1pPr>
              <a:defRPr/>
            </a:lvl1pPr>
          </a:lstStyle>
          <a:p>
            <a:r>
              <a:rPr lang="en-US" dirty="0"/>
              <a:t>FAST-NUCES </a:t>
            </a:r>
            <a:r>
              <a:rPr lang="en-US" dirty="0" smtClean="0"/>
              <a:t>CS449-PIT.</a:t>
            </a:r>
            <a:endParaRPr lang="en-US" dirty="0"/>
          </a:p>
        </p:txBody>
      </p:sp>
      <p:sp>
        <p:nvSpPr>
          <p:cNvPr id="7"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40681984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fld id="{5AC68848-E172-4A45-AD09-B675FCBCFC47}" type="datetime1">
              <a:rPr lang="en-US" smtClean="0"/>
              <a:t>10/12/2020</a:t>
            </a:fld>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eaLnBrk="1" hangingPunct="1">
              <a:defRPr sz="1200" dirty="0" smtClean="0">
                <a:solidFill>
                  <a:schemeClr val="tx1">
                    <a:tint val="75000"/>
                  </a:schemeClr>
                </a:solidFill>
              </a:defRPr>
            </a:lvl1pPr>
          </a:lstStyle>
          <a:p>
            <a:r>
              <a:rPr lang="en-US" dirty="0"/>
              <a:t>FAST-NUCES </a:t>
            </a:r>
            <a:r>
              <a:rPr lang="en-US" dirty="0" smtClean="0"/>
              <a:t>CS449-PIT.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808573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F921C9CE-4486-4E9A-A303-C34861139983}" type="datetime1">
              <a:rPr lang="en-US" smtClean="0"/>
              <a:t>10/12/2020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smtClean="0">
                <a:solidFill>
                  <a:schemeClr val="tx1">
                    <a:tint val="75000"/>
                  </a:schemeClr>
                </a:solidFill>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975A06D6-08C6-47C3-A5A4-1D8AD88D3947}" type="slidenum">
              <a:rPr lang="en-GB"/>
              <a:pPr>
                <a:defRPr/>
              </a:pPr>
              <a:t>‹#›</a:t>
            </a:fld>
            <a:endParaRPr lang="en-GB"/>
          </a:p>
        </p:txBody>
      </p:sp>
    </p:spTree>
    <p:extLst>
      <p:ext uri="{BB962C8B-B14F-4D97-AF65-F5344CB8AC3E}">
        <p14:creationId xmlns:p14="http://schemas.microsoft.com/office/powerpoint/2010/main" val="3109301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CEEBE04-0AD7-460A-B688-F55FF2F49410}" type="datetime1">
              <a:rPr lang="en-US" smtClean="0"/>
              <a:t>10/12/2020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a:t>FAST-NUCES </a:t>
            </a:r>
            <a:r>
              <a:rPr lang="en-US" dirty="0" smtClean="0"/>
              <a:t>CS449-PIT.</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425350E-598E-4280-BC79-624AA62C3653}" type="slidenum">
              <a:rPr lang="en-GB" smtClean="0"/>
              <a:pPr>
                <a:defRPr/>
              </a:pPr>
              <a:t>‹#›</a:t>
            </a:fld>
            <a:endParaRPr lang="en-GB"/>
          </a:p>
        </p:txBody>
      </p:sp>
    </p:spTree>
    <p:extLst>
      <p:ext uri="{BB962C8B-B14F-4D97-AF65-F5344CB8AC3E}">
        <p14:creationId xmlns:p14="http://schemas.microsoft.com/office/powerpoint/2010/main" val="33990339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33400" y="1802298"/>
            <a:ext cx="7634808" cy="762000"/>
          </a:xfrm>
        </p:spPr>
        <p:txBody>
          <a:bodyPr>
            <a:normAutofit fontScale="90000"/>
          </a:bodyPr>
          <a:lstStyle/>
          <a:p>
            <a:r>
              <a:rPr lang="en-GB" dirty="0" smtClean="0"/>
              <a:t>Finances</a:t>
            </a:r>
            <a:br>
              <a:rPr lang="en-GB" dirty="0" smtClean="0"/>
            </a:br>
            <a:endParaRPr lang="en-GB" dirty="0"/>
          </a:p>
        </p:txBody>
      </p:sp>
      <p:sp>
        <p:nvSpPr>
          <p:cNvPr id="17411" name="Rectangle 3"/>
          <p:cNvSpPr>
            <a:spLocks noGrp="1" noChangeArrowheads="1"/>
          </p:cNvSpPr>
          <p:nvPr>
            <p:ph type="subTitle" idx="1"/>
          </p:nvPr>
        </p:nvSpPr>
        <p:spPr>
          <a:xfrm>
            <a:off x="2910941" y="2506354"/>
            <a:ext cx="2879725" cy="455613"/>
          </a:xfrm>
        </p:spPr>
        <p:txBody>
          <a:bodyPr>
            <a:normAutofit fontScale="85000" lnSpcReduction="20000"/>
          </a:bodyPr>
          <a:lstStyle/>
          <a:p>
            <a:pPr eaLnBrk="1" hangingPunct="1"/>
            <a:r>
              <a:rPr lang="en-US" dirty="0"/>
              <a:t>Chapter-5</a:t>
            </a:r>
          </a:p>
        </p:txBody>
      </p:sp>
      <p:sp>
        <p:nvSpPr>
          <p:cNvPr id="17412" name="TextBox 1"/>
          <p:cNvSpPr txBox="1">
            <a:spLocks noChangeArrowheads="1"/>
          </p:cNvSpPr>
          <p:nvPr/>
        </p:nvSpPr>
        <p:spPr bwMode="auto">
          <a:xfrm>
            <a:off x="1670050" y="5895975"/>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800" dirty="0" smtClean="0">
                <a:solidFill>
                  <a:srgbClr val="FFC000"/>
                </a:solidFill>
              </a:rPr>
              <a:t>CS449-Professional </a:t>
            </a:r>
            <a:r>
              <a:rPr lang="en-US" sz="1800" dirty="0">
                <a:solidFill>
                  <a:srgbClr val="FFC000"/>
                </a:solidFill>
              </a:rPr>
              <a:t>Issues in Information Technology</a:t>
            </a:r>
          </a:p>
        </p:txBody>
      </p:sp>
      <p:sp>
        <p:nvSpPr>
          <p:cNvPr id="17413" name="TextBox 3"/>
          <p:cNvSpPr txBox="1">
            <a:spLocks noChangeArrowheads="1"/>
          </p:cNvSpPr>
          <p:nvPr/>
        </p:nvSpPr>
        <p:spPr bwMode="auto">
          <a:xfrm>
            <a:off x="2051050" y="6264275"/>
            <a:ext cx="5834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600" dirty="0">
                <a:solidFill>
                  <a:srgbClr val="FFC000"/>
                </a:solidFill>
              </a:rPr>
              <a:t>Course Instructor</a:t>
            </a:r>
            <a:r>
              <a:rPr lang="en-US" sz="1600">
                <a:solidFill>
                  <a:srgbClr val="FFC000"/>
                </a:solidFill>
              </a:rPr>
              <a:t>: </a:t>
            </a:r>
            <a:r>
              <a:rPr lang="en-US" sz="1600" smtClean="0">
                <a:solidFill>
                  <a:srgbClr val="FFC000"/>
                </a:solidFill>
              </a:rPr>
              <a:t>Engr. </a:t>
            </a:r>
            <a:r>
              <a:rPr lang="en-US" sz="1600" dirty="0" smtClean="0">
                <a:solidFill>
                  <a:srgbClr val="FFC000"/>
                </a:solidFill>
              </a:rPr>
              <a:t>Saeeda Kanwal</a:t>
            </a:r>
            <a:endParaRPr lang="en-US" sz="1600" dirty="0">
              <a:solidFill>
                <a:srgbClr val="FFC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240" y="2989133"/>
            <a:ext cx="2143125" cy="2133600"/>
          </a:xfrm>
          <a:prstGeom prst="rect">
            <a:avLst/>
          </a:prstGeom>
        </p:spPr>
      </p:pic>
    </p:spTree>
    <p:extLst>
      <p:ext uri="{BB962C8B-B14F-4D97-AF65-F5344CB8AC3E}">
        <p14:creationId xmlns:p14="http://schemas.microsoft.com/office/powerpoint/2010/main" val="27803094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Effect transition="in" filter="wipe(down)">
                                      <p:cBhvr>
                                        <p:cTn id="14" dur="580">
                                          <p:stCondLst>
                                            <p:cond delay="0"/>
                                          </p:stCondLst>
                                        </p:cTn>
                                        <p:tgtEl>
                                          <p:spTgt spid="17411">
                                            <p:txEl>
                                              <p:pRg st="0" end="0"/>
                                            </p:txEl>
                                          </p:spTgt>
                                        </p:tgtEl>
                                      </p:cBhvr>
                                    </p:animEffect>
                                    <p:anim calcmode="lin" valueType="num">
                                      <p:cBhvr>
                                        <p:cTn id="15" dur="1822" tmFilter="0,0; 0.14,0.36; 0.43,0.73; 0.71,0.91; 1.0,1.0">
                                          <p:stCondLst>
                                            <p:cond delay="0"/>
                                          </p:stCondLst>
                                        </p:cTn>
                                        <p:tgtEl>
                                          <p:spTgt spid="17411">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7411">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7411">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7411">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7411">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17411">
                                            <p:txEl>
                                              <p:pRg st="0" end="0"/>
                                            </p:txEl>
                                          </p:spTgt>
                                        </p:tgtEl>
                                      </p:cBhvr>
                                      <p:to x="100000" y="60000"/>
                                    </p:animScale>
                                    <p:animScale>
                                      <p:cBhvr>
                                        <p:cTn id="21" dur="166" decel="50000">
                                          <p:stCondLst>
                                            <p:cond delay="676"/>
                                          </p:stCondLst>
                                        </p:cTn>
                                        <p:tgtEl>
                                          <p:spTgt spid="17411">
                                            <p:txEl>
                                              <p:pRg st="0" end="0"/>
                                            </p:txEl>
                                          </p:spTgt>
                                        </p:tgtEl>
                                      </p:cBhvr>
                                      <p:to x="100000" y="100000"/>
                                    </p:animScale>
                                    <p:animScale>
                                      <p:cBhvr>
                                        <p:cTn id="22" dur="26">
                                          <p:stCondLst>
                                            <p:cond delay="1312"/>
                                          </p:stCondLst>
                                        </p:cTn>
                                        <p:tgtEl>
                                          <p:spTgt spid="17411">
                                            <p:txEl>
                                              <p:pRg st="0" end="0"/>
                                            </p:txEl>
                                          </p:spTgt>
                                        </p:tgtEl>
                                      </p:cBhvr>
                                      <p:to x="100000" y="80000"/>
                                    </p:animScale>
                                    <p:animScale>
                                      <p:cBhvr>
                                        <p:cTn id="23" dur="166" decel="50000">
                                          <p:stCondLst>
                                            <p:cond delay="1338"/>
                                          </p:stCondLst>
                                        </p:cTn>
                                        <p:tgtEl>
                                          <p:spTgt spid="17411">
                                            <p:txEl>
                                              <p:pRg st="0" end="0"/>
                                            </p:txEl>
                                          </p:spTgt>
                                        </p:tgtEl>
                                      </p:cBhvr>
                                      <p:to x="100000" y="100000"/>
                                    </p:animScale>
                                    <p:animScale>
                                      <p:cBhvr>
                                        <p:cTn id="24" dur="26">
                                          <p:stCondLst>
                                            <p:cond delay="1642"/>
                                          </p:stCondLst>
                                        </p:cTn>
                                        <p:tgtEl>
                                          <p:spTgt spid="17411">
                                            <p:txEl>
                                              <p:pRg st="0" end="0"/>
                                            </p:txEl>
                                          </p:spTgt>
                                        </p:tgtEl>
                                      </p:cBhvr>
                                      <p:to x="100000" y="90000"/>
                                    </p:animScale>
                                    <p:animScale>
                                      <p:cBhvr>
                                        <p:cTn id="25" dur="166" decel="50000">
                                          <p:stCondLst>
                                            <p:cond delay="1668"/>
                                          </p:stCondLst>
                                        </p:cTn>
                                        <p:tgtEl>
                                          <p:spTgt spid="17411">
                                            <p:txEl>
                                              <p:pRg st="0" end="0"/>
                                            </p:txEl>
                                          </p:spTgt>
                                        </p:tgtEl>
                                      </p:cBhvr>
                                      <p:to x="100000" y="100000"/>
                                    </p:animScale>
                                    <p:animScale>
                                      <p:cBhvr>
                                        <p:cTn id="26" dur="26">
                                          <p:stCondLst>
                                            <p:cond delay="1808"/>
                                          </p:stCondLst>
                                        </p:cTn>
                                        <p:tgtEl>
                                          <p:spTgt spid="17411">
                                            <p:txEl>
                                              <p:pRg st="0" end="0"/>
                                            </p:txEl>
                                          </p:spTgt>
                                        </p:tgtEl>
                                      </p:cBhvr>
                                      <p:to x="100000" y="95000"/>
                                    </p:animScale>
                                    <p:animScale>
                                      <p:cBhvr>
                                        <p:cTn id="27" dur="166" decel="50000">
                                          <p:stCondLst>
                                            <p:cond delay="1834"/>
                                          </p:stCondLst>
                                        </p:cTn>
                                        <p:tgtEl>
                                          <p:spTgt spid="1741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Business Plan</a:t>
            </a:r>
          </a:p>
        </p:txBody>
      </p:sp>
      <p:sp>
        <p:nvSpPr>
          <p:cNvPr id="3" name="Content Placeholder 2"/>
          <p:cNvSpPr>
            <a:spLocks noGrp="1"/>
          </p:cNvSpPr>
          <p:nvPr>
            <p:ph idx="1"/>
          </p:nvPr>
        </p:nvSpPr>
        <p:spPr>
          <a:xfrm>
            <a:off x="448965" y="1371600"/>
            <a:ext cx="8229600" cy="4952999"/>
          </a:xfrm>
        </p:spPr>
        <p:txBody>
          <a:bodyPr>
            <a:normAutofit fontScale="85000" lnSpcReduction="10000"/>
          </a:bodyPr>
          <a:lstStyle/>
          <a:p>
            <a:pPr marL="0" indent="0" algn="just">
              <a:buNone/>
            </a:pPr>
            <a:r>
              <a:rPr lang="en-US" dirty="0"/>
              <a:t>The first step in raising the money is to produce a business plan.</a:t>
            </a:r>
          </a:p>
          <a:p>
            <a:pPr algn="just"/>
            <a:endParaRPr lang="en-US" sz="1050" dirty="0"/>
          </a:p>
          <a:p>
            <a:pPr marL="0" indent="0" algn="just">
              <a:buNone/>
            </a:pPr>
            <a:r>
              <a:rPr lang="en-US" dirty="0"/>
              <a:t>You can try and convince potential investors to invest in your company/ product using the business plan.</a:t>
            </a:r>
          </a:p>
          <a:p>
            <a:pPr algn="just"/>
            <a:endParaRPr lang="en-US" sz="1300" dirty="0"/>
          </a:p>
          <a:p>
            <a:pPr algn="just"/>
            <a:r>
              <a:rPr lang="en-US" dirty="0"/>
              <a:t>It Consists of Objectives/ description of company, technical feasibility, technical expertise.</a:t>
            </a:r>
          </a:p>
          <a:p>
            <a:pPr algn="just"/>
            <a:endParaRPr lang="en-US" sz="1200" dirty="0"/>
          </a:p>
          <a:p>
            <a:pPr algn="just"/>
            <a:r>
              <a:rPr lang="en-US" dirty="0"/>
              <a:t>It  provides the description of the market, size of the market, assessment of competition.</a:t>
            </a:r>
          </a:p>
          <a:p>
            <a:pPr algn="just"/>
            <a:endParaRPr lang="en-US" sz="1200" dirty="0"/>
          </a:p>
          <a:p>
            <a:pPr algn="just"/>
            <a:r>
              <a:rPr lang="en-US" dirty="0"/>
              <a:t>It also includes budgets, cash flow predictions, and projected balance sheets and profit and loss accounts.</a:t>
            </a:r>
          </a:p>
        </p:txBody>
      </p:sp>
      <p:sp>
        <p:nvSpPr>
          <p:cNvPr id="4" name="Date Placeholder 3">
            <a:extLst>
              <a:ext uri="{FF2B5EF4-FFF2-40B4-BE49-F238E27FC236}">
                <a16:creationId xmlns:a16="http://schemas.microsoft.com/office/drawing/2014/main" id="{7F31DFF0-E5E2-43E9-A166-2C15E4CF50E3}"/>
              </a:ext>
            </a:extLst>
          </p:cNvPr>
          <p:cNvSpPr>
            <a:spLocks noGrp="1"/>
          </p:cNvSpPr>
          <p:nvPr>
            <p:ph type="dt" sz="half" idx="10"/>
          </p:nvPr>
        </p:nvSpPr>
        <p:spPr/>
        <p:txBody>
          <a:bodyPr/>
          <a:lstStyle/>
          <a:p>
            <a:pPr>
              <a:defRPr/>
            </a:pPr>
            <a:fld id="{ECBC4B24-51C6-44DF-B861-929FD4D7A96F}"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2CC17D45-75E6-4563-9886-5E1EAC7D910B}"/>
              </a:ext>
            </a:extLst>
          </p:cNvPr>
          <p:cNvSpPr>
            <a:spLocks noGrp="1"/>
          </p:cNvSpPr>
          <p:nvPr>
            <p:ph type="sldNum" sz="quarter" idx="12"/>
          </p:nvPr>
        </p:nvSpPr>
        <p:spPr/>
        <p:txBody>
          <a:bodyPr/>
          <a:lstStyle/>
          <a:p>
            <a:pPr>
              <a:defRPr/>
            </a:pPr>
            <a:fld id="{7C3995B0-1D2E-4DDC-BC34-E94122BB0B4E}" type="slidenum">
              <a:rPr lang="en-GB" smtClean="0"/>
              <a:pPr>
                <a:defRPr/>
              </a:pPr>
              <a:t>10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Business Plan….</a:t>
            </a:r>
          </a:p>
        </p:txBody>
      </p:sp>
      <p:sp>
        <p:nvSpPr>
          <p:cNvPr id="3" name="Content Placeholder 2"/>
          <p:cNvSpPr>
            <a:spLocks noGrp="1"/>
          </p:cNvSpPr>
          <p:nvPr>
            <p:ph idx="1"/>
          </p:nvPr>
        </p:nvSpPr>
        <p:spPr>
          <a:xfrm>
            <a:off x="432661" y="1174750"/>
            <a:ext cx="8466435" cy="5181600"/>
          </a:xfrm>
        </p:spPr>
        <p:txBody>
          <a:bodyPr>
            <a:noAutofit/>
          </a:bodyPr>
          <a:lstStyle/>
          <a:p>
            <a:pPr marL="0" indent="0" algn="just">
              <a:buNone/>
            </a:pPr>
            <a:r>
              <a:rPr lang="en-US" sz="2600" dirty="0"/>
              <a:t>With a good  business plan, you will be able to convince people who might be willing to lend you money or invest money in your company.</a:t>
            </a:r>
          </a:p>
          <a:p>
            <a:pPr marL="0" indent="0" algn="just">
              <a:buNone/>
            </a:pPr>
            <a:endParaRPr lang="en-US" sz="800" dirty="0"/>
          </a:p>
          <a:p>
            <a:pPr marL="0" indent="0" algn="just">
              <a:buNone/>
            </a:pPr>
            <a:r>
              <a:rPr lang="en-US" sz="2600" dirty="0"/>
              <a:t>It is a mistake to think of a business plan as a prediction of what will happen when and if you succeed in starting your company. </a:t>
            </a:r>
          </a:p>
          <a:p>
            <a:pPr marL="0" indent="0" algn="just">
              <a:buNone/>
            </a:pPr>
            <a:endParaRPr lang="en-US" sz="1000" dirty="0"/>
          </a:p>
          <a:p>
            <a:pPr marL="0" indent="0" algn="just">
              <a:buNone/>
            </a:pPr>
            <a:r>
              <a:rPr lang="en-US" sz="2600" dirty="0"/>
              <a:t>It should be seen more as a scenario that demonstrates that your company has a reasonable chance of success. </a:t>
            </a:r>
          </a:p>
          <a:p>
            <a:pPr marL="0" indent="0" algn="just">
              <a:buNone/>
            </a:pPr>
            <a:endParaRPr lang="en-US" sz="1100" dirty="0"/>
          </a:p>
          <a:p>
            <a:pPr marL="0" indent="0" algn="just">
              <a:buNone/>
            </a:pPr>
            <a:r>
              <a:rPr lang="en-US" sz="2600" dirty="0"/>
              <a:t>The attempt to produce a business plan will often show that what a new company is trying to do has very little chance of succeeding.</a:t>
            </a:r>
          </a:p>
        </p:txBody>
      </p:sp>
      <p:sp>
        <p:nvSpPr>
          <p:cNvPr id="4" name="Date Placeholder 3">
            <a:extLst>
              <a:ext uri="{FF2B5EF4-FFF2-40B4-BE49-F238E27FC236}">
                <a16:creationId xmlns:a16="http://schemas.microsoft.com/office/drawing/2014/main" id="{105A4B6C-7C0B-44D6-AC45-1924DB01FE77}"/>
              </a:ext>
            </a:extLst>
          </p:cNvPr>
          <p:cNvSpPr>
            <a:spLocks noGrp="1"/>
          </p:cNvSpPr>
          <p:nvPr>
            <p:ph type="dt" sz="half" idx="10"/>
          </p:nvPr>
        </p:nvSpPr>
        <p:spPr/>
        <p:txBody>
          <a:bodyPr/>
          <a:lstStyle/>
          <a:p>
            <a:pPr>
              <a:defRPr/>
            </a:pPr>
            <a:fld id="{923D49C1-73DB-4726-88A9-0C05087F5FDD}"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44D52662-A31F-47C6-A489-4146D3B47395}"/>
              </a:ext>
            </a:extLst>
          </p:cNvPr>
          <p:cNvSpPr>
            <a:spLocks noGrp="1"/>
          </p:cNvSpPr>
          <p:nvPr>
            <p:ph type="sldNum" sz="quarter" idx="12"/>
          </p:nvPr>
        </p:nvSpPr>
        <p:spPr/>
        <p:txBody>
          <a:bodyPr/>
          <a:lstStyle/>
          <a:p>
            <a:pPr>
              <a:defRPr/>
            </a:pPr>
            <a:fld id="{7C3995B0-1D2E-4DDC-BC34-E94122BB0B4E}" type="slidenum">
              <a:rPr lang="en-GB" smtClean="0"/>
              <a:pPr>
                <a:defRPr/>
              </a:pPr>
              <a:t>11</a:t>
            </a:fld>
            <a:r>
              <a:rPr lang="en-GB" dirty="0"/>
              <a:t> [E-1]</a:t>
            </a:r>
          </a:p>
        </p:txBody>
      </p:sp>
    </p:spTree>
    <p:extLst>
      <p:ext uri="{BB962C8B-B14F-4D97-AF65-F5344CB8AC3E}">
        <p14:creationId xmlns:p14="http://schemas.microsoft.com/office/powerpoint/2010/main" val="32177876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997"/>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(Possible) Sources of Finance</a:t>
            </a:r>
          </a:p>
        </p:txBody>
      </p:sp>
      <p:sp>
        <p:nvSpPr>
          <p:cNvPr id="3" name="Content Placeholder 2"/>
          <p:cNvSpPr>
            <a:spLocks noGrp="1"/>
          </p:cNvSpPr>
          <p:nvPr>
            <p:ph idx="1"/>
          </p:nvPr>
        </p:nvSpPr>
        <p:spPr>
          <a:xfrm>
            <a:off x="448964" y="1371600"/>
            <a:ext cx="8390235" cy="4952999"/>
          </a:xfrm>
        </p:spPr>
        <p:txBody>
          <a:bodyPr>
            <a:normAutofit fontScale="85000" lnSpcReduction="20000"/>
          </a:bodyPr>
          <a:lstStyle/>
          <a:p>
            <a:pPr marL="0" indent="0" algn="just">
              <a:buNone/>
            </a:pPr>
            <a:r>
              <a:rPr lang="en-US" sz="3300" dirty="0"/>
              <a:t>Government policy in the UK  strongly encouraged the growth of small companies and due to that there are many possible sources of funding.</a:t>
            </a:r>
          </a:p>
          <a:p>
            <a:pPr marL="0" indent="0" algn="just">
              <a:buNone/>
            </a:pPr>
            <a:endParaRPr lang="en-US" sz="1900" dirty="0"/>
          </a:p>
          <a:p>
            <a:pPr marL="0" indent="0" algn="just">
              <a:buNone/>
            </a:pPr>
            <a:r>
              <a:rPr lang="en-US" sz="3300" dirty="0"/>
              <a:t>These can all be grouped under three headings: </a:t>
            </a:r>
          </a:p>
          <a:p>
            <a:pPr marL="0" indent="0" algn="just">
              <a:buNone/>
            </a:pPr>
            <a:endParaRPr lang="en-US" sz="1200" dirty="0"/>
          </a:p>
          <a:p>
            <a:pPr lvl="1" algn="just"/>
            <a:r>
              <a:rPr lang="en-US" sz="3300" dirty="0"/>
              <a:t>grants</a:t>
            </a:r>
          </a:p>
          <a:p>
            <a:pPr lvl="1" algn="just"/>
            <a:r>
              <a:rPr lang="en-US" sz="3300" dirty="0"/>
              <a:t>loans </a:t>
            </a:r>
          </a:p>
          <a:p>
            <a:pPr lvl="1" algn="just"/>
            <a:r>
              <a:rPr lang="en-US" sz="3300" dirty="0"/>
              <a:t>sale of equity</a:t>
            </a:r>
          </a:p>
          <a:p>
            <a:pPr marL="0" indent="0" algn="just">
              <a:buNone/>
            </a:pPr>
            <a:endParaRPr lang="en-US" sz="700" dirty="0"/>
          </a:p>
          <a:p>
            <a:pPr marL="0" indent="0" algn="just">
              <a:buNone/>
            </a:pPr>
            <a:endParaRPr lang="en-US" sz="1200" dirty="0"/>
          </a:p>
          <a:p>
            <a:pPr marL="0" indent="0" algn="just">
              <a:buNone/>
            </a:pPr>
            <a:endParaRPr lang="en-US" sz="1200" dirty="0"/>
          </a:p>
          <a:p>
            <a:pPr marL="0" indent="0" algn="just">
              <a:buNone/>
            </a:pPr>
            <a:r>
              <a:rPr lang="en-US" sz="3300" dirty="0"/>
              <a:t>Many other countries have similar policies, but there are big differences between countries in the way that the policies are implemented .</a:t>
            </a:r>
          </a:p>
          <a:p>
            <a:endParaRPr lang="en-US" dirty="0"/>
          </a:p>
        </p:txBody>
      </p:sp>
      <p:sp>
        <p:nvSpPr>
          <p:cNvPr id="4" name="Date Placeholder 3">
            <a:extLst>
              <a:ext uri="{FF2B5EF4-FFF2-40B4-BE49-F238E27FC236}">
                <a16:creationId xmlns:a16="http://schemas.microsoft.com/office/drawing/2014/main" id="{C2B94F46-3051-4BA3-9681-B74A94154B22}"/>
              </a:ext>
            </a:extLst>
          </p:cNvPr>
          <p:cNvSpPr>
            <a:spLocks noGrp="1"/>
          </p:cNvSpPr>
          <p:nvPr>
            <p:ph type="dt" sz="half" idx="10"/>
          </p:nvPr>
        </p:nvSpPr>
        <p:spPr/>
        <p:txBody>
          <a:bodyPr/>
          <a:lstStyle/>
          <a:p>
            <a:pPr>
              <a:defRPr/>
            </a:pPr>
            <a:fld id="{D0F93ED9-78DA-415B-A931-FD965FDD743C}"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F52C8D66-C82D-482C-BF1F-83C0D3DABAD3}"/>
              </a:ext>
            </a:extLst>
          </p:cNvPr>
          <p:cNvSpPr>
            <a:spLocks noGrp="1"/>
          </p:cNvSpPr>
          <p:nvPr>
            <p:ph type="sldNum" sz="quarter" idx="12"/>
          </p:nvPr>
        </p:nvSpPr>
        <p:spPr/>
        <p:txBody>
          <a:bodyPr/>
          <a:lstStyle/>
          <a:p>
            <a:pPr>
              <a:defRPr/>
            </a:pPr>
            <a:fld id="{7C3995B0-1D2E-4DDC-BC34-E94122BB0B4E}" type="slidenum">
              <a:rPr lang="en-GB" smtClean="0"/>
              <a:pPr>
                <a:defRPr/>
              </a:pPr>
              <a:t>12</a:t>
            </a:fld>
            <a:r>
              <a:rPr lang="en-GB" dirty="0"/>
              <a:t> [B-2]</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79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Grants</a:t>
            </a:r>
          </a:p>
        </p:txBody>
      </p:sp>
      <p:sp>
        <p:nvSpPr>
          <p:cNvPr id="3" name="Content Placeholder 2"/>
          <p:cNvSpPr>
            <a:spLocks noGrp="1"/>
          </p:cNvSpPr>
          <p:nvPr>
            <p:ph idx="1"/>
          </p:nvPr>
        </p:nvSpPr>
        <p:spPr>
          <a:xfrm>
            <a:off x="457200" y="610820"/>
            <a:ext cx="8466436" cy="4876799"/>
          </a:xfrm>
        </p:spPr>
        <p:txBody>
          <a:bodyPr>
            <a:noAutofit/>
          </a:bodyPr>
          <a:lstStyle/>
          <a:p>
            <a:pPr marL="0" indent="0" algn="just">
              <a:buNone/>
            </a:pPr>
            <a:r>
              <a:rPr lang="en-US" dirty="0"/>
              <a:t>A </a:t>
            </a:r>
            <a:r>
              <a:rPr lang="en-US" i="1" dirty="0">
                <a:solidFill>
                  <a:srgbClr val="00B0F0"/>
                </a:solidFill>
              </a:rPr>
              <a:t>grant</a:t>
            </a:r>
            <a:r>
              <a:rPr lang="en-US" i="1" dirty="0"/>
              <a:t> </a:t>
            </a:r>
            <a:r>
              <a:rPr lang="en-US" dirty="0"/>
              <a:t>is a sum of money given to the company which  should demonstrate that it has been used for the purposes for which it was given.</a:t>
            </a:r>
          </a:p>
          <a:p>
            <a:pPr marL="0" indent="0" algn="just">
              <a:buNone/>
            </a:pPr>
            <a:endParaRPr lang="en-US" sz="100" dirty="0"/>
          </a:p>
          <a:p>
            <a:pPr marL="0" indent="0" algn="just">
              <a:buNone/>
            </a:pPr>
            <a:r>
              <a:rPr lang="en-US" dirty="0"/>
              <a:t>The grant is given with the intention that it is not to be paid back to the organization which gave it.</a:t>
            </a:r>
            <a:r>
              <a:rPr lang="en-US" sz="600" dirty="0"/>
              <a:t/>
            </a:r>
            <a:br>
              <a:rPr lang="en-US" sz="600" dirty="0"/>
            </a:br>
            <a:r>
              <a:rPr lang="en-US" sz="600" dirty="0"/>
              <a:t> </a:t>
            </a:r>
            <a:endParaRPr lang="en-US" dirty="0"/>
          </a:p>
          <a:p>
            <a:pPr marL="0" indent="0" algn="just">
              <a:buNone/>
            </a:pPr>
            <a:r>
              <a:rPr lang="en-US" dirty="0"/>
              <a:t>Grants are only available from government &amp; EU sources or, very occasionally, from charities. </a:t>
            </a:r>
            <a:r>
              <a:rPr lang="en-US" sz="100" dirty="0"/>
              <a:t/>
            </a:r>
            <a:br>
              <a:rPr lang="en-US" sz="100" dirty="0"/>
            </a:br>
            <a:endParaRPr lang="en-US" sz="100" dirty="0"/>
          </a:p>
          <a:p>
            <a:pPr marL="0" indent="0" algn="just">
              <a:buNone/>
            </a:pPr>
            <a:endParaRPr lang="en-US" sz="100" dirty="0"/>
          </a:p>
          <a:p>
            <a:pPr marL="0" indent="0" algn="just">
              <a:buNone/>
            </a:pPr>
            <a:r>
              <a:rPr lang="en-US" dirty="0"/>
              <a:t>They are also limited to a certain proportion of the money spent on a particular development and are conditional upon the remainder being raised from other sources.</a:t>
            </a:r>
          </a:p>
        </p:txBody>
      </p:sp>
      <p:sp>
        <p:nvSpPr>
          <p:cNvPr id="4" name="Date Placeholder 3">
            <a:extLst>
              <a:ext uri="{FF2B5EF4-FFF2-40B4-BE49-F238E27FC236}">
                <a16:creationId xmlns:a16="http://schemas.microsoft.com/office/drawing/2014/main" id="{3BCE6CBA-15EE-4A11-BC59-5D98352BB44E}"/>
              </a:ext>
            </a:extLst>
          </p:cNvPr>
          <p:cNvSpPr>
            <a:spLocks noGrp="1"/>
          </p:cNvSpPr>
          <p:nvPr>
            <p:ph type="dt" sz="half" idx="10"/>
          </p:nvPr>
        </p:nvSpPr>
        <p:spPr/>
        <p:txBody>
          <a:bodyPr/>
          <a:lstStyle/>
          <a:p>
            <a:pPr>
              <a:defRPr/>
            </a:pPr>
            <a:fld id="{C02697AE-88FA-4C62-9DB1-7F40B422965C}"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C96F8080-2427-4E60-8321-14EC189C12CD}"/>
              </a:ext>
            </a:extLst>
          </p:cNvPr>
          <p:cNvSpPr>
            <a:spLocks noGrp="1"/>
          </p:cNvSpPr>
          <p:nvPr>
            <p:ph type="sldNum" sz="quarter" idx="12"/>
          </p:nvPr>
        </p:nvSpPr>
        <p:spPr/>
        <p:txBody>
          <a:bodyPr/>
          <a:lstStyle/>
          <a:p>
            <a:pPr>
              <a:defRPr/>
            </a:pPr>
            <a:fld id="{7C3995B0-1D2E-4DDC-BC34-E94122BB0B4E}" type="slidenum">
              <a:rPr lang="en-GB" smtClean="0"/>
              <a:pPr>
                <a:defRPr/>
              </a:pPr>
              <a:t>13</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382"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Grants….</a:t>
            </a:r>
          </a:p>
        </p:txBody>
      </p:sp>
      <p:sp>
        <p:nvSpPr>
          <p:cNvPr id="3" name="Content Placeholder 2"/>
          <p:cNvSpPr>
            <a:spLocks noGrp="1"/>
          </p:cNvSpPr>
          <p:nvPr>
            <p:ph idx="1"/>
          </p:nvPr>
        </p:nvSpPr>
        <p:spPr>
          <a:xfrm>
            <a:off x="448964" y="1143000"/>
            <a:ext cx="8466436" cy="5105399"/>
          </a:xfrm>
        </p:spPr>
        <p:txBody>
          <a:bodyPr>
            <a:noAutofit/>
          </a:bodyPr>
          <a:lstStyle/>
          <a:p>
            <a:pPr marL="0" indent="0">
              <a:buNone/>
            </a:pPr>
            <a:r>
              <a:rPr lang="en-US" sz="2800" dirty="0"/>
              <a:t>These grants are usually:</a:t>
            </a:r>
          </a:p>
          <a:p>
            <a:r>
              <a:rPr lang="en-US" sz="2800" dirty="0"/>
              <a:t>intended to assist with capital investment, typically investment in premises and equipment</a:t>
            </a:r>
            <a:r>
              <a:rPr lang="en-US" sz="2800" dirty="0" smtClean="0"/>
              <a:t>;</a:t>
            </a:r>
            <a:endParaRPr lang="en-US" sz="2800" dirty="0"/>
          </a:p>
          <a:p>
            <a:r>
              <a:rPr lang="en-US" sz="2800" dirty="0"/>
              <a:t>subject to a number of conditions, in particular the raising of capital from other sources</a:t>
            </a:r>
            <a:r>
              <a:rPr lang="en-US" sz="2800" dirty="0" smtClean="0"/>
              <a:t>;</a:t>
            </a:r>
            <a:endParaRPr lang="en-US" sz="2800" dirty="0"/>
          </a:p>
          <a:p>
            <a:r>
              <a:rPr lang="en-US" sz="2800" dirty="0"/>
              <a:t>limited to a certain proportion of the capital investment that the company can prove it has made</a:t>
            </a:r>
            <a:r>
              <a:rPr lang="en-US" sz="2800" dirty="0" smtClean="0"/>
              <a:t>.</a:t>
            </a:r>
            <a:endParaRPr lang="en-US" sz="2800" dirty="0"/>
          </a:p>
          <a:p>
            <a:pPr marL="0" indent="0">
              <a:buNone/>
            </a:pPr>
            <a:r>
              <a:rPr lang="en-US" sz="2800" dirty="0"/>
              <a:t>This means that they are often of limited usefulness to small software companies, whose investment more usually takes the form of employees’ time.</a:t>
            </a:r>
          </a:p>
        </p:txBody>
      </p:sp>
      <p:sp>
        <p:nvSpPr>
          <p:cNvPr id="4" name="Date Placeholder 3">
            <a:extLst>
              <a:ext uri="{FF2B5EF4-FFF2-40B4-BE49-F238E27FC236}">
                <a16:creationId xmlns:a16="http://schemas.microsoft.com/office/drawing/2014/main" id="{62C088CA-9B35-4798-8819-73616B47ACD3}"/>
              </a:ext>
            </a:extLst>
          </p:cNvPr>
          <p:cNvSpPr>
            <a:spLocks noGrp="1"/>
          </p:cNvSpPr>
          <p:nvPr>
            <p:ph type="dt" sz="half" idx="10"/>
          </p:nvPr>
        </p:nvSpPr>
        <p:spPr/>
        <p:txBody>
          <a:bodyPr/>
          <a:lstStyle/>
          <a:p>
            <a:pPr>
              <a:defRPr/>
            </a:pPr>
            <a:fld id="{F31C4B02-1B4A-4ABC-84D7-4784AB292395}"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865EE130-7521-4D0B-A927-6595312B9852}"/>
              </a:ext>
            </a:extLst>
          </p:cNvPr>
          <p:cNvSpPr>
            <a:spLocks noGrp="1"/>
          </p:cNvSpPr>
          <p:nvPr>
            <p:ph type="sldNum" sz="quarter" idx="12"/>
          </p:nvPr>
        </p:nvSpPr>
        <p:spPr/>
        <p:txBody>
          <a:bodyPr/>
          <a:lstStyle/>
          <a:p>
            <a:pPr>
              <a:defRPr/>
            </a:pPr>
            <a:fld id="{7C3995B0-1D2E-4DDC-BC34-E94122BB0B4E}" type="slidenum">
              <a:rPr lang="en-GB" smtClean="0"/>
              <a:pPr>
                <a:defRPr/>
              </a:pPr>
              <a:t>14</a:t>
            </a:fld>
            <a:endParaRPr lang="en-GB" dirty="0"/>
          </a:p>
        </p:txBody>
      </p:sp>
    </p:spTree>
    <p:extLst>
      <p:ext uri="{BB962C8B-B14F-4D97-AF65-F5344CB8AC3E}">
        <p14:creationId xmlns:p14="http://schemas.microsoft.com/office/powerpoint/2010/main" val="20847007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Loans</a:t>
            </a:r>
          </a:p>
        </p:txBody>
      </p:sp>
      <p:sp>
        <p:nvSpPr>
          <p:cNvPr id="3" name="Content Placeholder 2"/>
          <p:cNvSpPr>
            <a:spLocks noGrp="1"/>
          </p:cNvSpPr>
          <p:nvPr>
            <p:ph idx="1"/>
          </p:nvPr>
        </p:nvSpPr>
        <p:spPr>
          <a:xfrm>
            <a:off x="448965" y="1371600"/>
            <a:ext cx="8229600" cy="4952999"/>
          </a:xfrm>
        </p:spPr>
        <p:txBody>
          <a:bodyPr>
            <a:normAutofit fontScale="85000" lnSpcReduction="10000"/>
          </a:bodyPr>
          <a:lstStyle/>
          <a:p>
            <a:pPr marL="0" indent="0" algn="just">
              <a:buNone/>
            </a:pPr>
            <a:r>
              <a:rPr lang="en-US" dirty="0"/>
              <a:t>While grants are undoubtedly very helpful, their effect on company finance is short term. </a:t>
            </a:r>
            <a:br>
              <a:rPr lang="en-US" dirty="0"/>
            </a:br>
            <a:endParaRPr lang="en-US" sz="100" dirty="0"/>
          </a:p>
          <a:p>
            <a:pPr marL="0" indent="0" algn="just">
              <a:buNone/>
            </a:pPr>
            <a:r>
              <a:rPr lang="en-US" dirty="0"/>
              <a:t>The major sources of finance are </a:t>
            </a:r>
            <a:r>
              <a:rPr lang="en-US" i="1" dirty="0">
                <a:solidFill>
                  <a:srgbClr val="00B0F0"/>
                </a:solidFill>
              </a:rPr>
              <a:t>loans</a:t>
            </a:r>
            <a:r>
              <a:rPr lang="en-US" dirty="0"/>
              <a:t> and the </a:t>
            </a:r>
            <a:r>
              <a:rPr lang="en-US" i="1" dirty="0">
                <a:solidFill>
                  <a:srgbClr val="00B0F0"/>
                </a:solidFill>
              </a:rPr>
              <a:t>sale of equity</a:t>
            </a:r>
            <a:r>
              <a:rPr lang="en-US" dirty="0"/>
              <a:t>.</a:t>
            </a:r>
            <a:endParaRPr lang="en-US" sz="500" dirty="0"/>
          </a:p>
          <a:p>
            <a:pPr marL="0" indent="0" algn="just">
              <a:buNone/>
            </a:pPr>
            <a:r>
              <a:rPr lang="en-US" sz="500" dirty="0"/>
              <a:t> </a:t>
            </a:r>
            <a:endParaRPr lang="en-US" sz="300" dirty="0"/>
          </a:p>
          <a:p>
            <a:pPr marL="0" indent="0" algn="just">
              <a:buNone/>
            </a:pPr>
            <a:r>
              <a:rPr lang="en-US" dirty="0"/>
              <a:t>A loan is a sum of money lent to the company; interest is payable on it, at a rate that may be fixed or variable, and the loan is usually for a fixed period. </a:t>
            </a:r>
          </a:p>
          <a:p>
            <a:pPr marL="0" indent="0" algn="just">
              <a:buNone/>
            </a:pPr>
            <a:endParaRPr lang="en-US" sz="1000" dirty="0"/>
          </a:p>
          <a:p>
            <a:pPr marL="0" indent="0" algn="just">
              <a:buNone/>
            </a:pPr>
            <a:r>
              <a:rPr lang="en-US" dirty="0"/>
              <a:t>The company has to pay back the loan eventually &amp;, if it goes into liquidation, the lender is entitled to recover the loan from the sale of the assets of the company.</a:t>
            </a:r>
          </a:p>
        </p:txBody>
      </p:sp>
      <p:sp>
        <p:nvSpPr>
          <p:cNvPr id="4" name="Date Placeholder 3">
            <a:extLst>
              <a:ext uri="{FF2B5EF4-FFF2-40B4-BE49-F238E27FC236}">
                <a16:creationId xmlns:a16="http://schemas.microsoft.com/office/drawing/2014/main" id="{9369FFBA-7B1B-4FBD-B06E-8E21F70F4DEB}"/>
              </a:ext>
            </a:extLst>
          </p:cNvPr>
          <p:cNvSpPr>
            <a:spLocks noGrp="1"/>
          </p:cNvSpPr>
          <p:nvPr>
            <p:ph type="dt" sz="half" idx="10"/>
          </p:nvPr>
        </p:nvSpPr>
        <p:spPr/>
        <p:txBody>
          <a:bodyPr/>
          <a:lstStyle/>
          <a:p>
            <a:pPr>
              <a:defRPr/>
            </a:pPr>
            <a:fld id="{877917C0-8E28-4667-856E-2002A878D673}"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8AE1C7CF-10E0-4B93-A928-4AB42E692178}"/>
              </a:ext>
            </a:extLst>
          </p:cNvPr>
          <p:cNvSpPr>
            <a:spLocks noGrp="1"/>
          </p:cNvSpPr>
          <p:nvPr>
            <p:ph type="sldNum" sz="quarter" idx="12"/>
          </p:nvPr>
        </p:nvSpPr>
        <p:spPr/>
        <p:txBody>
          <a:bodyPr/>
          <a:lstStyle/>
          <a:p>
            <a:pPr>
              <a:defRPr/>
            </a:pPr>
            <a:fld id="{7C3995B0-1D2E-4DDC-BC34-E94122BB0B4E}" type="slidenum">
              <a:rPr lang="en-GB" smtClean="0"/>
              <a:pPr>
                <a:defRPr/>
              </a:pPr>
              <a:t>15</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Loans….</a:t>
            </a:r>
          </a:p>
        </p:txBody>
      </p:sp>
      <p:sp>
        <p:nvSpPr>
          <p:cNvPr id="3" name="Content Placeholder 2"/>
          <p:cNvSpPr>
            <a:spLocks noGrp="1"/>
          </p:cNvSpPr>
          <p:nvPr>
            <p:ph idx="1"/>
          </p:nvPr>
        </p:nvSpPr>
        <p:spPr>
          <a:xfrm>
            <a:off x="448965" y="1371600"/>
            <a:ext cx="8229600" cy="4952999"/>
          </a:xfrm>
        </p:spPr>
        <p:txBody>
          <a:bodyPr>
            <a:normAutofit lnSpcReduction="10000"/>
          </a:bodyPr>
          <a:lstStyle/>
          <a:p>
            <a:pPr marL="0" indent="0" algn="just">
              <a:buNone/>
            </a:pPr>
            <a:r>
              <a:rPr lang="en-US" dirty="0"/>
              <a:t>In most cases, security is required for the loan. </a:t>
            </a:r>
          </a:p>
          <a:p>
            <a:pPr marL="0" indent="0" algn="just">
              <a:buNone/>
            </a:pPr>
            <a:endParaRPr lang="en-US" sz="1200" dirty="0"/>
          </a:p>
          <a:p>
            <a:pPr marL="0" indent="0" algn="just">
              <a:buNone/>
            </a:pPr>
            <a:endParaRPr lang="en-US" sz="300" dirty="0"/>
          </a:p>
          <a:p>
            <a:pPr marL="0" indent="0" algn="just">
              <a:buNone/>
            </a:pPr>
            <a:r>
              <a:rPr lang="en-US" dirty="0"/>
              <a:t>In other words, the company agrees that if it fails to make repayments, the lender is entitled to sell some of the company’s assets in order to make up for the shortfall.</a:t>
            </a:r>
          </a:p>
          <a:p>
            <a:pPr marL="0" indent="0" algn="just">
              <a:buNone/>
            </a:pPr>
            <a:endParaRPr lang="en-US" sz="1600" dirty="0"/>
          </a:p>
          <a:p>
            <a:pPr marL="0" indent="0" algn="just">
              <a:buNone/>
            </a:pPr>
            <a:r>
              <a:rPr lang="en-US" dirty="0"/>
              <a:t>It is in the same way that, if you borrow money to buy a house and then fail to keep up the repayments, the lender can sell the house to recover the loan.</a:t>
            </a:r>
          </a:p>
        </p:txBody>
      </p:sp>
      <p:sp>
        <p:nvSpPr>
          <p:cNvPr id="4" name="Date Placeholder 3">
            <a:extLst>
              <a:ext uri="{FF2B5EF4-FFF2-40B4-BE49-F238E27FC236}">
                <a16:creationId xmlns:a16="http://schemas.microsoft.com/office/drawing/2014/main" id="{0F08F09A-C6A0-4793-8504-B027028B95C2}"/>
              </a:ext>
            </a:extLst>
          </p:cNvPr>
          <p:cNvSpPr>
            <a:spLocks noGrp="1"/>
          </p:cNvSpPr>
          <p:nvPr>
            <p:ph type="dt" sz="half" idx="10"/>
          </p:nvPr>
        </p:nvSpPr>
        <p:spPr/>
        <p:txBody>
          <a:bodyPr/>
          <a:lstStyle/>
          <a:p>
            <a:pPr>
              <a:defRPr/>
            </a:pPr>
            <a:fld id="{01A68049-F534-478B-9073-F2AABC61D5D8}"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6BFD28E2-7B1A-4F41-8244-9B6F290A344D}"/>
              </a:ext>
            </a:extLst>
          </p:cNvPr>
          <p:cNvSpPr>
            <a:spLocks noGrp="1"/>
          </p:cNvSpPr>
          <p:nvPr>
            <p:ph type="sldNum" sz="quarter" idx="12"/>
          </p:nvPr>
        </p:nvSpPr>
        <p:spPr/>
        <p:txBody>
          <a:bodyPr/>
          <a:lstStyle/>
          <a:p>
            <a:pPr>
              <a:defRPr/>
            </a:pPr>
            <a:fld id="{7C3995B0-1D2E-4DDC-BC34-E94122BB0B4E}" type="slidenum">
              <a:rPr lang="en-GB" smtClean="0"/>
              <a:pPr>
                <a:defRPr/>
              </a:pPr>
              <a:t>16</a:t>
            </a:fld>
            <a:endParaRPr lang="en-GB" dirty="0"/>
          </a:p>
        </p:txBody>
      </p:sp>
    </p:spTree>
    <p:extLst>
      <p:ext uri="{BB962C8B-B14F-4D97-AF65-F5344CB8AC3E}">
        <p14:creationId xmlns:p14="http://schemas.microsoft.com/office/powerpoint/2010/main" val="30620154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179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Overdrafts</a:t>
            </a:r>
          </a:p>
        </p:txBody>
      </p:sp>
      <p:sp>
        <p:nvSpPr>
          <p:cNvPr id="3" name="Content Placeholder 2"/>
          <p:cNvSpPr>
            <a:spLocks noGrp="1"/>
          </p:cNvSpPr>
          <p:nvPr>
            <p:ph idx="1"/>
          </p:nvPr>
        </p:nvSpPr>
        <p:spPr>
          <a:xfrm>
            <a:off x="457199" y="1371600"/>
            <a:ext cx="8252085" cy="5029200"/>
          </a:xfrm>
        </p:spPr>
        <p:txBody>
          <a:bodyPr>
            <a:normAutofit fontScale="92500"/>
          </a:bodyPr>
          <a:lstStyle/>
          <a:p>
            <a:pPr marL="0" indent="0" algn="just">
              <a:buNone/>
            </a:pPr>
            <a:r>
              <a:rPr lang="en-US" dirty="0"/>
              <a:t>It is usual to divide loans into </a:t>
            </a:r>
            <a:r>
              <a:rPr lang="en-US" i="1" dirty="0">
                <a:solidFill>
                  <a:srgbClr val="00B0F0"/>
                </a:solidFill>
              </a:rPr>
              <a:t>overdrafts</a:t>
            </a:r>
            <a:r>
              <a:rPr lang="en-US" dirty="0"/>
              <a:t> and long-term loans. </a:t>
            </a:r>
          </a:p>
          <a:p>
            <a:pPr marL="0" indent="0" algn="just">
              <a:buNone/>
            </a:pPr>
            <a:endParaRPr lang="en-US" sz="500" dirty="0"/>
          </a:p>
          <a:p>
            <a:pPr marL="0" indent="0" algn="just">
              <a:buNone/>
            </a:pPr>
            <a:r>
              <a:rPr lang="en-US" dirty="0"/>
              <a:t>An overdraft is the most flexible form of loan.</a:t>
            </a:r>
          </a:p>
          <a:p>
            <a:pPr marL="0" indent="0" algn="just">
              <a:buNone/>
            </a:pPr>
            <a:endParaRPr lang="en-US" sz="700" dirty="0"/>
          </a:p>
          <a:p>
            <a:pPr marL="0" indent="0" algn="just">
              <a:buNone/>
            </a:pPr>
            <a:r>
              <a:rPr lang="en-US" dirty="0"/>
              <a:t>Overdrafts are offered by banks; they allow a company (or an individual) to spend more money than is in its account, up to a specified maximum. </a:t>
            </a:r>
          </a:p>
          <a:p>
            <a:pPr marL="0" indent="0" algn="just">
              <a:buNone/>
            </a:pPr>
            <a:endParaRPr lang="en-US" sz="1100" dirty="0"/>
          </a:p>
          <a:p>
            <a:pPr marL="0" indent="0" algn="just">
              <a:buNone/>
            </a:pPr>
            <a:r>
              <a:rPr lang="en-US" dirty="0"/>
              <a:t>Interest is only payable on the amount actually owed and the rate is normally comparatively low;</a:t>
            </a:r>
          </a:p>
        </p:txBody>
      </p:sp>
      <p:sp>
        <p:nvSpPr>
          <p:cNvPr id="2" name="Date Placeholder 1">
            <a:extLst>
              <a:ext uri="{FF2B5EF4-FFF2-40B4-BE49-F238E27FC236}">
                <a16:creationId xmlns:a16="http://schemas.microsoft.com/office/drawing/2014/main" id="{7F621BFC-77EB-4B78-AF56-C7C770AD17A7}"/>
              </a:ext>
            </a:extLst>
          </p:cNvPr>
          <p:cNvSpPr>
            <a:spLocks noGrp="1"/>
          </p:cNvSpPr>
          <p:nvPr>
            <p:ph type="dt" sz="half" idx="10"/>
          </p:nvPr>
        </p:nvSpPr>
        <p:spPr/>
        <p:txBody>
          <a:bodyPr/>
          <a:lstStyle/>
          <a:p>
            <a:pPr>
              <a:defRPr/>
            </a:pPr>
            <a:fld id="{B881CE9B-4422-4B12-BDAC-1F5674E9F536}"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8F38C69D-97B6-42AA-89A1-BFF57FB41253}"/>
              </a:ext>
            </a:extLst>
          </p:cNvPr>
          <p:cNvSpPr>
            <a:spLocks noGrp="1"/>
          </p:cNvSpPr>
          <p:nvPr>
            <p:ph type="sldNum" sz="quarter" idx="12"/>
          </p:nvPr>
        </p:nvSpPr>
        <p:spPr/>
        <p:txBody>
          <a:bodyPr/>
          <a:lstStyle/>
          <a:p>
            <a:pPr>
              <a:defRPr/>
            </a:pPr>
            <a:fld id="{7C3995B0-1D2E-4DDC-BC34-E94122BB0B4E}" type="slidenum">
              <a:rPr lang="en-GB" smtClean="0"/>
              <a:pPr>
                <a:defRPr/>
              </a:pPr>
              <a:t>17</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179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Overdrafts….</a:t>
            </a:r>
          </a:p>
        </p:txBody>
      </p:sp>
      <p:sp>
        <p:nvSpPr>
          <p:cNvPr id="3" name="Content Placeholder 2"/>
          <p:cNvSpPr>
            <a:spLocks noGrp="1"/>
          </p:cNvSpPr>
          <p:nvPr>
            <p:ph idx="1"/>
          </p:nvPr>
        </p:nvSpPr>
        <p:spPr>
          <a:xfrm>
            <a:off x="457199" y="1371600"/>
            <a:ext cx="8458201" cy="5334000"/>
          </a:xfrm>
        </p:spPr>
        <p:txBody>
          <a:bodyPr>
            <a:normAutofit/>
          </a:bodyPr>
          <a:lstStyle/>
          <a:p>
            <a:pPr marL="0" indent="0">
              <a:buNone/>
            </a:pPr>
            <a:r>
              <a:rPr lang="en-US" sz="3300" dirty="0"/>
              <a:t>A bank can withdraw overdraft facilities without Warning.</a:t>
            </a:r>
          </a:p>
          <a:p>
            <a:pPr marL="0" indent="0">
              <a:buNone/>
            </a:pPr>
            <a:endParaRPr lang="en-US" sz="600" dirty="0"/>
          </a:p>
          <a:p>
            <a:pPr marL="0" indent="0">
              <a:buNone/>
            </a:pPr>
            <a:r>
              <a:rPr lang="en-US" sz="3300" dirty="0"/>
              <a:t>It is possibly for reasons of general policy that have nothing to do with the borrower.</a:t>
            </a:r>
            <a:r>
              <a:rPr lang="en-US" sz="3000" dirty="0"/>
              <a:t> </a:t>
            </a:r>
          </a:p>
          <a:p>
            <a:pPr marL="0" indent="0">
              <a:buNone/>
            </a:pPr>
            <a:endParaRPr lang="en-US" sz="1200" dirty="0"/>
          </a:p>
          <a:p>
            <a:pPr marL="0" indent="0">
              <a:buNone/>
            </a:pPr>
            <a:r>
              <a:rPr lang="en-US" sz="3300" dirty="0"/>
              <a:t>Many small companies have been forced into liquidation unnecessarily as a result of such action by banks.</a:t>
            </a:r>
            <a:r>
              <a:rPr lang="en-US" sz="3000" dirty="0"/>
              <a:t/>
            </a:r>
            <a:br>
              <a:rPr lang="en-US" sz="3000" dirty="0"/>
            </a:br>
            <a:endParaRPr lang="en-US" sz="1200" dirty="0"/>
          </a:p>
          <a:p>
            <a:pPr marL="0" indent="0">
              <a:buNone/>
            </a:pPr>
            <a:endParaRPr lang="en-US" sz="3300" dirty="0"/>
          </a:p>
        </p:txBody>
      </p:sp>
      <p:sp>
        <p:nvSpPr>
          <p:cNvPr id="2" name="Date Placeholder 1">
            <a:extLst>
              <a:ext uri="{FF2B5EF4-FFF2-40B4-BE49-F238E27FC236}">
                <a16:creationId xmlns:a16="http://schemas.microsoft.com/office/drawing/2014/main" id="{C11B8E2E-C390-41EA-88D3-0D794E323361}"/>
              </a:ext>
            </a:extLst>
          </p:cNvPr>
          <p:cNvSpPr>
            <a:spLocks noGrp="1"/>
          </p:cNvSpPr>
          <p:nvPr>
            <p:ph type="dt" sz="half" idx="10"/>
          </p:nvPr>
        </p:nvSpPr>
        <p:spPr/>
        <p:txBody>
          <a:bodyPr/>
          <a:lstStyle/>
          <a:p>
            <a:pPr>
              <a:defRPr/>
            </a:pPr>
            <a:fld id="{AA4F630C-89C7-415C-A8FB-DD298CE7244D}"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4CB2F59F-BEE6-4A67-88AD-D99312F9630E}"/>
              </a:ext>
            </a:extLst>
          </p:cNvPr>
          <p:cNvSpPr>
            <a:spLocks noGrp="1"/>
          </p:cNvSpPr>
          <p:nvPr>
            <p:ph type="sldNum" sz="quarter" idx="12"/>
          </p:nvPr>
        </p:nvSpPr>
        <p:spPr/>
        <p:txBody>
          <a:bodyPr/>
          <a:lstStyle/>
          <a:p>
            <a:pPr>
              <a:defRPr/>
            </a:pPr>
            <a:fld id="{7C3995B0-1D2E-4DDC-BC34-E94122BB0B4E}" type="slidenum">
              <a:rPr lang="en-GB" smtClean="0"/>
              <a:pPr>
                <a:defRPr/>
              </a:pPr>
              <a:t>18</a:t>
            </a:fld>
            <a:endParaRPr lang="en-GB" dirty="0"/>
          </a:p>
        </p:txBody>
      </p:sp>
    </p:spTree>
    <p:extLst>
      <p:ext uri="{BB962C8B-B14F-4D97-AF65-F5344CB8AC3E}">
        <p14:creationId xmlns:p14="http://schemas.microsoft.com/office/powerpoint/2010/main" val="2343301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179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Long term Loans</a:t>
            </a:r>
          </a:p>
        </p:txBody>
      </p:sp>
      <p:sp>
        <p:nvSpPr>
          <p:cNvPr id="3" name="Content Placeholder 2"/>
          <p:cNvSpPr>
            <a:spLocks noGrp="1"/>
          </p:cNvSpPr>
          <p:nvPr>
            <p:ph idx="1"/>
          </p:nvPr>
        </p:nvSpPr>
        <p:spPr>
          <a:xfrm>
            <a:off x="457200" y="1371600"/>
            <a:ext cx="8229600" cy="5029200"/>
          </a:xfrm>
        </p:spPr>
        <p:txBody>
          <a:bodyPr>
            <a:normAutofit lnSpcReduction="10000"/>
          </a:bodyPr>
          <a:lstStyle/>
          <a:p>
            <a:pPr marL="0" indent="0" algn="just">
              <a:buNone/>
            </a:pPr>
            <a:r>
              <a:rPr lang="en-US" dirty="0"/>
              <a:t>In contrast, </a:t>
            </a:r>
            <a:r>
              <a:rPr lang="en-US" i="1" dirty="0">
                <a:solidFill>
                  <a:srgbClr val="00B0F0"/>
                </a:solidFill>
              </a:rPr>
              <a:t>long-term loans </a:t>
            </a:r>
            <a:r>
              <a:rPr lang="en-US" dirty="0"/>
              <a:t>are usually made for a fixed period at a fixed rate of interest. </a:t>
            </a:r>
          </a:p>
          <a:p>
            <a:pPr marL="0" indent="0" algn="just">
              <a:buNone/>
            </a:pPr>
            <a:endParaRPr lang="en-US" sz="600" dirty="0"/>
          </a:p>
          <a:p>
            <a:pPr marL="0" indent="0" algn="just">
              <a:buNone/>
            </a:pPr>
            <a:r>
              <a:rPr lang="en-US" dirty="0"/>
              <a:t>The borrower receives the capital (the amount of the loan) at the start of the period of the loan and is committed to paying interest on that amount throughout the period of the loan.</a:t>
            </a:r>
          </a:p>
          <a:p>
            <a:pPr marL="0" indent="0" algn="just">
              <a:buNone/>
            </a:pPr>
            <a:endParaRPr lang="en-US" sz="1200" dirty="0"/>
          </a:p>
          <a:p>
            <a:pPr marL="0" indent="0" algn="just">
              <a:buNone/>
            </a:pPr>
            <a:r>
              <a:rPr lang="en-US" dirty="0"/>
              <a:t>Loans are usually provided by banks or similar institutions. Even if a soft loan is available as part of a government initiative, it will usually be channeled through a commercial bank</a:t>
            </a:r>
          </a:p>
        </p:txBody>
      </p:sp>
      <p:sp>
        <p:nvSpPr>
          <p:cNvPr id="2" name="Date Placeholder 1">
            <a:extLst>
              <a:ext uri="{FF2B5EF4-FFF2-40B4-BE49-F238E27FC236}">
                <a16:creationId xmlns:a16="http://schemas.microsoft.com/office/drawing/2014/main" id="{A9462B7A-1E7E-44B3-9304-579EDFC726FB}"/>
              </a:ext>
            </a:extLst>
          </p:cNvPr>
          <p:cNvSpPr>
            <a:spLocks noGrp="1"/>
          </p:cNvSpPr>
          <p:nvPr>
            <p:ph type="dt" sz="half" idx="10"/>
          </p:nvPr>
        </p:nvSpPr>
        <p:spPr/>
        <p:txBody>
          <a:bodyPr/>
          <a:lstStyle/>
          <a:p>
            <a:pPr>
              <a:defRPr/>
            </a:pPr>
            <a:fld id="{E3EC5AEF-3195-4AFB-99D1-52C4449658E9}"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21E7EF37-5B29-4295-ABE0-8AC20F22AEF6}"/>
              </a:ext>
            </a:extLst>
          </p:cNvPr>
          <p:cNvSpPr>
            <a:spLocks noGrp="1"/>
          </p:cNvSpPr>
          <p:nvPr>
            <p:ph type="sldNum" sz="quarter" idx="12"/>
          </p:nvPr>
        </p:nvSpPr>
        <p:spPr/>
        <p:txBody>
          <a:bodyPr/>
          <a:lstStyle/>
          <a:p>
            <a:pPr>
              <a:defRPr/>
            </a:pPr>
            <a:fld id="{7C3995B0-1D2E-4DDC-BC34-E94122BB0B4E}" type="slidenum">
              <a:rPr lang="en-GB" smtClean="0"/>
              <a:pPr>
                <a:defRPr/>
              </a:pPr>
              <a:t>19</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895"/>
            <a:ext cx="8229600" cy="610820"/>
          </a:xfrm>
        </p:spPr>
        <p:txBody>
          <a:bodyPr>
            <a:normAutofit fontScale="90000"/>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Chapter Outcome</a:t>
            </a:r>
          </a:p>
        </p:txBody>
      </p:sp>
      <p:sp>
        <p:nvSpPr>
          <p:cNvPr id="3" name="Content Placeholder 2"/>
          <p:cNvSpPr>
            <a:spLocks noGrp="1"/>
          </p:cNvSpPr>
          <p:nvPr>
            <p:ph idx="1"/>
          </p:nvPr>
        </p:nvSpPr>
        <p:spPr>
          <a:xfrm>
            <a:off x="228600" y="1371600"/>
            <a:ext cx="8686800" cy="5029199"/>
          </a:xfrm>
        </p:spPr>
        <p:txBody>
          <a:bodyPr>
            <a:noAutofit/>
          </a:bodyPr>
          <a:lstStyle/>
          <a:p>
            <a:pPr marL="0" indent="0">
              <a:buNone/>
            </a:pPr>
            <a:r>
              <a:rPr lang="en-US" sz="3200" i="1" dirty="0"/>
              <a:t>After reading this chapter you should:</a:t>
            </a:r>
          </a:p>
          <a:p>
            <a:pPr marL="0" indent="0">
              <a:buNone/>
            </a:pPr>
            <a:endParaRPr lang="en-US" sz="1600" i="1" dirty="0"/>
          </a:p>
          <a:p>
            <a:r>
              <a:rPr lang="en-US" sz="3200" dirty="0"/>
              <a:t> </a:t>
            </a:r>
            <a:r>
              <a:rPr lang="en-US" sz="3200" i="1" dirty="0"/>
              <a:t>understand why start-up companies need capital;</a:t>
            </a:r>
          </a:p>
          <a:p>
            <a:endParaRPr lang="en-US" sz="1600" i="1" dirty="0"/>
          </a:p>
          <a:p>
            <a:r>
              <a:rPr lang="en-US" sz="3200" dirty="0"/>
              <a:t> </a:t>
            </a:r>
            <a:r>
              <a:rPr lang="en-US" sz="3200" i="1" dirty="0"/>
              <a:t>know what is required in a business plan;</a:t>
            </a:r>
          </a:p>
          <a:p>
            <a:endParaRPr lang="en-US" sz="1600" i="1" dirty="0"/>
          </a:p>
          <a:p>
            <a:r>
              <a:rPr lang="en-US" sz="3200" dirty="0"/>
              <a:t> </a:t>
            </a:r>
            <a:r>
              <a:rPr lang="en-US" sz="3200" i="1" dirty="0"/>
              <a:t>understand the different ways in which capital can be raised &amp; the advantages &amp; disadvantages of each.</a:t>
            </a:r>
            <a:endParaRPr lang="en-US" sz="3200" dirty="0"/>
          </a:p>
        </p:txBody>
      </p:sp>
      <p:sp>
        <p:nvSpPr>
          <p:cNvPr id="4" name="Date Placeholder 3">
            <a:extLst>
              <a:ext uri="{FF2B5EF4-FFF2-40B4-BE49-F238E27FC236}">
                <a16:creationId xmlns:a16="http://schemas.microsoft.com/office/drawing/2014/main" id="{F35EBD8B-75EF-4A36-A8F8-4C080F67BF03}"/>
              </a:ext>
            </a:extLst>
          </p:cNvPr>
          <p:cNvSpPr>
            <a:spLocks noGrp="1"/>
          </p:cNvSpPr>
          <p:nvPr>
            <p:ph type="dt" sz="half" idx="10"/>
          </p:nvPr>
        </p:nvSpPr>
        <p:spPr/>
        <p:txBody>
          <a:bodyPr/>
          <a:lstStyle/>
          <a:p>
            <a:pPr>
              <a:defRPr/>
            </a:pPr>
            <a:fld id="{E25BE908-2B8D-419E-9EEF-8CE24140DC21}"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a:extLst>
              <a:ext uri="{FF2B5EF4-FFF2-40B4-BE49-F238E27FC236}">
                <a16:creationId xmlns:a16="http://schemas.microsoft.com/office/drawing/2014/main" id="{4E1E1A4C-7B64-49C3-8C58-453369357C4D}"/>
              </a:ext>
            </a:extLst>
          </p:cNvPr>
          <p:cNvSpPr>
            <a:spLocks noGrp="1"/>
          </p:cNvSpPr>
          <p:nvPr>
            <p:ph type="sldNum" sz="quarter" idx="12"/>
          </p:nvPr>
        </p:nvSpPr>
        <p:spPr/>
        <p:txBody>
          <a:bodyPr/>
          <a:lstStyle/>
          <a:p>
            <a:pPr>
              <a:defRPr/>
            </a:pPr>
            <a:fld id="{7C3995B0-1D2E-4DDC-BC34-E94122BB0B4E}" type="slidenum">
              <a:rPr lang="en-GB" smtClean="0"/>
              <a:pPr>
                <a:defRPr/>
              </a:pPr>
              <a:t>2</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Equity Capital</a:t>
            </a:r>
          </a:p>
        </p:txBody>
      </p:sp>
      <p:sp>
        <p:nvSpPr>
          <p:cNvPr id="3" name="Content Placeholder 2"/>
          <p:cNvSpPr>
            <a:spLocks noGrp="1"/>
          </p:cNvSpPr>
          <p:nvPr>
            <p:ph idx="1"/>
          </p:nvPr>
        </p:nvSpPr>
        <p:spPr>
          <a:xfrm>
            <a:off x="448965" y="1371600"/>
            <a:ext cx="8229600" cy="4952999"/>
          </a:xfrm>
        </p:spPr>
        <p:txBody>
          <a:bodyPr>
            <a:normAutofit fontScale="92500" lnSpcReduction="10000"/>
          </a:bodyPr>
          <a:lstStyle/>
          <a:p>
            <a:pPr marL="0" indent="0" algn="just">
              <a:buNone/>
            </a:pPr>
            <a:r>
              <a:rPr lang="en-US" i="1" dirty="0">
                <a:solidFill>
                  <a:srgbClr val="00B0F0"/>
                </a:solidFill>
              </a:rPr>
              <a:t>Equity capital </a:t>
            </a:r>
            <a:r>
              <a:rPr lang="en-US" dirty="0"/>
              <a:t>is money paid to the company in exchange for a share in the ownership of the company.</a:t>
            </a:r>
          </a:p>
          <a:p>
            <a:pPr marL="0" indent="0" algn="just">
              <a:buNone/>
            </a:pPr>
            <a:endParaRPr lang="en-US" sz="1200" dirty="0"/>
          </a:p>
          <a:p>
            <a:pPr marL="0" indent="0" algn="just">
              <a:buNone/>
            </a:pPr>
            <a:r>
              <a:rPr lang="en-US" dirty="0"/>
              <a:t>The founders of a new company often find the initial capital from their own resources or from friends and family, but few are able to continue raising capital in this way. </a:t>
            </a:r>
          </a:p>
          <a:p>
            <a:pPr marL="0" indent="0" algn="just">
              <a:buNone/>
            </a:pPr>
            <a:endParaRPr lang="en-US" sz="1200" dirty="0"/>
          </a:p>
          <a:p>
            <a:pPr marL="0" indent="0" algn="just">
              <a:buNone/>
            </a:pPr>
            <a:r>
              <a:rPr lang="en-US" dirty="0"/>
              <a:t>If a company looks to have good prospects but needs to raise more capital, it will usually need to resort to </a:t>
            </a:r>
            <a:r>
              <a:rPr lang="en-US" i="1" dirty="0">
                <a:solidFill>
                  <a:srgbClr val="FFC000"/>
                </a:solidFill>
              </a:rPr>
              <a:t>business angels </a:t>
            </a:r>
            <a:r>
              <a:rPr lang="en-US" dirty="0"/>
              <a:t>or </a:t>
            </a:r>
            <a:r>
              <a:rPr lang="en-US" i="1" dirty="0">
                <a:solidFill>
                  <a:srgbClr val="FFC000"/>
                </a:solidFill>
              </a:rPr>
              <a:t>venture capitalists</a:t>
            </a:r>
            <a:r>
              <a:rPr lang="en-US" dirty="0"/>
              <a:t>.</a:t>
            </a:r>
          </a:p>
        </p:txBody>
      </p:sp>
      <p:sp>
        <p:nvSpPr>
          <p:cNvPr id="4" name="Date Placeholder 3">
            <a:extLst>
              <a:ext uri="{FF2B5EF4-FFF2-40B4-BE49-F238E27FC236}">
                <a16:creationId xmlns:a16="http://schemas.microsoft.com/office/drawing/2014/main" id="{4B8A5DBB-D5C1-49A9-8A6F-6B0241DE484E}"/>
              </a:ext>
            </a:extLst>
          </p:cNvPr>
          <p:cNvSpPr>
            <a:spLocks noGrp="1"/>
          </p:cNvSpPr>
          <p:nvPr>
            <p:ph type="dt" sz="half" idx="10"/>
          </p:nvPr>
        </p:nvSpPr>
        <p:spPr/>
        <p:txBody>
          <a:bodyPr/>
          <a:lstStyle/>
          <a:p>
            <a:pPr>
              <a:defRPr/>
            </a:pPr>
            <a:fld id="{F16B2C5D-CCCB-4F55-B973-9C61AD30E113}"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696A1AEA-8FC2-4ADB-B4AF-D49B8CC64164}"/>
              </a:ext>
            </a:extLst>
          </p:cNvPr>
          <p:cNvSpPr>
            <a:spLocks noGrp="1"/>
          </p:cNvSpPr>
          <p:nvPr>
            <p:ph type="sldNum" sz="quarter" idx="12"/>
          </p:nvPr>
        </p:nvSpPr>
        <p:spPr/>
        <p:txBody>
          <a:bodyPr/>
          <a:lstStyle/>
          <a:p>
            <a:pPr>
              <a:defRPr/>
            </a:pPr>
            <a:fld id="{7C3995B0-1D2E-4DDC-BC34-E94122BB0B4E}" type="slidenum">
              <a:rPr lang="en-GB" smtClean="0"/>
              <a:pPr>
                <a:defRPr/>
              </a:pPr>
              <a:t>20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8529" y="38686"/>
            <a:ext cx="89154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Business Angels</a:t>
            </a:r>
          </a:p>
        </p:txBody>
      </p:sp>
      <p:sp>
        <p:nvSpPr>
          <p:cNvPr id="3" name="Content Placeholder 2"/>
          <p:cNvSpPr>
            <a:spLocks noGrp="1"/>
          </p:cNvSpPr>
          <p:nvPr>
            <p:ph idx="1"/>
          </p:nvPr>
        </p:nvSpPr>
        <p:spPr>
          <a:xfrm>
            <a:off x="448964" y="1371600"/>
            <a:ext cx="8466436" cy="5029200"/>
          </a:xfrm>
        </p:spPr>
        <p:txBody>
          <a:bodyPr>
            <a:normAutofit/>
          </a:bodyPr>
          <a:lstStyle/>
          <a:p>
            <a:pPr marL="0" indent="0" algn="just">
              <a:buNone/>
            </a:pPr>
            <a:r>
              <a:rPr lang="en-US" dirty="0"/>
              <a:t>Business Angels are wealthy individuals who provide equity capital for start-up companies and small firms that are seeking to grow rapidly. </a:t>
            </a:r>
          </a:p>
          <a:p>
            <a:pPr marL="0" indent="0" algn="just">
              <a:buNone/>
            </a:pPr>
            <a:endParaRPr lang="en-US" sz="900" dirty="0"/>
          </a:p>
          <a:p>
            <a:pPr marL="0" indent="0" algn="just">
              <a:buNone/>
            </a:pPr>
            <a:r>
              <a:rPr lang="en-US" dirty="0"/>
              <a:t>They are usually interested in investing in firms operating in areas of which they have some experience and, as well as providing capital.</a:t>
            </a:r>
          </a:p>
          <a:p>
            <a:pPr marL="0" indent="0" algn="just">
              <a:buNone/>
            </a:pPr>
            <a:endParaRPr lang="en-US" sz="1400" dirty="0"/>
          </a:p>
          <a:p>
            <a:pPr marL="0" indent="0" algn="just">
              <a:buNone/>
            </a:pPr>
            <a:r>
              <a:rPr lang="en-US" dirty="0"/>
              <a:t>They will usually expect to offer advice on management and other business issues.</a:t>
            </a:r>
          </a:p>
        </p:txBody>
      </p:sp>
      <p:sp>
        <p:nvSpPr>
          <p:cNvPr id="2" name="Date Placeholder 1">
            <a:extLst>
              <a:ext uri="{FF2B5EF4-FFF2-40B4-BE49-F238E27FC236}">
                <a16:creationId xmlns:a16="http://schemas.microsoft.com/office/drawing/2014/main" id="{48EDBC92-414F-4B83-A44E-17ACD4F9E59F}"/>
              </a:ext>
            </a:extLst>
          </p:cNvPr>
          <p:cNvSpPr>
            <a:spLocks noGrp="1"/>
          </p:cNvSpPr>
          <p:nvPr>
            <p:ph type="dt" sz="half" idx="10"/>
          </p:nvPr>
        </p:nvSpPr>
        <p:spPr/>
        <p:txBody>
          <a:bodyPr/>
          <a:lstStyle/>
          <a:p>
            <a:pPr>
              <a:defRPr/>
            </a:pPr>
            <a:fld id="{87B409D0-A8F2-4DFF-A880-F3CAE8B306C4}" type="datetime1">
              <a:rPr lang="en-US" smtClean="0"/>
              <a:t>10/12/2020</a:t>
            </a:fld>
            <a:endParaRPr lang="en-GB" dirty="0"/>
          </a:p>
        </p:txBody>
      </p:sp>
      <p:sp>
        <p:nvSpPr>
          <p:cNvPr id="6" name="Footer Placeholder 5"/>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7" name="Slide Number Placeholder 6">
            <a:extLst>
              <a:ext uri="{FF2B5EF4-FFF2-40B4-BE49-F238E27FC236}">
                <a16:creationId xmlns:a16="http://schemas.microsoft.com/office/drawing/2014/main" id="{A2F1E37B-C0EE-45C3-B831-0713DE11739E}"/>
              </a:ext>
            </a:extLst>
          </p:cNvPr>
          <p:cNvSpPr>
            <a:spLocks noGrp="1"/>
          </p:cNvSpPr>
          <p:nvPr>
            <p:ph type="sldNum" sz="quarter" idx="12"/>
          </p:nvPr>
        </p:nvSpPr>
        <p:spPr/>
        <p:txBody>
          <a:bodyPr/>
          <a:lstStyle/>
          <a:p>
            <a:pPr>
              <a:defRPr/>
            </a:pPr>
            <a:fld id="{7C3995B0-1D2E-4DDC-BC34-E94122BB0B4E}" type="slidenum">
              <a:rPr lang="en-GB" smtClean="0"/>
              <a:pPr>
                <a:defRPr/>
              </a:pPr>
              <a:t>21</a:t>
            </a:fld>
            <a:endParaRPr lang="en-GB" dirty="0"/>
          </a:p>
        </p:txBody>
      </p:sp>
      <p:sp>
        <p:nvSpPr>
          <p:cNvPr id="4" name="Title 1"/>
          <p:cNvSpPr txBox="1">
            <a:spLocks/>
          </p:cNvSpPr>
          <p:nvPr/>
        </p:nvSpPr>
        <p:spPr>
          <a:xfrm>
            <a:off x="228600" y="12895"/>
            <a:ext cx="8915400" cy="610820"/>
          </a:xfrm>
          <a:prstGeom prst="rect">
            <a:avLst/>
          </a:prstGeom>
          <a:effectLst>
            <a:outerShdw blurRad="50800" dist="38100" dir="2700000" algn="tl" rotWithShape="0">
              <a:prstClr val="black">
                <a:alpha val="56000"/>
              </a:prstClr>
            </a:outerShdw>
          </a:effectLst>
        </p:spPr>
        <p:txBody>
          <a:bodyPr vert="horz" lIns="91440" tIns="45720" rIns="91440" bIns="45720" rtlCol="0" anchor="ctr">
            <a:normAutofit fontScale="97500" lnSpcReduction="10000"/>
          </a:bodyPr>
          <a:lstStyle>
            <a:lvl1pPr algn="l" defTabSz="914400" rtl="0" eaLnBrk="1" latinLnBrk="0" hangingPunct="1">
              <a:spcBef>
                <a:spcPct val="0"/>
              </a:spcBef>
              <a:buNone/>
              <a:defRPr sz="3600" kern="1200">
                <a:solidFill>
                  <a:schemeClr val="bg1"/>
                </a:solidFill>
                <a:latin typeface="+mj-lt"/>
                <a:ea typeface="+mj-ea"/>
                <a:cs typeface="+mj-cs"/>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8529" y="38686"/>
            <a:ext cx="89154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Venture Capitalists</a:t>
            </a:r>
          </a:p>
        </p:txBody>
      </p:sp>
      <p:sp>
        <p:nvSpPr>
          <p:cNvPr id="3" name="Content Placeholder 2"/>
          <p:cNvSpPr>
            <a:spLocks noGrp="1"/>
          </p:cNvSpPr>
          <p:nvPr>
            <p:ph idx="1"/>
          </p:nvPr>
        </p:nvSpPr>
        <p:spPr>
          <a:xfrm>
            <a:off x="448965" y="1371600"/>
            <a:ext cx="8229600" cy="5029200"/>
          </a:xfrm>
        </p:spPr>
        <p:txBody>
          <a:bodyPr>
            <a:normAutofit fontScale="92500" lnSpcReduction="20000"/>
          </a:bodyPr>
          <a:lstStyle/>
          <a:p>
            <a:pPr marL="0" indent="0" algn="just">
              <a:buNone/>
            </a:pPr>
            <a:r>
              <a:rPr lang="en-US" dirty="0"/>
              <a:t>Venture capitalists are companies whose business is investing in small companies with high growth potential. They are only interested in fairly substantial investments, from, say, £500,000 upwards.</a:t>
            </a:r>
          </a:p>
          <a:p>
            <a:pPr marL="0" indent="0" algn="just">
              <a:buNone/>
            </a:pPr>
            <a:endParaRPr lang="en-US" sz="1200" dirty="0"/>
          </a:p>
          <a:p>
            <a:pPr marL="0" indent="0" algn="just">
              <a:buNone/>
            </a:pPr>
            <a:r>
              <a:rPr lang="en-US" dirty="0"/>
              <a:t>If the company is already operating, the shares issued to business angels or venture capitalists will usually be new shares, taken from the difference between the issued capital and the authorized capital. </a:t>
            </a:r>
          </a:p>
          <a:p>
            <a:pPr marL="0" indent="0" algn="just">
              <a:buNone/>
            </a:pPr>
            <a:endParaRPr lang="en-US" sz="1200" dirty="0"/>
          </a:p>
          <a:p>
            <a:pPr marL="0" indent="0" algn="just">
              <a:buNone/>
            </a:pPr>
            <a:r>
              <a:rPr lang="en-US" dirty="0"/>
              <a:t>The new investors will probably be paying substantially over the par value of the shares.</a:t>
            </a:r>
          </a:p>
        </p:txBody>
      </p:sp>
      <p:sp>
        <p:nvSpPr>
          <p:cNvPr id="2" name="Date Placeholder 1">
            <a:extLst>
              <a:ext uri="{FF2B5EF4-FFF2-40B4-BE49-F238E27FC236}">
                <a16:creationId xmlns:a16="http://schemas.microsoft.com/office/drawing/2014/main" id="{561CCE14-44E0-4121-A2DA-D5B9D9454886}"/>
              </a:ext>
            </a:extLst>
          </p:cNvPr>
          <p:cNvSpPr>
            <a:spLocks noGrp="1"/>
          </p:cNvSpPr>
          <p:nvPr>
            <p:ph type="dt" sz="half" idx="10"/>
          </p:nvPr>
        </p:nvSpPr>
        <p:spPr/>
        <p:txBody>
          <a:bodyPr/>
          <a:lstStyle/>
          <a:p>
            <a:pPr>
              <a:defRPr/>
            </a:pPr>
            <a:fld id="{B6C076EB-8004-4F98-9B1D-33C523109B71}" type="datetime1">
              <a:rPr lang="en-US" smtClean="0"/>
              <a:t>10/12/2020</a:t>
            </a:fld>
            <a:endParaRPr lang="en-GB" dirty="0"/>
          </a:p>
        </p:txBody>
      </p:sp>
      <p:sp>
        <p:nvSpPr>
          <p:cNvPr id="6" name="Footer Placeholder 5"/>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7" name="Slide Number Placeholder 6">
            <a:extLst>
              <a:ext uri="{FF2B5EF4-FFF2-40B4-BE49-F238E27FC236}">
                <a16:creationId xmlns:a16="http://schemas.microsoft.com/office/drawing/2014/main" id="{08A3158B-8496-4139-A7ED-CC5ADCE3A842}"/>
              </a:ext>
            </a:extLst>
          </p:cNvPr>
          <p:cNvSpPr>
            <a:spLocks noGrp="1"/>
          </p:cNvSpPr>
          <p:nvPr>
            <p:ph type="sldNum" sz="quarter" idx="12"/>
          </p:nvPr>
        </p:nvSpPr>
        <p:spPr/>
        <p:txBody>
          <a:bodyPr/>
          <a:lstStyle/>
          <a:p>
            <a:pPr>
              <a:defRPr/>
            </a:pPr>
            <a:fld id="{7C3995B0-1D2E-4DDC-BC34-E94122BB0B4E}" type="slidenum">
              <a:rPr lang="en-GB" smtClean="0"/>
              <a:pPr>
                <a:defRPr/>
              </a:pPr>
              <a:t>22</a:t>
            </a:fld>
            <a:endParaRPr lang="en-GB" dirty="0"/>
          </a:p>
        </p:txBody>
      </p:sp>
      <p:sp>
        <p:nvSpPr>
          <p:cNvPr id="4" name="Title 1"/>
          <p:cNvSpPr txBox="1">
            <a:spLocks/>
          </p:cNvSpPr>
          <p:nvPr/>
        </p:nvSpPr>
        <p:spPr>
          <a:xfrm>
            <a:off x="228600" y="12895"/>
            <a:ext cx="8915400" cy="610820"/>
          </a:xfrm>
          <a:prstGeom prst="rect">
            <a:avLst/>
          </a:prstGeom>
          <a:effectLst>
            <a:outerShdw blurRad="50800" dist="38100" dir="2700000" algn="tl" rotWithShape="0">
              <a:prstClr val="black">
                <a:alpha val="56000"/>
              </a:prstClr>
            </a:outerShdw>
          </a:effectLst>
        </p:spPr>
        <p:txBody>
          <a:bodyPr vert="horz" lIns="91440" tIns="45720" rIns="91440" bIns="45720" rtlCol="0" anchor="ctr">
            <a:normAutofit fontScale="97500" lnSpcReduction="10000"/>
          </a:bodyPr>
          <a:lstStyle>
            <a:lvl1pPr algn="l" defTabSz="914400" rtl="0" eaLnBrk="1" latinLnBrk="0" hangingPunct="1">
              <a:spcBef>
                <a:spcPct val="0"/>
              </a:spcBef>
              <a:buNone/>
              <a:defRPr sz="3600" kern="120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18105211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371600"/>
            <a:ext cx="8229600" cy="5029199"/>
          </a:xfrm>
        </p:spPr>
        <p:txBody>
          <a:bodyPr>
            <a:normAutofit/>
          </a:bodyPr>
          <a:lstStyle/>
          <a:p>
            <a:pPr algn="just"/>
            <a:r>
              <a:rPr lang="en-US" dirty="0"/>
              <a:t>Angel investors bridge the gap between building the initial product and building the company.</a:t>
            </a:r>
          </a:p>
          <a:p>
            <a:pPr algn="just"/>
            <a:endParaRPr lang="en-US" sz="1600" dirty="0"/>
          </a:p>
          <a:p>
            <a:pPr algn="just"/>
            <a:r>
              <a:rPr lang="en-US" dirty="0"/>
              <a:t>Both business angels and venture capitalists aim to make money by helping the company to expand and become successful and then selling their shares at a profit.</a:t>
            </a:r>
          </a:p>
        </p:txBody>
      </p:sp>
      <p:sp>
        <p:nvSpPr>
          <p:cNvPr id="2" name="Date Placeholder 1">
            <a:extLst>
              <a:ext uri="{FF2B5EF4-FFF2-40B4-BE49-F238E27FC236}">
                <a16:creationId xmlns:a16="http://schemas.microsoft.com/office/drawing/2014/main" id="{039361D6-111F-43C5-AE5A-9C78B1326A90}"/>
              </a:ext>
            </a:extLst>
          </p:cNvPr>
          <p:cNvSpPr>
            <a:spLocks noGrp="1"/>
          </p:cNvSpPr>
          <p:nvPr>
            <p:ph type="dt" sz="half" idx="10"/>
          </p:nvPr>
        </p:nvSpPr>
        <p:spPr/>
        <p:txBody>
          <a:bodyPr/>
          <a:lstStyle/>
          <a:p>
            <a:pPr>
              <a:defRPr/>
            </a:pPr>
            <a:fld id="{A6128CC9-480A-4D02-8A7E-35F7B07CDCAD}"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C3CB08A3-59A3-4FEA-8237-10B6BF9F4398}"/>
              </a:ext>
            </a:extLst>
          </p:cNvPr>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
        <p:nvSpPr>
          <p:cNvPr id="4" name="Title 1"/>
          <p:cNvSpPr txBox="1">
            <a:spLocks/>
          </p:cNvSpPr>
          <p:nvPr/>
        </p:nvSpPr>
        <p:spPr>
          <a:xfrm>
            <a:off x="228600" y="12895"/>
            <a:ext cx="8915400" cy="610820"/>
          </a:xfrm>
          <a:prstGeom prst="rect">
            <a:avLst/>
          </a:prstGeom>
          <a:effectLst>
            <a:outerShdw blurRad="50800" dist="38100" dir="2700000" algn="tl" rotWithShape="0">
              <a:prstClr val="black">
                <a:alpha val="56000"/>
              </a:prstClr>
            </a:outerShdw>
          </a:effectLst>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Angel investors vs Venture Capitals……</a:t>
            </a:r>
          </a:p>
        </p:txBody>
      </p:sp>
    </p:spTree>
    <p:extLst>
      <p:ext uri="{BB962C8B-B14F-4D97-AF65-F5344CB8AC3E}">
        <p14:creationId xmlns:p14="http://schemas.microsoft.com/office/powerpoint/2010/main" val="20661325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56C59735-EBAD-4028-BBF3-8A42A0DEB1A7}"/>
              </a:ext>
            </a:extLst>
          </p:cNvPr>
          <p:cNvSpPr>
            <a:spLocks noGrp="1"/>
          </p:cNvSpPr>
          <p:nvPr>
            <p:ph type="dt" sz="half" idx="10"/>
          </p:nvPr>
        </p:nvSpPr>
        <p:spPr/>
        <p:txBody>
          <a:bodyPr/>
          <a:lstStyle/>
          <a:p>
            <a:pPr>
              <a:defRPr/>
            </a:pPr>
            <a:fld id="{11ADFC63-2231-40BF-A69B-29C3E77640E2}"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FF73BB33-09ED-4B3A-B522-D2F5F68A9E30}"/>
              </a:ext>
            </a:extLst>
          </p:cNvPr>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0" y="0"/>
            <a:ext cx="9296400" cy="6858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Gearing</a:t>
            </a:r>
          </a:p>
        </p:txBody>
      </p:sp>
      <p:sp>
        <p:nvSpPr>
          <p:cNvPr id="3" name="Content Placeholder 2"/>
          <p:cNvSpPr>
            <a:spLocks noGrp="1"/>
          </p:cNvSpPr>
          <p:nvPr>
            <p:ph idx="1"/>
          </p:nvPr>
        </p:nvSpPr>
        <p:spPr>
          <a:xfrm>
            <a:off x="448964" y="1371600"/>
            <a:ext cx="8542635" cy="5029199"/>
          </a:xfrm>
        </p:spPr>
        <p:txBody>
          <a:bodyPr>
            <a:normAutofit fontScale="92500" lnSpcReduction="10000"/>
          </a:bodyPr>
          <a:lstStyle/>
          <a:p>
            <a:pPr algn="just"/>
            <a:r>
              <a:rPr lang="en-US" dirty="0"/>
              <a:t>The relationship between loan capital and equity capital in a company is known as </a:t>
            </a:r>
            <a:r>
              <a:rPr lang="en-US" i="1" dirty="0">
                <a:solidFill>
                  <a:srgbClr val="FFC000"/>
                </a:solidFill>
              </a:rPr>
              <a:t>gearing</a:t>
            </a:r>
            <a:r>
              <a:rPr lang="en-US" dirty="0"/>
              <a:t> or </a:t>
            </a:r>
            <a:r>
              <a:rPr lang="en-US" i="1" dirty="0">
                <a:solidFill>
                  <a:srgbClr val="FFC000"/>
                </a:solidFill>
              </a:rPr>
              <a:t>leverage</a:t>
            </a:r>
            <a:r>
              <a:rPr lang="en-US" dirty="0"/>
              <a:t>.</a:t>
            </a:r>
          </a:p>
          <a:p>
            <a:pPr algn="just"/>
            <a:endParaRPr lang="en-US" sz="1800" dirty="0"/>
          </a:p>
          <a:p>
            <a:pPr algn="just"/>
            <a:r>
              <a:rPr lang="en-US" dirty="0"/>
              <a:t>If a company closes, the investors will lose their money, but lenders don’t (usually).</a:t>
            </a:r>
          </a:p>
          <a:p>
            <a:pPr algn="just"/>
            <a:endParaRPr lang="en-US" sz="1800" dirty="0"/>
          </a:p>
          <a:p>
            <a:pPr algn="just"/>
            <a:r>
              <a:rPr lang="en-US" dirty="0"/>
              <a:t>But, investors also stand to make more if the company picks up.</a:t>
            </a:r>
          </a:p>
          <a:p>
            <a:pPr algn="just"/>
            <a:endParaRPr lang="en-US" sz="1800" dirty="0"/>
          </a:p>
          <a:p>
            <a:pPr algn="just"/>
            <a:r>
              <a:rPr lang="en-US" dirty="0"/>
              <a:t>If there is higher gearing, most of the companies profits may end paying the interests.</a:t>
            </a:r>
          </a:p>
        </p:txBody>
      </p:sp>
      <p:sp>
        <p:nvSpPr>
          <p:cNvPr id="4" name="Date Placeholder 3">
            <a:extLst>
              <a:ext uri="{FF2B5EF4-FFF2-40B4-BE49-F238E27FC236}">
                <a16:creationId xmlns:a16="http://schemas.microsoft.com/office/drawing/2014/main" id="{6216FB6C-897A-48B6-8415-22C64521E408}"/>
              </a:ext>
            </a:extLst>
          </p:cNvPr>
          <p:cNvSpPr>
            <a:spLocks noGrp="1"/>
          </p:cNvSpPr>
          <p:nvPr>
            <p:ph type="dt" sz="half" idx="10"/>
          </p:nvPr>
        </p:nvSpPr>
        <p:spPr/>
        <p:txBody>
          <a:bodyPr/>
          <a:lstStyle/>
          <a:p>
            <a:pPr>
              <a:defRPr/>
            </a:pPr>
            <a:fld id="{648E3404-EC31-47DF-AA3C-CFDC94732372}"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1E1D3A04-7E75-4E66-8DA9-CB876F5102B9}"/>
              </a:ext>
            </a:extLst>
          </p:cNvPr>
          <p:cNvSpPr>
            <a:spLocks noGrp="1"/>
          </p:cNvSpPr>
          <p:nvPr>
            <p:ph type="sldNum" sz="quarter" idx="12"/>
          </p:nvPr>
        </p:nvSpPr>
        <p:spPr/>
        <p:txBody>
          <a:bodyPr/>
          <a:lstStyle/>
          <a:p>
            <a:pPr>
              <a:defRPr/>
            </a:pPr>
            <a:fld id="{7C3995B0-1D2E-4DDC-BC34-E94122BB0B4E}" type="slidenum">
              <a:rPr lang="en-GB" smtClean="0"/>
              <a:pPr>
                <a:defRPr/>
              </a:pPr>
              <a:t>25</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744"/>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References</a:t>
            </a:r>
          </a:p>
        </p:txBody>
      </p:sp>
      <p:sp>
        <p:nvSpPr>
          <p:cNvPr id="3" name="Content Placeholder 2"/>
          <p:cNvSpPr>
            <a:spLocks noGrp="1"/>
          </p:cNvSpPr>
          <p:nvPr>
            <p:ph idx="1"/>
          </p:nvPr>
        </p:nvSpPr>
        <p:spPr/>
        <p:txBody>
          <a:bodyPr>
            <a:normAutofit/>
          </a:bodyPr>
          <a:lstStyle/>
          <a:p>
            <a:r>
              <a:rPr lang="en-US" dirty="0">
                <a:solidFill>
                  <a:srgbClr val="0070C0"/>
                </a:solidFill>
                <a:latin typeface="Arial" panose="020B0604020202020204" pitchFamily="34" charset="0"/>
                <a:cs typeface="Arial" panose="020B0604020202020204" pitchFamily="34" charset="0"/>
              </a:rPr>
              <a:t>http://www.investopedia.com</a:t>
            </a:r>
            <a:r>
              <a:rPr lang="en-US" dirty="0" smtClean="0">
                <a:solidFill>
                  <a:srgbClr val="0070C0"/>
                </a:solidFill>
                <a:latin typeface="Arial" panose="020B0604020202020204" pitchFamily="34" charset="0"/>
                <a:cs typeface="Arial" panose="020B0604020202020204" pitchFamily="34" charset="0"/>
              </a:rPr>
              <a:t>/</a:t>
            </a:r>
            <a:endParaRPr lang="en-US" dirty="0">
              <a:solidFill>
                <a:srgbClr val="0070C0"/>
              </a:solidFill>
              <a:latin typeface="Arial" panose="020B0604020202020204" pitchFamily="34" charset="0"/>
              <a:cs typeface="Arial" panose="020B0604020202020204" pitchFamily="34" charset="0"/>
            </a:endParaRPr>
          </a:p>
          <a:p>
            <a:r>
              <a:rPr lang="en-US" dirty="0">
                <a:solidFill>
                  <a:srgbClr val="0070C0"/>
                </a:solidFill>
                <a:latin typeface="Arial" panose="020B0604020202020204" pitchFamily="34" charset="0"/>
                <a:cs typeface="Arial" panose="020B0604020202020204" pitchFamily="34" charset="0"/>
              </a:rPr>
              <a:t>http://</a:t>
            </a:r>
            <a:r>
              <a:rPr lang="en-US" dirty="0" smtClean="0">
                <a:solidFill>
                  <a:srgbClr val="0070C0"/>
                </a:solidFill>
                <a:latin typeface="Arial" panose="020B0604020202020204" pitchFamily="34" charset="0"/>
                <a:cs typeface="Arial" panose="020B0604020202020204" pitchFamily="34" charset="0"/>
              </a:rPr>
              <a:t>www.businessinsider.com/how-angel-investing-is-different-than-venture-capital-2010-3</a:t>
            </a:r>
            <a:endParaRPr lang="en-US" dirty="0">
              <a:solidFill>
                <a:srgbClr val="0070C0"/>
              </a:solidFill>
              <a:latin typeface="Arial" panose="020B0604020202020204" pitchFamily="34" charset="0"/>
              <a:cs typeface="Arial" panose="020B0604020202020204" pitchFamily="34" charset="0"/>
            </a:endParaRPr>
          </a:p>
          <a:p>
            <a:r>
              <a:rPr lang="en-US" dirty="0">
                <a:solidFill>
                  <a:srgbClr val="0070C0"/>
                </a:solidFill>
                <a:latin typeface="Arial" panose="020B0604020202020204" pitchFamily="34" charset="0"/>
                <a:cs typeface="Arial" panose="020B0604020202020204" pitchFamily="34" charset="0"/>
              </a:rPr>
              <a:t>http://www.thebusinessangel.org/difference-businessangel-venturecapital.html</a:t>
            </a:r>
          </a:p>
        </p:txBody>
      </p:sp>
      <p:sp>
        <p:nvSpPr>
          <p:cNvPr id="4" name="Date Placeholder 3">
            <a:extLst>
              <a:ext uri="{FF2B5EF4-FFF2-40B4-BE49-F238E27FC236}">
                <a16:creationId xmlns:a16="http://schemas.microsoft.com/office/drawing/2014/main" id="{A4B0FD05-A74C-4AD0-B151-0292EAD40433}"/>
              </a:ext>
            </a:extLst>
          </p:cNvPr>
          <p:cNvSpPr>
            <a:spLocks noGrp="1"/>
          </p:cNvSpPr>
          <p:nvPr>
            <p:ph type="dt" sz="half" idx="10"/>
          </p:nvPr>
        </p:nvSpPr>
        <p:spPr/>
        <p:txBody>
          <a:bodyPr/>
          <a:lstStyle/>
          <a:p>
            <a:pPr>
              <a:defRPr/>
            </a:pPr>
            <a:fld id="{EDBDAB37-1DB3-4A13-89BE-B830C22A5F83}"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AC917763-35DE-42EE-A908-67E1C5C566F4}"/>
              </a:ext>
            </a:extLst>
          </p:cNvPr>
          <p:cNvSpPr>
            <a:spLocks noGrp="1"/>
          </p:cNvSpPr>
          <p:nvPr>
            <p:ph type="sldNum" sz="quarter" idx="12"/>
          </p:nvPr>
        </p:nvSpPr>
        <p:spPr/>
        <p:txBody>
          <a:bodyPr/>
          <a:lstStyle/>
          <a:p>
            <a:pPr>
              <a:defRPr/>
            </a:pPr>
            <a:fld id="{7C3995B0-1D2E-4DDC-BC34-E94122BB0B4E}" type="slidenum">
              <a:rPr lang="en-GB" smtClean="0"/>
              <a:pPr>
                <a:defRPr/>
              </a:pPr>
              <a:t>26</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PARTICIPATION ACTIVITY</a:t>
            </a:r>
            <a:endParaRPr lang="en-US" dirty="0"/>
          </a:p>
        </p:txBody>
      </p:sp>
      <p:sp>
        <p:nvSpPr>
          <p:cNvPr id="3" name="Content Placeholder 2"/>
          <p:cNvSpPr>
            <a:spLocks noGrp="1"/>
          </p:cNvSpPr>
          <p:nvPr>
            <p:ph idx="1"/>
          </p:nvPr>
        </p:nvSpPr>
        <p:spPr>
          <a:xfrm>
            <a:off x="471948" y="1219200"/>
            <a:ext cx="8229600" cy="4525963"/>
          </a:xfrm>
        </p:spPr>
        <p:txBody>
          <a:bodyPr/>
          <a:lstStyle/>
          <a:p>
            <a:pPr marL="0" lvl="0" indent="0">
              <a:buNone/>
            </a:pPr>
            <a:r>
              <a:rPr lang="en-US" sz="1800" b="1" dirty="0" smtClean="0"/>
              <a:t>Q1: </a:t>
            </a:r>
            <a:r>
              <a:rPr lang="en-US" sz="1800" b="1" dirty="0" err="1" smtClean="0"/>
              <a:t>Ardree</a:t>
            </a:r>
            <a:r>
              <a:rPr lang="en-US" sz="1800" b="1" dirty="0" smtClean="0"/>
              <a:t> </a:t>
            </a:r>
            <a:r>
              <a:rPr lang="en-US" sz="1800" b="1" dirty="0"/>
              <a:t>Software Ltd is a small, successful software development company. It now wishes to register a subsidiary company in the UK, to develop a human resource administration package. The UK government provides grants to encourage the growth of such companies in areas of high unemployment.</a:t>
            </a:r>
            <a:endParaRPr lang="en-US" sz="1800" dirty="0"/>
          </a:p>
          <a:p>
            <a:pPr marL="0" indent="0">
              <a:buNone/>
            </a:pPr>
            <a:r>
              <a:rPr lang="en-US" sz="1800" b="1" dirty="0"/>
              <a:t>As managing director, you are responsible for raising the capital required to get the new subsidiary up and running. The following sources of finance are available: </a:t>
            </a:r>
            <a:endParaRPr lang="en-US" sz="1800" dirty="0"/>
          </a:p>
          <a:p>
            <a:pPr marL="0" indent="0">
              <a:buNone/>
            </a:pPr>
            <a:r>
              <a:rPr lang="en-US" sz="1800" dirty="0"/>
              <a:t> </a:t>
            </a:r>
          </a:p>
          <a:p>
            <a:pPr lvl="0"/>
            <a:r>
              <a:rPr lang="en-US" sz="1800" b="1" dirty="0"/>
              <a:t>UK government grant.</a:t>
            </a:r>
            <a:endParaRPr lang="en-US" sz="1800" dirty="0"/>
          </a:p>
          <a:p>
            <a:pPr lvl="0"/>
            <a:r>
              <a:rPr lang="en-US" sz="1800" b="1" dirty="0"/>
              <a:t>Loan. </a:t>
            </a:r>
            <a:endParaRPr lang="en-US" sz="1800" dirty="0"/>
          </a:p>
          <a:p>
            <a:pPr lvl="0"/>
            <a:r>
              <a:rPr lang="en-US" sz="1800" b="1" dirty="0"/>
              <a:t>Sale of equity in </a:t>
            </a:r>
            <a:r>
              <a:rPr lang="en-US" sz="1800" b="1" dirty="0" err="1"/>
              <a:t>Ardree</a:t>
            </a:r>
            <a:r>
              <a:rPr lang="en-US" sz="1800" b="1" dirty="0"/>
              <a:t> Software Ltd.</a:t>
            </a:r>
            <a:endParaRPr lang="en-US" sz="1800" dirty="0"/>
          </a:p>
          <a:p>
            <a:pPr marL="0" indent="0">
              <a:buNone/>
            </a:pPr>
            <a:r>
              <a:rPr lang="en-US" sz="1800" dirty="0"/>
              <a:t> </a:t>
            </a:r>
          </a:p>
          <a:p>
            <a:pPr marL="0" lvl="0" indent="0">
              <a:buNone/>
            </a:pPr>
            <a:r>
              <a:rPr lang="en-US" sz="1800" b="1" dirty="0" smtClean="0"/>
              <a:t>A) What </a:t>
            </a:r>
            <a:r>
              <a:rPr lang="en-US" sz="1800" b="1" dirty="0"/>
              <a:t>are the documents </a:t>
            </a:r>
            <a:r>
              <a:rPr lang="en-US" sz="1800" b="1" dirty="0" err="1"/>
              <a:t>Ardee</a:t>
            </a:r>
            <a:r>
              <a:rPr lang="en-US" sz="1800" b="1" dirty="0"/>
              <a:t> Software Ltd has to submit for the registration and also what information is contained in each document? [5]</a:t>
            </a:r>
            <a:endParaRPr lang="en-US" sz="1800" dirty="0"/>
          </a:p>
          <a:p>
            <a:pPr marL="0" indent="0">
              <a:buNone/>
            </a:pPr>
            <a:r>
              <a:rPr lang="en-US" sz="1800" b="1" dirty="0"/>
              <a:t> </a:t>
            </a:r>
            <a:endParaRPr lang="en-US" sz="1800" dirty="0"/>
          </a:p>
          <a:p>
            <a:pPr marL="0" lvl="0" indent="0">
              <a:buNone/>
            </a:pPr>
            <a:r>
              <a:rPr lang="en-US" sz="1800" b="1" dirty="0" smtClean="0"/>
              <a:t>B)Discuss </a:t>
            </a:r>
            <a:r>
              <a:rPr lang="en-US" sz="1800" b="1" dirty="0"/>
              <a:t>each of the above mentioned possible sources of finance and identify the issues to be considered for each one. [5]</a:t>
            </a:r>
            <a:endParaRPr lang="en-US" sz="1800" dirty="0"/>
          </a:p>
          <a:p>
            <a:pPr marL="0" indent="0">
              <a:buNone/>
            </a:pPr>
            <a:r>
              <a:rPr lang="en-US" sz="1600" b="1" dirty="0"/>
              <a:t> </a:t>
            </a:r>
            <a:endParaRPr lang="en-US" sz="1600" dirty="0"/>
          </a:p>
          <a:p>
            <a:pPr marL="0" indent="0">
              <a:buNone/>
            </a:pPr>
            <a:r>
              <a:rPr lang="en-US" sz="1600" dirty="0"/>
              <a:t> </a:t>
            </a:r>
          </a:p>
          <a:p>
            <a:endParaRPr lang="en-US" sz="1600" dirty="0"/>
          </a:p>
        </p:txBody>
      </p:sp>
      <p:sp>
        <p:nvSpPr>
          <p:cNvPr id="4" name="Date Placeholder 3"/>
          <p:cNvSpPr>
            <a:spLocks noGrp="1"/>
          </p:cNvSpPr>
          <p:nvPr>
            <p:ph type="dt" sz="half" idx="10"/>
          </p:nvPr>
        </p:nvSpPr>
        <p:spPr>
          <a:xfrm>
            <a:off x="494071" y="6378473"/>
            <a:ext cx="2133600" cy="365125"/>
          </a:xfrm>
        </p:spPr>
        <p:txBody>
          <a:bodyPr/>
          <a:lstStyle/>
          <a:p>
            <a:fld id="{300F7E1B-D154-48FA-AA7D-8DCE20015F05}" type="datetime1">
              <a:rPr lang="en-US" smtClean="0"/>
              <a:t>10/12/2020</a:t>
            </a:fld>
            <a:endParaRPr lang="en-US" dirty="0"/>
          </a:p>
        </p:txBody>
      </p:sp>
      <p:sp>
        <p:nvSpPr>
          <p:cNvPr id="5" name="Footer Placeholder 4"/>
          <p:cNvSpPr>
            <a:spLocks noGrp="1"/>
          </p:cNvSpPr>
          <p:nvPr>
            <p:ph type="ftr" sz="quarter" idx="11"/>
          </p:nvPr>
        </p:nvSpPr>
        <p:spPr/>
        <p:txBody>
          <a:bodyPr/>
          <a:lstStyle/>
          <a:p>
            <a:r>
              <a:rPr lang="en-US" dirty="0" smtClean="0"/>
              <a:t>FAST-NUCES CS449-PIT.</a:t>
            </a:r>
            <a:endParaRPr lang="en-US" dirty="0"/>
          </a:p>
        </p:txBody>
      </p:sp>
      <p:sp>
        <p:nvSpPr>
          <p:cNvPr id="6" name="Slide Number Placeholder 5"/>
          <p:cNvSpPr>
            <a:spLocks noGrp="1"/>
          </p:cNvSpPr>
          <p:nvPr>
            <p:ph type="sldNum" sz="quarter" idx="12"/>
          </p:nvPr>
        </p:nvSpPr>
        <p:spPr/>
        <p:txBody>
          <a:bodyPr/>
          <a:lstStyle/>
          <a:p>
            <a:fld id="{41FADD98-F664-43E7-9AC4-DB1053A88E40}" type="slidenum">
              <a:rPr lang="en-US" smtClean="0"/>
              <a:pPr/>
              <a:t>27</a:t>
            </a:fld>
            <a:endParaRPr lang="en-US"/>
          </a:p>
        </p:txBody>
      </p:sp>
    </p:spTree>
    <p:extLst>
      <p:ext uri="{BB962C8B-B14F-4D97-AF65-F5344CB8AC3E}">
        <p14:creationId xmlns:p14="http://schemas.microsoft.com/office/powerpoint/2010/main" val="37448368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23" y="914400"/>
            <a:ext cx="8229600" cy="4525963"/>
          </a:xfrm>
        </p:spPr>
        <p:txBody>
          <a:bodyPr/>
          <a:lstStyle/>
          <a:p>
            <a:pPr lvl="0"/>
            <a:r>
              <a:rPr lang="en-US" sz="2800" dirty="0"/>
              <a:t>Describe how the two types of assets are valued for balance sheet purposes, using as an example  </a:t>
            </a:r>
            <a:r>
              <a:rPr lang="en-US" sz="2800" dirty="0" smtClean="0"/>
              <a:t>the </a:t>
            </a:r>
            <a:r>
              <a:rPr lang="en-US" sz="2800" dirty="0"/>
              <a:t>following assets owned by a company that writes and sells software packages: </a:t>
            </a:r>
          </a:p>
          <a:p>
            <a:pPr lvl="0"/>
            <a:r>
              <a:rPr lang="en-US" sz="2800" dirty="0"/>
              <a:t>A stock of 500 user manuals for version 1 of a package, version 2 of which is to appear shortly. The company paid £5,000 to have 1,000 manuals printed and has been selling them at £25 per </a:t>
            </a:r>
            <a:r>
              <a:rPr lang="en-US" sz="2800" dirty="0" smtClean="0"/>
              <a:t>copy.</a:t>
            </a:r>
          </a:p>
          <a:p>
            <a:pPr marL="0" lvl="0" indent="0">
              <a:buNone/>
            </a:pPr>
            <a:endParaRPr lang="en-US" sz="2800" dirty="0"/>
          </a:p>
          <a:p>
            <a:pPr lvl="0"/>
            <a:r>
              <a:rPr lang="en-US" sz="2800" dirty="0"/>
              <a:t>A file server costing £15,000 that is used by the software development teams.</a:t>
            </a:r>
          </a:p>
          <a:p>
            <a:endParaRPr lang="en-US" sz="2800" dirty="0"/>
          </a:p>
        </p:txBody>
      </p:sp>
      <p:sp>
        <p:nvSpPr>
          <p:cNvPr id="4" name="Date Placeholder 3"/>
          <p:cNvSpPr>
            <a:spLocks noGrp="1"/>
          </p:cNvSpPr>
          <p:nvPr>
            <p:ph type="dt" sz="half" idx="10"/>
          </p:nvPr>
        </p:nvSpPr>
        <p:spPr/>
        <p:txBody>
          <a:bodyPr/>
          <a:lstStyle/>
          <a:p>
            <a:fld id="{300F7E1B-D154-48FA-AA7D-8DCE20015F05}" type="datetime1">
              <a:rPr lang="en-US" smtClean="0"/>
              <a:t>10/12/2020</a:t>
            </a:fld>
            <a:endParaRPr lang="en-US"/>
          </a:p>
        </p:txBody>
      </p:sp>
      <p:sp>
        <p:nvSpPr>
          <p:cNvPr id="5" name="Footer Placeholder 4"/>
          <p:cNvSpPr>
            <a:spLocks noGrp="1"/>
          </p:cNvSpPr>
          <p:nvPr>
            <p:ph type="ftr" sz="quarter" idx="11"/>
          </p:nvPr>
        </p:nvSpPr>
        <p:spPr/>
        <p:txBody>
          <a:bodyPr/>
          <a:lstStyle/>
          <a:p>
            <a:r>
              <a:rPr lang="en-US" smtClean="0"/>
              <a:t>FAST-NUCES CS449-PIT.</a:t>
            </a:r>
            <a:endParaRPr lang="en-US" dirty="0"/>
          </a:p>
        </p:txBody>
      </p:sp>
      <p:sp>
        <p:nvSpPr>
          <p:cNvPr id="6" name="Slide Number Placeholder 5"/>
          <p:cNvSpPr>
            <a:spLocks noGrp="1"/>
          </p:cNvSpPr>
          <p:nvPr>
            <p:ph type="sldNum" sz="quarter" idx="12"/>
          </p:nvPr>
        </p:nvSpPr>
        <p:spPr/>
        <p:txBody>
          <a:bodyPr/>
          <a:lstStyle/>
          <a:p>
            <a:fld id="{41FADD98-F664-43E7-9AC4-DB1053A88E40}" type="slidenum">
              <a:rPr lang="en-US" smtClean="0"/>
              <a:pPr/>
              <a:t>28</a:t>
            </a:fld>
            <a:endParaRPr lang="en-US"/>
          </a:p>
        </p:txBody>
      </p:sp>
    </p:spTree>
    <p:extLst>
      <p:ext uri="{BB962C8B-B14F-4D97-AF65-F5344CB8AC3E}">
        <p14:creationId xmlns:p14="http://schemas.microsoft.com/office/powerpoint/2010/main" val="15183157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4525963"/>
          </a:xfrm>
        </p:spPr>
        <p:txBody>
          <a:bodyPr/>
          <a:lstStyle/>
          <a:p>
            <a:pPr algn="just"/>
            <a:r>
              <a:rPr lang="en-US" sz="2000" b="1" i="1" dirty="0"/>
              <a:t>SOLUTION:</a:t>
            </a:r>
            <a:r>
              <a:rPr lang="en-US" sz="2000" dirty="0"/>
              <a:t> </a:t>
            </a:r>
            <a:r>
              <a:rPr lang="en-US" sz="2000" i="1" dirty="0"/>
              <a:t>Current assets are valued at the lower of cost and resale value. The user manuals have been produced specifically to be sold to customers – they come under the heading of items bought from suppliers with a view to resale – and should therefore be treated as current assets. The cost price of the stock is Rs. </a:t>
            </a:r>
            <a:r>
              <a:rPr lang="en-US" sz="2000" i="1" dirty="0" smtClean="0"/>
              <a:t>5 </a:t>
            </a:r>
            <a:r>
              <a:rPr lang="en-US" sz="2000" i="1" dirty="0"/>
              <a:t>× 500 = Rs. </a:t>
            </a:r>
            <a:r>
              <a:rPr lang="en-US" sz="2000" i="1" dirty="0" smtClean="0"/>
              <a:t>2500</a:t>
            </a:r>
            <a:r>
              <a:rPr lang="en-US" sz="2000" i="1" dirty="0"/>
              <a:t>, while its resale value would appear to be Rs. </a:t>
            </a:r>
            <a:r>
              <a:rPr lang="en-US" sz="2000" i="1" dirty="0" smtClean="0"/>
              <a:t>25 </a:t>
            </a:r>
            <a:r>
              <a:rPr lang="en-US" sz="2000" i="1" dirty="0"/>
              <a:t>× 500 = Rs. </a:t>
            </a:r>
            <a:r>
              <a:rPr lang="en-US" sz="2000" i="1" dirty="0" smtClean="0"/>
              <a:t>12500. </a:t>
            </a:r>
            <a:r>
              <a:rPr lang="en-US" sz="2000" i="1" dirty="0"/>
              <a:t>At first sight, therefore, the stock should be valued at the lower of these two figures, that is, Rs. </a:t>
            </a:r>
            <a:r>
              <a:rPr lang="en-US" sz="2000" i="1" dirty="0" smtClean="0"/>
              <a:t>2500</a:t>
            </a:r>
            <a:r>
              <a:rPr lang="en-US" sz="2000" i="1" dirty="0"/>
              <a:t>. However, given that a new version of the package is about to appear and will, presumably, require a new edition of the user manual, it may be that most of the stock will be unsaleable. If we assume that only 50 of the remaining manuals can be sold, their resale value is Rs. </a:t>
            </a:r>
            <a:r>
              <a:rPr lang="en-US" sz="2000" i="1" dirty="0" smtClean="0"/>
              <a:t>25 </a:t>
            </a:r>
            <a:r>
              <a:rPr lang="en-US" sz="2000" i="1" dirty="0"/>
              <a:t>× 50 = Rs. </a:t>
            </a:r>
            <a:r>
              <a:rPr lang="en-US" sz="2000" i="1" dirty="0" smtClean="0"/>
              <a:t>1250. </a:t>
            </a:r>
            <a:r>
              <a:rPr lang="en-US" sz="2000" i="1" dirty="0"/>
              <a:t>This is lower than the cost price and should therefore be taken as the value of the stock. </a:t>
            </a:r>
            <a:r>
              <a:rPr lang="en-US" sz="2000" dirty="0"/>
              <a:t> </a:t>
            </a:r>
          </a:p>
          <a:p>
            <a:pPr algn="just"/>
            <a:r>
              <a:rPr lang="en-US" sz="2000" i="1" dirty="0"/>
              <a:t>Fixed assets are valued by assuming that their value declines from the initial purchase price to zero over their useful life. The file server that is to be used by the software development team clearly contributes to the productive capacity of the company and is therefore to be considered as a fixed asset. If we assume that its useful life will be three years, its value will fall by Rs. 150,000/3 = Rs. 50,000 per year. The value will therefore be Rs. 100,000 at the end of the first year, Rs. 50,000 at the end of the second year, and zero at the end of the third year.</a:t>
            </a:r>
            <a:endParaRPr lang="en-US" sz="2000" dirty="0"/>
          </a:p>
          <a:p>
            <a:endParaRPr lang="en-US" sz="2000" dirty="0"/>
          </a:p>
        </p:txBody>
      </p:sp>
      <p:sp>
        <p:nvSpPr>
          <p:cNvPr id="4" name="Date Placeholder 3"/>
          <p:cNvSpPr>
            <a:spLocks noGrp="1"/>
          </p:cNvSpPr>
          <p:nvPr>
            <p:ph type="dt" sz="half" idx="10"/>
          </p:nvPr>
        </p:nvSpPr>
        <p:spPr/>
        <p:txBody>
          <a:bodyPr/>
          <a:lstStyle/>
          <a:p>
            <a:fld id="{300F7E1B-D154-48FA-AA7D-8DCE20015F05}" type="datetime1">
              <a:rPr lang="en-US" smtClean="0"/>
              <a:t>10/12/2020</a:t>
            </a:fld>
            <a:endParaRPr lang="en-US"/>
          </a:p>
        </p:txBody>
      </p:sp>
      <p:sp>
        <p:nvSpPr>
          <p:cNvPr id="5" name="Footer Placeholder 4"/>
          <p:cNvSpPr>
            <a:spLocks noGrp="1"/>
          </p:cNvSpPr>
          <p:nvPr>
            <p:ph type="ftr" sz="quarter" idx="11"/>
          </p:nvPr>
        </p:nvSpPr>
        <p:spPr/>
        <p:txBody>
          <a:bodyPr/>
          <a:lstStyle/>
          <a:p>
            <a:r>
              <a:rPr lang="en-US" dirty="0" smtClean="0"/>
              <a:t>FAST-NUCES CS449-PIT.</a:t>
            </a:r>
            <a:endParaRPr lang="en-US" dirty="0"/>
          </a:p>
        </p:txBody>
      </p:sp>
      <p:sp>
        <p:nvSpPr>
          <p:cNvPr id="6" name="Slide Number Placeholder 5"/>
          <p:cNvSpPr>
            <a:spLocks noGrp="1"/>
          </p:cNvSpPr>
          <p:nvPr>
            <p:ph type="sldNum" sz="quarter" idx="12"/>
          </p:nvPr>
        </p:nvSpPr>
        <p:spPr/>
        <p:txBody>
          <a:bodyPr/>
          <a:lstStyle/>
          <a:p>
            <a:fld id="{41FADD98-F664-43E7-9AC4-DB1053A88E40}" type="slidenum">
              <a:rPr lang="en-US" smtClean="0"/>
              <a:pPr/>
              <a:t>29</a:t>
            </a:fld>
            <a:endParaRPr lang="en-US"/>
          </a:p>
        </p:txBody>
      </p:sp>
    </p:spTree>
    <p:extLst>
      <p:ext uri="{BB962C8B-B14F-4D97-AF65-F5344CB8AC3E}">
        <p14:creationId xmlns:p14="http://schemas.microsoft.com/office/powerpoint/2010/main" val="12478135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895"/>
            <a:ext cx="8229600" cy="610820"/>
          </a:xfrm>
        </p:spPr>
        <p:txBody>
          <a:bodyPr>
            <a:normAutofit fontScale="90000"/>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p:txBody>
      </p:sp>
      <p:sp>
        <p:nvSpPr>
          <p:cNvPr id="3" name="Content Placeholder 2"/>
          <p:cNvSpPr>
            <a:spLocks noGrp="1"/>
          </p:cNvSpPr>
          <p:nvPr>
            <p:ph idx="1"/>
          </p:nvPr>
        </p:nvSpPr>
        <p:spPr>
          <a:xfrm>
            <a:off x="336442" y="762000"/>
            <a:ext cx="8471115" cy="5029199"/>
          </a:xfrm>
        </p:spPr>
        <p:txBody>
          <a:bodyPr>
            <a:noAutofit/>
          </a:bodyPr>
          <a:lstStyle/>
          <a:p>
            <a:pPr marL="0" indent="0" algn="just">
              <a:buNone/>
            </a:pPr>
            <a:r>
              <a:rPr lang="en-US" sz="2600" dirty="0"/>
              <a:t>Fresh  graduates in computing are often tempted by the idea of setting up their own company. They might decide to use their skills in website design and programming to offer services to small organizations.</a:t>
            </a:r>
          </a:p>
          <a:p>
            <a:pPr marL="0" indent="0" algn="just">
              <a:buNone/>
            </a:pPr>
            <a:endParaRPr lang="en-US" sz="2600" dirty="0"/>
          </a:p>
          <a:p>
            <a:pPr marL="0" indent="0" algn="just">
              <a:buNone/>
            </a:pPr>
            <a:r>
              <a:rPr lang="en-US" sz="2600" dirty="0" smtClean="0"/>
              <a:t>They may have ideas for a software package or computer game. However modest the group’s initial ambitions, it is likely that they will need some money to start the venture.</a:t>
            </a:r>
          </a:p>
          <a:p>
            <a:pPr algn="just"/>
            <a:endParaRPr lang="en-US" sz="2600" dirty="0"/>
          </a:p>
          <a:p>
            <a:pPr marL="0" indent="0" algn="just">
              <a:buNone/>
            </a:pPr>
            <a:r>
              <a:rPr lang="en-US" sz="2600" dirty="0" smtClean="0"/>
              <a:t>To work on a product or a project, money is needed for the operating costs before you get paid. The bigger the project, the longer it gets to get paid.</a:t>
            </a:r>
            <a:endParaRPr lang="en-US" sz="2600" dirty="0"/>
          </a:p>
        </p:txBody>
      </p:sp>
      <p:sp>
        <p:nvSpPr>
          <p:cNvPr id="4" name="Date Placeholder 3">
            <a:extLst>
              <a:ext uri="{FF2B5EF4-FFF2-40B4-BE49-F238E27FC236}">
                <a16:creationId xmlns:a16="http://schemas.microsoft.com/office/drawing/2014/main" id="{BCA9AD7E-B957-4D6A-B6C0-424C1D6E79BF}"/>
              </a:ext>
            </a:extLst>
          </p:cNvPr>
          <p:cNvSpPr>
            <a:spLocks noGrp="1"/>
          </p:cNvSpPr>
          <p:nvPr>
            <p:ph type="dt" sz="half" idx="10"/>
          </p:nvPr>
        </p:nvSpPr>
        <p:spPr/>
        <p:txBody>
          <a:bodyPr/>
          <a:lstStyle/>
          <a:p>
            <a:pPr>
              <a:defRPr/>
            </a:pPr>
            <a:fld id="{C99F0ED2-A470-4220-AF1E-1B699EC77A31}"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90372FD4-EC16-4E5D-8DBD-9750431B4B9C}"/>
              </a:ext>
            </a:extLst>
          </p:cNvPr>
          <p:cNvSpPr>
            <a:spLocks noGrp="1"/>
          </p:cNvSpPr>
          <p:nvPr>
            <p:ph type="sldNum" sz="quarter" idx="12"/>
          </p:nvPr>
        </p:nvSpPr>
        <p:spPr/>
        <p:txBody>
          <a:bodyPr/>
          <a:lstStyle/>
          <a:p>
            <a:pPr>
              <a:defRPr/>
            </a:pPr>
            <a:fld id="{7C3995B0-1D2E-4DDC-BC34-E94122BB0B4E}" type="slidenum">
              <a:rPr lang="en-GB" smtClean="0"/>
              <a:pPr>
                <a:defRPr/>
              </a:pPr>
              <a:t>3</a:t>
            </a:fld>
            <a:endParaRPr lang="en-GB" dirty="0"/>
          </a:p>
        </p:txBody>
      </p:sp>
    </p:spTree>
    <p:extLst>
      <p:ext uri="{BB962C8B-B14F-4D97-AF65-F5344CB8AC3E}">
        <p14:creationId xmlns:p14="http://schemas.microsoft.com/office/powerpoint/2010/main" val="37224512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case2</a:t>
            </a:r>
            <a:endParaRPr lang="en-US" dirty="0"/>
          </a:p>
        </p:txBody>
      </p:sp>
      <p:sp>
        <p:nvSpPr>
          <p:cNvPr id="3" name="Content Placeholder 2"/>
          <p:cNvSpPr>
            <a:spLocks noGrp="1"/>
          </p:cNvSpPr>
          <p:nvPr>
            <p:ph idx="1"/>
          </p:nvPr>
        </p:nvSpPr>
        <p:spPr>
          <a:xfrm>
            <a:off x="457200" y="1143000"/>
            <a:ext cx="8229600" cy="4800600"/>
          </a:xfrm>
        </p:spPr>
        <p:txBody>
          <a:bodyPr/>
          <a:lstStyle/>
          <a:p>
            <a:pPr lvl="1"/>
            <a:r>
              <a:rPr lang="en-US" sz="2200" b="1" dirty="0"/>
              <a:t>A fresh graduate student started his profession as a freelance web designer last year and named his freelance organization as Fastian webs by setting up his office which worth's USD5000, with the cash of USD4500 in his account purchasing two desktops (USD900 each) and furniture set (USD1500) and invested USD500 in project development as well. He hired a person (salary USD500 / month) to help him with the office work. After the successful completion, two of his friends invested by the contribution of USD3000</a:t>
            </a:r>
            <a:r>
              <a:rPr lang="en-US" sz="2200" b="1" dirty="0" smtClean="0"/>
              <a:t>.</a:t>
            </a:r>
            <a:endParaRPr lang="en-US" sz="2200" dirty="0"/>
          </a:p>
          <a:p>
            <a:pPr lvl="0"/>
            <a:r>
              <a:rPr lang="en-US" sz="2200" b="1" dirty="0"/>
              <a:t>Identify assets as fixed assets and current assets</a:t>
            </a:r>
            <a:r>
              <a:rPr lang="en-US" sz="2200" b="1" dirty="0" smtClean="0"/>
              <a:t>.</a:t>
            </a:r>
          </a:p>
          <a:p>
            <a:pPr lvl="0"/>
            <a:r>
              <a:rPr lang="en-US" sz="2200" b="1" dirty="0"/>
              <a:t>Arrange and Classify the resources by making a balance sheet. </a:t>
            </a:r>
            <a:endParaRPr lang="en-US" sz="2200" b="1" dirty="0" smtClean="0"/>
          </a:p>
          <a:p>
            <a:pPr lvl="0"/>
            <a:r>
              <a:rPr lang="en-US" sz="2200" b="1" dirty="0"/>
              <a:t>What is the depreciation value of desktop (life time 4 years) and furniture (life time 10 years) in year 3? </a:t>
            </a:r>
            <a:endParaRPr lang="en-US" sz="2200" dirty="0"/>
          </a:p>
          <a:p>
            <a:endParaRPr lang="en-US" sz="2200" dirty="0"/>
          </a:p>
        </p:txBody>
      </p:sp>
      <p:sp>
        <p:nvSpPr>
          <p:cNvPr id="4" name="Date Placeholder 3"/>
          <p:cNvSpPr>
            <a:spLocks noGrp="1"/>
          </p:cNvSpPr>
          <p:nvPr>
            <p:ph type="dt" sz="half" idx="10"/>
          </p:nvPr>
        </p:nvSpPr>
        <p:spPr/>
        <p:txBody>
          <a:bodyPr/>
          <a:lstStyle/>
          <a:p>
            <a:fld id="{300F7E1B-D154-48FA-AA7D-8DCE20015F05}" type="datetime1">
              <a:rPr lang="en-US" smtClean="0"/>
              <a:t>10/12/2020</a:t>
            </a:fld>
            <a:endParaRPr lang="en-US" dirty="0"/>
          </a:p>
        </p:txBody>
      </p:sp>
      <p:sp>
        <p:nvSpPr>
          <p:cNvPr id="5" name="Footer Placeholder 4"/>
          <p:cNvSpPr>
            <a:spLocks noGrp="1"/>
          </p:cNvSpPr>
          <p:nvPr>
            <p:ph type="ftr" sz="quarter" idx="11"/>
          </p:nvPr>
        </p:nvSpPr>
        <p:spPr/>
        <p:txBody>
          <a:bodyPr/>
          <a:lstStyle/>
          <a:p>
            <a:r>
              <a:rPr lang="en-US" smtClean="0"/>
              <a:t>FAST-NUCES CS449-PIT.</a:t>
            </a:r>
            <a:endParaRPr lang="en-US" dirty="0"/>
          </a:p>
        </p:txBody>
      </p:sp>
      <p:sp>
        <p:nvSpPr>
          <p:cNvPr id="6" name="Slide Number Placeholder 5"/>
          <p:cNvSpPr>
            <a:spLocks noGrp="1"/>
          </p:cNvSpPr>
          <p:nvPr>
            <p:ph type="sldNum" sz="quarter" idx="12"/>
          </p:nvPr>
        </p:nvSpPr>
        <p:spPr/>
        <p:txBody>
          <a:bodyPr/>
          <a:lstStyle/>
          <a:p>
            <a:fld id="{41FADD98-F664-43E7-9AC4-DB1053A88E40}" type="slidenum">
              <a:rPr lang="en-US" smtClean="0"/>
              <a:pPr/>
              <a:t>30</a:t>
            </a:fld>
            <a:endParaRPr lang="en-US"/>
          </a:p>
        </p:txBody>
      </p:sp>
    </p:spTree>
    <p:extLst>
      <p:ext uri="{BB962C8B-B14F-4D97-AF65-F5344CB8AC3E}">
        <p14:creationId xmlns:p14="http://schemas.microsoft.com/office/powerpoint/2010/main" val="31984841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895"/>
            <a:ext cx="8229600" cy="610820"/>
          </a:xfrm>
        </p:spPr>
        <p:txBody>
          <a:bodyPr>
            <a:normAutofit fontScale="90000"/>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CAPITAL IS NEEDED?</a:t>
            </a:r>
          </a:p>
        </p:txBody>
      </p:sp>
      <p:sp>
        <p:nvSpPr>
          <p:cNvPr id="3" name="Content Placeholder 2"/>
          <p:cNvSpPr>
            <a:spLocks noGrp="1"/>
          </p:cNvSpPr>
          <p:nvPr>
            <p:ph idx="1"/>
          </p:nvPr>
        </p:nvSpPr>
        <p:spPr>
          <a:xfrm>
            <a:off x="448964" y="1371600"/>
            <a:ext cx="8466435" cy="5181599"/>
          </a:xfrm>
        </p:spPr>
        <p:txBody>
          <a:bodyPr/>
          <a:lstStyle/>
          <a:p>
            <a:pPr algn="just"/>
            <a:r>
              <a:rPr lang="en-US" sz="2800" dirty="0"/>
              <a:t>It is very difficult to start any commercial venture without having some money in hand, because your customers will not be willing to pay you until you have provided them with the service or the product they are buying. </a:t>
            </a:r>
          </a:p>
          <a:p>
            <a:pPr algn="just"/>
            <a:endParaRPr lang="en-US" sz="2800" dirty="0"/>
          </a:p>
          <a:p>
            <a:pPr algn="just"/>
            <a:r>
              <a:rPr lang="en-US" sz="2800" dirty="0"/>
              <a:t>You, however, have to buy the things you need to make the product or to provide the service, and you have to live while you are making or doing it.</a:t>
            </a:r>
          </a:p>
        </p:txBody>
      </p:sp>
      <p:sp>
        <p:nvSpPr>
          <p:cNvPr id="4" name="Date Placeholder 3">
            <a:extLst>
              <a:ext uri="{FF2B5EF4-FFF2-40B4-BE49-F238E27FC236}">
                <a16:creationId xmlns:a16="http://schemas.microsoft.com/office/drawing/2014/main" id="{61300A94-29BE-421A-937A-67E4FCE019F1}"/>
              </a:ext>
            </a:extLst>
          </p:cNvPr>
          <p:cNvSpPr>
            <a:spLocks noGrp="1"/>
          </p:cNvSpPr>
          <p:nvPr>
            <p:ph type="dt" sz="half" idx="10"/>
          </p:nvPr>
        </p:nvSpPr>
        <p:spPr/>
        <p:txBody>
          <a:bodyPr/>
          <a:lstStyle/>
          <a:p>
            <a:pPr>
              <a:defRPr/>
            </a:pPr>
            <a:fld id="{EC488B33-1C90-4DE5-95A3-06D1F0EC954F}"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AD7816B4-1C2B-47D3-A885-D9EE37B2040B}"/>
              </a:ext>
            </a:extLst>
          </p:cNvPr>
          <p:cNvSpPr>
            <a:spLocks noGrp="1"/>
          </p:cNvSpPr>
          <p:nvPr>
            <p:ph type="sldNum" sz="quarter" idx="12"/>
          </p:nvPr>
        </p:nvSpPr>
        <p:spPr/>
        <p:txBody>
          <a:bodyPr/>
          <a:lstStyle/>
          <a:p>
            <a:pPr>
              <a:defRPr/>
            </a:pPr>
            <a:fld id="{7C3995B0-1D2E-4DDC-BC34-E94122BB0B4E}" type="slidenum">
              <a:rPr lang="en-GB" smtClean="0"/>
              <a:pPr>
                <a:defRPr/>
              </a:pPr>
              <a:t>4</a:t>
            </a:fld>
            <a:endParaRPr lang="en-GB" dirty="0"/>
          </a:p>
        </p:txBody>
      </p:sp>
    </p:spTree>
    <p:extLst>
      <p:ext uri="{BB962C8B-B14F-4D97-AF65-F5344CB8AC3E}">
        <p14:creationId xmlns:p14="http://schemas.microsoft.com/office/powerpoint/2010/main" val="15263388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895"/>
            <a:ext cx="8229600" cy="610820"/>
          </a:xfrm>
        </p:spPr>
        <p:txBody>
          <a:bodyPr>
            <a:normAutofit fontScale="90000"/>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CAPITAL IS NEEDED?.....</a:t>
            </a:r>
          </a:p>
        </p:txBody>
      </p:sp>
      <p:sp>
        <p:nvSpPr>
          <p:cNvPr id="3" name="Content Placeholder 2"/>
          <p:cNvSpPr>
            <a:spLocks noGrp="1"/>
          </p:cNvSpPr>
          <p:nvPr>
            <p:ph idx="1"/>
          </p:nvPr>
        </p:nvSpPr>
        <p:spPr>
          <a:xfrm>
            <a:off x="448964" y="1371600"/>
            <a:ext cx="8466435" cy="5181599"/>
          </a:xfrm>
        </p:spPr>
        <p:txBody>
          <a:bodyPr>
            <a:normAutofit fontScale="92500"/>
          </a:bodyPr>
          <a:lstStyle/>
          <a:p>
            <a:pPr marL="0" indent="0" algn="just">
              <a:buNone/>
            </a:pPr>
            <a:r>
              <a:rPr lang="en-US" dirty="0"/>
              <a:t>If you are setting up a company to build websites, you are likely to need much more money. </a:t>
            </a:r>
          </a:p>
          <a:p>
            <a:pPr marL="0" indent="0" algn="just">
              <a:buNone/>
            </a:pPr>
            <a:endParaRPr lang="en-US" sz="1100" dirty="0"/>
          </a:p>
          <a:p>
            <a:pPr marL="0" indent="0" algn="just">
              <a:buNone/>
            </a:pPr>
            <a:endParaRPr lang="en-US" dirty="0"/>
          </a:p>
          <a:p>
            <a:pPr marL="0" indent="0" algn="just">
              <a:buNone/>
            </a:pPr>
            <a:r>
              <a:rPr lang="en-US" dirty="0"/>
              <a:t>First, because your customers are likely to be other companies, it will take you longer to get paid.</a:t>
            </a:r>
            <a:endParaRPr lang="en-US" sz="1400" dirty="0"/>
          </a:p>
          <a:p>
            <a:pPr marL="0" indent="0" algn="just">
              <a:buNone/>
            </a:pPr>
            <a:endParaRPr lang="en-US" sz="1100" dirty="0"/>
          </a:p>
          <a:p>
            <a:pPr marL="0" indent="0" algn="just">
              <a:buNone/>
            </a:pPr>
            <a:endParaRPr lang="en-US" dirty="0"/>
          </a:p>
          <a:p>
            <a:pPr marL="0" indent="0" algn="just">
              <a:buNone/>
            </a:pPr>
            <a:r>
              <a:rPr lang="en-US" dirty="0"/>
              <a:t>In normal commercial practice, invoices for services are issued at the end of a month to cover the work that has been done during the month. </a:t>
            </a:r>
          </a:p>
          <a:p>
            <a:pPr marL="0" indent="0">
              <a:buNone/>
            </a:pPr>
            <a:endParaRPr lang="en-US" sz="1800" dirty="0"/>
          </a:p>
        </p:txBody>
      </p:sp>
      <p:sp>
        <p:nvSpPr>
          <p:cNvPr id="4" name="Date Placeholder 3">
            <a:extLst>
              <a:ext uri="{FF2B5EF4-FFF2-40B4-BE49-F238E27FC236}">
                <a16:creationId xmlns:a16="http://schemas.microsoft.com/office/drawing/2014/main" id="{019995CB-3C29-436E-8300-615966B9D7DE}"/>
              </a:ext>
            </a:extLst>
          </p:cNvPr>
          <p:cNvSpPr>
            <a:spLocks noGrp="1"/>
          </p:cNvSpPr>
          <p:nvPr>
            <p:ph type="dt" sz="half" idx="10"/>
          </p:nvPr>
        </p:nvSpPr>
        <p:spPr/>
        <p:txBody>
          <a:bodyPr/>
          <a:lstStyle/>
          <a:p>
            <a:pPr>
              <a:defRPr/>
            </a:pPr>
            <a:fld id="{5F13920F-7DD2-4C94-A46C-5D61E18EF526}"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1585393F-555F-48E9-A2E4-AB94ECE0ED40}"/>
              </a:ext>
            </a:extLst>
          </p:cNvPr>
          <p:cNvSpPr>
            <a:spLocks noGrp="1"/>
          </p:cNvSpPr>
          <p:nvPr>
            <p:ph type="sldNum" sz="quarter" idx="12"/>
          </p:nvPr>
        </p:nvSpPr>
        <p:spPr/>
        <p:txBody>
          <a:bodyPr/>
          <a:lstStyle/>
          <a:p>
            <a:pPr>
              <a:defRPr/>
            </a:pPr>
            <a:fld id="{7C3995B0-1D2E-4DDC-BC34-E94122BB0B4E}" type="slidenum">
              <a:rPr lang="en-GB" smtClean="0"/>
              <a:pPr>
                <a:defRPr/>
              </a:pPr>
              <a:t>5</a:t>
            </a:fld>
            <a:endParaRPr lang="en-GB" dirty="0"/>
          </a:p>
        </p:txBody>
      </p:sp>
    </p:spTree>
    <p:extLst>
      <p:ext uri="{BB962C8B-B14F-4D97-AF65-F5344CB8AC3E}">
        <p14:creationId xmlns:p14="http://schemas.microsoft.com/office/powerpoint/2010/main" val="8239249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895"/>
            <a:ext cx="8229600" cy="610820"/>
          </a:xfrm>
        </p:spPr>
        <p:txBody>
          <a:bodyPr>
            <a:normAutofit fontScale="90000"/>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CAPITAL IS NEEDED?.....</a:t>
            </a:r>
          </a:p>
        </p:txBody>
      </p:sp>
      <p:sp>
        <p:nvSpPr>
          <p:cNvPr id="3" name="Content Placeholder 2"/>
          <p:cNvSpPr>
            <a:spLocks noGrp="1"/>
          </p:cNvSpPr>
          <p:nvPr>
            <p:ph idx="1"/>
          </p:nvPr>
        </p:nvSpPr>
        <p:spPr>
          <a:xfrm>
            <a:off x="448964" y="1371600"/>
            <a:ext cx="8466435" cy="5181599"/>
          </a:xfrm>
        </p:spPr>
        <p:txBody>
          <a:bodyPr>
            <a:normAutofit fontScale="92500" lnSpcReduction="10000"/>
          </a:bodyPr>
          <a:lstStyle/>
          <a:p>
            <a:pPr marL="0" indent="0" algn="just">
              <a:buNone/>
            </a:pPr>
            <a:r>
              <a:rPr lang="en-US" dirty="0"/>
              <a:t>A client is unlikely to pay an invoice within less than one month of receiving it. Two months is more likely with commercial clients and three months is not uncommon.</a:t>
            </a:r>
          </a:p>
          <a:p>
            <a:pPr marL="0" indent="0" algn="just">
              <a:buNone/>
            </a:pPr>
            <a:endParaRPr lang="en-US" sz="1200" dirty="0"/>
          </a:p>
          <a:p>
            <a:pPr marL="0" indent="0" algn="just">
              <a:buNone/>
            </a:pPr>
            <a:endParaRPr lang="en-US" sz="500" dirty="0"/>
          </a:p>
          <a:p>
            <a:pPr marL="0" indent="0" algn="just">
              <a:buNone/>
            </a:pPr>
            <a:r>
              <a:rPr lang="en-US" dirty="0"/>
              <a:t>Some large companies are notorious for not paying invoices for as much as 6 or even 12 months. </a:t>
            </a:r>
          </a:p>
          <a:p>
            <a:pPr marL="0" indent="0" algn="just">
              <a:buNone/>
            </a:pPr>
            <a:endParaRPr lang="en-US" sz="1600" dirty="0"/>
          </a:p>
          <a:p>
            <a:pPr marL="0" indent="0" algn="just">
              <a:buNone/>
            </a:pPr>
            <a:r>
              <a:rPr lang="en-US" dirty="0"/>
              <a:t>The result is that you need enough cash in hand to be able to live for at least three months.</a:t>
            </a:r>
            <a:endParaRPr lang="en-US" sz="1600" dirty="0"/>
          </a:p>
          <a:p>
            <a:pPr marL="0" indent="0" algn="just">
              <a:buNone/>
            </a:pPr>
            <a:endParaRPr lang="en-US" sz="1050" dirty="0"/>
          </a:p>
          <a:p>
            <a:pPr marL="0" indent="0" algn="just">
              <a:buNone/>
            </a:pPr>
            <a:r>
              <a:rPr lang="en-US" dirty="0"/>
              <a:t>Additional money will be needed for the expenses of starting the company.</a:t>
            </a:r>
          </a:p>
        </p:txBody>
      </p:sp>
      <p:sp>
        <p:nvSpPr>
          <p:cNvPr id="4" name="Date Placeholder 3">
            <a:extLst>
              <a:ext uri="{FF2B5EF4-FFF2-40B4-BE49-F238E27FC236}">
                <a16:creationId xmlns:a16="http://schemas.microsoft.com/office/drawing/2014/main" id="{837ABF85-0AB5-48CF-AF05-155B0B25CDAC}"/>
              </a:ext>
            </a:extLst>
          </p:cNvPr>
          <p:cNvSpPr>
            <a:spLocks noGrp="1"/>
          </p:cNvSpPr>
          <p:nvPr>
            <p:ph type="dt" sz="half" idx="10"/>
          </p:nvPr>
        </p:nvSpPr>
        <p:spPr/>
        <p:txBody>
          <a:bodyPr/>
          <a:lstStyle/>
          <a:p>
            <a:pPr>
              <a:defRPr/>
            </a:pPr>
            <a:fld id="{34B47862-E057-473D-A0D2-A116718CA17E}"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F8C9466D-6695-424E-833A-07089B4E7324}"/>
              </a:ext>
            </a:extLst>
          </p:cNvPr>
          <p:cNvSpPr>
            <a:spLocks noGrp="1"/>
          </p:cNvSpPr>
          <p:nvPr>
            <p:ph type="sldNum" sz="quarter" idx="12"/>
          </p:nvPr>
        </p:nvSpPr>
        <p:spPr/>
        <p:txBody>
          <a:bodyPr/>
          <a:lstStyle/>
          <a:p>
            <a:pPr>
              <a:defRPr/>
            </a:pPr>
            <a:fld id="{7C3995B0-1D2E-4DDC-BC34-E94122BB0B4E}" type="slidenum">
              <a:rPr lang="en-GB" smtClean="0"/>
              <a:pPr>
                <a:defRPr/>
              </a:pPr>
              <a:t>6</a:t>
            </a:fld>
            <a:endParaRPr lang="en-GB" dirty="0"/>
          </a:p>
        </p:txBody>
      </p:sp>
    </p:spTree>
    <p:extLst>
      <p:ext uri="{BB962C8B-B14F-4D97-AF65-F5344CB8AC3E}">
        <p14:creationId xmlns:p14="http://schemas.microsoft.com/office/powerpoint/2010/main" val="35238026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895"/>
            <a:ext cx="8229600" cy="610820"/>
          </a:xfrm>
        </p:spPr>
        <p:txBody>
          <a:bodyPr>
            <a:normAutofit fontScale="90000"/>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CAPITAL IS NEEDED?.....</a:t>
            </a:r>
          </a:p>
        </p:txBody>
      </p:sp>
      <p:sp>
        <p:nvSpPr>
          <p:cNvPr id="3" name="Content Placeholder 2"/>
          <p:cNvSpPr>
            <a:spLocks noGrp="1"/>
          </p:cNvSpPr>
          <p:nvPr>
            <p:ph idx="1"/>
          </p:nvPr>
        </p:nvSpPr>
        <p:spPr>
          <a:xfrm>
            <a:off x="381000" y="1371600"/>
            <a:ext cx="8534400" cy="5181599"/>
          </a:xfrm>
        </p:spPr>
        <p:txBody>
          <a:bodyPr>
            <a:normAutofit lnSpcReduction="10000"/>
          </a:bodyPr>
          <a:lstStyle/>
          <a:p>
            <a:pPr marL="0" indent="0" algn="just">
              <a:buNone/>
            </a:pPr>
            <a:r>
              <a:rPr lang="en-US" dirty="0"/>
              <a:t>The sum of money needed is likely to be even larger if you want to develop a package. </a:t>
            </a:r>
          </a:p>
          <a:p>
            <a:pPr marL="0" indent="0" algn="just">
              <a:buNone/>
            </a:pPr>
            <a:endParaRPr lang="en-US" sz="1600" dirty="0"/>
          </a:p>
          <a:p>
            <a:pPr marL="0" indent="0" algn="just">
              <a:buNone/>
            </a:pPr>
            <a:r>
              <a:rPr lang="en-US" dirty="0"/>
              <a:t>During development, there will be no revenue coming into the company. </a:t>
            </a:r>
          </a:p>
          <a:p>
            <a:pPr marL="0" indent="0" algn="just">
              <a:buNone/>
            </a:pPr>
            <a:endParaRPr lang="en-US" sz="1600" dirty="0"/>
          </a:p>
          <a:p>
            <a:pPr marL="0" indent="0" algn="just">
              <a:buNone/>
            </a:pPr>
            <a:r>
              <a:rPr lang="en-US" dirty="0"/>
              <a:t>For this period cash will be needed for:</a:t>
            </a:r>
          </a:p>
          <a:p>
            <a:pPr marL="0" indent="0" algn="just">
              <a:buNone/>
            </a:pPr>
            <a:endParaRPr lang="en-US" sz="500" dirty="0"/>
          </a:p>
          <a:p>
            <a:pPr marL="0" indent="0" algn="just">
              <a:buNone/>
            </a:pPr>
            <a:endParaRPr lang="en-US" sz="500" dirty="0"/>
          </a:p>
          <a:p>
            <a:pPr marL="0" indent="0" algn="just">
              <a:buNone/>
            </a:pPr>
            <a:r>
              <a:rPr lang="en-US" dirty="0"/>
              <a:t>Salaries, however small, for the founders and for any other staff they may need to employ;</a:t>
            </a:r>
          </a:p>
          <a:p>
            <a:pPr marL="0" indent="0" algn="just">
              <a:buNone/>
            </a:pPr>
            <a:endParaRPr lang="en-US" sz="1300" dirty="0"/>
          </a:p>
          <a:p>
            <a:pPr marL="0" indent="0" algn="just">
              <a:buNone/>
            </a:pPr>
            <a:r>
              <a:rPr lang="en-US" dirty="0"/>
              <a:t>Rent, utilities like lighting of the premises used;</a:t>
            </a:r>
          </a:p>
          <a:p>
            <a:pPr marL="0" indent="0">
              <a:buNone/>
            </a:pPr>
            <a:endParaRPr lang="en-US" sz="1200" dirty="0"/>
          </a:p>
        </p:txBody>
      </p:sp>
      <p:sp>
        <p:nvSpPr>
          <p:cNvPr id="4" name="Date Placeholder 3">
            <a:extLst>
              <a:ext uri="{FF2B5EF4-FFF2-40B4-BE49-F238E27FC236}">
                <a16:creationId xmlns:a16="http://schemas.microsoft.com/office/drawing/2014/main" id="{A08DD32D-2958-4811-9E43-4B78F534ADB9}"/>
              </a:ext>
            </a:extLst>
          </p:cNvPr>
          <p:cNvSpPr>
            <a:spLocks noGrp="1"/>
          </p:cNvSpPr>
          <p:nvPr>
            <p:ph type="dt" sz="half" idx="10"/>
          </p:nvPr>
        </p:nvSpPr>
        <p:spPr/>
        <p:txBody>
          <a:bodyPr/>
          <a:lstStyle/>
          <a:p>
            <a:pPr>
              <a:defRPr/>
            </a:pPr>
            <a:fld id="{0C9E4536-0D33-4FF8-93D5-E6384930BEDF}"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79760141-7603-4B1E-B2FD-4BB22065309A}"/>
              </a:ext>
            </a:extLst>
          </p:cNvPr>
          <p:cNvSpPr>
            <a:spLocks noGrp="1"/>
          </p:cNvSpPr>
          <p:nvPr>
            <p:ph type="sldNum" sz="quarter" idx="12"/>
          </p:nvPr>
        </p:nvSpPr>
        <p:spPr/>
        <p:txBody>
          <a:bodyPr/>
          <a:lstStyle/>
          <a:p>
            <a:pPr>
              <a:defRPr/>
            </a:pPr>
            <a:fld id="{7C3995B0-1D2E-4DDC-BC34-E94122BB0B4E}" type="slidenum">
              <a:rPr lang="en-GB" smtClean="0"/>
              <a:pPr>
                <a:defRPr/>
              </a:pPr>
              <a:t>7</a:t>
            </a:fld>
            <a:endParaRPr lang="en-GB" dirty="0"/>
          </a:p>
        </p:txBody>
      </p:sp>
    </p:spTree>
    <p:extLst>
      <p:ext uri="{BB962C8B-B14F-4D97-AF65-F5344CB8AC3E}">
        <p14:creationId xmlns:p14="http://schemas.microsoft.com/office/powerpoint/2010/main" val="129742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895"/>
            <a:ext cx="8229600" cy="610820"/>
          </a:xfrm>
        </p:spPr>
        <p:txBody>
          <a:bodyPr>
            <a:normAutofit fontScale="90000"/>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CAPITAL IS NEEDED?.....</a:t>
            </a:r>
          </a:p>
        </p:txBody>
      </p:sp>
      <p:sp>
        <p:nvSpPr>
          <p:cNvPr id="3" name="Content Placeholder 2"/>
          <p:cNvSpPr>
            <a:spLocks noGrp="1"/>
          </p:cNvSpPr>
          <p:nvPr>
            <p:ph idx="1"/>
          </p:nvPr>
        </p:nvSpPr>
        <p:spPr>
          <a:xfrm>
            <a:off x="381000" y="1371600"/>
            <a:ext cx="8534400" cy="5181599"/>
          </a:xfrm>
        </p:spPr>
        <p:txBody>
          <a:bodyPr>
            <a:normAutofit/>
          </a:bodyPr>
          <a:lstStyle/>
          <a:p>
            <a:pPr marL="0" indent="0">
              <a:buNone/>
            </a:pPr>
            <a:endParaRPr lang="en-US" sz="1200" dirty="0"/>
          </a:p>
          <a:p>
            <a:pPr marL="0" indent="0" algn="just">
              <a:buNone/>
            </a:pPr>
            <a:r>
              <a:rPr lang="en-US" dirty="0"/>
              <a:t>Equipment and consumables;</a:t>
            </a:r>
          </a:p>
          <a:p>
            <a:pPr marL="0" indent="0" algn="just">
              <a:buNone/>
            </a:pPr>
            <a:endParaRPr lang="en-US" sz="1200" dirty="0"/>
          </a:p>
          <a:p>
            <a:pPr marL="0" indent="0" algn="just">
              <a:buNone/>
            </a:pPr>
            <a:r>
              <a:rPr lang="en-US" dirty="0"/>
              <a:t>Costs of advertising and marketing the products;</a:t>
            </a:r>
          </a:p>
          <a:p>
            <a:pPr marL="0" indent="0" algn="just">
              <a:buNone/>
            </a:pPr>
            <a:endParaRPr lang="en-US" sz="1200" dirty="0"/>
          </a:p>
          <a:p>
            <a:pPr marL="0" indent="0" algn="just">
              <a:buNone/>
            </a:pPr>
            <a:r>
              <a:rPr lang="en-US" dirty="0"/>
              <a:t>Miscellaneous expenses like:</a:t>
            </a:r>
          </a:p>
          <a:p>
            <a:pPr lvl="1" algn="just"/>
            <a:r>
              <a:rPr lang="en-US" dirty="0"/>
              <a:t>company stationery </a:t>
            </a:r>
          </a:p>
          <a:p>
            <a:pPr lvl="1" algn="just"/>
            <a:r>
              <a:rPr lang="en-US" dirty="0"/>
              <a:t>or travelling; </a:t>
            </a:r>
          </a:p>
          <a:p>
            <a:pPr marL="0" indent="0" algn="just">
              <a:buNone/>
            </a:pPr>
            <a:endParaRPr lang="en-US" sz="900" dirty="0"/>
          </a:p>
          <a:p>
            <a:pPr marL="0" indent="0" algn="just">
              <a:buNone/>
            </a:pPr>
            <a:r>
              <a:rPr lang="en-US" dirty="0"/>
              <a:t>Interest on any money borrowed.</a:t>
            </a:r>
          </a:p>
        </p:txBody>
      </p:sp>
      <p:sp>
        <p:nvSpPr>
          <p:cNvPr id="4" name="Date Placeholder 3">
            <a:extLst>
              <a:ext uri="{FF2B5EF4-FFF2-40B4-BE49-F238E27FC236}">
                <a16:creationId xmlns:a16="http://schemas.microsoft.com/office/drawing/2014/main" id="{914B314C-752B-44DB-B7B4-8781290A44BD}"/>
              </a:ext>
            </a:extLst>
          </p:cNvPr>
          <p:cNvSpPr>
            <a:spLocks noGrp="1"/>
          </p:cNvSpPr>
          <p:nvPr>
            <p:ph type="dt" sz="half" idx="10"/>
          </p:nvPr>
        </p:nvSpPr>
        <p:spPr/>
        <p:txBody>
          <a:bodyPr/>
          <a:lstStyle/>
          <a:p>
            <a:pPr>
              <a:defRPr/>
            </a:pPr>
            <a:fld id="{2876701F-017C-45C1-8FF7-EBD934F6BF5C}"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2E339A53-5819-4292-9419-976F470325A3}"/>
              </a:ext>
            </a:extLst>
          </p:cNvPr>
          <p:cNvSpPr>
            <a:spLocks noGrp="1"/>
          </p:cNvSpPr>
          <p:nvPr>
            <p:ph type="sldNum" sz="quarter" idx="12"/>
          </p:nvPr>
        </p:nvSpPr>
        <p:spPr/>
        <p:txBody>
          <a:bodyPr/>
          <a:lstStyle/>
          <a:p>
            <a:pPr>
              <a:defRPr/>
            </a:pPr>
            <a:fld id="{7C3995B0-1D2E-4DDC-BC34-E94122BB0B4E}" type="slidenum">
              <a:rPr lang="en-GB" smtClean="0"/>
              <a:pPr>
                <a:defRPr/>
              </a:pPr>
              <a:t>8</a:t>
            </a:fld>
            <a:endParaRPr lang="en-GB" dirty="0"/>
          </a:p>
        </p:txBody>
      </p:sp>
    </p:spTree>
    <p:extLst>
      <p:ext uri="{BB962C8B-B14F-4D97-AF65-F5344CB8AC3E}">
        <p14:creationId xmlns:p14="http://schemas.microsoft.com/office/powerpoint/2010/main" val="12168170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895"/>
            <a:ext cx="8229600" cy="610820"/>
          </a:xfrm>
        </p:spPr>
        <p:txBody>
          <a:bodyPr>
            <a:normAutofit fontScale="90000"/>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CAPITAL IS NEEDED?.....</a:t>
            </a:r>
          </a:p>
        </p:txBody>
      </p:sp>
      <p:sp>
        <p:nvSpPr>
          <p:cNvPr id="3" name="Content Placeholder 2"/>
          <p:cNvSpPr>
            <a:spLocks noGrp="1"/>
          </p:cNvSpPr>
          <p:nvPr>
            <p:ph idx="1"/>
          </p:nvPr>
        </p:nvSpPr>
        <p:spPr>
          <a:xfrm>
            <a:off x="381000" y="1371600"/>
            <a:ext cx="8534400" cy="5181599"/>
          </a:xfrm>
        </p:spPr>
        <p:txBody>
          <a:bodyPr>
            <a:normAutofit fontScale="92500" lnSpcReduction="10000"/>
          </a:bodyPr>
          <a:lstStyle/>
          <a:p>
            <a:pPr marL="0" indent="0" algn="just">
              <a:buNone/>
            </a:pPr>
            <a:r>
              <a:rPr lang="en-US" dirty="0"/>
              <a:t>While it is often possible to carry out the early stages of development in the founders’ spare time, working from their homes. </a:t>
            </a:r>
          </a:p>
          <a:p>
            <a:pPr marL="0" indent="0" algn="just">
              <a:buNone/>
            </a:pPr>
            <a:endParaRPr lang="en-US" sz="1600" dirty="0"/>
          </a:p>
          <a:p>
            <a:pPr marL="0" indent="0" algn="just">
              <a:buNone/>
            </a:pPr>
            <a:r>
              <a:rPr lang="en-US" dirty="0"/>
              <a:t>This is not usually satisfactory once commercial sales have started. </a:t>
            </a:r>
          </a:p>
          <a:p>
            <a:pPr marL="0" indent="0" algn="just">
              <a:buNone/>
            </a:pPr>
            <a:endParaRPr lang="en-US" sz="1600" dirty="0"/>
          </a:p>
          <a:p>
            <a:pPr marL="0" indent="0" algn="just">
              <a:buNone/>
            </a:pPr>
            <a:r>
              <a:rPr lang="en-US" dirty="0"/>
              <a:t>However successful the development of the packages, it will take some months before sales reach a level sufficient to cover the company’s ongoing costs, so, even after development is complete, more cash will be needed.</a:t>
            </a:r>
          </a:p>
        </p:txBody>
      </p:sp>
      <p:sp>
        <p:nvSpPr>
          <p:cNvPr id="4" name="Date Placeholder 3">
            <a:extLst>
              <a:ext uri="{FF2B5EF4-FFF2-40B4-BE49-F238E27FC236}">
                <a16:creationId xmlns:a16="http://schemas.microsoft.com/office/drawing/2014/main" id="{E35C4E67-27D1-4BAB-BD1F-38EE65D5594D}"/>
              </a:ext>
            </a:extLst>
          </p:cNvPr>
          <p:cNvSpPr>
            <a:spLocks noGrp="1"/>
          </p:cNvSpPr>
          <p:nvPr>
            <p:ph type="dt" sz="half" idx="10"/>
          </p:nvPr>
        </p:nvSpPr>
        <p:spPr/>
        <p:txBody>
          <a:bodyPr/>
          <a:lstStyle/>
          <a:p>
            <a:pPr>
              <a:defRPr/>
            </a:pPr>
            <a:fld id="{E0A4FC01-96E4-4ABC-A922-542026899636}" type="datetime1">
              <a:rPr lang="en-US" smtClean="0"/>
              <a:t>10/12/2020</a:t>
            </a:fld>
            <a:endParaRPr lang="en-GB" dirty="0"/>
          </a:p>
        </p:txBody>
      </p:sp>
      <p:sp>
        <p:nvSpPr>
          <p:cNvPr id="5" name="Footer Placeholder 4"/>
          <p:cNvSpPr>
            <a:spLocks noGrp="1"/>
          </p:cNvSpPr>
          <p:nvPr>
            <p:ph type="ftr" sz="quarter" idx="11"/>
          </p:nvPr>
        </p:nvSpPr>
        <p:spPr/>
        <p:txBody>
          <a:bodyPr/>
          <a:lstStyle/>
          <a:p>
            <a:pPr>
              <a:defRPr/>
            </a:pPr>
            <a:r>
              <a:rPr lang="en-US" dirty="0"/>
              <a:t>FAST-NUCES </a:t>
            </a:r>
            <a:r>
              <a:rPr lang="en-US" dirty="0" smtClean="0"/>
              <a:t>CS449-PIT.</a:t>
            </a:r>
            <a:endParaRPr lang="en-GB" dirty="0"/>
          </a:p>
        </p:txBody>
      </p:sp>
      <p:sp>
        <p:nvSpPr>
          <p:cNvPr id="6" name="Slide Number Placeholder 5">
            <a:extLst>
              <a:ext uri="{FF2B5EF4-FFF2-40B4-BE49-F238E27FC236}">
                <a16:creationId xmlns:a16="http://schemas.microsoft.com/office/drawing/2014/main" id="{23F47691-FD5B-423C-8E1B-69371C693EE6}"/>
              </a:ext>
            </a:extLst>
          </p:cNvPr>
          <p:cNvSpPr>
            <a:spLocks noGrp="1"/>
          </p:cNvSpPr>
          <p:nvPr>
            <p:ph type="sldNum" sz="quarter" idx="12"/>
          </p:nvPr>
        </p:nvSpPr>
        <p:spPr/>
        <p:txBody>
          <a:bodyPr/>
          <a:lstStyle/>
          <a:p>
            <a:pPr>
              <a:defRPr/>
            </a:pPr>
            <a:fld id="{7C3995B0-1D2E-4DDC-BC34-E94122BB0B4E}" type="slidenum">
              <a:rPr lang="en-GB" smtClean="0"/>
              <a:pPr>
                <a:defRPr/>
              </a:pPr>
              <a:t>9</a:t>
            </a:fld>
            <a:endParaRPr lang="en-GB" dirty="0"/>
          </a:p>
        </p:txBody>
      </p:sp>
    </p:spTree>
    <p:extLst>
      <p:ext uri="{BB962C8B-B14F-4D97-AF65-F5344CB8AC3E}">
        <p14:creationId xmlns:p14="http://schemas.microsoft.com/office/powerpoint/2010/main" val="4123394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heme8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85" id="{E1834D89-AE77-44D4-BE76-2040C0794B8D}" vid="{6147BA70-6DCC-4E22-94C4-6AEC65AC262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Theme85</Template>
  <TotalTime>1732</TotalTime>
  <Words>2329</Words>
  <Application>Microsoft Office PowerPoint</Application>
  <PresentationFormat>On-screen Show (4:3)</PresentationFormat>
  <Paragraphs>293</Paragraphs>
  <Slides>30</Slides>
  <Notes>4</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30</vt:i4>
      </vt:variant>
    </vt:vector>
  </HeadingPairs>
  <TitlesOfParts>
    <vt:vector size="36" baseType="lpstr">
      <vt:lpstr>Arial</vt:lpstr>
      <vt:lpstr>Calibri</vt:lpstr>
      <vt:lpstr>Verdana</vt:lpstr>
      <vt:lpstr>Theme85</vt:lpstr>
      <vt:lpstr>Custom Design</vt:lpstr>
      <vt:lpstr>3007</vt:lpstr>
      <vt:lpstr>Finances </vt:lpstr>
      <vt:lpstr>Chapter Outcome</vt:lpstr>
      <vt:lpstr>Introduction</vt:lpstr>
      <vt:lpstr>WHY CAPITAL IS NEEDED?</vt:lpstr>
      <vt:lpstr>WHY CAPITAL IS NEEDED?.....</vt:lpstr>
      <vt:lpstr>WHY CAPITAL IS NEEDED?.....</vt:lpstr>
      <vt:lpstr>WHY CAPITAL IS NEEDED?.....</vt:lpstr>
      <vt:lpstr>WHY CAPITAL IS NEEDED?.....</vt:lpstr>
      <vt:lpstr>WHY CAPITAL IS NEEDED?.....</vt:lpstr>
      <vt:lpstr>The Business Plan</vt:lpstr>
      <vt:lpstr>The Business Plan….</vt:lpstr>
      <vt:lpstr>(Possible) Sources of Finance</vt:lpstr>
      <vt:lpstr>Grants</vt:lpstr>
      <vt:lpstr>Grants….</vt:lpstr>
      <vt:lpstr>Loans</vt:lpstr>
      <vt:lpstr>Loans….</vt:lpstr>
      <vt:lpstr>Overdrafts</vt:lpstr>
      <vt:lpstr>Overdrafts….</vt:lpstr>
      <vt:lpstr>Long term Loans</vt:lpstr>
      <vt:lpstr>Equity Capital</vt:lpstr>
      <vt:lpstr>Business Angels</vt:lpstr>
      <vt:lpstr>Venture Capitalists</vt:lpstr>
      <vt:lpstr>PowerPoint Presentation</vt:lpstr>
      <vt:lpstr>PowerPoint Presentation</vt:lpstr>
      <vt:lpstr>Gearing</vt:lpstr>
      <vt:lpstr>References</vt:lpstr>
      <vt:lpstr>CLASS PARTICIPATION ACTIVITY</vt:lpstr>
      <vt:lpstr>PowerPoint Presentation</vt:lpstr>
      <vt:lpstr>PowerPoint Presentation</vt:lpstr>
      <vt:lpstr>case2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Khalid Iqbal Soomro</dc:creator>
  <cp:lastModifiedBy>Saeeda Kanwal</cp:lastModifiedBy>
  <cp:revision>429</cp:revision>
  <dcterms:created xsi:type="dcterms:W3CDTF">2014-08-27T10:12:45Z</dcterms:created>
  <dcterms:modified xsi:type="dcterms:W3CDTF">2020-10-12T09:17:45Z</dcterms:modified>
</cp:coreProperties>
</file>