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9" r:id="rId1"/>
    <p:sldMasterId id="2147483757" r:id="rId2"/>
    <p:sldMasterId id="2147483873" r:id="rId3"/>
  </p:sldMasterIdLst>
  <p:notesMasterIdLst>
    <p:notesMasterId r:id="rId18"/>
  </p:notesMasterIdLst>
  <p:handoutMasterIdLst>
    <p:handoutMasterId r:id="rId19"/>
  </p:handoutMasterIdLst>
  <p:sldIdLst>
    <p:sldId id="256" r:id="rId4"/>
    <p:sldId id="281" r:id="rId5"/>
    <p:sldId id="308" r:id="rId6"/>
    <p:sldId id="282" r:id="rId7"/>
    <p:sldId id="310" r:id="rId8"/>
    <p:sldId id="311" r:id="rId9"/>
    <p:sldId id="312" r:id="rId10"/>
    <p:sldId id="299" r:id="rId11"/>
    <p:sldId id="301" r:id="rId12"/>
    <p:sldId id="313" r:id="rId13"/>
    <p:sldId id="300" r:id="rId14"/>
    <p:sldId id="314" r:id="rId15"/>
    <p:sldId id="302" r:id="rId16"/>
    <p:sldId id="315" r:id="rId17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1" autoAdjust="0"/>
    <p:restoredTop sz="91005" autoAdjust="0"/>
  </p:normalViewPr>
  <p:slideViewPr>
    <p:cSldViewPr>
      <p:cViewPr varScale="1">
        <p:scale>
          <a:sx n="67" d="100"/>
          <a:sy n="67" d="100"/>
        </p:scale>
        <p:origin x="163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6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85EFA6A-554F-42AA-99D3-BAB6D03D0D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843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39F35D9-6120-489C-8880-F9AC864C4215}" type="datetimeFigureOut">
              <a:rPr lang="en-US"/>
              <a:pPr>
                <a:defRPr/>
              </a:pPr>
              <a:t>9/14/2021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317F14B-8CFE-4219-874D-A5986665A1B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457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17F14B-8CFE-4219-874D-A5986665A1B2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494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90D92-4412-4375-A4D1-79D858A7732C}" type="datetime1">
              <a:rPr lang="en-US" smtClean="0"/>
              <a:t>9/14/2021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FAST-NUCES CS449-PIT [</a:t>
            </a:r>
            <a:r>
              <a:rPr lang="en-US" dirty="0" smtClean="0"/>
              <a:t>Spring-2020]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57842-F300-4068-A2CE-37B1540B9EF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96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F073E-8582-4FF5-A387-5CEB284206C3}" type="datetime1">
              <a:rPr lang="en-US" smtClean="0"/>
              <a:t>9/14/2021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FAST-NUCES CS449-PIT [</a:t>
            </a:r>
            <a:r>
              <a:rPr lang="en-US" dirty="0" smtClean="0"/>
              <a:t>Spring-2020]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5FF48-F852-432F-82B4-DBB1A801BC6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87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D75C4-6287-4CB6-9737-EA1F26BD449A}" type="datetime1">
              <a:rPr lang="en-US" smtClean="0"/>
              <a:t>9/14/2021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FAST-NUCES CS449-PIT [</a:t>
            </a:r>
            <a:r>
              <a:rPr lang="en-US" dirty="0" smtClean="0"/>
              <a:t>Spring-2020]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27AF1-F4F6-4452-B1CF-652904450E4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21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0FDBC-6EC6-4E61-8A05-9192CF4EE2DF}" type="datetime1">
              <a:rPr lang="en-US" smtClean="0"/>
              <a:t>9/14/2021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FAST-NUCES CS449-PIT [</a:t>
            </a:r>
            <a:r>
              <a:rPr lang="en-US" dirty="0" smtClean="0"/>
              <a:t>Spring-2020]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8C0F7-91EE-4A7E-9793-E3177C159E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34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15FD4-1891-4F31-9F8B-665A0ADCCED6}" type="datetime1">
              <a:rPr lang="en-US" smtClean="0"/>
              <a:t>9/14/2021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FAST-NUCES CS449-PIT [</a:t>
            </a:r>
            <a:r>
              <a:rPr lang="en-US" dirty="0" smtClean="0"/>
              <a:t>Spring-2020]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85636-F721-42E4-8921-552BE94D5D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96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D67A8-942A-4476-8F5E-2F62666204ED}" type="datetime1">
              <a:rPr lang="en-US" smtClean="0"/>
              <a:t>9/14/2021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FAST-NUCES CS449-PIT [</a:t>
            </a:r>
            <a:r>
              <a:rPr lang="en-US" dirty="0" smtClean="0"/>
              <a:t>Spring-2020]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CBB00-8566-43E6-ADDD-E4CB26A99C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86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2BA08-2545-4D91-B8A1-CA8615BE1A1B}" type="datetime1">
              <a:rPr lang="en-US" smtClean="0"/>
              <a:t>9/14/2021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FAST-NUCES CS449-PIT [</a:t>
            </a:r>
            <a:r>
              <a:rPr lang="en-US" dirty="0" smtClean="0"/>
              <a:t>Spring-2020]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EAF68-3DFD-4D0C-B587-F4E47BB9D9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40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29EE4-0DF5-4CC1-A36A-01C9F2F6BC50}" type="datetime1">
              <a:rPr lang="en-US" smtClean="0"/>
              <a:t>9/14/2021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FAST-NUCES CS449-PIT [</a:t>
            </a:r>
            <a:r>
              <a:rPr lang="en-US" dirty="0" smtClean="0"/>
              <a:t>Spring-2020]</a:t>
            </a: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A7CC2-40A4-4740-B0F2-6C2DAD3CB5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93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6F4A1-5610-4A20-BCD9-1485E5532304}" type="datetime1">
              <a:rPr lang="en-US" smtClean="0"/>
              <a:t>9/14/2021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FAST-NUCES CS449-PIT [</a:t>
            </a:r>
            <a:r>
              <a:rPr lang="en-US" dirty="0" smtClean="0"/>
              <a:t>Spring-2020]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3BB3C-B418-48A6-81E2-AF404C00A22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44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A2AE7-F4EB-4856-8956-99D5E582A57F}" type="datetime1">
              <a:rPr lang="en-US" smtClean="0"/>
              <a:t>9/14/2021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FAST-NUCES CS449-PIT [</a:t>
            </a:r>
            <a:r>
              <a:rPr lang="en-US" dirty="0" smtClean="0"/>
              <a:t>Spring-2020]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BA22B-60A8-41ED-9091-91A3B626DE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01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970F6-E280-4042-B78D-0EFA63FE26B5}" type="datetime1">
              <a:rPr lang="en-US" smtClean="0"/>
              <a:t>9/14/2021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FAST-NUCES CS449-PIT [</a:t>
            </a:r>
            <a:r>
              <a:rPr lang="en-US" dirty="0" smtClean="0"/>
              <a:t>Spring-2020]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C3937-7D28-4C30-A0AA-EC17A80C94C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32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99EE3-27FB-4AB5-BF04-AABF6E01CD13}" type="datetime1">
              <a:rPr lang="en-US" smtClean="0"/>
              <a:t>9/14/2021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FAST-NUCES CS449-PIT [</a:t>
            </a:r>
            <a:r>
              <a:rPr lang="en-US" dirty="0" smtClean="0"/>
              <a:t>Spring-2020]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F7427-E17A-4F6F-971B-07A0C80B10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14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34234-A2DC-4CA8-B1CA-428E38602D9A}" type="datetime1">
              <a:rPr lang="en-US" smtClean="0"/>
              <a:t>9/14/2021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FAST-NUCES CS449-PIT [</a:t>
            </a:r>
            <a:r>
              <a:rPr lang="en-US" dirty="0" smtClean="0"/>
              <a:t>Spring-2020]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CDE84-6496-4DCD-BCED-2346FE70D8C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23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55CE5-0EBE-4ACB-A020-FD7F5127008A}" type="datetime1">
              <a:rPr lang="en-US" smtClean="0"/>
              <a:t>9/14/2021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FAST-NUCES CS449-PIT [</a:t>
            </a:r>
            <a:r>
              <a:rPr lang="en-US" dirty="0" smtClean="0"/>
              <a:t>Spring-2020]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16378-3558-4117-9116-A4B31CB484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70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521D2-E2DB-4B83-A94C-3C78DCBE9004}" type="datetime1">
              <a:rPr lang="en-US" smtClean="0"/>
              <a:t>9/14/2021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FAST-NUCES CS449-PIT [</a:t>
            </a:r>
            <a:r>
              <a:rPr lang="en-US" dirty="0" smtClean="0"/>
              <a:t>Spring-2020]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13DC2-EF08-4CB7-9A9E-0EB61220587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19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pPr>
              <a:defRPr/>
            </a:pPr>
            <a:fld id="{DF258597-46DD-4119-9B0F-DD3A5FEBB3DD}" type="datetime1">
              <a:rPr lang="en-US" smtClean="0"/>
              <a:t>9/14/2021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FAST-NUCES CS449-PIT [Spring-2020]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pPr>
              <a:defRPr/>
            </a:pPr>
            <a:fld id="{9DC67547-211D-4EA8-9A7D-89D518E6F5B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94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6C532B-F21D-48C7-BF11-A4530834DE82}" type="datetime1">
              <a:rPr lang="en-US" smtClean="0"/>
              <a:t>9/14/2021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[Spring-2020]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25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pPr>
              <a:defRPr/>
            </a:pPr>
            <a:fld id="{13D4E085-7FE5-497B-8ACE-492DBFA9689A}" type="datetime1">
              <a:rPr lang="en-US" smtClean="0"/>
              <a:t>9/14/2021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FAST-NUCES CS449-PIT [Spring-2020]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pPr>
              <a:defRPr/>
            </a:pPr>
            <a:fld id="{2BF93B7B-BE22-498C-9D03-3A0ACCE0A77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45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EEB191-8D4D-4BA6-B78D-2797F9448D2A}" type="datetime1">
              <a:rPr lang="en-US" smtClean="0"/>
              <a:t>9/14/2021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[Spring-2020]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14039-373C-4A06-808E-594ACDE2916C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13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FD721C-3251-44F0-9868-31F25902C4E7}" type="datetime1">
              <a:rPr lang="en-US" smtClean="0"/>
              <a:t>9/14/2021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[Spring-2020]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A8DFE-4B25-41BC-A66F-6852ED428F1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599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B41DC7-5138-446F-9152-5DBECA95B827}" type="datetime1">
              <a:rPr lang="en-US" smtClean="0"/>
              <a:t>9/14/2021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[Spring-2020]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9AC089-C761-41E8-880D-EB49229A1FF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845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8F5499-8982-466D-81C1-7222BD8A981A}" type="datetime1">
              <a:rPr lang="en-US" smtClean="0"/>
              <a:t>9/14/2021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[Spring-2020]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C0515-7E8E-48D8-BBA9-852E1195209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331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AECAE-E3E5-4C12-9FB8-2551FE63E16D}" type="datetime1">
              <a:rPr lang="en-US" smtClean="0"/>
              <a:t>9/14/2021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FAST-NUCES CS449-PIT [</a:t>
            </a:r>
            <a:r>
              <a:rPr lang="en-US" dirty="0" smtClean="0"/>
              <a:t>Spring-2020]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75153-876A-4019-87CC-073D599360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EFD37D-3CC2-4241-8E47-3C5A918BD122}" type="datetime1">
              <a:rPr lang="en-US" smtClean="0"/>
              <a:t>9/14/2021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[Spring-2020]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1C5E9-389B-46EB-A5AA-9CD55AC298B4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26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6DC195-FECE-4259-A932-FA46FF760A4E}" type="datetime1">
              <a:rPr lang="en-US" smtClean="0"/>
              <a:t>9/14/2021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[Spring-2020]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97BC0-D4A0-441C-8D22-42E0600F6C2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978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72C8D5-5E20-4924-93DC-CBDC104EF265}" type="datetime1">
              <a:rPr lang="en-US" smtClean="0"/>
              <a:t>9/14/2021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[Spring-2020]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pPr>
              <a:defRPr/>
            </a:pPr>
            <a:fld id="{1425350E-598E-4280-BC79-624AA62C365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49699"/>
      </p:ext>
    </p:extLst>
  </p:cSld>
  <p:clrMapOvr>
    <a:masterClrMapping/>
  </p:clrMapOvr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72C8D5-5E20-4924-93DC-CBDC104EF265}" type="datetime1">
              <a:rPr lang="en-US" smtClean="0"/>
              <a:t>9/14/2021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[Spring-2020]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pPr>
              <a:defRPr/>
            </a:pPr>
            <a:fld id="{1425350E-598E-4280-BC79-624AA62C365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725459"/>
      </p:ext>
    </p:extLst>
  </p:cSld>
  <p:clrMapOvr>
    <a:masterClrMapping/>
  </p:clrMapOvr>
  <p:hf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72C8D5-5E20-4924-93DC-CBDC104EF265}" type="datetime1">
              <a:rPr lang="en-US" smtClean="0"/>
              <a:t>9/14/2021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[Spring-2020]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1425350E-598E-4280-BC79-624AA62C365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0118922"/>
      </p:ext>
    </p:extLst>
  </p:cSld>
  <p:clrMapOvr>
    <a:masterClrMapping/>
  </p:clrMapOvr>
  <p:hf hd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72C8D5-5E20-4924-93DC-CBDC104EF265}" type="datetime1">
              <a:rPr lang="en-US" smtClean="0"/>
              <a:t>9/14/2021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[Spring-2020]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1425350E-598E-4280-BC79-624AA62C365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016604"/>
      </p:ext>
    </p:extLst>
  </p:cSld>
  <p:clrMapOvr>
    <a:masterClrMapping/>
  </p:clrMapOvr>
  <p:hf hd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72C8D5-5E20-4924-93DC-CBDC104EF265}" type="datetime1">
              <a:rPr lang="en-US" smtClean="0"/>
              <a:t>9/14/2021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[Spring-2020]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5350E-598E-4280-BC79-624AA62C365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706088"/>
      </p:ext>
    </p:extLst>
  </p:cSld>
  <p:clrMapOvr>
    <a:masterClrMapping/>
  </p:clrMapOvr>
  <p:hf hd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72C8D5-5E20-4924-93DC-CBDC104EF265}" type="datetime1">
              <a:rPr lang="en-US" smtClean="0"/>
              <a:t>9/14/2021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[Spring-2020]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5350E-598E-4280-BC79-624AA62C365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51807"/>
      </p:ext>
    </p:extLst>
  </p:cSld>
  <p:clrMapOvr>
    <a:masterClrMapping/>
  </p:clrMapOvr>
  <p:hf hd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1E86C8-A0A0-4F6A-9524-76C1DBBD57E1}" type="datetime1">
              <a:rPr lang="en-US" smtClean="0"/>
              <a:t>9/14/2021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[Spring-2020]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9CD102-63FD-422C-8E41-C93A6EA6811C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763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pPr>
              <a:defRPr/>
            </a:pPr>
            <a:fld id="{618C9619-4496-4026-9D64-5153C23827D0}" type="datetime1">
              <a:rPr lang="en-US" smtClean="0"/>
              <a:t>9/14/2021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FAST-NUCES CS449-PIT [Spring-2020]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pPr>
              <a:defRPr/>
            </a:pPr>
            <a:fld id="{C20FC64F-8914-4E3A-AA35-7167F8EB3F3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487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5268A-CABC-4886-BD35-C85FF05AE628}" type="datetime1">
              <a:rPr lang="en-US" smtClean="0"/>
              <a:t>9/14/2021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FAST-NUCES CS449-PIT [</a:t>
            </a:r>
            <a:r>
              <a:rPr lang="en-US" dirty="0" smtClean="0"/>
              <a:t>Spring-2020]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089E6-152E-4943-93E2-815B1E7A6A0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23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91119-DF86-4490-A393-D7D502595C20}" type="datetime1">
              <a:rPr lang="en-US" smtClean="0"/>
              <a:t>9/14/2021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FAST-NUCES CS449-PIT [</a:t>
            </a:r>
            <a:r>
              <a:rPr lang="en-US" dirty="0" smtClean="0"/>
              <a:t>Spring-2020]</a:t>
            </a: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DFA4C-7788-471E-B63F-FD6022443C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83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BBDD8-710D-409A-9E59-4CCFC61845E1}" type="datetime1">
              <a:rPr lang="en-US" smtClean="0"/>
              <a:t>9/14/2021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FAST-NUCES CS449-PIT [</a:t>
            </a:r>
            <a:r>
              <a:rPr lang="en-US" dirty="0" smtClean="0"/>
              <a:t>Spring-2020]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9C439-5A8E-48D6-93AB-5D6F6A68B5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33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BC513-5096-4F18-BBCA-8D95A6889042}" type="datetime1">
              <a:rPr lang="en-US" smtClean="0"/>
              <a:t>9/14/2021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FAST-NUCES CS449-PIT [</a:t>
            </a:r>
            <a:r>
              <a:rPr lang="en-US" dirty="0" smtClean="0"/>
              <a:t>Spring-2020]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003EE-599B-4745-95C7-CCFD1275EB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63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6A691-B994-4E9A-AB15-47F340C14491}" type="datetime1">
              <a:rPr lang="en-US" smtClean="0"/>
              <a:t>9/14/2021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FAST-NUCES CS449-PIT [</a:t>
            </a:r>
            <a:r>
              <a:rPr lang="en-US" dirty="0" smtClean="0"/>
              <a:t>Spring-2020]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681A7-8EB3-4074-A596-5AE76A54D2B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50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AFDEE-0D94-4725-9B03-A4005BC0C7F6}" type="datetime1">
              <a:rPr lang="en-US" smtClean="0"/>
              <a:t>9/14/2021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FAST-NUCES CS449-PIT [</a:t>
            </a:r>
            <a:r>
              <a:rPr lang="en-US" dirty="0" smtClean="0"/>
              <a:t>Spring-2020]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40EF8-AC81-40BE-B852-0DBA6BEDAE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75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BF7A6C-7718-4D91-891E-129E99C1A2F5}" type="datetime1">
              <a:rPr lang="en-US" smtClean="0"/>
              <a:t>9/14/2021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dirty="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FAST-NUCES CS449-PIT [</a:t>
            </a:r>
            <a:r>
              <a:rPr lang="en-US" dirty="0" smtClean="0"/>
              <a:t>Spring-2020]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4D35F2A-E21F-45F3-820C-062C065743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EB7E1C3-EF41-45C0-90DB-CD4FE70DE8CE}" type="datetime1">
              <a:rPr lang="en-US" smtClean="0"/>
              <a:t>9/14/2021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FAST-NUCES CS449-PIT [</a:t>
            </a:r>
            <a:r>
              <a:rPr lang="en-US" dirty="0" smtClean="0"/>
              <a:t>Spring-2020]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75A06D6-08C6-47C3-A5A4-1D8AD88D394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BF7A6C-7718-4D91-891E-129E99C1A2F5}" type="datetime1">
              <a:rPr lang="en-US" smtClean="0"/>
              <a:t>9/14/2021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FAST-NUCES CS449-PIT [Spring-2020]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4D35F2A-E21F-45F3-820C-062C0657434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717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  <p:sldLayoutId id="2147483890" r:id="rId17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0292" y="3140968"/>
            <a:ext cx="7488832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Professional Bodies in Computing</a:t>
            </a:r>
          </a:p>
        </p:txBody>
      </p:sp>
      <p:sp>
        <p:nvSpPr>
          <p:cNvPr id="17412" name="TextBox 1"/>
          <p:cNvSpPr txBox="1">
            <a:spLocks noChangeArrowheads="1"/>
          </p:cNvSpPr>
          <p:nvPr/>
        </p:nvSpPr>
        <p:spPr bwMode="auto">
          <a:xfrm>
            <a:off x="1670050" y="5895975"/>
            <a:ext cx="6767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sz="1800" dirty="0" smtClean="0">
                <a:solidFill>
                  <a:srgbClr val="FFC000"/>
                </a:solidFill>
              </a:rPr>
              <a:t>CS4001-Professional Practices</a:t>
            </a:r>
            <a:endParaRPr lang="en-US" sz="1800" dirty="0">
              <a:solidFill>
                <a:srgbClr val="FFC000"/>
              </a:solidFill>
            </a:endParaRPr>
          </a:p>
        </p:txBody>
      </p:sp>
      <p:sp>
        <p:nvSpPr>
          <p:cNvPr id="17413" name="TextBox 3"/>
          <p:cNvSpPr txBox="1">
            <a:spLocks noChangeArrowheads="1"/>
          </p:cNvSpPr>
          <p:nvPr/>
        </p:nvSpPr>
        <p:spPr bwMode="auto">
          <a:xfrm>
            <a:off x="2051050" y="6264275"/>
            <a:ext cx="58340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rgbClr val="FFC000"/>
                </a:solidFill>
              </a:rPr>
              <a:t>Course Instructor: </a:t>
            </a:r>
            <a:r>
              <a:rPr lang="en-US" sz="1600" dirty="0" smtClean="0">
                <a:solidFill>
                  <a:srgbClr val="FFC000"/>
                </a:solidFill>
              </a:rPr>
              <a:t>Engr. Saeeda Kanwal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37" y="927788"/>
            <a:ext cx="7398499" cy="6108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Professional Competence and </a:t>
            </a:r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Integrity…..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7" y="2204864"/>
            <a:ext cx="8443515" cy="518457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i="1" dirty="0">
                <a:solidFill>
                  <a:srgbClr val="00B0F0"/>
                </a:solidFill>
              </a:rPr>
              <a:t>d) </a:t>
            </a:r>
            <a:r>
              <a:rPr lang="en-US" i="1" u="sng" dirty="0"/>
              <a:t>Ensure that you have the knowledge &amp; understanding of Legislation </a:t>
            </a:r>
            <a:r>
              <a:rPr lang="en-US" i="1" dirty="0"/>
              <a:t>&amp; that you </a:t>
            </a:r>
            <a:r>
              <a:rPr lang="en-US" i="1" u="sng" dirty="0"/>
              <a:t>comply with such Legislation in carrying out your professional responsibilities</a:t>
            </a:r>
            <a:r>
              <a:rPr lang="en-US" i="1" dirty="0"/>
              <a:t>. </a:t>
            </a:r>
          </a:p>
          <a:p>
            <a:pPr marL="0" indent="0" algn="just">
              <a:buNone/>
            </a:pPr>
            <a:r>
              <a:rPr lang="en-US" i="1" dirty="0">
                <a:solidFill>
                  <a:srgbClr val="00B0F0"/>
                </a:solidFill>
              </a:rPr>
              <a:t>e) </a:t>
            </a:r>
            <a:r>
              <a:rPr lang="en-US" i="1" u="sng" dirty="0"/>
              <a:t>Respect and value alternative viewpoints </a:t>
            </a:r>
            <a:r>
              <a:rPr lang="en-US" i="1" dirty="0"/>
              <a:t>and, seek, accept and offer honest criticisms of work. </a:t>
            </a:r>
          </a:p>
          <a:p>
            <a:pPr marL="0" indent="0" algn="just">
              <a:buNone/>
            </a:pPr>
            <a:r>
              <a:rPr lang="en-US" i="1" dirty="0">
                <a:solidFill>
                  <a:srgbClr val="00B0F0"/>
                </a:solidFill>
              </a:rPr>
              <a:t>f) </a:t>
            </a:r>
            <a:r>
              <a:rPr lang="en-US" i="1" u="sng" dirty="0"/>
              <a:t>Avoid</a:t>
            </a:r>
            <a:r>
              <a:rPr lang="en-US" i="1" dirty="0"/>
              <a:t> injuring others, their property, reputation, or employment </a:t>
            </a:r>
            <a:r>
              <a:rPr lang="en-US" i="1" u="sng" dirty="0"/>
              <a:t>by false or malicious or negligent action or inaction. </a:t>
            </a:r>
          </a:p>
          <a:p>
            <a:pPr marL="0" indent="0" algn="just">
              <a:buNone/>
            </a:pPr>
            <a:r>
              <a:rPr lang="en-US" i="1" dirty="0">
                <a:solidFill>
                  <a:srgbClr val="00B0F0"/>
                </a:solidFill>
              </a:rPr>
              <a:t>g) </a:t>
            </a:r>
            <a:r>
              <a:rPr lang="en-US" i="1" dirty="0"/>
              <a:t>Reject and will </a:t>
            </a:r>
            <a:r>
              <a:rPr lang="en-US" i="1" u="sng" dirty="0"/>
              <a:t>not make any offer of bribery or unethical inducement.</a:t>
            </a:r>
            <a:r>
              <a:rPr lang="en-US" sz="3000" i="1" u="sng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EA6C4-37B0-41DC-98AA-A509998E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EF58E7-05D0-4A43-98C7-AA426A2FE193}" type="datetime1">
              <a:rPr lang="en-US" smtClean="0"/>
              <a:t>9/14/2021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FAST-NUCES 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514D6-5F30-4860-8A69-1D7051D2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155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951" y="903158"/>
            <a:ext cx="8229600" cy="610820"/>
          </a:xfrm>
        </p:spPr>
        <p:txBody>
          <a:bodyPr>
            <a:normAutofit/>
          </a:bodyPr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Duty to the Relevant Authority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792" y="1969310"/>
            <a:ext cx="8371507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You shall</a:t>
            </a:r>
          </a:p>
          <a:p>
            <a:pPr marL="0" indent="0" algn="just">
              <a:buNone/>
            </a:pPr>
            <a:r>
              <a:rPr lang="en-US" sz="2200" i="1" dirty="0">
                <a:solidFill>
                  <a:srgbClr val="00B0F0"/>
                </a:solidFill>
              </a:rPr>
              <a:t>a) </a:t>
            </a:r>
            <a:r>
              <a:rPr lang="en-US" sz="2200" i="1" u="sng" dirty="0"/>
              <a:t>Carry out your professional responsibilities </a:t>
            </a:r>
            <a:r>
              <a:rPr lang="en-US" sz="2200" i="1" dirty="0"/>
              <a:t>with due care and diligence </a:t>
            </a:r>
            <a:r>
              <a:rPr lang="en-US" sz="2200" i="1" u="sng" dirty="0"/>
              <a:t>in accordance with the Relevant Authority’s requirements</a:t>
            </a:r>
            <a:r>
              <a:rPr lang="en-US" sz="2200" i="1" dirty="0"/>
              <a:t> whilst exercising your professional judgment at all times.</a:t>
            </a:r>
          </a:p>
          <a:p>
            <a:pPr marL="0" indent="0" algn="just">
              <a:buNone/>
            </a:pPr>
            <a:endParaRPr lang="en-US" sz="2200" i="1" dirty="0"/>
          </a:p>
          <a:p>
            <a:pPr marL="0" indent="0" algn="just">
              <a:buNone/>
            </a:pPr>
            <a:r>
              <a:rPr lang="en-US" sz="2200" i="1" dirty="0">
                <a:solidFill>
                  <a:srgbClr val="00B0F0"/>
                </a:solidFill>
              </a:rPr>
              <a:t>b) </a:t>
            </a:r>
            <a:r>
              <a:rPr lang="en-US" sz="2200" i="1" dirty="0"/>
              <a:t>Seek to </a:t>
            </a:r>
            <a:r>
              <a:rPr lang="en-US" sz="2200" i="1" u="sng" dirty="0"/>
              <a:t>avoid any situation that may give rise to a conflict</a:t>
            </a:r>
            <a:r>
              <a:rPr lang="en-US" sz="2200" i="1" dirty="0"/>
              <a:t> of interest between </a:t>
            </a:r>
            <a:r>
              <a:rPr lang="en-US" sz="2200" i="1" u="sng" dirty="0"/>
              <a:t>you and your Relevant Authority.</a:t>
            </a:r>
          </a:p>
          <a:p>
            <a:pPr marL="0" indent="0" algn="just">
              <a:buNone/>
            </a:pPr>
            <a:endParaRPr lang="en-US" sz="2200" i="1" dirty="0"/>
          </a:p>
          <a:p>
            <a:pPr marL="0" indent="0" algn="just">
              <a:buNone/>
            </a:pPr>
            <a:r>
              <a:rPr lang="en-US" sz="2200" i="1" dirty="0">
                <a:solidFill>
                  <a:srgbClr val="00B0F0"/>
                </a:solidFill>
              </a:rPr>
              <a:t>c) </a:t>
            </a:r>
            <a:r>
              <a:rPr lang="en-US" sz="2200" i="1" dirty="0"/>
              <a:t>Accept professional </a:t>
            </a:r>
            <a:r>
              <a:rPr lang="en-US" sz="2200" i="1" u="sng" dirty="0"/>
              <a:t>responsibility for your work and for the work of colleagues </a:t>
            </a:r>
            <a:r>
              <a:rPr lang="en-US" sz="2200" i="1" dirty="0"/>
              <a:t>who are defined in a given context as working </a:t>
            </a:r>
            <a:r>
              <a:rPr lang="en-US" sz="2200" i="1" u="sng" dirty="0"/>
              <a:t>under your supervision.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1DE42-B808-408D-99C2-21B85E90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86570" y="6244043"/>
            <a:ext cx="2057400" cy="365125"/>
          </a:xfrm>
        </p:spPr>
        <p:txBody>
          <a:bodyPr/>
          <a:lstStyle/>
          <a:p>
            <a:pPr>
              <a:defRPr/>
            </a:pPr>
            <a:fld id="{C4020BCD-A0C4-43AC-9A4F-E583118F8D75}" type="datetime1">
              <a:rPr lang="en-US" smtClean="0"/>
              <a:t>9/14/2021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3568" y="6426606"/>
            <a:ext cx="483467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FAST-NUCES 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D9562-8E9B-4668-876F-D72125CE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0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37" y="933005"/>
            <a:ext cx="8229600" cy="610820"/>
          </a:xfrm>
        </p:spPr>
        <p:txBody>
          <a:bodyPr>
            <a:normAutofit/>
          </a:bodyPr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Duty to the Relevant Authority….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7" y="2204864"/>
            <a:ext cx="8443515" cy="504056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i="1" dirty="0">
                <a:solidFill>
                  <a:srgbClr val="00B0F0"/>
                </a:solidFill>
              </a:rPr>
              <a:t>d)</a:t>
            </a:r>
            <a:r>
              <a:rPr lang="en-US" i="1" dirty="0"/>
              <a:t> </a:t>
            </a:r>
            <a:r>
              <a:rPr lang="en-US" i="1" u="sng" dirty="0"/>
              <a:t>NOT disclose or authorize to be disclosed</a:t>
            </a:r>
            <a:r>
              <a:rPr lang="en-US" i="1" dirty="0"/>
              <a:t>, or use for personal gain or to benefit a third party, </a:t>
            </a:r>
            <a:r>
              <a:rPr lang="en-US" i="1" u="sng" dirty="0"/>
              <a:t>confidential information except with the permission of your Relevant Authority,</a:t>
            </a:r>
            <a:r>
              <a:rPr lang="en-US" i="1" dirty="0"/>
              <a:t> or as required by Legislation.</a:t>
            </a:r>
          </a:p>
          <a:p>
            <a:pPr marL="0" indent="0" algn="just">
              <a:buNone/>
            </a:pPr>
            <a:endParaRPr lang="en-US" sz="2000" i="1" dirty="0"/>
          </a:p>
          <a:p>
            <a:pPr marL="0" indent="0" algn="just">
              <a:buNone/>
            </a:pPr>
            <a:r>
              <a:rPr lang="en-US" i="1" dirty="0">
                <a:solidFill>
                  <a:srgbClr val="00B0F0"/>
                </a:solidFill>
              </a:rPr>
              <a:t>e)</a:t>
            </a:r>
            <a:r>
              <a:rPr lang="en-US" i="1" dirty="0"/>
              <a:t> </a:t>
            </a:r>
            <a:r>
              <a:rPr lang="en-US" i="1" u="sng" dirty="0"/>
              <a:t>NOT misrepresent or withhold information on the performance of products</a:t>
            </a:r>
            <a:r>
              <a:rPr lang="en-US" i="1" dirty="0"/>
              <a:t>, systems or services (</a:t>
            </a:r>
            <a:r>
              <a:rPr lang="en-US" i="1" dirty="0">
                <a:solidFill>
                  <a:srgbClr val="FFFF00"/>
                </a:solidFill>
              </a:rPr>
              <a:t>unless lawfully bound by a duty of confidentiality </a:t>
            </a:r>
            <a:r>
              <a:rPr lang="en-US" i="1" dirty="0"/>
              <a:t>not to disclose such information), </a:t>
            </a:r>
            <a:r>
              <a:rPr lang="en-US" i="1" u="sng" dirty="0"/>
              <a:t>or take advantage of the lack of relevant knowledge or inexperience of others</a:t>
            </a:r>
            <a:r>
              <a:rPr lang="en-US" i="1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C5FF8-BF5E-4CDA-8125-5E26CF67B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7851C5-C175-4734-B760-F4CE313F3EB5}" type="datetime1">
              <a:rPr lang="en-US" smtClean="0"/>
              <a:t>9/14/2021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FAST-NUCES 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DA313-B577-457B-93FA-363CD85E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807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356" y="927788"/>
            <a:ext cx="8229600" cy="610820"/>
          </a:xfrm>
        </p:spPr>
        <p:txBody>
          <a:bodyPr>
            <a:normAutofit/>
          </a:bodyPr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Duty to the Profession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6" y="1985309"/>
            <a:ext cx="8443515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You shall:</a:t>
            </a:r>
          </a:p>
          <a:p>
            <a:pPr marL="0" indent="0" algn="just">
              <a:buNone/>
            </a:pPr>
            <a:r>
              <a:rPr lang="en-US" i="1" dirty="0">
                <a:solidFill>
                  <a:srgbClr val="00B0F0"/>
                </a:solidFill>
              </a:rPr>
              <a:t>a) </a:t>
            </a:r>
            <a:r>
              <a:rPr lang="en-US" i="1" u="sng" dirty="0"/>
              <a:t>Accept your personal duty to </a:t>
            </a:r>
            <a:r>
              <a:rPr lang="en-US" i="1" u="sng" dirty="0" smtClean="0"/>
              <a:t>maintain the </a:t>
            </a:r>
            <a:r>
              <a:rPr lang="en-US" i="1" u="sng" dirty="0"/>
              <a:t>reputation of the profession </a:t>
            </a:r>
            <a:r>
              <a:rPr lang="en-US" i="1" dirty="0"/>
              <a:t>and not take any action, which could bring the profession into </a:t>
            </a:r>
            <a:r>
              <a:rPr lang="en-US" i="1" u="sng" dirty="0"/>
              <a:t>disrepute</a:t>
            </a:r>
            <a:r>
              <a:rPr lang="en-US" i="1" dirty="0"/>
              <a:t>.</a:t>
            </a:r>
          </a:p>
          <a:p>
            <a:pPr marL="0" indent="0" algn="just">
              <a:buNone/>
            </a:pPr>
            <a:endParaRPr lang="en-US" sz="2000" i="1" dirty="0"/>
          </a:p>
          <a:p>
            <a:pPr marL="0" indent="0" algn="just">
              <a:buNone/>
            </a:pPr>
            <a:r>
              <a:rPr lang="en-US" i="1" dirty="0">
                <a:solidFill>
                  <a:srgbClr val="00B0F0"/>
                </a:solidFill>
              </a:rPr>
              <a:t>b)</a:t>
            </a:r>
            <a:r>
              <a:rPr lang="en-US" i="1" dirty="0"/>
              <a:t> Seek to </a:t>
            </a:r>
            <a:r>
              <a:rPr lang="en-US" i="1" u="sng" dirty="0"/>
              <a:t>improve professional standards</a:t>
            </a:r>
            <a:r>
              <a:rPr lang="en-US" i="1" dirty="0"/>
              <a:t> through participation in their development, use and enforcement.</a:t>
            </a:r>
          </a:p>
          <a:p>
            <a:pPr marL="0" indent="0" algn="just">
              <a:buNone/>
            </a:pPr>
            <a:endParaRPr lang="en-US" sz="2000" i="1" dirty="0"/>
          </a:p>
          <a:p>
            <a:pPr marL="0" indent="0" algn="just">
              <a:buNone/>
            </a:pPr>
            <a:r>
              <a:rPr lang="en-US" i="1" dirty="0">
                <a:solidFill>
                  <a:srgbClr val="00B0F0"/>
                </a:solidFill>
              </a:rPr>
              <a:t>c) </a:t>
            </a:r>
            <a:r>
              <a:rPr lang="en-US" i="1" u="sng" dirty="0"/>
              <a:t>Uphold the reputation and good standing of BC</a:t>
            </a:r>
            <a:r>
              <a:rPr lang="en-US" i="1" dirty="0"/>
              <a:t>S, the Chartered Institute for IT.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93921-BC92-4E23-9441-50F9D5C2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186714-DB5A-4DC0-AEA5-67B662E78DED}" type="datetime1">
              <a:rPr lang="en-US" smtClean="0"/>
              <a:t>9/14/2021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FAST-NUCES 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695CD-770C-417B-A2F3-E7797579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785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7" y="955343"/>
            <a:ext cx="8229600" cy="610820"/>
          </a:xfrm>
        </p:spPr>
        <p:txBody>
          <a:bodyPr>
            <a:normAutofit/>
          </a:bodyPr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Duty to the Profession…..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7" y="2132856"/>
            <a:ext cx="8443515" cy="504056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B0F0"/>
                </a:solidFill>
              </a:rPr>
              <a:t>d</a:t>
            </a:r>
            <a:r>
              <a:rPr lang="en-US" i="1" dirty="0">
                <a:solidFill>
                  <a:srgbClr val="00B0F0"/>
                </a:solidFill>
              </a:rPr>
              <a:t>)</a:t>
            </a:r>
            <a:r>
              <a:rPr lang="en-US" i="1" dirty="0"/>
              <a:t> Act with </a:t>
            </a:r>
            <a:r>
              <a:rPr lang="en-US" i="1" u="sng" dirty="0"/>
              <a:t>integrity and respect in your professional relationships with all members of BCS and with members of other professions</a:t>
            </a:r>
            <a:r>
              <a:rPr lang="en-US" i="1" dirty="0"/>
              <a:t> with whom you work in a professional capacity.</a:t>
            </a:r>
          </a:p>
          <a:p>
            <a:pPr marL="0" indent="0" algn="just">
              <a:buNone/>
            </a:pPr>
            <a:endParaRPr lang="en-US" sz="1400" i="1" dirty="0"/>
          </a:p>
          <a:p>
            <a:pPr marL="0" indent="0" algn="just">
              <a:buNone/>
            </a:pPr>
            <a:r>
              <a:rPr lang="en-US" i="1" dirty="0">
                <a:solidFill>
                  <a:srgbClr val="00B0F0"/>
                </a:solidFill>
              </a:rPr>
              <a:t>e)</a:t>
            </a:r>
            <a:r>
              <a:rPr lang="en-US" i="1" dirty="0"/>
              <a:t> </a:t>
            </a:r>
            <a:r>
              <a:rPr lang="en-US" i="1" u="sng" dirty="0"/>
              <a:t>Notify BCS if </a:t>
            </a:r>
            <a:r>
              <a:rPr lang="en-US" i="1" u="sng" dirty="0" smtClean="0"/>
              <a:t>convicted </a:t>
            </a:r>
            <a:r>
              <a:rPr lang="en-US" i="1" dirty="0"/>
              <a:t>of a criminal offence or upon becoming bankrupt or disqualified as a Company Director and in each case give details of the relevant jurisdiction.</a:t>
            </a:r>
          </a:p>
          <a:p>
            <a:pPr marL="0" indent="0" algn="just">
              <a:buNone/>
            </a:pPr>
            <a:endParaRPr lang="en-US" sz="1400" i="1" dirty="0"/>
          </a:p>
          <a:p>
            <a:pPr marL="0" indent="0" algn="just">
              <a:buNone/>
            </a:pPr>
            <a:r>
              <a:rPr lang="en-US" i="1" dirty="0">
                <a:solidFill>
                  <a:srgbClr val="00B0F0"/>
                </a:solidFill>
              </a:rPr>
              <a:t>f)</a:t>
            </a:r>
            <a:r>
              <a:rPr lang="en-US" i="1" dirty="0"/>
              <a:t> </a:t>
            </a:r>
            <a:r>
              <a:rPr lang="en-US" i="1" u="sng" dirty="0"/>
              <a:t>Encourage and support fellow members </a:t>
            </a:r>
            <a:r>
              <a:rPr lang="en-US" i="1" dirty="0"/>
              <a:t>in their professional development.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EB2F1-E590-43FE-A89C-62487B3D6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41ECB2-E635-4207-8D26-B5A9582B5E94}" type="datetime1">
              <a:rPr lang="en-US" smtClean="0"/>
              <a:t>9/14/2021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FAST-NUCES 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96E48-B46E-46D1-BB5D-4B28FD1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403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45" y="836712"/>
            <a:ext cx="8229600" cy="767320"/>
          </a:xfrm>
        </p:spPr>
        <p:txBody>
          <a:bodyPr>
            <a:noAutofit/>
          </a:bodyPr>
          <a:lstStyle/>
          <a:p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DEVELOPMENT OF PROFESSIONAL BODIES IN </a:t>
            </a:r>
            <a:r>
              <a:rPr lang="en-US" sz="2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en-US" sz="2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2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COMPUTING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26" y="1986424"/>
            <a:ext cx="8586477" cy="43148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/>
              <a:t>A professional body usually starts by a group of people coming together because of a shared interest in a particular type of activity.  </a:t>
            </a:r>
          </a:p>
          <a:p>
            <a:pPr marL="0" indent="0" algn="just">
              <a:buNone/>
            </a:pPr>
            <a:r>
              <a:rPr lang="en-US" dirty="0"/>
              <a:t>There are many </a:t>
            </a:r>
            <a:r>
              <a:rPr lang="en-US" dirty="0">
                <a:solidFill>
                  <a:srgbClr val="FFFF00"/>
                </a:solidFill>
              </a:rPr>
              <a:t>professional bodies </a:t>
            </a:r>
            <a:r>
              <a:rPr lang="en-US" dirty="0"/>
              <a:t>and they </a:t>
            </a:r>
            <a:r>
              <a:rPr lang="en-US" dirty="0">
                <a:solidFill>
                  <a:srgbClr val="FFFF00"/>
                </a:solidFill>
              </a:rPr>
              <a:t>cover</a:t>
            </a:r>
            <a:r>
              <a:rPr lang="en-US" dirty="0"/>
              <a:t> a very </a:t>
            </a:r>
            <a:r>
              <a:rPr lang="en-US" dirty="0">
                <a:solidFill>
                  <a:srgbClr val="FFFF00"/>
                </a:solidFill>
              </a:rPr>
              <a:t>wide range of professions</a:t>
            </a:r>
            <a:r>
              <a:rPr lang="en-US" dirty="0"/>
              <a:t>, including: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/>
              <a:t>the law, medicine,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/>
              <a:t>many different branches of science and engineering, accountancy, architecture, surveying, and many others.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B0F0"/>
                </a:solidFill>
              </a:rPr>
              <a:t>The British Computer Society (BCS) </a:t>
            </a:r>
            <a:r>
              <a:rPr lang="en-US" dirty="0"/>
              <a:t>was set up in 1957 by a group of people working in the new and expanding field of computers, who wanted the opportunity to exchange ideas BCS has about 70,000 members.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1C5B5-8086-4E53-AC98-B713B5B9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9BA86B-4E65-442C-8AB9-D47A85B33B3B}" type="datetime1">
              <a:rPr lang="en-US" smtClean="0"/>
              <a:t>9/14/2021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4337-0A19-437F-A636-7006B48E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456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37" y="849600"/>
            <a:ext cx="8229600" cy="610820"/>
          </a:xfrm>
        </p:spPr>
        <p:txBody>
          <a:bodyPr>
            <a:noAutofit/>
          </a:bodyPr>
          <a:lstStyle/>
          <a:p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DEVELOPMENT OF PROFESSIONAL BODIES IN COMPUTING……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060848"/>
            <a:ext cx="8371507" cy="50405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/>
              <a:t>While the role of professional bodies in the United States is somewhat different from their role in the UK, there are </a:t>
            </a:r>
            <a:r>
              <a:rPr lang="en-US" dirty="0">
                <a:solidFill>
                  <a:srgbClr val="FFFF00"/>
                </a:solidFill>
              </a:rPr>
              <a:t>two professional computing bodies </a:t>
            </a:r>
            <a:r>
              <a:rPr lang="en-US" dirty="0"/>
              <a:t>based in the USA whose importance is worldwide and immense. </a:t>
            </a:r>
            <a:endParaRPr lang="en-US" sz="1600" dirty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r>
              <a:rPr lang="en-US" dirty="0">
                <a:solidFill>
                  <a:srgbClr val="00B0F0"/>
                </a:solidFill>
              </a:rPr>
              <a:t>The Institute of Electrical and Electronic Engineers (IEEE) 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/>
              <a:t>is a professional engineering society based in the USA but </a:t>
            </a:r>
            <a:r>
              <a:rPr lang="en-US" dirty="0">
                <a:solidFill>
                  <a:srgbClr val="FFFF00"/>
                </a:solidFill>
              </a:rPr>
              <a:t>with members and activities spread worldwide.</a:t>
            </a:r>
          </a:p>
          <a:p>
            <a:pPr marL="0" indent="0" algn="just">
              <a:buNone/>
            </a:pPr>
            <a:endParaRPr lang="en-US" sz="1200" dirty="0"/>
          </a:p>
          <a:p>
            <a:pPr marL="0" indent="0" algn="just">
              <a:buNone/>
            </a:pPr>
            <a:r>
              <a:rPr lang="en-US" dirty="0"/>
              <a:t>Under the banner of the IEEE first professional society in the field of computing was founded in 1946.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379C8-B1A7-4C17-8559-F823DE2F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AA20DE-717F-4B72-9B14-8B07DCE0247C}" type="datetime1">
              <a:rPr lang="en-US" smtClean="0"/>
              <a:t>9/14/2021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FAST-NUCES 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5FB-FD90-4A3B-BFCA-6BEF1A7B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777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7837" y="795169"/>
            <a:ext cx="8229600" cy="609600"/>
          </a:xfrm>
        </p:spPr>
        <p:txBody>
          <a:bodyPr>
            <a:normAutofit/>
          </a:bodyPr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The BCS Royal Charter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60910"/>
            <a:ext cx="8448609" cy="489654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3000" dirty="0"/>
              <a:t>A BCS Royal Charter is a </a:t>
            </a:r>
            <a:r>
              <a:rPr lang="en-US" sz="3000" dirty="0">
                <a:solidFill>
                  <a:srgbClr val="FFFF00"/>
                </a:solidFill>
              </a:rPr>
              <a:t>formal document</a:t>
            </a:r>
            <a:r>
              <a:rPr lang="en-US" sz="3000" dirty="0"/>
              <a:t>, signed by the Queen in 1984, which establishes the organization and lays down its purpose and rules of operation.</a:t>
            </a:r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r>
              <a:rPr lang="en-US" sz="3000" dirty="0"/>
              <a:t>The charter of the BCS sets out very clearly the purposes of the institution. </a:t>
            </a:r>
          </a:p>
          <a:p>
            <a:pPr algn="just"/>
            <a:r>
              <a:rPr lang="en-US" sz="3000" dirty="0"/>
              <a:t>To promote the study and practice of Computing </a:t>
            </a:r>
          </a:p>
          <a:p>
            <a:pPr algn="just"/>
            <a:r>
              <a:rPr lang="en-US" sz="3000" dirty="0"/>
              <a:t>To advance knowledge and education therein for the benefit of the public.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9CD485-7EB5-4571-ABC7-EE9B041C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70037" y="6292135"/>
            <a:ext cx="2057400" cy="365125"/>
          </a:xfrm>
        </p:spPr>
        <p:txBody>
          <a:bodyPr/>
          <a:lstStyle/>
          <a:p>
            <a:pPr>
              <a:defRPr/>
            </a:pPr>
            <a:fld id="{EC0F6349-C252-4285-B8C6-DCA303210E5E}" type="datetime1">
              <a:rPr lang="en-US" smtClean="0"/>
              <a:t>9/14/2021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208" y="6301313"/>
            <a:ext cx="483467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FAST-NUCES 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4E222-C6BA-4552-B727-4816A727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371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7401" y="928115"/>
            <a:ext cx="8229600" cy="609600"/>
          </a:xfrm>
        </p:spPr>
        <p:txBody>
          <a:bodyPr>
            <a:normAutofit/>
          </a:bodyPr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The BCS Royal Charter…..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401" y="2018904"/>
            <a:ext cx="8514598" cy="5328592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US" sz="10400" dirty="0"/>
              <a:t>The </a:t>
            </a:r>
            <a:r>
              <a:rPr lang="en-US" sz="10400" dirty="0">
                <a:solidFill>
                  <a:srgbClr val="FFFF00"/>
                </a:solidFill>
              </a:rPr>
              <a:t>most important rules </a:t>
            </a:r>
            <a:r>
              <a:rPr lang="en-US" sz="10400" dirty="0"/>
              <a:t>of (</a:t>
            </a:r>
            <a:r>
              <a:rPr lang="en-US" sz="10400" dirty="0">
                <a:solidFill>
                  <a:srgbClr val="00B0F0"/>
                </a:solidFill>
              </a:rPr>
              <a:t>BCS</a:t>
            </a:r>
            <a:r>
              <a:rPr lang="en-US" sz="10400" dirty="0"/>
              <a:t>) can be summarized as follows:</a:t>
            </a:r>
          </a:p>
          <a:p>
            <a:pPr marL="0" indent="0" algn="just">
              <a:buNone/>
            </a:pPr>
            <a:endParaRPr lang="en-US" sz="10400" dirty="0"/>
          </a:p>
          <a:p>
            <a:pPr marL="339725" indent="-339725" algn="just">
              <a:buFont typeface="+mj-lt"/>
              <a:buAutoNum type="arabicPeriod"/>
            </a:pPr>
            <a:r>
              <a:rPr lang="en-US" sz="10400" dirty="0"/>
              <a:t> Establishing a </a:t>
            </a:r>
            <a:r>
              <a:rPr lang="en-US" sz="10400" dirty="0">
                <a:solidFill>
                  <a:srgbClr val="FFFF00"/>
                </a:solidFill>
              </a:rPr>
              <a:t>code of conduct </a:t>
            </a:r>
            <a:r>
              <a:rPr lang="en-US" sz="10400" dirty="0"/>
              <a:t>to regulate the way members of the body </a:t>
            </a:r>
            <a:r>
              <a:rPr lang="en-US" sz="10400" dirty="0">
                <a:solidFill>
                  <a:srgbClr val="FFFF00"/>
                </a:solidFill>
              </a:rPr>
              <a:t>behave in their professional lives</a:t>
            </a:r>
            <a:r>
              <a:rPr lang="en-US" sz="10400" dirty="0"/>
              <a:t> and a </a:t>
            </a:r>
            <a:r>
              <a:rPr lang="en-US" sz="104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disciplinary procedure to discipline members who breach this code;</a:t>
            </a:r>
          </a:p>
          <a:p>
            <a:pPr marL="339725" indent="-339725" algn="just">
              <a:buFont typeface="+mj-lt"/>
              <a:buAutoNum type="arabicPeriod"/>
            </a:pPr>
            <a:endParaRPr lang="en-US" sz="104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98463" indent="-398463" algn="just">
              <a:buFont typeface="+mj-lt"/>
              <a:buAutoNum type="arabicPeriod"/>
            </a:pPr>
            <a:r>
              <a:rPr lang="en-US" sz="10400" dirty="0"/>
              <a:t>Promoting education in the field of Computing</a:t>
            </a:r>
            <a:r>
              <a:rPr lang="en-US" sz="10400" dirty="0" smtClean="0"/>
              <a:t>;</a:t>
            </a:r>
          </a:p>
          <a:p>
            <a:pPr marL="398463" indent="-398463" algn="just">
              <a:buFont typeface="+mj-lt"/>
              <a:buAutoNum type="arabicPeriod"/>
            </a:pPr>
            <a:endParaRPr lang="en-US" sz="10400" dirty="0"/>
          </a:p>
          <a:p>
            <a:pPr marL="339725" indent="-339725" algn="just">
              <a:buFont typeface="+mj-lt"/>
              <a:buAutoNum type="arabicPeriod"/>
            </a:pPr>
            <a:r>
              <a:rPr lang="en-US" sz="10400" dirty="0" smtClean="0"/>
              <a:t> Setting </a:t>
            </a:r>
            <a:r>
              <a:rPr lang="en-US" sz="10400" u="sng" dirty="0" smtClean="0"/>
              <a:t>standards of education </a:t>
            </a:r>
            <a:r>
              <a:rPr lang="en-US" sz="10400" dirty="0" smtClean="0"/>
              <a:t>and </a:t>
            </a:r>
            <a:r>
              <a:rPr lang="en-US" sz="10400" u="sng" dirty="0" smtClean="0"/>
              <a:t>experience</a:t>
            </a:r>
            <a:r>
              <a:rPr lang="en-US" sz="10400" dirty="0" smtClean="0"/>
              <a:t> that must be met by </a:t>
            </a:r>
            <a:r>
              <a:rPr lang="en-US" sz="10400" u="sng" dirty="0" smtClean="0"/>
              <a:t>people wishing to become members of the body</a:t>
            </a:r>
            <a:r>
              <a:rPr lang="en-US" sz="12800" dirty="0"/>
              <a:t>.</a:t>
            </a:r>
            <a:endParaRPr lang="en-US" sz="12800" dirty="0" smtClean="0"/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E6D998-915E-45C5-AB72-D2D37CE0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43148" y="6301313"/>
            <a:ext cx="2057400" cy="365125"/>
          </a:xfrm>
        </p:spPr>
        <p:txBody>
          <a:bodyPr/>
          <a:lstStyle/>
          <a:p>
            <a:pPr>
              <a:defRPr/>
            </a:pPr>
            <a:fld id="{8B4423BF-6436-4A3E-A6D9-CAB46D22541E}" type="datetime1">
              <a:rPr lang="en-US" smtClean="0"/>
              <a:t>9/14/2021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208" y="6301313"/>
            <a:ext cx="483467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FAST-NUCES 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2EF03-4AEF-44DC-B164-9DCE0870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656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472" y="901043"/>
            <a:ext cx="8229600" cy="609600"/>
          </a:xfrm>
        </p:spPr>
        <p:txBody>
          <a:bodyPr>
            <a:normAutofit/>
          </a:bodyPr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The BCS Royal Charter…..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91" y="2348880"/>
            <a:ext cx="8569581" cy="4735268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US" sz="10400" dirty="0"/>
              <a:t>4. </a:t>
            </a:r>
            <a:r>
              <a:rPr lang="en-US" sz="10400" u="sng" dirty="0"/>
              <a:t>Establishing mechanisms for </a:t>
            </a:r>
            <a:r>
              <a:rPr lang="en-US" sz="10400" u="sng" dirty="0" smtClean="0"/>
              <a:t>disseminating</a:t>
            </a:r>
            <a:r>
              <a:rPr lang="en-US" sz="10400" u="sng" dirty="0"/>
              <a:t> </a:t>
            </a:r>
            <a:r>
              <a:rPr lang="en-US" sz="10400" u="sng" dirty="0" smtClean="0"/>
              <a:t>knowledge</a:t>
            </a:r>
            <a:r>
              <a:rPr lang="en-US" sz="10400" dirty="0" smtClean="0"/>
              <a:t> </a:t>
            </a:r>
            <a:r>
              <a:rPr lang="en-US" sz="10400" dirty="0"/>
              <a:t>of good practice and </a:t>
            </a:r>
            <a:r>
              <a:rPr lang="en-US" sz="10400" dirty="0" smtClean="0"/>
              <a:t>new</a:t>
            </a:r>
            <a:r>
              <a:rPr lang="en-US" sz="10400" dirty="0"/>
              <a:t> </a:t>
            </a:r>
            <a:r>
              <a:rPr lang="en-US" sz="10400" dirty="0" smtClean="0"/>
              <a:t>developments </a:t>
            </a:r>
            <a:r>
              <a:rPr lang="en-US" sz="10400" dirty="0"/>
              <a:t>to its members, </a:t>
            </a:r>
            <a:r>
              <a:rPr lang="en-US" sz="10400" u="sng" dirty="0" smtClean="0"/>
              <a:t>through </a:t>
            </a:r>
            <a:r>
              <a:rPr lang="en-US" sz="10400" u="sng" dirty="0"/>
              <a:t>publications &amp; conferences and </a:t>
            </a:r>
            <a:r>
              <a:rPr lang="en-US" sz="10400" u="sng" dirty="0" smtClean="0"/>
              <a:t>also increasingly </a:t>
            </a:r>
            <a:r>
              <a:rPr lang="en-US" sz="10400" u="sng" dirty="0"/>
              <a:t>using the Internet;</a:t>
            </a:r>
          </a:p>
          <a:p>
            <a:pPr algn="just">
              <a:buFont typeface="+mj-lt"/>
              <a:buAutoNum type="arabicPeriod"/>
            </a:pPr>
            <a:endParaRPr lang="en-US" sz="1400" dirty="0"/>
          </a:p>
          <a:p>
            <a:pPr marL="0" indent="0" algn="just">
              <a:buNone/>
            </a:pPr>
            <a:r>
              <a:rPr lang="en-US" sz="10400" dirty="0"/>
              <a:t>5. To promote and support standards and</a:t>
            </a:r>
            <a:br>
              <a:rPr lang="en-US" sz="10400" dirty="0"/>
            </a:br>
            <a:r>
              <a:rPr lang="en-US" sz="10400" dirty="0"/>
              <a:t>    codes of practice;</a:t>
            </a:r>
          </a:p>
          <a:p>
            <a:pPr marL="914400" indent="-914400" algn="just">
              <a:buFont typeface="+mj-lt"/>
              <a:buAutoNum type="arabicPeriod"/>
            </a:pPr>
            <a:endParaRPr lang="en-US" sz="4900" dirty="0"/>
          </a:p>
          <a:p>
            <a:pPr marL="0" indent="0" algn="just">
              <a:buNone/>
            </a:pPr>
            <a:r>
              <a:rPr lang="en-US" sz="10400" dirty="0"/>
              <a:t>6. To advise government &amp; regulatory bodies</a:t>
            </a:r>
            <a:br>
              <a:rPr lang="en-US" sz="10400" dirty="0"/>
            </a:br>
            <a:r>
              <a:rPr lang="en-US" sz="10400" dirty="0"/>
              <a:t>    about matters within its area of expertise.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7F2AC-9D38-4268-A844-6F81229C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086646-9387-4D86-81FC-2F235A6CAA77}" type="datetime1">
              <a:rPr lang="en-US" smtClean="0"/>
              <a:t>9/14/2021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FAST-NUCES 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16D01-1FC6-4C31-B5B7-B523BD8C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253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16" y="986430"/>
            <a:ext cx="8229600" cy="610820"/>
          </a:xfrm>
        </p:spPr>
        <p:txBody>
          <a:bodyPr>
            <a:normAutofit/>
          </a:bodyPr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Professional Conduct…..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7" y="2132856"/>
            <a:ext cx="8443515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 Code is divided into following sections:</a:t>
            </a:r>
          </a:p>
          <a:p>
            <a:pPr marL="0" indent="0">
              <a:buNone/>
            </a:pPr>
            <a:r>
              <a:rPr lang="en-US" sz="3200" dirty="0"/>
              <a:t>1.  The Public Interest</a:t>
            </a:r>
          </a:p>
          <a:p>
            <a:pPr marL="0" indent="0">
              <a:buNone/>
            </a:pPr>
            <a:r>
              <a:rPr lang="en-US" sz="3200" dirty="0"/>
              <a:t>2.  Professional Competence and Integrity</a:t>
            </a:r>
          </a:p>
          <a:p>
            <a:pPr marL="0" indent="0">
              <a:buNone/>
            </a:pPr>
            <a:r>
              <a:rPr lang="en-US" sz="3200" dirty="0"/>
              <a:t>3.  Duty to the Relevant Authority</a:t>
            </a:r>
          </a:p>
          <a:p>
            <a:pPr marL="514350" indent="-514350">
              <a:buAutoNum type="arabicPeriod" startAt="4"/>
            </a:pPr>
            <a:r>
              <a:rPr lang="en-US" sz="3200" dirty="0"/>
              <a:t>Duty to the Profession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The </a:t>
            </a:r>
            <a:r>
              <a:rPr lang="en-US" sz="3200" dirty="0">
                <a:solidFill>
                  <a:srgbClr val="FFFF00"/>
                </a:solidFill>
              </a:rPr>
              <a:t>highlighted text </a:t>
            </a:r>
            <a:r>
              <a:rPr lang="en-US" sz="3200" dirty="0"/>
              <a:t>of the code is as follows: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F67D0-7E90-403A-91AF-CB5E8C31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91716" y="6272685"/>
            <a:ext cx="2057400" cy="365125"/>
          </a:xfrm>
        </p:spPr>
        <p:txBody>
          <a:bodyPr/>
          <a:lstStyle/>
          <a:p>
            <a:pPr>
              <a:defRPr/>
            </a:pPr>
            <a:fld id="{B95A12AD-2593-4C34-B27B-0D70CBFF2383}" type="datetime1">
              <a:rPr lang="en-US" smtClean="0"/>
              <a:t>9/14/2021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15616" y="6336763"/>
            <a:ext cx="483467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FAST-NUCES 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0C364-FAD6-4B85-8222-142A6707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126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990434"/>
            <a:ext cx="8229600" cy="610820"/>
          </a:xfrm>
        </p:spPr>
        <p:txBody>
          <a:bodyPr>
            <a:normAutofit/>
          </a:bodyPr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The Public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281" y="1969310"/>
            <a:ext cx="8712967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/>
              <a:t>You shall:</a:t>
            </a:r>
          </a:p>
          <a:p>
            <a:pPr marL="0" indent="0" algn="just">
              <a:buNone/>
            </a:pPr>
            <a:r>
              <a:rPr lang="en-US" i="1" dirty="0">
                <a:solidFill>
                  <a:srgbClr val="00B0F0"/>
                </a:solidFill>
              </a:rPr>
              <a:t>a) </a:t>
            </a:r>
            <a:r>
              <a:rPr lang="en-US" i="1" dirty="0"/>
              <a:t>have </a:t>
            </a:r>
            <a:r>
              <a:rPr lang="en-US" i="1" u="sng" dirty="0"/>
              <a:t>due regard for public health</a:t>
            </a:r>
            <a:r>
              <a:rPr lang="en-US" i="1" dirty="0"/>
              <a:t>, privacy, security and wellbeing of others and the environment.</a:t>
            </a:r>
          </a:p>
          <a:p>
            <a:pPr marL="0" indent="0" algn="just">
              <a:buNone/>
            </a:pPr>
            <a:r>
              <a:rPr lang="en-US" i="1" dirty="0">
                <a:solidFill>
                  <a:srgbClr val="00B0F0"/>
                </a:solidFill>
              </a:rPr>
              <a:t>b) </a:t>
            </a:r>
            <a:r>
              <a:rPr lang="en-US" i="1" dirty="0"/>
              <a:t>have </a:t>
            </a:r>
            <a:r>
              <a:rPr lang="en-US" i="1" u="sng" dirty="0"/>
              <a:t>due </a:t>
            </a:r>
            <a:r>
              <a:rPr lang="en-US" i="1" u="sng" dirty="0" smtClean="0"/>
              <a:t>respect </a:t>
            </a:r>
            <a:r>
              <a:rPr lang="en-US" i="1" u="sng" dirty="0"/>
              <a:t>for the legitimate rights of Third Parties</a:t>
            </a:r>
            <a:r>
              <a:rPr lang="en-US" i="1" dirty="0"/>
              <a:t>.</a:t>
            </a:r>
          </a:p>
          <a:p>
            <a:pPr marL="0" indent="0" algn="just">
              <a:buNone/>
            </a:pPr>
            <a:r>
              <a:rPr lang="en-US" i="1" dirty="0">
                <a:solidFill>
                  <a:srgbClr val="00B0F0"/>
                </a:solidFill>
              </a:rPr>
              <a:t>c) </a:t>
            </a:r>
            <a:r>
              <a:rPr lang="en-US" i="1" u="sng" dirty="0"/>
              <a:t>conduct your professional activities without discrimination </a:t>
            </a:r>
            <a:r>
              <a:rPr lang="en-US" i="1" dirty="0"/>
              <a:t>on the grounds of gender, marital status, nationality, color, race, ethnic origin, religion, age or disability, or of any other condition or requirement </a:t>
            </a:r>
          </a:p>
          <a:p>
            <a:pPr marL="0" indent="0" algn="just">
              <a:buNone/>
            </a:pPr>
            <a:r>
              <a:rPr lang="en-US" i="1" dirty="0">
                <a:solidFill>
                  <a:srgbClr val="00B0F0"/>
                </a:solidFill>
              </a:rPr>
              <a:t>d) </a:t>
            </a:r>
            <a:r>
              <a:rPr lang="en-US" i="1" u="sng" dirty="0"/>
              <a:t>promote equal access to the benefits of IT </a:t>
            </a:r>
            <a:r>
              <a:rPr lang="en-US" i="1" dirty="0"/>
              <a:t>and seek to promote the </a:t>
            </a:r>
            <a:r>
              <a:rPr lang="en-US" i="1" dirty="0" smtClean="0"/>
              <a:t>inclusion/addition of </a:t>
            </a:r>
            <a:r>
              <a:rPr lang="en-US" i="1" dirty="0"/>
              <a:t>all sectors in society wherever opportunities arise.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CC894-D47D-48FF-8F21-54432E89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48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1" y="871493"/>
            <a:ext cx="8229600" cy="6108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Professional Competence and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2012743"/>
            <a:ext cx="8229601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You shall: </a:t>
            </a:r>
          </a:p>
          <a:p>
            <a:pPr marL="0" indent="0" algn="just">
              <a:buNone/>
            </a:pPr>
            <a:r>
              <a:rPr lang="en-US" i="1" dirty="0">
                <a:solidFill>
                  <a:srgbClr val="00B0F0"/>
                </a:solidFill>
              </a:rPr>
              <a:t>a)</a:t>
            </a:r>
            <a:r>
              <a:rPr lang="en-US" i="1" dirty="0"/>
              <a:t> Only </a:t>
            </a:r>
            <a:r>
              <a:rPr lang="en-US" i="1" u="sng" dirty="0"/>
              <a:t>undertake to do work</a:t>
            </a:r>
            <a:r>
              <a:rPr lang="en-US" i="1" dirty="0"/>
              <a:t>, or provide a service </a:t>
            </a:r>
            <a:r>
              <a:rPr lang="en-US" i="1" u="sng" dirty="0"/>
              <a:t>that is within your professional competence.</a:t>
            </a:r>
            <a:r>
              <a:rPr lang="en-US" i="1" dirty="0"/>
              <a:t> </a:t>
            </a:r>
          </a:p>
          <a:p>
            <a:pPr marL="0" indent="0" algn="just">
              <a:buNone/>
            </a:pPr>
            <a:endParaRPr lang="en-US" sz="1600" i="1" dirty="0"/>
          </a:p>
          <a:p>
            <a:pPr marL="0" indent="0" algn="just">
              <a:buNone/>
            </a:pPr>
            <a:r>
              <a:rPr lang="en-US" i="1" dirty="0">
                <a:solidFill>
                  <a:srgbClr val="00B0F0"/>
                </a:solidFill>
              </a:rPr>
              <a:t>b)</a:t>
            </a:r>
            <a:r>
              <a:rPr lang="en-US" i="1" dirty="0"/>
              <a:t> </a:t>
            </a:r>
            <a:r>
              <a:rPr lang="en-US" i="1" u="sng" dirty="0"/>
              <a:t>NOT claim any level of competence</a:t>
            </a:r>
            <a:r>
              <a:rPr lang="en-US" i="1" dirty="0"/>
              <a:t> that you </a:t>
            </a:r>
            <a:r>
              <a:rPr lang="en-US" i="1" u="sng" dirty="0"/>
              <a:t>do not possess.</a:t>
            </a:r>
            <a:endParaRPr lang="en-US" sz="1600" i="1" u="sng" dirty="0"/>
          </a:p>
          <a:p>
            <a:pPr marL="0" indent="0" algn="just">
              <a:buNone/>
            </a:pPr>
            <a:endParaRPr lang="en-US" sz="1200" i="1" dirty="0">
              <a:solidFill>
                <a:srgbClr val="00B0F0"/>
              </a:solidFill>
            </a:endParaRPr>
          </a:p>
          <a:p>
            <a:pPr marL="0" indent="0" algn="just">
              <a:buNone/>
            </a:pPr>
            <a:r>
              <a:rPr lang="en-US" i="1" dirty="0">
                <a:solidFill>
                  <a:srgbClr val="00B0F0"/>
                </a:solidFill>
              </a:rPr>
              <a:t>c)</a:t>
            </a:r>
            <a:r>
              <a:rPr lang="en-US" i="1" dirty="0"/>
              <a:t> </a:t>
            </a:r>
            <a:r>
              <a:rPr lang="en-US" i="1" u="sng" dirty="0"/>
              <a:t>Develop your professional knowledge, skills and competence on a continuing basis</a:t>
            </a:r>
            <a:r>
              <a:rPr lang="en-US" i="1" dirty="0"/>
              <a:t>, maintaining awareness of technological developments, procedures, and standards that are relevant to your field.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7A69C-B9A7-420E-B6C5-F1007542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21165" y="6377272"/>
            <a:ext cx="2057400" cy="365125"/>
          </a:xfrm>
        </p:spPr>
        <p:txBody>
          <a:bodyPr/>
          <a:lstStyle/>
          <a:p>
            <a:pPr>
              <a:defRPr/>
            </a:pPr>
            <a:fld id="{A614DCD8-5A94-4AB2-9322-91C2C6738463}" type="datetime1">
              <a:rPr lang="en-US" smtClean="0"/>
              <a:t>9/14/2021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83768" y="6287476"/>
            <a:ext cx="483467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FAST-NUCES 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87E40-F852-4ABA-9FE8-07D41D94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06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4479</TotalTime>
  <Words>1042</Words>
  <Application>Microsoft Office PowerPoint</Application>
  <PresentationFormat>On-screen Show (4:3)</PresentationFormat>
  <Paragraphs>122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Verdana</vt:lpstr>
      <vt:lpstr>1_Custom Design</vt:lpstr>
      <vt:lpstr>Custom Design</vt:lpstr>
      <vt:lpstr>Berlin</vt:lpstr>
      <vt:lpstr>Professional Bodies in Computing</vt:lpstr>
      <vt:lpstr>DEVELOPMENT OF PROFESSIONAL BODIES IN  COMPUTING</vt:lpstr>
      <vt:lpstr>DEVELOPMENT OF PROFESSIONAL BODIES IN COMPUTING……</vt:lpstr>
      <vt:lpstr>The BCS Royal Charter</vt:lpstr>
      <vt:lpstr>The BCS Royal Charter…..</vt:lpstr>
      <vt:lpstr>The BCS Royal Charter…..</vt:lpstr>
      <vt:lpstr>Professional Conduct…..</vt:lpstr>
      <vt:lpstr>The Public Interest</vt:lpstr>
      <vt:lpstr>Professional Competence and Integrity</vt:lpstr>
      <vt:lpstr>Professional Competence and Integrity…..</vt:lpstr>
      <vt:lpstr>Duty to the Relevant Authority</vt:lpstr>
      <vt:lpstr>Duty to the Relevant Authority….</vt:lpstr>
      <vt:lpstr>Duty to the Profession</vt:lpstr>
      <vt:lpstr>Duty to the Profession…..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 and the legal system</dc:title>
  <dc:creator>Frank Bott</dc:creator>
  <cp:lastModifiedBy>Saeeda Kanwal</cp:lastModifiedBy>
  <cp:revision>286</cp:revision>
  <dcterms:created xsi:type="dcterms:W3CDTF">2003-09-22T09:02:33Z</dcterms:created>
  <dcterms:modified xsi:type="dcterms:W3CDTF">2021-09-14T05:55:32Z</dcterms:modified>
</cp:coreProperties>
</file>