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4"/>
  </p:notesMasterIdLst>
  <p:sldIdLst>
    <p:sldId id="31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047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5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91fd57_0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e91fd57_0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24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e91fd57_0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e91fd57_0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80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91fd57_0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6e91fd57_0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61358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e91fd57_0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e91fd57_0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76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e91fd57_0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e91fd57_0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3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e91fd57_0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e91fd57_0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117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e91fd57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e91fd57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793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e91fd57_0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e91fd57_0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54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e91fd57_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e91fd57_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0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e91fd57_0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e91fd57_0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50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6e91fd57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6e91fd57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rules?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clarify what “append-only” means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1884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e91fd57_0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e91fd57_0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 spam/griefing. Transfer to another cryptocurrency. Fidelity bond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481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e91fd57_0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6e91fd57_0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55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e91fd57_0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e91fd57_0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496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e91fd57_0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e91fd57_0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351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e91fd57_0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36e91fd57_0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09982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e91fd57_0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6e91fd57_0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Gavel from OpenClipArt.com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574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6e91fd57_0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6e91fd57_0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mostly dead thanks to Mt. Gox, Instawallet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8575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e91fd57_0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6e91fd57_0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Bob never paid?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0002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ed44a4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ed44a4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23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ed44a4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ed44a4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39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e91fd5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6e91fd5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09983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e91fd57_0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36e91fd57_0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41961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e91fd57_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e91fd57_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57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e91fd57_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6e91fd57_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982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e91fd57_0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6e91fd57_0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5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6e91fd57_0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6e91fd57_0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61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ed44a44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6ed44a44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86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e91fd57_0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e91fd57_0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082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e91fd57_0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36e91fd57_0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05088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6e91fd57_0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6e91fd57_0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150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6e91fd57_0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6e91fd57_0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geographic topology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 nodes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formal way of leaving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38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8f88b7d4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8f88b7d4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0424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6e91fd57_0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6e91fd57_0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are propagated in the “pending transaction pool”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287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e91fd57_0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6e91fd57_0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660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e91fd57_0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e91fd57_0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4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e91fd57_0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6e91fd57_0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83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6e91fd57_0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6e91fd57_0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433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6e91fd57_0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6e91fd57_0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40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6e91fd57_0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6e91fd57_0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488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6e91fd57_0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6e91fd57_0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3175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e91fd57_0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e91fd57_0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545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6e91fd57_0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6e91fd57_0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51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e91fd57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e91fd57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a “change address”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734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6e91fd57_0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6e91fd57_0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called “lightweight nodes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SPV “Simplied Payment Verification”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9625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6ed44a44_7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6ed44a44_7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Bitcoin == “Satoshi “client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Satoshi client=historical only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34278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6e91fd57_0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36e91fd57_0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88132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6ed44a44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6ed44a44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7062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6ed44a44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6ed44a44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054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ed44a4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ed44a4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157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6ed44a4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6ed44a4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1. Hard-Fork</a:t>
            </a:r>
            <a:r>
              <a:rPr lang="en-US" dirty="0" smtClean="0"/>
              <a:t> is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radical change to the protocol that makes previously invalid blocks/transactions valid (or vice-versa).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Soft-Fork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software upgrade that is backward compatible with previous versions of the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1732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6e91fd57_0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6e91fd57_0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826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6ed44a44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6ed44a44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381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6ed44a44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6ed44a44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39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e91fd57_0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e91fd57_0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316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6e91fd57_0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6e91fd57_0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525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6ed44a44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g36ed44a44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972776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6ed44a44_7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6ed44a44_7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3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e91fd57_0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e91fd57_0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0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e91fd57_0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e91fd57_0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36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e91fd57_0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e91fd57_0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7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0300"/>
            <a:ext cx="5543550" cy="17145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200150"/>
            <a:ext cx="6172200" cy="1102519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CS-482: Introduction to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23982" y="4755008"/>
            <a:ext cx="2971800" cy="342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72" y="155396"/>
            <a:ext cx="8734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19" y="4755008"/>
            <a:ext cx="35910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15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transaction inputs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"in":[</a:t>
            </a:r>
            <a:br>
              <a:rPr lang="en" sz="2000"/>
            </a:br>
            <a:r>
              <a:rPr lang="en" sz="2000"/>
              <a:t>        {</a:t>
            </a:r>
            <a:br>
              <a:rPr lang="en" sz="2000"/>
            </a:br>
            <a:r>
              <a:rPr lang="en" sz="2000"/>
              <a:t>          "prev_out":{</a:t>
            </a:r>
            <a:br>
              <a:rPr lang="en" sz="2000"/>
            </a:br>
            <a:r>
              <a:rPr lang="en" sz="2000"/>
              <a:t>            "hash":"3be4...80260",</a:t>
            </a:r>
            <a:br>
              <a:rPr lang="en" sz="2000"/>
            </a:br>
            <a:r>
              <a:rPr lang="en" sz="2000"/>
              <a:t>            "n":0</a:t>
            </a:r>
            <a:br>
              <a:rPr lang="en" sz="2000"/>
            </a:br>
            <a:r>
              <a:rPr lang="en" sz="2000"/>
              <a:t>          }, </a:t>
            </a:r>
            <a:endParaRPr sz="20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"scriptSig":"30440....3f3a4ce81"</a:t>
            </a:r>
            <a:br>
              <a:rPr lang="en" sz="2000"/>
            </a:br>
            <a:r>
              <a:rPr lang="en" sz="2000"/>
              <a:t>        },</a:t>
            </a:r>
            <a:br>
              <a:rPr lang="en" sz="2000"/>
            </a:br>
            <a:r>
              <a:rPr lang="en" sz="2000"/>
              <a:t>      ...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],</a:t>
            </a:r>
            <a:endParaRPr sz="2000"/>
          </a:p>
        </p:txBody>
      </p:sp>
      <p:sp>
        <p:nvSpPr>
          <p:cNvPr id="153" name="Google Shape;153;p17"/>
          <p:cNvSpPr/>
          <p:nvPr/>
        </p:nvSpPr>
        <p:spPr>
          <a:xfrm>
            <a:off x="1846600" y="20110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1867300" y="3111475"/>
            <a:ext cx="234600" cy="340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280550" y="306992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80550" y="2011025"/>
            <a:ext cx="11733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80550" y="3797625"/>
            <a:ext cx="13296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(more inputs)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transaction outputs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"out":[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{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  "value":"10.12287097",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  "scriptPubKey":"OP_DUP OP_HASH160 69e...3d42e OP_EQUALVERIFY OP_CHECKSIG"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},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  ...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]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5" name="Google Shape;165;p18"/>
          <p:cNvSpPr/>
          <p:nvPr/>
        </p:nvSpPr>
        <p:spPr>
          <a:xfrm>
            <a:off x="1846600" y="2011025"/>
            <a:ext cx="297300" cy="340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280550" y="1873000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value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80550" y="2546750"/>
            <a:ext cx="11733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recipient address??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280550" y="3797625"/>
            <a:ext cx="1566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(more outputs)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536225" y="3156050"/>
            <a:ext cx="1895400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this soon...</a:t>
            </a:r>
            <a:endParaRPr/>
          </a:p>
        </p:txBody>
      </p:sp>
      <p:cxnSp>
        <p:nvCxnSpPr>
          <p:cNvPr id="171" name="Google Shape;171;p18"/>
          <p:cNvCxnSpPr>
            <a:stCxn id="168" idx="3"/>
          </p:cNvCxnSpPr>
          <p:nvPr/>
        </p:nvCxnSpPr>
        <p:spPr>
          <a:xfrm rot="10800000" flipH="1">
            <a:off x="1453850" y="2741900"/>
            <a:ext cx="5741400" cy="9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8"/>
          <p:cNvSpPr/>
          <p:nvPr/>
        </p:nvSpPr>
        <p:spPr>
          <a:xfrm>
            <a:off x="7186175" y="2291100"/>
            <a:ext cx="1500600" cy="574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 smtClean="0"/>
              <a:t>Bitcoin </a:t>
            </a:r>
            <a:r>
              <a:rPr lang="en" dirty="0"/>
              <a:t>scripts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“addresses” are really </a:t>
            </a:r>
            <a:r>
              <a:rPr lang="en" i="1"/>
              <a:t>scripts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“addresses” are </a:t>
            </a:r>
            <a:r>
              <a:rPr lang="en" i="1"/>
              <a:t>also</a:t>
            </a:r>
            <a:r>
              <a:rPr lang="en"/>
              <a:t> scripts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30440220...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0467d2c9...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138100" y="1293325"/>
            <a:ext cx="370800" cy="1617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138100" y="2977600"/>
            <a:ext cx="370800" cy="1617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19650" y="1890175"/>
            <a:ext cx="926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scriptSig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0" y="3540850"/>
            <a:ext cx="1334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scriptPubKey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TO VERIFY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: Concatenated script must execute completely with no errors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scripting language (“Script”)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Built for Bitcoin (inspired by Forth)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Simple, compact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Support for cryptography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Stack-based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Limits on time/memory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looping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script execution example</a:t>
            </a:r>
            <a:endParaRPr i="1"/>
          </a:p>
        </p:txBody>
      </p:sp>
      <p:sp>
        <p:nvSpPr>
          <p:cNvPr id="211" name="Google Shape;211;p23"/>
          <p:cNvSpPr txBox="1"/>
          <p:nvPr/>
        </p:nvSpPr>
        <p:spPr>
          <a:xfrm>
            <a:off x="0" y="4408325"/>
            <a:ext cx="8952900" cy="458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&lt;sig&gt; &lt;pubKey&gt; OP_DUP OP_HASH160 &lt;pubKeyHash?&gt; OP_EQUALVERIFY OP_CHECKSIG</a:t>
            </a:r>
            <a:endParaRPr sz="1500"/>
          </a:p>
        </p:txBody>
      </p:sp>
      <p:cxnSp>
        <p:nvCxnSpPr>
          <p:cNvPr id="212" name="Google Shape;212;p23"/>
          <p:cNvCxnSpPr/>
          <p:nvPr/>
        </p:nvCxnSpPr>
        <p:spPr>
          <a:xfrm>
            <a:off x="37287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1222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3"/>
          <p:cNvCxnSpPr/>
          <p:nvPr/>
        </p:nvCxnSpPr>
        <p:spPr>
          <a:xfrm>
            <a:off x="22908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3"/>
          <p:cNvCxnSpPr/>
          <p:nvPr/>
        </p:nvCxnSpPr>
        <p:spPr>
          <a:xfrm>
            <a:off x="33307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447645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6309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3"/>
          <p:cNvCxnSpPr/>
          <p:nvPr/>
        </p:nvCxnSpPr>
        <p:spPr>
          <a:xfrm>
            <a:off x="80512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3"/>
          <p:cNvSpPr/>
          <p:nvPr/>
        </p:nvSpPr>
        <p:spPr>
          <a:xfrm>
            <a:off x="2842800" y="28812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&lt;sig&gt;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633425" y="1000675"/>
            <a:ext cx="1137600" cy="20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74E13"/>
                </a:solidFill>
                <a:highlight>
                  <a:srgbClr val="F9F9F9"/>
                </a:highlight>
              </a:rPr>
              <a:t>✓</a:t>
            </a:r>
            <a:endParaRPr sz="9600" b="1">
              <a:solidFill>
                <a:srgbClr val="274E13"/>
              </a:solidFill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2842800" y="24069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2842800" y="19326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2842800" y="14583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&lt;pubKeyHash?&gt;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842800" y="1936225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842800" y="28812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script instructions</a:t>
            </a:r>
            <a:endParaRPr i="1"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256 opcodes total (15 disabled, 75 reserved)</a:t>
            </a:r>
            <a:endParaRPr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Arithmetic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If/then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Logic/data handling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Crypto!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Hashes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Signature verification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Multi-signature verification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OP_CHECKMULTISIG</a:t>
            </a:r>
            <a:endParaRPr i="1"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" sz="3600"/>
              <a:t>Built-in support for joint signatures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Specify </a:t>
            </a:r>
            <a:r>
              <a:rPr lang="en" sz="3600" i="1"/>
              <a:t>n</a:t>
            </a:r>
            <a:r>
              <a:rPr lang="en" sz="3600"/>
              <a:t> public keys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Specify </a:t>
            </a:r>
            <a:r>
              <a:rPr lang="en" sz="3600" i="1"/>
              <a:t>t</a:t>
            </a:r>
            <a:endParaRPr sz="3600" i="1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Verification requires </a:t>
            </a:r>
            <a:r>
              <a:rPr lang="en" sz="3600" i="1"/>
              <a:t>t</a:t>
            </a:r>
            <a:r>
              <a:rPr lang="en" sz="3600"/>
              <a:t> signatures</a:t>
            </a:r>
            <a:endParaRPr sz="360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50" y="3688900"/>
            <a:ext cx="1187276" cy="1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2577225" y="4012125"/>
            <a:ext cx="62931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BUG ALERT:</a:t>
            </a: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 Extra data value popped from the stack and ignored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8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scripts in practice (as of 2014)</a:t>
            </a:r>
            <a:endParaRPr i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Most nodes whitelist known scripts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99.9% are simple signature checks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~0.01% are MULTISIG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~0.01% are </a:t>
            </a:r>
            <a:r>
              <a:rPr lang="en" sz="3600">
                <a:solidFill>
                  <a:srgbClr val="0000FF"/>
                </a:solidFill>
              </a:rPr>
              <a:t>Pay-to-Script-Hash</a:t>
            </a:r>
            <a:endParaRPr sz="3600">
              <a:solidFill>
                <a:srgbClr val="0000FF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" sz="3600">
                <a:solidFill>
                  <a:srgbClr val="000000"/>
                </a:solidFill>
              </a:rPr>
              <a:t>Remainder are errors, proof-of-burn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576025" y="2484350"/>
            <a:ext cx="2024100" cy="386400"/>
          </a:xfrm>
          <a:prstGeom prst="wedgeRectCallout">
            <a:avLst>
              <a:gd name="adj1" fmla="val -26704"/>
              <a:gd name="adj2" fmla="val 10001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on this soon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 b="0"/>
              <a:t>Bitcoin consensus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07000" cy="22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Bitcoin consensus gives us:</a:t>
            </a:r>
            <a:endParaRPr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Append-only ledger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Decentralized consensus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Miners to validate transactions</a:t>
            </a:r>
            <a:endParaRPr i="1"/>
          </a:p>
        </p:txBody>
      </p:sp>
      <p:sp>
        <p:nvSpPr>
          <p:cNvPr id="37" name="Google Shape;37;p9"/>
          <p:cNvSpPr txBox="1"/>
          <p:nvPr/>
        </p:nvSpPr>
        <p:spPr>
          <a:xfrm>
            <a:off x="457200" y="3054600"/>
            <a:ext cx="8449500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assuming a currency exists to motivate miners!</a:t>
            </a:r>
            <a:endParaRPr sz="3000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Proof-of-burn</a:t>
            </a:r>
            <a:endParaRPr i="1"/>
          </a:p>
        </p:txBody>
      </p:sp>
      <p:sp>
        <p:nvSpPr>
          <p:cNvPr id="252" name="Google Shape;252;p27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OP_RETURN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&lt;arbitrary data&gt;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nothing’s going to redeem that ☹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senders specify scripts?</a:t>
            </a:r>
            <a:endParaRPr i="1"/>
          </a:p>
        </p:txBody>
      </p:sp>
      <p:sp>
        <p:nvSpPr>
          <p:cNvPr id="259" name="Google Shape;259;p28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5548350" y="1357075"/>
            <a:ext cx="2696100" cy="194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5907225" y="1278975"/>
            <a:ext cx="1573500" cy="561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 Box</a:t>
            </a:r>
            <a:endParaRPr b="1"/>
          </a:p>
        </p:txBody>
      </p:sp>
      <p:cxnSp>
        <p:nvCxnSpPr>
          <p:cNvPr id="262" name="Google Shape;262;p28"/>
          <p:cNvCxnSpPr/>
          <p:nvPr/>
        </p:nvCxnSpPr>
        <p:spPr>
          <a:xfrm>
            <a:off x="1950675" y="1858650"/>
            <a:ext cx="326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8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ready to pay for my purchases!</a:t>
            </a:r>
            <a:endParaRPr/>
          </a:p>
        </p:txBody>
      </p:sp>
      <p:cxnSp>
        <p:nvCxnSpPr>
          <p:cNvPr id="264" name="Google Shape;264;p28"/>
          <p:cNvCxnSpPr/>
          <p:nvPr/>
        </p:nvCxnSpPr>
        <p:spPr>
          <a:xfrm rot="10800000">
            <a:off x="1950725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28"/>
          <p:cNvSpPr txBox="1"/>
          <p:nvPr/>
        </p:nvSpPr>
        <p:spPr>
          <a:xfrm>
            <a:off x="2097900" y="2520475"/>
            <a:ext cx="32664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Cool! Well we’re using MULTISIG now, so include a script requiring 2 of our 3 account managers to approve. Don’t get any of those details wrong. Thanks for shopping at Big Box!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-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1324925" y="1143550"/>
            <a:ext cx="533700" cy="4509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?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use the hash of redemption script</a:t>
            </a:r>
            <a:endParaRPr i="1"/>
          </a:p>
        </p:txBody>
      </p:sp>
      <p:sp>
        <p:nvSpPr>
          <p:cNvPr id="273" name="Google Shape;273;p29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“Pay to Script Hash”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853775" y="1393288"/>
            <a:ext cx="6390600" cy="15171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1853775" y="2910388"/>
            <a:ext cx="6390600" cy="1517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&lt;pubkey&gt;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OP_CHECKSIG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to script hash</a:t>
            </a:r>
            <a:endParaRPr i="1"/>
          </a:p>
        </p:txBody>
      </p:sp>
      <p:sp>
        <p:nvSpPr>
          <p:cNvPr id="283" name="Google Shape;283;p30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5548350" y="1357075"/>
            <a:ext cx="2696100" cy="194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5907225" y="1278975"/>
            <a:ext cx="1573500" cy="561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 Box</a:t>
            </a:r>
            <a:endParaRPr b="1"/>
          </a:p>
        </p:txBody>
      </p:sp>
      <p:cxnSp>
        <p:nvCxnSpPr>
          <p:cNvPr id="286" name="Google Shape;286;p30"/>
          <p:cNvCxnSpPr/>
          <p:nvPr/>
        </p:nvCxnSpPr>
        <p:spPr>
          <a:xfrm>
            <a:off x="1950675" y="1858650"/>
            <a:ext cx="326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0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ready to pay for my purchases!</a:t>
            </a:r>
            <a:endParaRPr/>
          </a:p>
        </p:txBody>
      </p:sp>
      <p:cxnSp>
        <p:nvCxnSpPr>
          <p:cNvPr id="288" name="Google Shape;288;p30"/>
          <p:cNvCxnSpPr/>
          <p:nvPr/>
        </p:nvCxnSpPr>
        <p:spPr>
          <a:xfrm rot="10800000">
            <a:off x="1950725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30"/>
          <p:cNvSpPr txBox="1"/>
          <p:nvPr/>
        </p:nvSpPr>
        <p:spPr>
          <a:xfrm>
            <a:off x="2097900" y="2520475"/>
            <a:ext cx="32664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Great! Here’s our address: 0x3454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 smtClean="0"/>
              <a:t>Applications </a:t>
            </a:r>
            <a:r>
              <a:rPr lang="en" dirty="0"/>
              <a:t>of Bitcoin scripts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Escrow transactions</a:t>
            </a:r>
            <a:endParaRPr i="1"/>
          </a:p>
        </p:txBody>
      </p:sp>
      <p:sp>
        <p:nvSpPr>
          <p:cNvPr id="301" name="Google Shape;301;p32"/>
          <p:cNvSpPr/>
          <p:nvPr/>
        </p:nvSpPr>
        <p:spPr>
          <a:xfrm>
            <a:off x="145663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7112288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1745900" y="4069650"/>
            <a:ext cx="5366400" cy="976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buy online from Bob. Alice doesn’t want to pay until after Bob ships.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doesn’t want to ship until after Alice pays.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1894925" y="4069650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2-of-3 of Alice, Bob, Judy (MULTISIG)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7511438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544813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725222" y="927900"/>
            <a:ext cx="1019100" cy="933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3692138" y="2647738"/>
            <a:ext cx="1299900" cy="857400"/>
          </a:xfrm>
          <a:prstGeom prst="cube">
            <a:avLst>
              <a:gd name="adj" fmla="val 25000"/>
            </a:avLst>
          </a:prstGeom>
          <a:solidFill>
            <a:srgbClr val="B45F0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Alice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Bob</a:t>
            </a:r>
            <a:endParaRPr/>
          </a:p>
        </p:txBody>
      </p:sp>
      <p:cxnSp>
        <p:nvCxnSpPr>
          <p:cNvPr id="309" name="Google Shape;309;p32"/>
          <p:cNvCxnSpPr/>
          <p:nvPr/>
        </p:nvCxnSpPr>
        <p:spPr>
          <a:xfrm rot="10800000">
            <a:off x="1598050" y="3683875"/>
            <a:ext cx="545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32"/>
          <p:cNvSpPr/>
          <p:nvPr/>
        </p:nvSpPr>
        <p:spPr>
          <a:xfrm>
            <a:off x="1916250" y="1666675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Bob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1" name="Google Shape;311;p32"/>
          <p:cNvCxnSpPr/>
          <p:nvPr/>
        </p:nvCxnSpPr>
        <p:spPr>
          <a:xfrm>
            <a:off x="2228300" y="2157275"/>
            <a:ext cx="213000" cy="200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2"/>
          <p:cNvSpPr txBox="1"/>
          <p:nvPr/>
        </p:nvSpPr>
        <p:spPr>
          <a:xfrm>
            <a:off x="2766350" y="1063400"/>
            <a:ext cx="3151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(normal case)</a:t>
            </a:r>
            <a:endParaRPr sz="3000"/>
          </a:p>
        </p:txBody>
      </p:sp>
      <p:sp>
        <p:nvSpPr>
          <p:cNvPr id="313" name="Google Shape;313;p32"/>
          <p:cNvSpPr/>
          <p:nvPr/>
        </p:nvSpPr>
        <p:spPr>
          <a:xfrm>
            <a:off x="4858875" y="2952013"/>
            <a:ext cx="133164" cy="248886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/>
          <p:nvPr/>
        </p:nvSpPr>
        <p:spPr>
          <a:xfrm rot="4877682">
            <a:off x="4221398" y="2553954"/>
            <a:ext cx="213000" cy="398024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1906225" y="1693938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JUDY)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853350" y="1007075"/>
            <a:ext cx="3151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(disputed case)</a:t>
            </a:r>
            <a:endParaRPr sz="3000"/>
          </a:p>
        </p:txBody>
      </p:sp>
      <p:sp>
        <p:nvSpPr>
          <p:cNvPr id="317" name="Google Shape;317;p32"/>
          <p:cNvSpPr txBox="1"/>
          <p:nvPr/>
        </p:nvSpPr>
        <p:spPr>
          <a:xfrm>
            <a:off x="863513" y="183857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Judy</a:t>
            </a:r>
            <a:endParaRPr/>
          </a:p>
        </p:txBody>
      </p: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00" y="656425"/>
            <a:ext cx="1299800" cy="18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/>
          <p:nvPr/>
        </p:nvSpPr>
        <p:spPr>
          <a:xfrm>
            <a:off x="7048875" y="2503500"/>
            <a:ext cx="1677900" cy="195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Green addresses</a:t>
            </a:r>
            <a:endParaRPr i="1"/>
          </a:p>
        </p:txBody>
      </p:sp>
      <p:sp>
        <p:nvSpPr>
          <p:cNvPr id="325" name="Google Shape;325;p33"/>
          <p:cNvSpPr/>
          <p:nvPr/>
        </p:nvSpPr>
        <p:spPr>
          <a:xfrm>
            <a:off x="145663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544813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7112288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3"/>
          <p:cNvSpPr txBox="1"/>
          <p:nvPr/>
        </p:nvSpPr>
        <p:spPr>
          <a:xfrm>
            <a:off x="7511438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1745900" y="4069650"/>
            <a:ext cx="5366400" cy="976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can’t wait 6 verifications to guard against double-spends, or is offline completely.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1197000"/>
            <a:ext cx="1306500" cy="1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/>
          <p:nvPr/>
        </p:nvSpPr>
        <p:spPr>
          <a:xfrm>
            <a:off x="1745900" y="3146375"/>
            <a:ext cx="5003100" cy="666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x to Bob, y to Bank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SIGNED(BANK)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7173146" y="2102475"/>
            <a:ext cx="1624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Faraday cage</a:t>
            </a:r>
            <a:endParaRPr/>
          </a:p>
        </p:txBody>
      </p:sp>
      <p:cxnSp>
        <p:nvCxnSpPr>
          <p:cNvPr id="333" name="Google Shape;333;p33"/>
          <p:cNvCxnSpPr/>
          <p:nvPr/>
        </p:nvCxnSpPr>
        <p:spPr>
          <a:xfrm rot="10800000" flipH="1">
            <a:off x="1518075" y="2308050"/>
            <a:ext cx="1562400" cy="57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33"/>
          <p:cNvSpPr txBox="1"/>
          <p:nvPr/>
        </p:nvSpPr>
        <p:spPr>
          <a:xfrm>
            <a:off x="14800" y="1886625"/>
            <a:ext cx="29118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me, Alice! Could you make out  a green payment to Bob?</a:t>
            </a: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3484913" y="232447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300" y="1284975"/>
            <a:ext cx="958800" cy="6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/>
          <p:nvPr/>
        </p:nvSpPr>
        <p:spPr>
          <a:xfrm>
            <a:off x="4452125" y="3218850"/>
            <a:ext cx="1756200" cy="4173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double spend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4563150" y="1063375"/>
            <a:ext cx="4234500" cy="771900"/>
          </a:xfrm>
          <a:prstGeom prst="wedgeEllipseCallout">
            <a:avLst>
              <a:gd name="adj1" fmla="val -49320"/>
              <a:gd name="adj2" fmla="val 592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004</a:t>
            </a:r>
            <a:r>
              <a:rPr lang="en"/>
              <a:t> days since last double spend!</a:t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5211200" y="1358275"/>
            <a:ext cx="417300" cy="204300"/>
          </a:xfrm>
          <a:prstGeom prst="rect">
            <a:avLst/>
          </a:prstGeom>
          <a:solidFill>
            <a:srgbClr val="CC687A">
              <a:alpha val="5885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Efficient micro-payments</a:t>
            </a:r>
            <a:endParaRPr i="1"/>
          </a:p>
        </p:txBody>
      </p:sp>
      <p:sp>
        <p:nvSpPr>
          <p:cNvPr id="345" name="Google Shape;345;p34"/>
          <p:cNvSpPr/>
          <p:nvPr/>
        </p:nvSpPr>
        <p:spPr>
          <a:xfrm>
            <a:off x="101263" y="31471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500413" y="445362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7112288" y="29860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7511438" y="429252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1745900" y="4069650"/>
            <a:ext cx="5366400" cy="976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 for each minute of phone service. She doesn’t want to incur a transaction fee every minute.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1818325" y="3714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01 to Bob, 99 to 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1818325" y="3222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02 to Bob, 98 to 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1818325" y="2730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03 to Bob, 97 to 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1818325" y="2238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04 to Bob, 96 to 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1818338" y="140492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1927888" y="1850700"/>
            <a:ext cx="772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1251750" y="2725450"/>
            <a:ext cx="1448700" cy="492000"/>
          </a:xfrm>
          <a:prstGeom prst="wedgeEllipseCallout">
            <a:avLst>
              <a:gd name="adj1" fmla="val -33454"/>
              <a:gd name="adj2" fmla="val 9435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done!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6391925" y="2655125"/>
            <a:ext cx="1553700" cy="492000"/>
          </a:xfrm>
          <a:prstGeom prst="wedgeEllipseCallout">
            <a:avLst>
              <a:gd name="adj1" fmla="val 32013"/>
              <a:gd name="adj2" fmla="val 92983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publish!</a:t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1589100" y="1491450"/>
            <a:ext cx="229200" cy="2667300"/>
          </a:xfrm>
          <a:prstGeom prst="leftBrace">
            <a:avLst>
              <a:gd name="adj1" fmla="val 8333"/>
              <a:gd name="adj2" fmla="val 1205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140375" y="1491450"/>
            <a:ext cx="1553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could be double-spends!</a:t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818338" y="44536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Bob/Alice (MULTISIG)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1818313" y="14049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2" name="Google Shape;362;p34"/>
          <p:cNvCxnSpPr/>
          <p:nvPr/>
        </p:nvCxnSpPr>
        <p:spPr>
          <a:xfrm flipH="1">
            <a:off x="2700250" y="4024925"/>
            <a:ext cx="62700" cy="6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4"/>
          <p:cNvCxnSpPr/>
          <p:nvPr/>
        </p:nvCxnSpPr>
        <p:spPr>
          <a:xfrm flipH="1">
            <a:off x="2637425" y="3489550"/>
            <a:ext cx="87300" cy="112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34"/>
          <p:cNvCxnSpPr/>
          <p:nvPr/>
        </p:nvCxnSpPr>
        <p:spPr>
          <a:xfrm flipH="1">
            <a:off x="2600550" y="2971450"/>
            <a:ext cx="99900" cy="168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34"/>
          <p:cNvCxnSpPr/>
          <p:nvPr/>
        </p:nvCxnSpPr>
        <p:spPr>
          <a:xfrm flipH="1">
            <a:off x="2600450" y="2552625"/>
            <a:ext cx="66900" cy="208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34"/>
          <p:cNvCxnSpPr/>
          <p:nvPr/>
        </p:nvCxnSpPr>
        <p:spPr>
          <a:xfrm flipH="1">
            <a:off x="2590825" y="1720875"/>
            <a:ext cx="9600" cy="294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4"/>
          <p:cNvSpPr txBox="1"/>
          <p:nvPr/>
        </p:nvSpPr>
        <p:spPr>
          <a:xfrm>
            <a:off x="1908700" y="1056450"/>
            <a:ext cx="4705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Bob never signs??</a:t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1818338" y="2375288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Alice, LOCK until time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endParaRPr sz="1800" i="1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1865800" y="2063675"/>
            <a:ext cx="49167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demands a timed refund transaction before starting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lock_time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{</a:t>
            </a:r>
            <a:br>
              <a:rPr lang="en" sz="2400"/>
            </a:br>
            <a:r>
              <a:rPr lang="en" sz="2400"/>
              <a:t>    "hash":"5a42590...b8b6b",</a:t>
            </a:r>
            <a:br>
              <a:rPr lang="en" sz="2400"/>
            </a:br>
            <a:r>
              <a:rPr lang="en" sz="2400"/>
              <a:t>      "ver":1,</a:t>
            </a:r>
            <a:br>
              <a:rPr lang="en" sz="2400"/>
            </a:br>
            <a:r>
              <a:rPr lang="en" sz="2400"/>
              <a:t>      "vin_sz":2,</a:t>
            </a:r>
            <a:br>
              <a:rPr lang="en" sz="2400"/>
            </a:br>
            <a:r>
              <a:rPr lang="en" sz="2400"/>
              <a:t>      "vout_sz":1,</a:t>
            </a:r>
            <a:br>
              <a:rPr lang="en" sz="2400"/>
            </a:br>
            <a:r>
              <a:rPr lang="en" sz="2400"/>
              <a:t>      "lock_time":315415,</a:t>
            </a:r>
            <a:br>
              <a:rPr lang="en" sz="2400"/>
            </a:br>
            <a:r>
              <a:rPr lang="en" sz="2400"/>
              <a:t>      "size":404,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</p:txBody>
      </p:sp>
      <p:sp>
        <p:nvSpPr>
          <p:cNvPr id="376" name="Google Shape;376;p35"/>
          <p:cNvSpPr/>
          <p:nvPr/>
        </p:nvSpPr>
        <p:spPr>
          <a:xfrm>
            <a:off x="4616400" y="3284750"/>
            <a:ext cx="3986100" cy="423300"/>
          </a:xfrm>
          <a:prstGeom prst="wedgeRectCallout">
            <a:avLst>
              <a:gd name="adj1" fmla="val -36192"/>
              <a:gd name="adj2" fmla="val -81461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index or real-world timestamp before which this transaction can’t be published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advanced scripts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Multiplayer lotteries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Hash pre-image challenges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Coin-swapping protocols</a:t>
            </a:r>
            <a:endParaRPr/>
          </a:p>
          <a:p>
            <a:pPr marL="18288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</a:pPr>
            <a:r>
              <a:rPr lang="en"/>
              <a:t>Don’t miss the lecture on anonymity!</a:t>
            </a:r>
            <a:endParaRPr/>
          </a:p>
        </p:txBody>
      </p:sp>
      <p:sp>
        <p:nvSpPr>
          <p:cNvPr id="383" name="Google Shape;383;p36"/>
          <p:cNvSpPr txBox="1"/>
          <p:nvPr/>
        </p:nvSpPr>
        <p:spPr>
          <a:xfrm>
            <a:off x="1383575" y="3733850"/>
            <a:ext cx="49311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“Smart contracts”</a:t>
            </a:r>
            <a:endParaRPr sz="3600" b="1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 smtClean="0"/>
              <a:t>Bitcoin </a:t>
            </a:r>
            <a:r>
              <a:rPr lang="en" dirty="0"/>
              <a:t>transactions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 smtClean="0"/>
              <a:t>Bitcoin </a:t>
            </a:r>
            <a:r>
              <a:rPr lang="en" dirty="0"/>
              <a:t>blocks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blocks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bundle transactions together?</a:t>
            </a:r>
            <a:endParaRPr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Single unit of work for miners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Limit length of hash-chain of blocks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Faster to verify history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9"/>
          <p:cNvGrpSpPr/>
          <p:nvPr/>
        </p:nvGrpSpPr>
        <p:grpSpPr>
          <a:xfrm>
            <a:off x="3891475" y="1671700"/>
            <a:ext cx="1344300" cy="702000"/>
            <a:chOff x="5333050" y="2139900"/>
            <a:chExt cx="1344300" cy="702000"/>
          </a:xfrm>
        </p:grpSpPr>
        <p:sp>
          <p:nvSpPr>
            <p:cNvPr id="400" name="Google Shape;400;p39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  <a:endParaRPr sz="18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block structure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2902675" y="1521228"/>
            <a:ext cx="2066550" cy="542892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404" name="Google Shape;404;p39"/>
          <p:cNvGrpSpPr/>
          <p:nvPr/>
        </p:nvGrpSpPr>
        <p:grpSpPr>
          <a:xfrm>
            <a:off x="1558375" y="1720925"/>
            <a:ext cx="1344300" cy="702000"/>
            <a:chOff x="5333050" y="2139900"/>
            <a:chExt cx="1344300" cy="702000"/>
          </a:xfrm>
        </p:grpSpPr>
        <p:sp>
          <p:nvSpPr>
            <p:cNvPr id="405" name="Google Shape;405;p39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  <a:endParaRPr sz="18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07" name="Google Shape;407;p39"/>
          <p:cNvSpPr/>
          <p:nvPr/>
        </p:nvSpPr>
        <p:spPr>
          <a:xfrm>
            <a:off x="550650" y="1558053"/>
            <a:ext cx="2066550" cy="542892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408" name="Google Shape;408;p39"/>
          <p:cNvGrpSpPr/>
          <p:nvPr/>
        </p:nvGrpSpPr>
        <p:grpSpPr>
          <a:xfrm>
            <a:off x="6243500" y="1671700"/>
            <a:ext cx="1344300" cy="702000"/>
            <a:chOff x="5333050" y="2139900"/>
            <a:chExt cx="1344300" cy="702000"/>
          </a:xfrm>
        </p:grpSpPr>
        <p:sp>
          <p:nvSpPr>
            <p:cNvPr id="409" name="Google Shape;409;p39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  <a:endParaRPr sz="18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5254700" y="1521228"/>
            <a:ext cx="2066550" cy="542892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12" name="Google Shape;412;p39"/>
          <p:cNvSpPr txBox="1"/>
          <p:nvPr/>
        </p:nvSpPr>
        <p:spPr>
          <a:xfrm>
            <a:off x="4332300" y="2858738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34804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54458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4111475" y="3093675"/>
            <a:ext cx="638367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16" name="Google Shape;416;p39"/>
          <p:cNvSpPr/>
          <p:nvPr/>
        </p:nvSpPr>
        <p:spPr>
          <a:xfrm flipH="1">
            <a:off x="5363557" y="3093675"/>
            <a:ext cx="766538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417" name="Google Shape;417;p39"/>
          <p:cNvCxnSpPr/>
          <p:nvPr/>
        </p:nvCxnSpPr>
        <p:spPr>
          <a:xfrm flipH="1">
            <a:off x="4980475" y="2272538"/>
            <a:ext cx="44400" cy="586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39"/>
          <p:cNvCxnSpPr>
            <a:endCxn id="419" idx="0"/>
          </p:cNvCxnSpPr>
          <p:nvPr/>
        </p:nvCxnSpPr>
        <p:spPr>
          <a:xfrm flipH="1">
            <a:off x="3237100" y="4008075"/>
            <a:ext cx="670500" cy="6837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39"/>
          <p:cNvCxnSpPr>
            <a:endCxn id="421" idx="0"/>
          </p:cNvCxnSpPr>
          <p:nvPr/>
        </p:nvCxnSpPr>
        <p:spPr>
          <a:xfrm>
            <a:off x="4546825" y="3972675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2708950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transaction</a:t>
            </a:r>
            <a:endParaRPr sz="1200"/>
          </a:p>
        </p:txBody>
      </p:sp>
      <p:sp>
        <p:nvSpPr>
          <p:cNvPr id="421" name="Google Shape;421;p39"/>
          <p:cNvSpPr txBox="1"/>
          <p:nvPr/>
        </p:nvSpPr>
        <p:spPr>
          <a:xfrm>
            <a:off x="4035475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transaction</a:t>
            </a:r>
            <a:endParaRPr sz="1200"/>
          </a:p>
        </p:txBody>
      </p:sp>
      <p:cxnSp>
        <p:nvCxnSpPr>
          <p:cNvPr id="422" name="Google Shape;422;p39"/>
          <p:cNvCxnSpPr>
            <a:endCxn id="423" idx="0"/>
          </p:cNvCxnSpPr>
          <p:nvPr/>
        </p:nvCxnSpPr>
        <p:spPr>
          <a:xfrm flipH="1">
            <a:off x="5890150" y="3959475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39"/>
          <p:cNvCxnSpPr>
            <a:endCxn id="425" idx="0"/>
          </p:cNvCxnSpPr>
          <p:nvPr/>
        </p:nvCxnSpPr>
        <p:spPr>
          <a:xfrm>
            <a:off x="6525050" y="3986175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5362000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transaction</a:t>
            </a:r>
            <a:endParaRPr sz="1200"/>
          </a:p>
        </p:txBody>
      </p:sp>
      <p:sp>
        <p:nvSpPr>
          <p:cNvPr id="425" name="Google Shape;425;p39"/>
          <p:cNvSpPr txBox="1"/>
          <p:nvPr/>
        </p:nvSpPr>
        <p:spPr>
          <a:xfrm>
            <a:off x="6790100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transaction</a:t>
            </a:r>
            <a:endParaRPr sz="1200"/>
          </a:p>
        </p:txBody>
      </p:sp>
      <p:sp>
        <p:nvSpPr>
          <p:cNvPr id="426" name="Google Shape;426;p39"/>
          <p:cNvSpPr/>
          <p:nvPr/>
        </p:nvSpPr>
        <p:spPr>
          <a:xfrm>
            <a:off x="284075" y="1260625"/>
            <a:ext cx="7785600" cy="131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2521250" y="2761225"/>
            <a:ext cx="5548500" cy="232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9"/>
          <p:cNvSpPr txBox="1"/>
          <p:nvPr/>
        </p:nvSpPr>
        <p:spPr>
          <a:xfrm>
            <a:off x="1225125" y="834500"/>
            <a:ext cx="2255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 of blocks</a:t>
            </a:r>
            <a:endParaRPr/>
          </a:p>
        </p:txBody>
      </p:sp>
      <p:sp>
        <p:nvSpPr>
          <p:cNvPr id="429" name="Google Shape;429;p39"/>
          <p:cNvSpPr txBox="1"/>
          <p:nvPr/>
        </p:nvSpPr>
        <p:spPr>
          <a:xfrm>
            <a:off x="168675" y="3463775"/>
            <a:ext cx="2352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tree (Merkle tree) of transactions in each block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a Bitcoin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1"/>
          </p:nvPr>
        </p:nvSpPr>
        <p:spPr>
          <a:xfrm>
            <a:off x="2187725" y="7269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"hash":"00000000000000001aad2...",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"ver":2,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"prev_block":"00000000000000003043...",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"time":1391279636,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"bits":419558700,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"nonce":459459841,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"mrkl_root":"89776...",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"n_tx":354,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"size":181520,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"tx":[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...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],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"mrkl_tree":[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"6bd5eb25...",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...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"89776cdb..."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]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36" name="Google Shape;436;p40"/>
          <p:cNvSpPr/>
          <p:nvPr/>
        </p:nvSpPr>
        <p:spPr>
          <a:xfrm>
            <a:off x="1763800" y="1159325"/>
            <a:ext cx="276000" cy="1255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1763800" y="2510775"/>
            <a:ext cx="276000" cy="2400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data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a Bitcoin block header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body" idx="1"/>
          </p:nvPr>
        </p:nvSpPr>
        <p:spPr>
          <a:xfrm>
            <a:off x="2187725" y="102150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"hash":"00000000000000001aad2...",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"ver":2,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"prev_block":"00000000000000003043...",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"time":1391279636,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"bits":419558700,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"nonce":459459841,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"mrkl_root":"89776...",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...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  <p:sp>
        <p:nvSpPr>
          <p:cNvPr id="446" name="Google Shape;446;p41"/>
          <p:cNvSpPr txBox="1"/>
          <p:nvPr/>
        </p:nvSpPr>
        <p:spPr>
          <a:xfrm>
            <a:off x="298450" y="21430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puzzle information</a:t>
            </a:r>
            <a:endParaRPr/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1207375" y="1810975"/>
            <a:ext cx="1056300" cy="50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41"/>
          <p:cNvCxnSpPr>
            <a:endCxn id="445" idx="1"/>
          </p:cNvCxnSpPr>
          <p:nvPr/>
        </p:nvCxnSpPr>
        <p:spPr>
          <a:xfrm>
            <a:off x="1322825" y="2556900"/>
            <a:ext cx="864900" cy="52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41"/>
          <p:cNvCxnSpPr/>
          <p:nvPr/>
        </p:nvCxnSpPr>
        <p:spPr>
          <a:xfrm>
            <a:off x="1322775" y="2831975"/>
            <a:ext cx="985500" cy="5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41"/>
          <p:cNvSpPr/>
          <p:nvPr/>
        </p:nvSpPr>
        <p:spPr>
          <a:xfrm>
            <a:off x="6755900" y="1615725"/>
            <a:ext cx="417300" cy="2281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1"/>
          <p:cNvSpPr txBox="1"/>
          <p:nvPr/>
        </p:nvSpPr>
        <p:spPr>
          <a:xfrm>
            <a:off x="7277775" y="2224975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hashed during mining</a:t>
            </a:r>
            <a:endParaRPr/>
          </a:p>
        </p:txBody>
      </p:sp>
      <p:sp>
        <p:nvSpPr>
          <p:cNvPr id="452" name="Google Shape;452;p41"/>
          <p:cNvSpPr txBox="1"/>
          <p:nvPr/>
        </p:nvSpPr>
        <p:spPr>
          <a:xfrm>
            <a:off x="7277775" y="39505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hashed</a:t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6755900" y="3950550"/>
            <a:ext cx="417300" cy="39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coinbase transaction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42"/>
          <p:cNvSpPr txBox="1">
            <a:spLocks noGrp="1"/>
          </p:cNvSpPr>
          <p:nvPr>
            <p:ph type="body" idx="1"/>
          </p:nvPr>
        </p:nvSpPr>
        <p:spPr>
          <a:xfrm>
            <a:off x="1976075" y="784550"/>
            <a:ext cx="6480600" cy="4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"in":[</a:t>
            </a:r>
            <a:br>
              <a:rPr lang="en" sz="2000"/>
            </a:br>
            <a:r>
              <a:rPr lang="en" sz="2000"/>
              <a:t>        {</a:t>
            </a:r>
            <a:br>
              <a:rPr lang="en" sz="2000"/>
            </a:br>
            <a:r>
              <a:rPr lang="en" sz="2000"/>
              <a:t>          "prev_out":{</a:t>
            </a:r>
            <a:br>
              <a:rPr lang="en" sz="2000"/>
            </a:br>
            <a:r>
              <a:rPr lang="en" sz="2000"/>
              <a:t>            "hash":"000000.....0000000",</a:t>
            </a:r>
            <a:br>
              <a:rPr lang="en" sz="2000"/>
            </a:br>
            <a:r>
              <a:rPr lang="en" sz="2000"/>
              <a:t>            "n":4294967295</a:t>
            </a:r>
            <a:br>
              <a:rPr lang="en" sz="2000"/>
            </a:br>
            <a:r>
              <a:rPr lang="en" sz="2000"/>
              <a:t>          }, </a:t>
            </a:r>
            <a:endParaRPr sz="20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"coinbase":"..."</a:t>
            </a:r>
            <a:br>
              <a:rPr lang="en" sz="2000"/>
            </a:br>
            <a:r>
              <a:rPr lang="en" sz="2000"/>
              <a:t>        },</a:t>
            </a:r>
            <a:br>
              <a:rPr lang="en" sz="2000"/>
            </a:br>
            <a:r>
              <a:rPr lang="en" sz="2000"/>
              <a:t>       "out":[</a:t>
            </a:r>
            <a:br>
              <a:rPr lang="en" sz="2000"/>
            </a:br>
            <a:r>
              <a:rPr lang="en" sz="2000"/>
              <a:t>    {</a:t>
            </a:r>
            <a:br>
              <a:rPr lang="en" sz="2000"/>
            </a:br>
            <a:r>
              <a:rPr lang="en" sz="2000"/>
              <a:t>      "value":"25.03371419",</a:t>
            </a:r>
            <a:br>
              <a:rPr lang="en" sz="2000"/>
            </a:br>
            <a:r>
              <a:rPr lang="en" sz="2000"/>
              <a:t>      "scriptPubKey":"OPDUP OPHASH160 ... ”</a:t>
            </a:r>
            <a:endParaRPr sz="20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460" name="Google Shape;460;p42"/>
          <p:cNvSpPr/>
          <p:nvPr/>
        </p:nvSpPr>
        <p:spPr>
          <a:xfrm>
            <a:off x="1867300" y="1889175"/>
            <a:ext cx="2346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1867300" y="2211400"/>
            <a:ext cx="234600" cy="12699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2"/>
          <p:cNvSpPr txBox="1"/>
          <p:nvPr/>
        </p:nvSpPr>
        <p:spPr>
          <a:xfrm>
            <a:off x="280550" y="2634700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</a:t>
            </a:r>
            <a:endParaRPr/>
          </a:p>
        </p:txBody>
      </p:sp>
      <p:sp>
        <p:nvSpPr>
          <p:cNvPr id="463" name="Google Shape;463;p42"/>
          <p:cNvSpPr txBox="1"/>
          <p:nvPr/>
        </p:nvSpPr>
        <p:spPr>
          <a:xfrm>
            <a:off x="280550" y="1792325"/>
            <a:ext cx="1329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redeeming nothing</a:t>
            </a:r>
            <a:endParaRPr/>
          </a:p>
        </p:txBody>
      </p:sp>
      <p:sp>
        <p:nvSpPr>
          <p:cNvPr id="464" name="Google Shape;464;p42"/>
          <p:cNvSpPr/>
          <p:nvPr/>
        </p:nvSpPr>
        <p:spPr>
          <a:xfrm>
            <a:off x="4962600" y="1425725"/>
            <a:ext cx="1647000" cy="3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hash pointer</a:t>
            </a:r>
            <a:endParaRPr/>
          </a:p>
        </p:txBody>
      </p:sp>
      <p:sp>
        <p:nvSpPr>
          <p:cNvPr id="465" name="Google Shape;465;p42"/>
          <p:cNvSpPr/>
          <p:nvPr/>
        </p:nvSpPr>
        <p:spPr>
          <a:xfrm>
            <a:off x="4488275" y="2451400"/>
            <a:ext cx="4012800" cy="1029900"/>
          </a:xfrm>
          <a:prstGeom prst="wedgeRectCallout">
            <a:avLst>
              <a:gd name="adj1" fmla="val -55215"/>
              <a:gd name="adj2" fmla="val -2704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 ever coinbase parameter: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Times 03/Jan/2009 Chancellor on brink of second bailout for banks”</a:t>
            </a:r>
            <a:endParaRPr sz="1800"/>
          </a:p>
        </p:txBody>
      </p:sp>
      <p:sp>
        <p:nvSpPr>
          <p:cNvPr id="466" name="Google Shape;466;p42"/>
          <p:cNvSpPr/>
          <p:nvPr/>
        </p:nvSpPr>
        <p:spPr>
          <a:xfrm rot="5400000">
            <a:off x="3305275" y="3692675"/>
            <a:ext cx="591600" cy="2196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"/>
          <p:cNvSpPr/>
          <p:nvPr/>
        </p:nvSpPr>
        <p:spPr>
          <a:xfrm rot="5400000">
            <a:off x="4265725" y="3445650"/>
            <a:ext cx="234600" cy="1070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2"/>
          <p:cNvSpPr txBox="1"/>
          <p:nvPr/>
        </p:nvSpPr>
        <p:spPr>
          <a:xfrm>
            <a:off x="3344800" y="3163375"/>
            <a:ext cx="1329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reward</a:t>
            </a:r>
            <a:endParaRPr/>
          </a:p>
        </p:txBody>
      </p:sp>
      <p:sp>
        <p:nvSpPr>
          <p:cNvPr id="469" name="Google Shape;469;p42"/>
          <p:cNvSpPr txBox="1"/>
          <p:nvPr/>
        </p:nvSpPr>
        <p:spPr>
          <a:xfrm>
            <a:off x="3776800" y="3595075"/>
            <a:ext cx="2064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fees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for yourself!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8" y="1063375"/>
            <a:ext cx="865802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3"/>
          <p:cNvSpPr txBox="1"/>
          <p:nvPr/>
        </p:nvSpPr>
        <p:spPr>
          <a:xfrm>
            <a:off x="892525" y="4628225"/>
            <a:ext cx="7186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blockchain.info (and many other sites)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 smtClean="0"/>
              <a:t>The </a:t>
            </a:r>
            <a:r>
              <a:rPr lang="en" dirty="0"/>
              <a:t>Bitcoin network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P2P network</a:t>
            </a:r>
            <a:endParaRPr i="1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Ad-hoc protocol (runs on TCP port 8333)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Ad-hoc network with random topology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nodes are equal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New nodes can join at any time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Forget non-responding nodes after 3 hr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the Bitcoin P2P network</a:t>
            </a:r>
            <a:endParaRPr i="1"/>
          </a:p>
        </p:txBody>
      </p:sp>
      <p:sp>
        <p:nvSpPr>
          <p:cNvPr id="493" name="Google Shape;493;p46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97" name="Google Shape;497;p46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99" name="Google Shape;499;p46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00" name="Google Shape;500;p46"/>
          <p:cNvCxnSpPr>
            <a:stCxn id="493" idx="3"/>
            <a:endCxn id="494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1" name="Google Shape;501;p46"/>
          <p:cNvCxnSpPr>
            <a:stCxn id="498" idx="2"/>
            <a:endCxn id="493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" name="Google Shape;502;p46"/>
          <p:cNvCxnSpPr>
            <a:stCxn id="497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3" name="Google Shape;503;p46"/>
          <p:cNvCxnSpPr>
            <a:stCxn id="496" idx="2"/>
            <a:endCxn id="497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4" name="Google Shape;504;p46"/>
          <p:cNvCxnSpPr>
            <a:stCxn id="496" idx="2"/>
            <a:endCxn id="498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5" name="Google Shape;505;p46"/>
          <p:cNvCxnSpPr>
            <a:stCxn id="497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6" name="Google Shape;506;p46"/>
          <p:cNvCxnSpPr>
            <a:stCxn id="499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7" name="Google Shape;507;p46"/>
          <p:cNvCxnSpPr>
            <a:stCxn id="499" idx="2"/>
            <a:endCxn id="495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08" name="Google Shape;508;p46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09" name="Google Shape;509;p46"/>
          <p:cNvSpPr/>
          <p:nvPr/>
        </p:nvSpPr>
        <p:spPr>
          <a:xfrm>
            <a:off x="2934025" y="1425275"/>
            <a:ext cx="2220300" cy="6543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 I’m ready to Bitcoin!</a:t>
            </a:r>
            <a:endParaRPr/>
          </a:p>
        </p:txBody>
      </p:sp>
      <p:cxnSp>
        <p:nvCxnSpPr>
          <p:cNvPr id="510" name="Google Shape;510;p46"/>
          <p:cNvCxnSpPr>
            <a:stCxn id="508" idx="4"/>
            <a:endCxn id="509" idx="4"/>
          </p:cNvCxnSpPr>
          <p:nvPr/>
        </p:nvCxnSpPr>
        <p:spPr>
          <a:xfrm rot="10800000" flipH="1">
            <a:off x="3514950" y="1983662"/>
            <a:ext cx="1314300" cy="58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11" name="Google Shape;511;p46"/>
          <p:cNvSpPr txBox="1"/>
          <p:nvPr/>
        </p:nvSpPr>
        <p:spPr>
          <a:xfrm>
            <a:off x="3818525" y="2217070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2" name="Google Shape;512;p46"/>
          <p:cNvCxnSpPr>
            <a:stCxn id="498" idx="3"/>
          </p:cNvCxnSpPr>
          <p:nvPr/>
        </p:nvCxnSpPr>
        <p:spPr>
          <a:xfrm flipH="1">
            <a:off x="3459800" y="1935825"/>
            <a:ext cx="1714200" cy="85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13" name="Google Shape;513;p46"/>
          <p:cNvSpPr txBox="1"/>
          <p:nvPr/>
        </p:nvSpPr>
        <p:spPr>
          <a:xfrm>
            <a:off x="4266000" y="2217070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1, 7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4" name="Google Shape;514;p46"/>
          <p:cNvCxnSpPr>
            <a:stCxn id="508" idx="2"/>
          </p:cNvCxnSpPr>
          <p:nvPr/>
        </p:nvCxnSpPr>
        <p:spPr>
          <a:xfrm rot="10800000">
            <a:off x="2235750" y="2033462"/>
            <a:ext cx="552300" cy="53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46"/>
          <p:cNvCxnSpPr>
            <a:stCxn id="508" idx="4"/>
          </p:cNvCxnSpPr>
          <p:nvPr/>
        </p:nvCxnSpPr>
        <p:spPr>
          <a:xfrm rot="10800000" flipH="1">
            <a:off x="3514950" y="2217362"/>
            <a:ext cx="2870700" cy="35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16" name="Google Shape;516;p46"/>
          <p:cNvSpPr txBox="1"/>
          <p:nvPr/>
        </p:nvSpPr>
        <p:spPr>
          <a:xfrm>
            <a:off x="4998425" y="2255632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46"/>
          <p:cNvSpPr txBox="1"/>
          <p:nvPr/>
        </p:nvSpPr>
        <p:spPr>
          <a:xfrm>
            <a:off x="1754125" y="2232820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8" name="Google Shape;518;p46"/>
          <p:cNvCxnSpPr>
            <a:stCxn id="498" idx="3"/>
            <a:endCxn id="508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" name="Google Shape;519;p46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0" name="Google Shape;520;p46"/>
          <p:cNvCxnSpPr>
            <a:stCxn id="508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4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7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40375"/>
            <a:ext cx="8394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account-based ledger (</a:t>
            </a:r>
            <a:r>
              <a:rPr lang="en" i="1"/>
              <a:t>not</a:t>
            </a:r>
            <a:r>
              <a:rPr lang="en"/>
              <a:t> Bitcoin)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870278" y="12449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 25 coins and credit to Alice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ASSERTED BY MINERS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870278" y="16796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17 coins from Alice to Bob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870278" y="21143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8 coins from Bob to Carol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870278" y="25490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5 coins from Carol to Alice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2358000" y="4490300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" name="Google Shape;53;p11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54;p11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870278" y="2983775"/>
            <a:ext cx="5616600" cy="434700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15 coins from Alice to David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6" name="Google Shape;56;p11"/>
          <p:cNvCxnSpPr/>
          <p:nvPr/>
        </p:nvCxnSpPr>
        <p:spPr>
          <a:xfrm rot="10800000">
            <a:off x="7020650" y="846425"/>
            <a:ext cx="18300" cy="183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7" name="Google Shape;57;p11"/>
          <p:cNvSpPr txBox="1"/>
          <p:nvPr/>
        </p:nvSpPr>
        <p:spPr>
          <a:xfrm>
            <a:off x="7178750" y="1100075"/>
            <a:ext cx="1553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need to scan backwards until genesis!</a:t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6551275" y="2741975"/>
            <a:ext cx="2055600" cy="754800"/>
          </a:xfrm>
          <a:prstGeom prst="cloudCallout">
            <a:avLst>
              <a:gd name="adj1" fmla="val -68996"/>
              <a:gd name="adj2" fmla="val 20028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valid?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propagation (flooding)</a:t>
            </a:r>
            <a:endParaRPr i="1"/>
          </a:p>
        </p:txBody>
      </p:sp>
      <p:sp>
        <p:nvSpPr>
          <p:cNvPr id="526" name="Google Shape;526;p47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28" name="Google Shape;528;p47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1" name="Google Shape;531;p47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2" name="Google Shape;532;p47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33" name="Google Shape;533;p47"/>
          <p:cNvCxnSpPr>
            <a:stCxn id="526" idx="3"/>
            <a:endCxn id="527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4" name="Google Shape;534;p47"/>
          <p:cNvCxnSpPr>
            <a:stCxn id="531" idx="2"/>
            <a:endCxn id="526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7"/>
          <p:cNvCxnSpPr>
            <a:stCxn id="530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7"/>
          <p:cNvCxnSpPr>
            <a:stCxn id="529" idx="2"/>
            <a:endCxn id="530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7" name="Google Shape;537;p47"/>
          <p:cNvCxnSpPr>
            <a:stCxn id="529" idx="2"/>
            <a:endCxn id="531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8" name="Google Shape;538;p47"/>
          <p:cNvCxnSpPr>
            <a:stCxn id="530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9" name="Google Shape;539;p47"/>
          <p:cNvCxnSpPr>
            <a:stCxn id="532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0" name="Google Shape;540;p47"/>
          <p:cNvCxnSpPr>
            <a:stCxn id="532" idx="2"/>
            <a:endCxn id="528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41" name="Google Shape;541;p47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42" name="Google Shape;542;p47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3" name="Google Shape;543;p47"/>
          <p:cNvCxnSpPr>
            <a:stCxn id="541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4" name="Google Shape;544;p47"/>
          <p:cNvCxnSpPr>
            <a:stCxn id="531" idx="3"/>
            <a:endCxn id="541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45" name="Google Shape;545;p47"/>
          <p:cNvSpPr/>
          <p:nvPr/>
        </p:nvSpPr>
        <p:spPr>
          <a:xfrm>
            <a:off x="3151500" y="3154275"/>
            <a:ext cx="12558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tx!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A→B</a:t>
            </a:r>
            <a:endParaRPr/>
          </a:p>
        </p:txBody>
      </p:sp>
      <p:sp>
        <p:nvSpPr>
          <p:cNvPr id="546" name="Google Shape;546;p47"/>
          <p:cNvSpPr txBox="1"/>
          <p:nvPr/>
        </p:nvSpPr>
        <p:spPr>
          <a:xfrm>
            <a:off x="2961375" y="4715225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4582500" y="362370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6935175" y="395895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978825" y="376740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5296775" y="414930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7112825" y="28378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4090800" y="41113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2375350" y="3249238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5821800" y="2787525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6643600" y="236460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47"/>
          <p:cNvSpPr/>
          <p:nvPr/>
        </p:nvSpPr>
        <p:spPr>
          <a:xfrm>
            <a:off x="7150025" y="987950"/>
            <a:ext cx="15780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heard that!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relay a proposed transaction?</a:t>
            </a:r>
            <a:endParaRPr i="1"/>
          </a:p>
        </p:txBody>
      </p:sp>
      <p:sp>
        <p:nvSpPr>
          <p:cNvPr id="562" name="Google Shape;562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Transaction valid with current block chain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(default) script matches a whitelist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Avoid unusual scripts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Haven’t seen before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Avoid infinite loops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Doesn’t conflict with others I’ve relayed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Avoid double-spends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cxnSp>
        <p:nvCxnSpPr>
          <p:cNvPr id="563" name="Google Shape;563;p48"/>
          <p:cNvCxnSpPr/>
          <p:nvPr/>
        </p:nvCxnSpPr>
        <p:spPr>
          <a:xfrm rot="10800000">
            <a:off x="4480900" y="2521200"/>
            <a:ext cx="681000" cy="33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8"/>
          <p:cNvCxnSpPr/>
          <p:nvPr/>
        </p:nvCxnSpPr>
        <p:spPr>
          <a:xfrm flipH="1">
            <a:off x="4425725" y="3128425"/>
            <a:ext cx="87420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8"/>
          <p:cNvCxnSpPr/>
          <p:nvPr/>
        </p:nvCxnSpPr>
        <p:spPr>
          <a:xfrm flipH="1">
            <a:off x="4490325" y="3487275"/>
            <a:ext cx="910800" cy="61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6" name="Google Shape;566;p48"/>
          <p:cNvSpPr txBox="1"/>
          <p:nvPr/>
        </p:nvSpPr>
        <p:spPr>
          <a:xfrm>
            <a:off x="5401125" y="2714375"/>
            <a:ext cx="3321600" cy="681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Sanity checks only...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 nodes may ignore them!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may differ on transaction pool </a:t>
            </a:r>
            <a:endParaRPr i="1"/>
          </a:p>
        </p:txBody>
      </p:sp>
      <p:sp>
        <p:nvSpPr>
          <p:cNvPr id="572" name="Google Shape;572;p49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3" name="Google Shape;573;p49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4" name="Google Shape;574;p49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5" name="Google Shape;575;p49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76" name="Google Shape;576;p49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7" name="Google Shape;577;p49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8" name="Google Shape;578;p49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79" name="Google Shape;579;p49"/>
          <p:cNvCxnSpPr>
            <a:stCxn id="572" idx="3"/>
            <a:endCxn id="573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0" name="Google Shape;580;p49"/>
          <p:cNvCxnSpPr>
            <a:stCxn id="577" idx="2"/>
            <a:endCxn id="572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1" name="Google Shape;581;p49"/>
          <p:cNvCxnSpPr>
            <a:stCxn id="576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2" name="Google Shape;582;p49"/>
          <p:cNvCxnSpPr>
            <a:stCxn id="575" idx="2"/>
            <a:endCxn id="576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3" name="Google Shape;583;p49"/>
          <p:cNvCxnSpPr>
            <a:stCxn id="575" idx="2"/>
            <a:endCxn id="577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4" name="Google Shape;584;p49"/>
          <p:cNvCxnSpPr>
            <a:stCxn id="576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5" name="Google Shape;585;p49"/>
          <p:cNvCxnSpPr>
            <a:stCxn id="578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6" name="Google Shape;586;p49"/>
          <p:cNvCxnSpPr>
            <a:stCxn id="578" idx="2"/>
            <a:endCxn id="574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7" name="Google Shape;587;p49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88" name="Google Shape;588;p49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9" name="Google Shape;589;p49"/>
          <p:cNvCxnSpPr>
            <a:stCxn id="587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0" name="Google Shape;590;p49"/>
          <p:cNvCxnSpPr>
            <a:stCxn id="577" idx="3"/>
            <a:endCxn id="587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1" name="Google Shape;591;p49"/>
          <p:cNvSpPr txBox="1"/>
          <p:nvPr/>
        </p:nvSpPr>
        <p:spPr>
          <a:xfrm>
            <a:off x="2961375" y="4715225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4582500" y="362370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6935175" y="395895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978825" y="376740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6643600" y="236460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1769950" y="2893513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49"/>
          <p:cNvSpPr/>
          <p:nvPr/>
        </p:nvSpPr>
        <p:spPr>
          <a:xfrm>
            <a:off x="2032925" y="508725"/>
            <a:ext cx="12558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tx!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A→C</a:t>
            </a:r>
            <a:endParaRPr/>
          </a:p>
        </p:txBody>
      </p:sp>
      <p:sp>
        <p:nvSpPr>
          <p:cNvPr id="598" name="Google Shape;598;p49"/>
          <p:cNvSpPr txBox="1"/>
          <p:nvPr/>
        </p:nvSpPr>
        <p:spPr>
          <a:xfrm>
            <a:off x="3243025" y="13905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2317275" y="20488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49"/>
          <p:cNvSpPr txBox="1"/>
          <p:nvPr/>
        </p:nvSpPr>
        <p:spPr>
          <a:xfrm>
            <a:off x="5828525" y="1588613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49"/>
          <p:cNvSpPr txBox="1"/>
          <p:nvPr/>
        </p:nvSpPr>
        <p:spPr>
          <a:xfrm>
            <a:off x="1588450" y="1858100"/>
            <a:ext cx="546900" cy="1437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49"/>
          <p:cNvSpPr txBox="1"/>
          <p:nvPr/>
        </p:nvSpPr>
        <p:spPr>
          <a:xfrm>
            <a:off x="4900550" y="1714400"/>
            <a:ext cx="546900" cy="1437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9"/>
          <p:cNvSpPr txBox="1"/>
          <p:nvPr/>
        </p:nvSpPr>
        <p:spPr>
          <a:xfrm>
            <a:off x="2878050" y="2708088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49"/>
          <p:cNvSpPr txBox="1"/>
          <p:nvPr/>
        </p:nvSpPr>
        <p:spPr>
          <a:xfrm>
            <a:off x="898275" y="237750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8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conditions</a:t>
            </a:r>
            <a:endParaRPr i="1"/>
          </a:p>
        </p:txBody>
      </p:sp>
      <p:sp>
        <p:nvSpPr>
          <p:cNvPr id="610" name="Google Shape;610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Transactions or blocks may </a:t>
            </a:r>
            <a:r>
              <a:rPr lang="en" i="1"/>
              <a:t>conflict</a:t>
            </a:r>
            <a:endParaRPr i="1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Default behavior: accept what you hear first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Network position matters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Miners may implement other logic!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0"/>
          <p:cNvSpPr/>
          <p:nvPr/>
        </p:nvSpPr>
        <p:spPr>
          <a:xfrm>
            <a:off x="1891975" y="3480075"/>
            <a:ext cx="3127800" cy="355200"/>
          </a:xfrm>
          <a:prstGeom prst="wedgeRectCallout">
            <a:avLst>
              <a:gd name="adj1" fmla="val -21430"/>
              <a:gd name="adj2" fmla="val -9498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tune for our lecture on mining!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propagation nearly identical</a:t>
            </a:r>
            <a:endParaRPr i="1"/>
          </a:p>
        </p:txBody>
      </p:sp>
      <p:sp>
        <p:nvSpPr>
          <p:cNvPr id="617" name="Google Shape;617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Relay a new block when you hear it if: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Block meets the hash target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Block has all valid transactions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Run </a:t>
            </a:r>
            <a:r>
              <a:rPr lang="en" i="1"/>
              <a:t>all</a:t>
            </a:r>
            <a:r>
              <a:rPr lang="en"/>
              <a:t> scripts, even if you wouldn’t relay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Block builds on current longest chain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Avoid forks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51"/>
          <p:cNvSpPr txBox="1"/>
          <p:nvPr/>
        </p:nvSpPr>
        <p:spPr>
          <a:xfrm>
            <a:off x="4398250" y="3818525"/>
            <a:ext cx="3321600" cy="681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Sanity check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may be ignored...</a:t>
            </a:r>
            <a:endParaRPr sz="1800"/>
          </a:p>
        </p:txBody>
      </p:sp>
      <p:cxnSp>
        <p:nvCxnSpPr>
          <p:cNvPr id="619" name="Google Shape;619;p51"/>
          <p:cNvCxnSpPr/>
          <p:nvPr/>
        </p:nvCxnSpPr>
        <p:spPr>
          <a:xfrm rot="10800000">
            <a:off x="3146775" y="3882875"/>
            <a:ext cx="1095000" cy="34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65" y="-12"/>
            <a:ext cx="6133409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2"/>
          <p:cNvSpPr txBox="1"/>
          <p:nvPr/>
        </p:nvSpPr>
        <p:spPr>
          <a:xfrm>
            <a:off x="3229650" y="4803000"/>
            <a:ext cx="8640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Yonatan Sompolinsky and Aviv Zohar: “Accelerating Bitcoin’s Transaction Processing” 2014</a:t>
            </a: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is the network?</a:t>
            </a:r>
            <a:endParaRPr i="1"/>
          </a:p>
        </p:txBody>
      </p:sp>
      <p:sp>
        <p:nvSpPr>
          <p:cNvPr id="631" name="Google Shape;631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Impossible to measure exactly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Estimates-up to 1M IP addresses/month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Only about 5-10k “full nodes”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Permanently connected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Fully-validate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This number may be dropping!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Fully-validating nodes</a:t>
            </a:r>
            <a:endParaRPr i="1"/>
          </a:p>
        </p:txBody>
      </p:sp>
      <p:sp>
        <p:nvSpPr>
          <p:cNvPr id="637" name="Google Shape;637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2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Permanently connected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Store entire block chain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Hear and forward every node/transaction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5" y="906574"/>
            <a:ext cx="8229600" cy="41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costs</a:t>
            </a:r>
            <a:endParaRPr i="1"/>
          </a:p>
        </p:txBody>
      </p:sp>
      <p:cxnSp>
        <p:nvCxnSpPr>
          <p:cNvPr id="644" name="Google Shape;644;p55"/>
          <p:cNvCxnSpPr/>
          <p:nvPr/>
        </p:nvCxnSpPr>
        <p:spPr>
          <a:xfrm rot="10800000" flipH="1">
            <a:off x="1024800" y="2057550"/>
            <a:ext cx="7094400" cy="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5" name="Google Shape;645;p55"/>
          <p:cNvSpPr txBox="1"/>
          <p:nvPr/>
        </p:nvSpPr>
        <p:spPr>
          <a:xfrm>
            <a:off x="6491450" y="1613975"/>
            <a:ext cx="1481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20 GB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the UTXO set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1" name="Google Shape;651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>
                <a:solidFill>
                  <a:srgbClr val="0000FF"/>
                </a:solidFill>
              </a:rPr>
              <a:t>U</a:t>
            </a:r>
            <a:r>
              <a:rPr lang="en"/>
              <a:t>nspent </a:t>
            </a:r>
            <a:r>
              <a:rPr lang="en" b="1">
                <a:solidFill>
                  <a:srgbClr val="0000FF"/>
                </a:solidFill>
              </a:rPr>
              <a:t>T</a:t>
            </a:r>
            <a:r>
              <a:rPr lang="en"/>
              <a:t>ransaction </a:t>
            </a:r>
            <a:r>
              <a:rPr lang="en" b="1">
                <a:solidFill>
                  <a:srgbClr val="0000FF"/>
                </a:solidFill>
              </a:rPr>
              <a:t>O</a:t>
            </a:r>
            <a:r>
              <a:rPr lang="en"/>
              <a:t>utput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Everything else can be stored on disk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Currently ~12 M UTXOs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Out of 44 M transactions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 easily fit into 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transaction-based ledger (Bitcoin)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870275" y="822275"/>
            <a:ext cx="5616600" cy="857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	Inputs: Ø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       Outputs: 25.0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870275" y="1679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2358000" y="4563925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7" name="Google Shape;67;p12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2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6551275" y="3556675"/>
            <a:ext cx="2055600" cy="754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valid?</a:t>
            </a:r>
            <a:endParaRPr/>
          </a:p>
        </p:txBody>
      </p:sp>
      <p:sp>
        <p:nvSpPr>
          <p:cNvPr id="70" name="Google Shape;70;p12"/>
          <p:cNvSpPr txBox="1"/>
          <p:nvPr/>
        </p:nvSpPr>
        <p:spPr>
          <a:xfrm>
            <a:off x="6952300" y="2534975"/>
            <a:ext cx="1553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scan to check for validity</a:t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70275" y="26181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8.0→Carol, 7.0→Bob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2[1]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6.0→David, 2.0→Alice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3" name="Google Shape;73;p12"/>
          <p:cNvCxnSpPr/>
          <p:nvPr/>
        </p:nvCxnSpPr>
        <p:spPr>
          <a:xfrm rot="10800000" flipH="1">
            <a:off x="2455950" y="2336525"/>
            <a:ext cx="1573500" cy="125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2"/>
          <p:cNvCxnSpPr/>
          <p:nvPr/>
        </p:nvCxnSpPr>
        <p:spPr>
          <a:xfrm rot="10800000">
            <a:off x="6781325" y="2097875"/>
            <a:ext cx="0" cy="14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5" name="Google Shape;75;p12"/>
          <p:cNvSpPr txBox="1"/>
          <p:nvPr/>
        </p:nvSpPr>
        <p:spPr>
          <a:xfrm>
            <a:off x="6634800" y="1115025"/>
            <a:ext cx="2318100" cy="651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implement this with hash pointers</a:t>
            </a:r>
            <a:endParaRPr sz="1800"/>
          </a:p>
        </p:txBody>
      </p:sp>
      <p:cxnSp>
        <p:nvCxnSpPr>
          <p:cNvPr id="76" name="Google Shape;76;p12"/>
          <p:cNvCxnSpPr/>
          <p:nvPr/>
        </p:nvCxnSpPr>
        <p:spPr>
          <a:xfrm rot="10800000" flipH="1">
            <a:off x="2496625" y="2307425"/>
            <a:ext cx="434400" cy="41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2"/>
          <p:cNvCxnSpPr/>
          <p:nvPr/>
        </p:nvCxnSpPr>
        <p:spPr>
          <a:xfrm rot="10800000" flipH="1">
            <a:off x="2455950" y="1476000"/>
            <a:ext cx="438000" cy="28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2"/>
          <p:cNvSpPr/>
          <p:nvPr/>
        </p:nvSpPr>
        <p:spPr>
          <a:xfrm>
            <a:off x="3932975" y="1495775"/>
            <a:ext cx="2219400" cy="524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address</a:t>
            </a:r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870275" y="8222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870275" y="1679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870275" y="26181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870275" y="3556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Thin/SPV clients (not fully-validating)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don’t store everything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Store block headers only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"/>
              <a:t>Request transactions as needed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verify incoming payment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Trust fully-validating nodes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1000x cost savings! (20 GB-23MB)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diversity</a:t>
            </a:r>
            <a:endParaRPr/>
          </a:p>
        </p:txBody>
      </p:sp>
      <p:sp>
        <p:nvSpPr>
          <p:cNvPr id="663" name="Google Shape;663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About 90% of nodes run “Core Bitcoin” (C++)</a:t>
            </a:r>
            <a:endParaRPr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</a:pPr>
            <a:r>
              <a:rPr lang="en"/>
              <a:t>Some are out of date versions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Other implementations running successfully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BitcoinJ (Java)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Libbitcoin (C++)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btcd (Go)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“Original Satoshi client”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 smtClean="0"/>
              <a:t>Limitations </a:t>
            </a:r>
            <a:r>
              <a:rPr lang="en" dirty="0"/>
              <a:t>&amp; improvements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Hard-coded limits in Bitcoin</a:t>
            </a:r>
            <a:endParaRPr i="1"/>
          </a:p>
        </p:txBody>
      </p:sp>
      <p:sp>
        <p:nvSpPr>
          <p:cNvPr id="674" name="Google Shape;674;p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10 min. average creation time per block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 M bytes in a block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20,000 signature operations per block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100 M </a:t>
            </a:r>
            <a:r>
              <a:rPr lang="en" i="1"/>
              <a:t>satoshis</a:t>
            </a:r>
            <a:r>
              <a:rPr lang="en"/>
              <a:t> per bitcoin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23M total bitcoins maximum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50,25,12.5... bitcoin mining reward</a:t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7210550" y="3254950"/>
            <a:ext cx="274800" cy="89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0"/>
          <p:cNvSpPr txBox="1"/>
          <p:nvPr/>
        </p:nvSpPr>
        <p:spPr>
          <a:xfrm>
            <a:off x="7485350" y="3059800"/>
            <a:ext cx="15255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affect economic balance of power too much to change now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limits in Bitcoin</a:t>
            </a:r>
            <a:endParaRPr i="1"/>
          </a:p>
        </p:txBody>
      </p:sp>
      <p:sp>
        <p:nvSpPr>
          <p:cNvPr id="682" name="Google Shape;682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 M bytes/block (10 min)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&gt;250 bytes/transaction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7 transactions/sec 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Compare to: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VISA: 2,000-10,000 transactions/sec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PayPal: 50-100 transaction/sec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limits in Bitcoin</a:t>
            </a:r>
            <a:endParaRPr i="1"/>
          </a:p>
        </p:txBody>
      </p:sp>
      <p:sp>
        <p:nvSpPr>
          <p:cNvPr id="688" name="Google Shape;688;p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Only 1 signature algorithm (ECDSA/P256)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Hard-coded hash functions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Crypto primitives might break by 2040...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“Hard-forking” changes to Bitcoin</a:t>
            </a:r>
            <a:endParaRPr i="1"/>
          </a:p>
        </p:txBody>
      </p:sp>
      <p:sp>
        <p:nvSpPr>
          <p:cNvPr id="694" name="Google Shape;694;p63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5" name="Google Shape;695;p63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96" name="Google Shape;696;p63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98" name="Google Shape;698;p63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99" name="Google Shape;699;p63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00" name="Google Shape;700;p63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701" name="Google Shape;701;p63"/>
          <p:cNvCxnSpPr>
            <a:stCxn id="694" idx="3"/>
            <a:endCxn id="695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2" name="Google Shape;702;p63"/>
          <p:cNvCxnSpPr>
            <a:stCxn id="699" idx="2"/>
            <a:endCxn id="694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3" name="Google Shape;703;p63"/>
          <p:cNvCxnSpPr>
            <a:stCxn id="698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4" name="Google Shape;704;p63"/>
          <p:cNvCxnSpPr>
            <a:stCxn id="697" idx="2"/>
            <a:endCxn id="698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5" name="Google Shape;705;p63"/>
          <p:cNvCxnSpPr>
            <a:stCxn id="697" idx="2"/>
            <a:endCxn id="699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6" name="Google Shape;706;p63"/>
          <p:cNvCxnSpPr>
            <a:stCxn id="698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7" name="Google Shape;707;p63"/>
          <p:cNvCxnSpPr>
            <a:stCxn id="700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8" name="Google Shape;708;p63"/>
          <p:cNvCxnSpPr>
            <a:stCxn id="700" idx="2"/>
            <a:endCxn id="696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09" name="Google Shape;709;p63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10" name="Google Shape;710;p63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1" name="Google Shape;711;p63"/>
          <p:cNvCxnSpPr>
            <a:stCxn id="709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2" name="Google Shape;712;p63"/>
          <p:cNvCxnSpPr>
            <a:stCxn id="699" idx="3"/>
            <a:endCxn id="709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3" name="Google Shape;713;p63"/>
          <p:cNvSpPr/>
          <p:nvPr/>
        </p:nvSpPr>
        <p:spPr>
          <a:xfrm>
            <a:off x="2382026" y="3154275"/>
            <a:ext cx="21501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found a nifty new block!</a:t>
            </a:r>
            <a:endParaRPr/>
          </a:p>
        </p:txBody>
      </p:sp>
      <p:sp>
        <p:nvSpPr>
          <p:cNvPr id="714" name="Google Shape;714;p63"/>
          <p:cNvSpPr txBox="1"/>
          <p:nvPr/>
        </p:nvSpPr>
        <p:spPr>
          <a:xfrm>
            <a:off x="2815600" y="4598175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63"/>
          <p:cNvSpPr txBox="1"/>
          <p:nvPr/>
        </p:nvSpPr>
        <p:spPr>
          <a:xfrm>
            <a:off x="4445450" y="3502300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63"/>
          <p:cNvSpPr txBox="1"/>
          <p:nvPr/>
        </p:nvSpPr>
        <p:spPr>
          <a:xfrm>
            <a:off x="2733175" y="2635625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4716700" y="1599550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63"/>
          <p:cNvSpPr txBox="1"/>
          <p:nvPr/>
        </p:nvSpPr>
        <p:spPr>
          <a:xfrm>
            <a:off x="6480075" y="22202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63"/>
          <p:cNvSpPr txBox="1"/>
          <p:nvPr/>
        </p:nvSpPr>
        <p:spPr>
          <a:xfrm>
            <a:off x="6787125" y="38356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63"/>
          <p:cNvSpPr txBox="1"/>
          <p:nvPr/>
        </p:nvSpPr>
        <p:spPr>
          <a:xfrm>
            <a:off x="780450" y="363591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63"/>
          <p:cNvSpPr txBox="1"/>
          <p:nvPr/>
        </p:nvSpPr>
        <p:spPr>
          <a:xfrm>
            <a:off x="1433500" y="17597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63"/>
          <p:cNvSpPr txBox="1"/>
          <p:nvPr/>
        </p:nvSpPr>
        <p:spPr>
          <a:xfrm>
            <a:off x="2733175" y="26658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63"/>
          <p:cNvSpPr txBox="1"/>
          <p:nvPr/>
        </p:nvSpPr>
        <p:spPr>
          <a:xfrm>
            <a:off x="4716700" y="15995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63"/>
          <p:cNvSpPr txBox="1"/>
          <p:nvPr/>
        </p:nvSpPr>
        <p:spPr>
          <a:xfrm>
            <a:off x="6480075" y="22202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p63"/>
          <p:cNvSpPr txBox="1"/>
          <p:nvPr/>
        </p:nvSpPr>
        <p:spPr>
          <a:xfrm>
            <a:off x="4403150" y="35008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63"/>
          <p:cNvSpPr txBox="1"/>
          <p:nvPr/>
        </p:nvSpPr>
        <p:spPr>
          <a:xfrm>
            <a:off x="2815600" y="45981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Google Shape;727;p63"/>
          <p:cNvSpPr txBox="1"/>
          <p:nvPr/>
        </p:nvSpPr>
        <p:spPr>
          <a:xfrm>
            <a:off x="4904550" y="414928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63"/>
          <p:cNvSpPr txBox="1"/>
          <p:nvPr/>
        </p:nvSpPr>
        <p:spPr>
          <a:xfrm>
            <a:off x="4026000" y="39541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5719988" y="27823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3"/>
          <p:cNvSpPr txBox="1"/>
          <p:nvPr/>
        </p:nvSpPr>
        <p:spPr>
          <a:xfrm>
            <a:off x="1872450" y="344468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63"/>
          <p:cNvSpPr/>
          <p:nvPr/>
        </p:nvSpPr>
        <p:spPr>
          <a:xfrm>
            <a:off x="7208624" y="2448875"/>
            <a:ext cx="1578000" cy="763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crazy talk!!</a:t>
            </a:r>
            <a:endParaRPr/>
          </a:p>
        </p:txBody>
      </p:sp>
      <p:sp>
        <p:nvSpPr>
          <p:cNvPr id="732" name="Google Shape;732;p63"/>
          <p:cNvSpPr/>
          <p:nvPr/>
        </p:nvSpPr>
        <p:spPr>
          <a:xfrm>
            <a:off x="186499" y="2294713"/>
            <a:ext cx="1578000" cy="763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crazy talk!!</a:t>
            </a:r>
            <a:endParaRPr/>
          </a:p>
        </p:txBody>
      </p:sp>
      <p:sp>
        <p:nvSpPr>
          <p:cNvPr id="733" name="Google Shape;733;p63"/>
          <p:cNvSpPr/>
          <p:nvPr/>
        </p:nvSpPr>
        <p:spPr>
          <a:xfrm>
            <a:off x="4020650" y="4523550"/>
            <a:ext cx="44907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will never catch up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forks</a:t>
            </a:r>
            <a:endParaRPr i="1"/>
          </a:p>
        </p:txBody>
      </p:sp>
      <p:sp>
        <p:nvSpPr>
          <p:cNvPr id="739" name="Google Shape;739;p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we can add new features which only </a:t>
            </a:r>
            <a:r>
              <a:rPr lang="en" i="1"/>
              <a:t>limit</a:t>
            </a:r>
            <a:r>
              <a:rPr lang="en"/>
              <a:t> the set of valid transactions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Need majority of nodes to enforce new rules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nodes will approve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4"/>
          <p:cNvSpPr/>
          <p:nvPr/>
        </p:nvSpPr>
        <p:spPr>
          <a:xfrm>
            <a:off x="1348100" y="4496950"/>
            <a:ext cx="59601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RISK: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might mine now-invalid blocks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fork example: pay to script hash</a:t>
            </a:r>
            <a:endParaRPr/>
          </a:p>
        </p:txBody>
      </p:sp>
      <p:sp>
        <p:nvSpPr>
          <p:cNvPr id="746" name="Google Shape;746;p65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p65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p6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Old nodes will just approve the hash, not run the embedded script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fork possibilities</a:t>
            </a:r>
            <a:endParaRPr/>
          </a:p>
        </p:txBody>
      </p:sp>
      <p:sp>
        <p:nvSpPr>
          <p:cNvPr id="754" name="Google Shape;754;p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New signature schemes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Extra per-block metadata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Shove in the coinbase parameter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Commit to UTXO tree in each block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value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870275" y="1191938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358000" y="4563925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870275" y="234472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1[0], 2[1]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19.0→Bob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 rot="10800000" flipH="1">
            <a:off x="2401475" y="1905925"/>
            <a:ext cx="358500" cy="168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 flipH="1">
            <a:off x="2996325" y="3004050"/>
            <a:ext cx="1220100" cy="59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947725" y="206107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947725" y="327832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70275" y="1191950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870275" y="234472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870275" y="3556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forks</a:t>
            </a:r>
            <a:endParaRPr i="1"/>
          </a:p>
        </p:txBody>
      </p:sp>
      <p:sp>
        <p:nvSpPr>
          <p:cNvPr id="760" name="Google Shape;760;p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New op codes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"/>
              <a:t>Changes to size limits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Changes to mining rate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Many small bug fixes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7"/>
          <p:cNvSpPr/>
          <p:nvPr/>
        </p:nvSpPr>
        <p:spPr>
          <a:xfrm>
            <a:off x="212850" y="42039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Stay tuned for our lecture on altcoins!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2" name="Google Shape;762;p67"/>
          <p:cNvSpPr/>
          <p:nvPr/>
        </p:nvSpPr>
        <p:spPr>
          <a:xfrm>
            <a:off x="212850" y="32654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Currently seem very unlikely to happen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/>
              <a:t>In the next lecture...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beings aren’t Bitcoin nodes</a:t>
            </a:r>
            <a:endParaRPr/>
          </a:p>
        </p:txBody>
      </p:sp>
      <p:sp>
        <p:nvSpPr>
          <p:cNvPr id="773" name="Google Shape;773;p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"/>
              <a:t>How do people interact with the network?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"/>
              <a:t>How do people exchange bitcoins for cash?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do people securely store bitcoins?</a:t>
            </a:r>
            <a:endParaRPr/>
          </a:p>
        </p:txBody>
      </p:sp>
      <p:sp>
        <p:nvSpPr>
          <p:cNvPr id="774" name="Google Shape;774;p69"/>
          <p:cNvSpPr/>
          <p:nvPr/>
        </p:nvSpPr>
        <p:spPr>
          <a:xfrm>
            <a:off x="2305950" y="1241675"/>
            <a:ext cx="1285800" cy="158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69"/>
          <p:cNvSpPr/>
          <p:nvPr/>
        </p:nvSpPr>
        <p:spPr>
          <a:xfrm>
            <a:off x="186250" y="32017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Currency needs to work for people, not nodes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payments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870275" y="1191938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358000" y="4563925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870275" y="234472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2[0], 2[1]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8.0→David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SIGNED(Carol), 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rot="10800000" flipH="1">
            <a:off x="2431975" y="3034925"/>
            <a:ext cx="404100" cy="52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/>
          <p:nvPr/>
        </p:nvCxnSpPr>
        <p:spPr>
          <a:xfrm rot="10800000" flipH="1">
            <a:off x="2956325" y="2996450"/>
            <a:ext cx="1229700" cy="57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947725" y="206107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947725" y="327832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490200" y="3735700"/>
            <a:ext cx="1904700" cy="487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signatures!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870275" y="1191950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870275" y="234472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70275" y="3556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a Bitcoin transaction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2085825" y="804450"/>
            <a:ext cx="8229600" cy="4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{</a:t>
            </a:r>
            <a:br>
              <a:rPr lang="en" sz="900"/>
            </a:br>
            <a:r>
              <a:rPr lang="en" sz="900"/>
              <a:t>      "hash":"5a42590fbe0a90ee8e8747244d6c84f0db1a3a24e8f1b95b10c9e050990b8b6b",</a:t>
            </a:r>
            <a:br>
              <a:rPr lang="en" sz="900"/>
            </a:br>
            <a:r>
              <a:rPr lang="en" sz="900"/>
              <a:t>      "ver":1,</a:t>
            </a:r>
            <a:br>
              <a:rPr lang="en" sz="900"/>
            </a:br>
            <a:r>
              <a:rPr lang="en" sz="900"/>
              <a:t>      "vin_sz":2,</a:t>
            </a:r>
            <a:br>
              <a:rPr lang="en" sz="900"/>
            </a:br>
            <a:r>
              <a:rPr lang="en" sz="900"/>
              <a:t>      "vout_sz":1,</a:t>
            </a:r>
            <a:br>
              <a:rPr lang="en" sz="900"/>
            </a:br>
            <a:r>
              <a:rPr lang="en" sz="900"/>
              <a:t>      "lock_time":0,</a:t>
            </a:r>
            <a:br>
              <a:rPr lang="en" sz="900"/>
            </a:br>
            <a:r>
              <a:rPr lang="en" sz="900"/>
              <a:t>      "size":404,</a:t>
            </a:r>
            <a:br>
              <a:rPr lang="en" sz="900"/>
            </a:br>
            <a:r>
              <a:rPr lang="en" sz="900"/>
              <a:t>      "in":[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"prev_out":{</a:t>
            </a:r>
            <a:br>
              <a:rPr lang="en" sz="900"/>
            </a:br>
            <a:r>
              <a:rPr lang="en" sz="900"/>
              <a:t>            "hash":"3be4ac9728a0823cf5e2deb2e86fc0bd2aa503a91d307b42ba76117d79280260",</a:t>
            </a:r>
            <a:br>
              <a:rPr lang="en" sz="900"/>
            </a:br>
            <a:r>
              <a:rPr lang="en" sz="900"/>
              <a:t>            "n":0</a:t>
            </a:r>
            <a:br>
              <a:rPr lang="en" sz="900"/>
            </a:br>
            <a:r>
              <a:rPr lang="en" sz="900"/>
              <a:t>          }, </a:t>
            </a:r>
            <a:endParaRPr sz="9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"scriptSig":"30440..."</a:t>
            </a:r>
            <a:br>
              <a:rPr lang="en" sz="900"/>
            </a:br>
            <a:r>
              <a:rPr lang="en" sz="900"/>
              <a:t>        },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"prev_out":{</a:t>
            </a:r>
            <a:br>
              <a:rPr lang="en" sz="900"/>
            </a:br>
            <a:r>
              <a:rPr lang="en" sz="900"/>
              <a:t>            "hash":"7508e6ab259b4df0fd5147bab0c949d81473db4518f81afc5c3f52f91ff6b34e",</a:t>
            </a:r>
            <a:br>
              <a:rPr lang="en" sz="900"/>
            </a:br>
            <a:r>
              <a:rPr lang="en" sz="900"/>
              <a:t>            "n":0</a:t>
            </a:r>
            <a:br>
              <a:rPr lang="en" sz="900"/>
            </a:br>
            <a:r>
              <a:rPr lang="en" sz="900"/>
              <a:t>          },</a:t>
            </a:r>
            <a:br>
              <a:rPr lang="en" sz="900"/>
            </a:br>
            <a:r>
              <a:rPr lang="en" sz="900"/>
              <a:t>          "scriptSig":"3f3a4ce81...."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     ],</a:t>
            </a:r>
            <a:br>
              <a:rPr lang="en" sz="900"/>
            </a:br>
            <a:r>
              <a:rPr lang="en" sz="900"/>
              <a:t>      "out":[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"value":"10.12287097",</a:t>
            </a:r>
            <a:br>
              <a:rPr lang="en" sz="900"/>
            </a:br>
            <a:r>
              <a:rPr lang="en" sz="900"/>
              <a:t>          "scriptPubKey":"OP_DUP OP_HASH160 69e02e18b5705a05dd6b28ed517716c894b3d42e OP_EQUALVERIFY OP_CHECKSIG"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     ]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}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26" name="Google Shape;126;p15"/>
          <p:cNvSpPr/>
          <p:nvPr/>
        </p:nvSpPr>
        <p:spPr>
          <a:xfrm>
            <a:off x="1763800" y="11593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1763800" y="2011025"/>
            <a:ext cx="276000" cy="2074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1763800" y="4182425"/>
            <a:ext cx="276000" cy="857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80550" y="283647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input(s)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280550" y="139457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280550" y="430732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output(s)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transaction metadata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{</a:t>
            </a:r>
            <a:br>
              <a:rPr lang="en" sz="2400"/>
            </a:br>
            <a:r>
              <a:rPr lang="en" sz="2400"/>
              <a:t>    "hash":"5a42590...b8b6b",</a:t>
            </a:r>
            <a:br>
              <a:rPr lang="en" sz="2400"/>
            </a:br>
            <a:r>
              <a:rPr lang="en" sz="2400"/>
              <a:t>      "ver":1,</a:t>
            </a:r>
            <a:br>
              <a:rPr lang="en" sz="2400"/>
            </a:br>
            <a:r>
              <a:rPr lang="en" sz="2400"/>
              <a:t>      "vin_sz":2,</a:t>
            </a:r>
            <a:br>
              <a:rPr lang="en" sz="2400"/>
            </a:br>
            <a:r>
              <a:rPr lang="en" sz="2400"/>
              <a:t>      "vout_sz":1,</a:t>
            </a:r>
            <a:br>
              <a:rPr lang="en" sz="2400"/>
            </a:br>
            <a:r>
              <a:rPr lang="en" sz="2400"/>
              <a:t>      "lock_time":0,</a:t>
            </a:r>
            <a:br>
              <a:rPr lang="en" sz="2400"/>
            </a:br>
            <a:r>
              <a:rPr lang="en" sz="2400"/>
              <a:t>      "size":404,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}</a:t>
            </a:r>
            <a:endParaRPr sz="2400"/>
          </a:p>
        </p:txBody>
      </p:sp>
      <p:sp>
        <p:nvSpPr>
          <p:cNvPr id="138" name="Google Shape;138;p16"/>
          <p:cNvSpPr/>
          <p:nvPr/>
        </p:nvSpPr>
        <p:spPr>
          <a:xfrm>
            <a:off x="1763800" y="1817875"/>
            <a:ext cx="321900" cy="9477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80550" y="3176375"/>
            <a:ext cx="1483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280475" y="2080075"/>
            <a:ext cx="1483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809825" y="32597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230525" y="136007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hash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759800" y="14434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280550" y="280102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“not valid before”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809825" y="288442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4803050" y="2786325"/>
            <a:ext cx="1895400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this later...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9132</TotalTime>
  <Words>2310</Words>
  <Application>Microsoft Office PowerPoint</Application>
  <PresentationFormat>On-screen Show (16:9)</PresentationFormat>
  <Paragraphs>557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Courier New</vt:lpstr>
      <vt:lpstr>Times New Roman</vt:lpstr>
      <vt:lpstr>Trebuchet MS</vt:lpstr>
      <vt:lpstr>Simple Light</vt:lpstr>
      <vt:lpstr>CS-482: Introduction to Blockchain and CryptoCurrency</vt:lpstr>
      <vt:lpstr>Recap: Bitcoin consensus</vt:lpstr>
      <vt:lpstr>PowerPoint Presentation</vt:lpstr>
      <vt:lpstr>An account-based ledger (not Bitcoin)</vt:lpstr>
      <vt:lpstr>A transaction-based ledger (Bitcoin)</vt:lpstr>
      <vt:lpstr>Merging value</vt:lpstr>
      <vt:lpstr>Joint payments</vt:lpstr>
      <vt:lpstr>The real deal: a Bitcoin transaction</vt:lpstr>
      <vt:lpstr>The real deal: transaction metadata</vt:lpstr>
      <vt:lpstr>The real deal: transaction inputs</vt:lpstr>
      <vt:lpstr>The real deal: transaction outputs</vt:lpstr>
      <vt:lpstr>PowerPoint Presentation</vt:lpstr>
      <vt:lpstr>Output “addresses” are really scripts</vt:lpstr>
      <vt:lpstr>Input “addresses” are also scripts</vt:lpstr>
      <vt:lpstr>Bitcoin scripting language (“Script”)</vt:lpstr>
      <vt:lpstr>Bitcoin script execution example</vt:lpstr>
      <vt:lpstr>Bitcoin script instructions</vt:lpstr>
      <vt:lpstr>OP_CHECKMULTISIG</vt:lpstr>
      <vt:lpstr>Bitcoin scripts in practice (as of 2014)</vt:lpstr>
      <vt:lpstr>Proof-of-burn</vt:lpstr>
      <vt:lpstr>Should senders specify scripts?</vt:lpstr>
      <vt:lpstr>Idea: use the hash of redemption script</vt:lpstr>
      <vt:lpstr>Pay to script hash</vt:lpstr>
      <vt:lpstr>PowerPoint Presentation</vt:lpstr>
      <vt:lpstr>Example 1: Escrow transactions</vt:lpstr>
      <vt:lpstr>Example 2: Green addresses</vt:lpstr>
      <vt:lpstr>Example 3: Efficient micro-payments</vt:lpstr>
      <vt:lpstr>lock_time</vt:lpstr>
      <vt:lpstr>More advanced scripts</vt:lpstr>
      <vt:lpstr>PowerPoint Presentation</vt:lpstr>
      <vt:lpstr>Bitcoin blocks</vt:lpstr>
      <vt:lpstr>Bitcoin block structure</vt:lpstr>
      <vt:lpstr>The real deal: a Bitcoin block</vt:lpstr>
      <vt:lpstr>The real deal: a Bitcoin block header</vt:lpstr>
      <vt:lpstr>The real deal: coinbase transaction</vt:lpstr>
      <vt:lpstr>See for yourself!</vt:lpstr>
      <vt:lpstr>PowerPoint Presentation</vt:lpstr>
      <vt:lpstr>Bitcoin P2P network</vt:lpstr>
      <vt:lpstr>Joining the Bitcoin P2P network</vt:lpstr>
      <vt:lpstr>Transaction propagation (flooding)</vt:lpstr>
      <vt:lpstr>Should I relay a proposed transaction?</vt:lpstr>
      <vt:lpstr>Nodes may differ on transaction pool </vt:lpstr>
      <vt:lpstr>Race conditions</vt:lpstr>
      <vt:lpstr>Block propagation nearly identical</vt:lpstr>
      <vt:lpstr>PowerPoint Presentation</vt:lpstr>
      <vt:lpstr>How big is the network?</vt:lpstr>
      <vt:lpstr>Fully-validating nodes</vt:lpstr>
      <vt:lpstr>Storage costs</vt:lpstr>
      <vt:lpstr>Tracking the UTXO set</vt:lpstr>
      <vt:lpstr>Thin/SPV clients (not fully-validating)</vt:lpstr>
      <vt:lpstr>Software diversity</vt:lpstr>
      <vt:lpstr>PowerPoint Presentation</vt:lpstr>
      <vt:lpstr>Hard-coded limits in Bitcoin</vt:lpstr>
      <vt:lpstr>Throughput limits in Bitcoin</vt:lpstr>
      <vt:lpstr>Cryptographic limits in Bitcoin</vt:lpstr>
      <vt:lpstr>“Hard-forking” changes to Bitcoin</vt:lpstr>
      <vt:lpstr>Soft forks</vt:lpstr>
      <vt:lpstr>Soft fork example: pay to script hash</vt:lpstr>
      <vt:lpstr>Soft fork possibilities</vt:lpstr>
      <vt:lpstr>Hard forks</vt:lpstr>
      <vt:lpstr>PowerPoint Presentation</vt:lpstr>
      <vt:lpstr>Human beings aren’t Bitcoin nodes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CS-482: Introduction to BlockChain and CryptoCurrency</dc:title>
  <cp:lastModifiedBy>Microsoft account</cp:lastModifiedBy>
  <cp:revision>8</cp:revision>
  <dcterms:modified xsi:type="dcterms:W3CDTF">2023-02-18T10:33:51Z</dcterms:modified>
</cp:coreProperties>
</file>