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78"/>
  </p:notesMasterIdLst>
  <p:sldIdLst>
    <p:sldId id="310" r:id="rId2"/>
    <p:sldId id="272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363" r:id="rId12"/>
    <p:sldId id="364" r:id="rId13"/>
    <p:sldId id="365" r:id="rId14"/>
    <p:sldId id="366" r:id="rId15"/>
    <p:sldId id="282" r:id="rId16"/>
    <p:sldId id="283" r:id="rId17"/>
    <p:sldId id="297" r:id="rId18"/>
    <p:sldId id="298" r:id="rId19"/>
    <p:sldId id="299" r:id="rId20"/>
    <p:sldId id="300" r:id="rId21"/>
    <p:sldId id="301" r:id="rId22"/>
    <p:sldId id="360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61" r:id="rId31"/>
    <p:sldId id="362" r:id="rId32"/>
    <p:sldId id="309" r:id="rId33"/>
    <p:sldId id="367" r:id="rId34"/>
    <p:sldId id="368" r:id="rId35"/>
    <p:sldId id="369" r:id="rId36"/>
    <p:sldId id="370" r:id="rId37"/>
    <p:sldId id="311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3" r:id="rId74"/>
    <p:sldId id="357" r:id="rId75"/>
    <p:sldId id="358" r:id="rId76"/>
    <p:sldId id="359" r:id="rId7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FDD597-83C5-4B08-B776-B6C72053E7E2}">
  <a:tblStyle styleId="{DDFDD597-83C5-4B08-B776-B6C72053E7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19989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712d49e_0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6712d49e_0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865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712d49e_0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712d49e_0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406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712d49e_0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6712d49e_0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82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6933ac06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6933ac06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418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6933ac06_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6933ac06_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877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6933ac06_0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6933ac06_0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926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933ac06_0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6933ac06_0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005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6933ac06_0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6933ac06_0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271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6933ac06_0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6933ac06_0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379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6997a2ca_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6997a2ca_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545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997a2ca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997a2ca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216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6933ac06_0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6933ac06_0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433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6933ac06_0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6933ac06_0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521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6933ac06_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6933ac06_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720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6933ac06_0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6933ac06_0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607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6933ac06_0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6933ac06_0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454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6933ac06_0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6933ac06_0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135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073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1572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635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66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cc43db6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cc43db6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241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5320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0066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329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976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5846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7277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Analogy of talking on the phone and having a lag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497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2535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1816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10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712d49e_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712d49e_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0686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98898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6288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6403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0326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46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create new transactions from someone else’s address, or modify them.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Suppressing tx’s is only a minor annoyance.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0254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9469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65061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4283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672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712d49e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712d49e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4979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8448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8100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629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8372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5944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4680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Alice has 100x more computing power than Bob it doesn’t mean she always wins the race. It means she has about a 99% chance of wining. In the long run Bob will create 1% of the blocks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30046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91831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time b/w blocks is too low or too high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2550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95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712d49e_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712d49e_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5094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6955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37718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9536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767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6130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4142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712d49e_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712d49e_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930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712d49e_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712d49e_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436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cc43db6_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6cc43db6_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60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82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  <a:defRPr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○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■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124900" y="-2575"/>
            <a:ext cx="95400" cy="514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029500" y="0"/>
            <a:ext cx="95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400300"/>
            <a:ext cx="5543550" cy="17145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Cryptocurrency and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Bitcoin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200150"/>
            <a:ext cx="6172200" cy="1102519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CryptoCurrency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23982" y="4755008"/>
            <a:ext cx="2971800" cy="3429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072" y="155396"/>
            <a:ext cx="87345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072" y="4755008"/>
            <a:ext cx="35910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9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457200" y="128900"/>
            <a:ext cx="8229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binary tree with hash pointers = “Merkle tree”</a:t>
            </a:r>
            <a:endParaRPr/>
          </a:p>
        </p:txBody>
      </p:sp>
      <p:sp>
        <p:nvSpPr>
          <p:cNvPr id="257" name="Google Shape;257;p33"/>
          <p:cNvSpPr txBox="1"/>
          <p:nvPr/>
        </p:nvSpPr>
        <p:spPr>
          <a:xfrm>
            <a:off x="3533175" y="14065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1730100" y="22922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5641025" y="22922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2388775" y="1673250"/>
            <a:ext cx="1555475" cy="622200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61" name="Google Shape;261;p33"/>
          <p:cNvSpPr/>
          <p:nvPr/>
        </p:nvSpPr>
        <p:spPr>
          <a:xfrm flipH="1">
            <a:off x="4588615" y="1673250"/>
            <a:ext cx="1677735" cy="622200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62" name="Google Shape;262;p33"/>
          <p:cNvSpPr txBox="1"/>
          <p:nvPr/>
        </p:nvSpPr>
        <p:spPr>
          <a:xfrm>
            <a:off x="682550" y="32224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2834850" y="32224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4687175" y="32224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6772800" y="32224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33"/>
          <p:cNvSpPr/>
          <p:nvPr/>
        </p:nvSpPr>
        <p:spPr>
          <a:xfrm>
            <a:off x="1366600" y="2547850"/>
            <a:ext cx="765916" cy="688775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67" name="Google Shape;267;p33"/>
          <p:cNvSpPr/>
          <p:nvPr/>
        </p:nvSpPr>
        <p:spPr>
          <a:xfrm flipH="1">
            <a:off x="2785154" y="2535175"/>
            <a:ext cx="748028" cy="688775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68" name="Google Shape;268;p33"/>
          <p:cNvSpPr/>
          <p:nvPr/>
        </p:nvSpPr>
        <p:spPr>
          <a:xfrm>
            <a:off x="5265550" y="2547850"/>
            <a:ext cx="765916" cy="688775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69" name="Google Shape;269;p33"/>
          <p:cNvSpPr/>
          <p:nvPr/>
        </p:nvSpPr>
        <p:spPr>
          <a:xfrm flipH="1">
            <a:off x="6704053" y="2547850"/>
            <a:ext cx="748028" cy="688775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270" name="Google Shape;270;p33"/>
          <p:cNvGrpSpPr/>
          <p:nvPr/>
        </p:nvGrpSpPr>
        <p:grpSpPr>
          <a:xfrm>
            <a:off x="579400" y="3484275"/>
            <a:ext cx="1600400" cy="1479150"/>
            <a:chOff x="579400" y="3484275"/>
            <a:chExt cx="1600400" cy="1479150"/>
          </a:xfrm>
        </p:grpSpPr>
        <p:sp>
          <p:nvSpPr>
            <p:cNvPr id="271" name="Google Shape;271;p33"/>
            <p:cNvSpPr/>
            <p:nvPr/>
          </p:nvSpPr>
          <p:spPr>
            <a:xfrm>
              <a:off x="579400" y="4152525"/>
              <a:ext cx="604800" cy="810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(data)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72" name="Google Shape;272;p33"/>
            <p:cNvCxnSpPr/>
            <p:nvPr/>
          </p:nvCxnSpPr>
          <p:spPr>
            <a:xfrm flipH="1">
              <a:off x="921900" y="3484275"/>
              <a:ext cx="177900" cy="6888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3" name="Google Shape;273;p33"/>
            <p:cNvSpPr/>
            <p:nvPr/>
          </p:nvSpPr>
          <p:spPr>
            <a:xfrm>
              <a:off x="1575000" y="4152525"/>
              <a:ext cx="604800" cy="810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(data)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74" name="Google Shape;274;p33"/>
            <p:cNvCxnSpPr/>
            <p:nvPr/>
          </p:nvCxnSpPr>
          <p:spPr>
            <a:xfrm>
              <a:off x="1722150" y="3517650"/>
              <a:ext cx="177900" cy="6222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75" name="Google Shape;275;p33"/>
          <p:cNvGrpSpPr/>
          <p:nvPr/>
        </p:nvGrpSpPr>
        <p:grpSpPr>
          <a:xfrm>
            <a:off x="2706800" y="3484275"/>
            <a:ext cx="1600400" cy="1479150"/>
            <a:chOff x="579400" y="3484275"/>
            <a:chExt cx="1600400" cy="1479150"/>
          </a:xfrm>
        </p:grpSpPr>
        <p:sp>
          <p:nvSpPr>
            <p:cNvPr id="276" name="Google Shape;276;p33"/>
            <p:cNvSpPr/>
            <p:nvPr/>
          </p:nvSpPr>
          <p:spPr>
            <a:xfrm>
              <a:off x="579400" y="4152525"/>
              <a:ext cx="604800" cy="810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(data)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77" name="Google Shape;277;p33"/>
            <p:cNvCxnSpPr/>
            <p:nvPr/>
          </p:nvCxnSpPr>
          <p:spPr>
            <a:xfrm flipH="1">
              <a:off x="921900" y="3484275"/>
              <a:ext cx="177900" cy="6888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8" name="Google Shape;278;p33"/>
            <p:cNvSpPr/>
            <p:nvPr/>
          </p:nvSpPr>
          <p:spPr>
            <a:xfrm>
              <a:off x="1575000" y="4152525"/>
              <a:ext cx="604800" cy="810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(data)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79" name="Google Shape;279;p33"/>
            <p:cNvCxnSpPr/>
            <p:nvPr/>
          </p:nvCxnSpPr>
          <p:spPr>
            <a:xfrm>
              <a:off x="1722150" y="3517650"/>
              <a:ext cx="177900" cy="6222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0" name="Google Shape;280;p33"/>
          <p:cNvGrpSpPr/>
          <p:nvPr/>
        </p:nvGrpSpPr>
        <p:grpSpPr>
          <a:xfrm>
            <a:off x="4559125" y="3457350"/>
            <a:ext cx="1600400" cy="1479150"/>
            <a:chOff x="579400" y="3484275"/>
            <a:chExt cx="1600400" cy="1479150"/>
          </a:xfrm>
        </p:grpSpPr>
        <p:sp>
          <p:nvSpPr>
            <p:cNvPr id="281" name="Google Shape;281;p33"/>
            <p:cNvSpPr/>
            <p:nvPr/>
          </p:nvSpPr>
          <p:spPr>
            <a:xfrm>
              <a:off x="579400" y="4152525"/>
              <a:ext cx="604800" cy="810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(data)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82" name="Google Shape;282;p33"/>
            <p:cNvCxnSpPr/>
            <p:nvPr/>
          </p:nvCxnSpPr>
          <p:spPr>
            <a:xfrm flipH="1">
              <a:off x="921900" y="3484275"/>
              <a:ext cx="177900" cy="6888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3" name="Google Shape;283;p33"/>
            <p:cNvSpPr/>
            <p:nvPr/>
          </p:nvSpPr>
          <p:spPr>
            <a:xfrm>
              <a:off x="1575000" y="4152525"/>
              <a:ext cx="604800" cy="810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(data)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84" name="Google Shape;284;p33"/>
            <p:cNvCxnSpPr/>
            <p:nvPr/>
          </p:nvCxnSpPr>
          <p:spPr>
            <a:xfrm>
              <a:off x="1722150" y="3517650"/>
              <a:ext cx="177900" cy="6222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5" name="Google Shape;285;p33"/>
          <p:cNvGrpSpPr/>
          <p:nvPr/>
        </p:nvGrpSpPr>
        <p:grpSpPr>
          <a:xfrm>
            <a:off x="6644750" y="3484275"/>
            <a:ext cx="1600400" cy="1479150"/>
            <a:chOff x="579400" y="3484275"/>
            <a:chExt cx="1600400" cy="1479150"/>
          </a:xfrm>
        </p:grpSpPr>
        <p:sp>
          <p:nvSpPr>
            <p:cNvPr id="286" name="Google Shape;286;p33"/>
            <p:cNvSpPr/>
            <p:nvPr/>
          </p:nvSpPr>
          <p:spPr>
            <a:xfrm>
              <a:off x="579400" y="4152525"/>
              <a:ext cx="604800" cy="810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(data)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87" name="Google Shape;287;p33"/>
            <p:cNvCxnSpPr/>
            <p:nvPr/>
          </p:nvCxnSpPr>
          <p:spPr>
            <a:xfrm flipH="1">
              <a:off x="921900" y="3484275"/>
              <a:ext cx="177900" cy="6888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8" name="Google Shape;288;p33"/>
            <p:cNvSpPr/>
            <p:nvPr/>
          </p:nvSpPr>
          <p:spPr>
            <a:xfrm>
              <a:off x="1575000" y="4152525"/>
              <a:ext cx="604800" cy="810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(data)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89" name="Google Shape;289;p33"/>
            <p:cNvCxnSpPr/>
            <p:nvPr/>
          </p:nvCxnSpPr>
          <p:spPr>
            <a:xfrm>
              <a:off x="1722150" y="3517650"/>
              <a:ext cx="177900" cy="6222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90" name="Google Shape;290;p33"/>
          <p:cNvCxnSpPr>
            <a:endCxn id="257" idx="0"/>
          </p:cNvCxnSpPr>
          <p:nvPr/>
        </p:nvCxnSpPr>
        <p:spPr>
          <a:xfrm flipH="1">
            <a:off x="4205325" y="973375"/>
            <a:ext cx="5700" cy="4332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95" y="142875"/>
            <a:ext cx="7686675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95" y="2567690"/>
            <a:ext cx="73818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371475"/>
            <a:ext cx="7991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7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95" y="133350"/>
            <a:ext cx="8220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0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58" y="429684"/>
            <a:ext cx="4095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body" idx="1"/>
          </p:nvPr>
        </p:nvSpPr>
        <p:spPr>
          <a:xfrm>
            <a:off x="457200" y="128900"/>
            <a:ext cx="8229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proving membership in a Merkle tree</a:t>
            </a:r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3533175" y="14065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1730100" y="22922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34"/>
          <p:cNvSpPr/>
          <p:nvPr/>
        </p:nvSpPr>
        <p:spPr>
          <a:xfrm>
            <a:off x="2388775" y="1673250"/>
            <a:ext cx="1555475" cy="622200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99" name="Google Shape;299;p34"/>
          <p:cNvSpPr txBox="1"/>
          <p:nvPr/>
        </p:nvSpPr>
        <p:spPr>
          <a:xfrm>
            <a:off x="2834850" y="32224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34"/>
          <p:cNvSpPr/>
          <p:nvPr/>
        </p:nvSpPr>
        <p:spPr>
          <a:xfrm flipH="1">
            <a:off x="2785154" y="2535175"/>
            <a:ext cx="748028" cy="688775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01" name="Google Shape;301;p34"/>
          <p:cNvSpPr/>
          <p:nvPr/>
        </p:nvSpPr>
        <p:spPr>
          <a:xfrm>
            <a:off x="3702400" y="4152525"/>
            <a:ext cx="604800" cy="810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(data)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02" name="Google Shape;302;p34"/>
          <p:cNvCxnSpPr/>
          <p:nvPr/>
        </p:nvCxnSpPr>
        <p:spPr>
          <a:xfrm>
            <a:off x="3849550" y="3517650"/>
            <a:ext cx="177900" cy="6222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34"/>
          <p:cNvCxnSpPr>
            <a:endCxn id="296" idx="0"/>
          </p:cNvCxnSpPr>
          <p:nvPr/>
        </p:nvCxnSpPr>
        <p:spPr>
          <a:xfrm flipH="1">
            <a:off x="4205325" y="973375"/>
            <a:ext cx="5700" cy="4332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p34"/>
          <p:cNvSpPr txBox="1"/>
          <p:nvPr/>
        </p:nvSpPr>
        <p:spPr>
          <a:xfrm>
            <a:off x="5681450" y="1016875"/>
            <a:ext cx="2929200" cy="457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show O(log n) items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Merkle trees</a:t>
            </a:r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Tree holds many items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but just need to remember the root hash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Can verify membership in O(log n) time/space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Variant: sorted Merkle tree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can verify non-membership in O(log n)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sz="2400" dirty="0"/>
              <a:t>(show items before, after the missing one)</a:t>
            </a: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>
            <a:spLocks noGrp="1"/>
          </p:cNvSpPr>
          <p:nvPr>
            <p:ph type="subTitle" idx="1"/>
          </p:nvPr>
        </p:nvSpPr>
        <p:spPr>
          <a:xfrm>
            <a:off x="685800" y="1834929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Simple </a:t>
            </a:r>
            <a:r>
              <a:rPr lang="en" dirty="0"/>
              <a:t>Cryptocurrencies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>
            <a:spLocks noGrp="1"/>
          </p:cNvSpPr>
          <p:nvPr>
            <p:ph type="body" idx="1"/>
          </p:nvPr>
        </p:nvSpPr>
        <p:spPr>
          <a:xfrm>
            <a:off x="2141150" y="3945475"/>
            <a:ext cx="45039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GoofyCoin</a:t>
            </a:r>
            <a:endParaRPr/>
          </a:p>
        </p:txBody>
      </p:sp>
      <p:pic>
        <p:nvPicPr>
          <p:cNvPr id="417" name="Google Shape;4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264" y="797450"/>
            <a:ext cx="2333675" cy="314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/>
          <p:nvPr/>
        </p:nvSpPr>
        <p:spPr>
          <a:xfrm>
            <a:off x="397650" y="464325"/>
            <a:ext cx="5002500" cy="45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Goofy can create new coins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3" name="Google Shape;423;p51"/>
          <p:cNvSpPr/>
          <p:nvPr/>
        </p:nvSpPr>
        <p:spPr>
          <a:xfrm>
            <a:off x="1090195" y="241392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CreateCoin [uniqueCoinID]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4" name="Google Shape;424;p51"/>
          <p:cNvSpPr/>
          <p:nvPr/>
        </p:nvSpPr>
        <p:spPr>
          <a:xfrm>
            <a:off x="1090200" y="197922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Goofy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5" name="Google Shape;4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400" y="1956725"/>
            <a:ext cx="1811900" cy="24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/>
          <p:nvPr/>
        </p:nvSpPr>
        <p:spPr>
          <a:xfrm>
            <a:off x="6169750" y="1522025"/>
            <a:ext cx="2292900" cy="43470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New coins belong to me.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Hash property 3: Puzzle-friendly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/>
              <a:t>Puzzle-friendly</a:t>
            </a:r>
            <a:r>
              <a:rPr lang="en" dirty="0"/>
              <a:t>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For every possible output value y, 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if k is chosen from a distribution with high min-entropy,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then it is infeasible to find x such that H(k | x) = y.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133" y="3373499"/>
            <a:ext cx="9144000" cy="1689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2"/>
          <p:cNvSpPr txBox="1"/>
          <p:nvPr/>
        </p:nvSpPr>
        <p:spPr>
          <a:xfrm>
            <a:off x="397650" y="464325"/>
            <a:ext cx="5002500" cy="45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 coin’s owner can spend it.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2" name="Google Shape;432;p52"/>
          <p:cNvSpPr/>
          <p:nvPr/>
        </p:nvSpPr>
        <p:spPr>
          <a:xfrm>
            <a:off x="1950395" y="349442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CreateCoin [uniqueCoinID]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3" name="Google Shape;433;p52"/>
          <p:cNvSpPr/>
          <p:nvPr/>
        </p:nvSpPr>
        <p:spPr>
          <a:xfrm>
            <a:off x="1950400" y="305972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Goofy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4" name="Google Shape;434;p52"/>
          <p:cNvSpPr/>
          <p:nvPr/>
        </p:nvSpPr>
        <p:spPr>
          <a:xfrm>
            <a:off x="1090195" y="20999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Pay to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: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35" name="Google Shape;435;p52"/>
          <p:cNvCxnSpPr/>
          <p:nvPr/>
        </p:nvCxnSpPr>
        <p:spPr>
          <a:xfrm>
            <a:off x="3715620" y="2316024"/>
            <a:ext cx="64800" cy="721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6" name="Google Shape;436;p52"/>
          <p:cNvSpPr/>
          <p:nvPr/>
        </p:nvSpPr>
        <p:spPr>
          <a:xfrm>
            <a:off x="1090200" y="166527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Goofy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7" name="Google Shape;4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000" y="1651925"/>
            <a:ext cx="1811900" cy="24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2"/>
          <p:cNvSpPr/>
          <p:nvPr/>
        </p:nvSpPr>
        <p:spPr>
          <a:xfrm>
            <a:off x="6537300" y="1217225"/>
            <a:ext cx="1737300" cy="43470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Alice owns it now.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/>
          <p:nvPr/>
        </p:nvSpPr>
        <p:spPr>
          <a:xfrm>
            <a:off x="397650" y="464325"/>
            <a:ext cx="5002500" cy="45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The recipient can pass on the coin again.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4" name="Google Shape;444;p53"/>
          <p:cNvSpPr/>
          <p:nvPr/>
        </p:nvSpPr>
        <p:spPr>
          <a:xfrm>
            <a:off x="1797995" y="448502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CreateCoin [uniqueCoinID]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5" name="Google Shape;445;p53"/>
          <p:cNvSpPr/>
          <p:nvPr/>
        </p:nvSpPr>
        <p:spPr>
          <a:xfrm>
            <a:off x="1798000" y="405032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Goofy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6" name="Google Shape;446;p53"/>
          <p:cNvSpPr/>
          <p:nvPr/>
        </p:nvSpPr>
        <p:spPr>
          <a:xfrm>
            <a:off x="937795" y="30905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Pay to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: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47" name="Google Shape;447;p53"/>
          <p:cNvCxnSpPr/>
          <p:nvPr/>
        </p:nvCxnSpPr>
        <p:spPr>
          <a:xfrm>
            <a:off x="3563220" y="3306624"/>
            <a:ext cx="64800" cy="721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8" name="Google Shape;448;p53"/>
          <p:cNvSpPr/>
          <p:nvPr/>
        </p:nvSpPr>
        <p:spPr>
          <a:xfrm>
            <a:off x="937800" y="265587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Goofy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9" name="Google Shape;449;p53"/>
          <p:cNvSpPr/>
          <p:nvPr/>
        </p:nvSpPr>
        <p:spPr>
          <a:xfrm>
            <a:off x="553745" y="17486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Pay to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Bob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: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50" name="Google Shape;450;p53"/>
          <p:cNvCxnSpPr/>
          <p:nvPr/>
        </p:nvCxnSpPr>
        <p:spPr>
          <a:xfrm>
            <a:off x="3102970" y="1964724"/>
            <a:ext cx="64800" cy="721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" name="Google Shape;451;p53"/>
          <p:cNvSpPr/>
          <p:nvPr/>
        </p:nvSpPr>
        <p:spPr>
          <a:xfrm>
            <a:off x="553750" y="131397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2" name="Google Shape;45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50" y="1748668"/>
            <a:ext cx="2570450" cy="261988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3"/>
          <p:cNvSpPr/>
          <p:nvPr/>
        </p:nvSpPr>
        <p:spPr>
          <a:xfrm>
            <a:off x="6317825" y="1313975"/>
            <a:ext cx="1737300" cy="43470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Bob owns it now.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23" y="1011420"/>
            <a:ext cx="5183954" cy="312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/>
          <p:nvPr/>
        </p:nvSpPr>
        <p:spPr>
          <a:xfrm>
            <a:off x="1797995" y="448502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CreateCoin [uniqueCoinID]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9" name="Google Shape;459;p54"/>
          <p:cNvSpPr/>
          <p:nvPr/>
        </p:nvSpPr>
        <p:spPr>
          <a:xfrm>
            <a:off x="1798000" y="405032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Goofy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0" name="Google Shape;460;p54"/>
          <p:cNvSpPr/>
          <p:nvPr/>
        </p:nvSpPr>
        <p:spPr>
          <a:xfrm>
            <a:off x="937795" y="30905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Pay to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: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61" name="Google Shape;461;p54"/>
          <p:cNvCxnSpPr/>
          <p:nvPr/>
        </p:nvCxnSpPr>
        <p:spPr>
          <a:xfrm>
            <a:off x="3563220" y="3306624"/>
            <a:ext cx="64800" cy="721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2" name="Google Shape;462;p54"/>
          <p:cNvSpPr/>
          <p:nvPr/>
        </p:nvSpPr>
        <p:spPr>
          <a:xfrm>
            <a:off x="937800" y="265587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Goofy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3" name="Google Shape;463;p54"/>
          <p:cNvSpPr/>
          <p:nvPr/>
        </p:nvSpPr>
        <p:spPr>
          <a:xfrm>
            <a:off x="553745" y="17486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Pay to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Bob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: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64" name="Google Shape;464;p54"/>
          <p:cNvCxnSpPr/>
          <p:nvPr/>
        </p:nvCxnSpPr>
        <p:spPr>
          <a:xfrm>
            <a:off x="3102970" y="1964724"/>
            <a:ext cx="64800" cy="721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5" name="Google Shape;465;p54"/>
          <p:cNvSpPr/>
          <p:nvPr/>
        </p:nvSpPr>
        <p:spPr>
          <a:xfrm>
            <a:off x="553750" y="131397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6" name="Google Shape;466;p54"/>
          <p:cNvSpPr/>
          <p:nvPr/>
        </p:nvSpPr>
        <p:spPr>
          <a:xfrm>
            <a:off x="4750845" y="1790949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Pay to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Chuck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: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7" name="Google Shape;467;p54"/>
          <p:cNvSpPr/>
          <p:nvPr/>
        </p:nvSpPr>
        <p:spPr>
          <a:xfrm>
            <a:off x="4750850" y="1356250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54"/>
          <p:cNvSpPr/>
          <p:nvPr/>
        </p:nvSpPr>
        <p:spPr>
          <a:xfrm>
            <a:off x="4555200" y="2040925"/>
            <a:ext cx="2807687" cy="896661"/>
          </a:xfrm>
          <a:custGeom>
            <a:avLst/>
            <a:gdLst/>
            <a:ahLst/>
            <a:cxnLst/>
            <a:rect l="l" t="t" r="r" b="b"/>
            <a:pathLst>
              <a:path w="107533" h="36576" extrusionOk="0">
                <a:moveTo>
                  <a:pt x="107533" y="0"/>
                </a:moveTo>
                <a:lnTo>
                  <a:pt x="106802" y="26335"/>
                </a:lnTo>
                <a:lnTo>
                  <a:pt x="0" y="3657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69" name="Google Shape;469;p54"/>
          <p:cNvSpPr txBox="1"/>
          <p:nvPr/>
        </p:nvSpPr>
        <p:spPr>
          <a:xfrm>
            <a:off x="2211275" y="324500"/>
            <a:ext cx="4273200" cy="60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double-spending attack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5"/>
          <p:cNvSpPr txBox="1"/>
          <p:nvPr/>
        </p:nvSpPr>
        <p:spPr>
          <a:xfrm>
            <a:off x="2211275" y="324500"/>
            <a:ext cx="4273200" cy="60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double-spending attack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5" name="Google Shape;475;p55"/>
          <p:cNvSpPr txBox="1"/>
          <p:nvPr/>
        </p:nvSpPr>
        <p:spPr>
          <a:xfrm>
            <a:off x="479675" y="2197550"/>
            <a:ext cx="79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the main design challenge in digital currency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6"/>
          <p:cNvSpPr txBox="1">
            <a:spLocks noGrp="1"/>
          </p:cNvSpPr>
          <p:nvPr>
            <p:ph type="body" idx="1"/>
          </p:nvPr>
        </p:nvSpPr>
        <p:spPr>
          <a:xfrm>
            <a:off x="3232350" y="3945475"/>
            <a:ext cx="23217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ScroogeCoin</a:t>
            </a:r>
            <a:endParaRPr/>
          </a:p>
        </p:txBody>
      </p:sp>
      <p:pic>
        <p:nvPicPr>
          <p:cNvPr id="481" name="Google Shape;48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197" y="664825"/>
            <a:ext cx="4504000" cy="33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57"/>
          <p:cNvGrpSpPr/>
          <p:nvPr/>
        </p:nvGrpSpPr>
        <p:grpSpPr>
          <a:xfrm>
            <a:off x="6044125" y="2269975"/>
            <a:ext cx="1344300" cy="2144400"/>
            <a:chOff x="5333050" y="2139900"/>
            <a:chExt cx="1344300" cy="2144400"/>
          </a:xfrm>
        </p:grpSpPr>
        <p:sp>
          <p:nvSpPr>
            <p:cNvPr id="487" name="Google Shape;487;p57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trans</a:t>
              </a:r>
              <a:endParaRPr sz="2400" baseline="-25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8" name="Google Shape;488;p57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89" name="Google Shape;489;p57"/>
          <p:cNvGrpSpPr/>
          <p:nvPr/>
        </p:nvGrpSpPr>
        <p:grpSpPr>
          <a:xfrm>
            <a:off x="3685525" y="2269975"/>
            <a:ext cx="1344300" cy="2144400"/>
            <a:chOff x="5333050" y="2139900"/>
            <a:chExt cx="1344300" cy="2144400"/>
          </a:xfrm>
        </p:grpSpPr>
        <p:sp>
          <p:nvSpPr>
            <p:cNvPr id="490" name="Google Shape;490;p57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trans</a:t>
              </a:r>
              <a:endParaRPr sz="2400" baseline="-25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1" name="Google Shape;491;p57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92" name="Google Shape;492;p57"/>
          <p:cNvSpPr/>
          <p:nvPr/>
        </p:nvSpPr>
        <p:spPr>
          <a:xfrm>
            <a:off x="5029825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93" name="Google Shape;493;p57"/>
          <p:cNvSpPr/>
          <p:nvPr/>
        </p:nvSpPr>
        <p:spPr>
          <a:xfrm>
            <a:off x="2674500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494" name="Google Shape;494;p57"/>
          <p:cNvGrpSpPr/>
          <p:nvPr/>
        </p:nvGrpSpPr>
        <p:grpSpPr>
          <a:xfrm>
            <a:off x="1326925" y="2269975"/>
            <a:ext cx="1344300" cy="2144400"/>
            <a:chOff x="5333050" y="2139900"/>
            <a:chExt cx="1344300" cy="2144400"/>
          </a:xfrm>
        </p:grpSpPr>
        <p:sp>
          <p:nvSpPr>
            <p:cNvPr id="495" name="Google Shape;495;p57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trans</a:t>
              </a:r>
              <a:endParaRPr sz="2400" baseline="-25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6" name="Google Shape;496;p57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97" name="Google Shape;497;p57"/>
          <p:cNvSpPr/>
          <p:nvPr/>
        </p:nvSpPr>
        <p:spPr>
          <a:xfrm>
            <a:off x="319175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98" name="Google Shape;498;p57"/>
          <p:cNvSpPr txBox="1"/>
          <p:nvPr/>
        </p:nvSpPr>
        <p:spPr>
          <a:xfrm>
            <a:off x="7096375" y="86052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H(  )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9" name="Google Shape;499;p57"/>
          <p:cNvSpPr/>
          <p:nvPr/>
        </p:nvSpPr>
        <p:spPr>
          <a:xfrm>
            <a:off x="7388525" y="1282725"/>
            <a:ext cx="444425" cy="2177650"/>
          </a:xfrm>
          <a:custGeom>
            <a:avLst/>
            <a:gdLst/>
            <a:ahLst/>
            <a:cxnLst/>
            <a:rect l="l" t="t" r="r" b="b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pic>
        <p:nvPicPr>
          <p:cNvPr id="500" name="Google Shape;5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44125" y="152400"/>
            <a:ext cx="1122575" cy="16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7"/>
          <p:cNvSpPr txBox="1"/>
          <p:nvPr/>
        </p:nvSpPr>
        <p:spPr>
          <a:xfrm>
            <a:off x="6044125" y="2491350"/>
            <a:ext cx="133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transID: 73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02" name="Google Shape;502;p57"/>
          <p:cNvCxnSpPr/>
          <p:nvPr/>
        </p:nvCxnSpPr>
        <p:spPr>
          <a:xfrm>
            <a:off x="6067025" y="2875750"/>
            <a:ext cx="133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57"/>
          <p:cNvCxnSpPr/>
          <p:nvPr/>
        </p:nvCxnSpPr>
        <p:spPr>
          <a:xfrm>
            <a:off x="3690625" y="2875750"/>
            <a:ext cx="133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57"/>
          <p:cNvCxnSpPr/>
          <p:nvPr/>
        </p:nvCxnSpPr>
        <p:spPr>
          <a:xfrm>
            <a:off x="1337125" y="2875750"/>
            <a:ext cx="133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57"/>
          <p:cNvSpPr txBox="1"/>
          <p:nvPr/>
        </p:nvSpPr>
        <p:spPr>
          <a:xfrm>
            <a:off x="3690625" y="2491338"/>
            <a:ext cx="133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transID: 72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6" name="Google Shape;506;p57"/>
          <p:cNvSpPr txBox="1"/>
          <p:nvPr/>
        </p:nvSpPr>
        <p:spPr>
          <a:xfrm>
            <a:off x="1337125" y="2491338"/>
            <a:ext cx="133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transID: 71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7" name="Google Shape;507;p57"/>
          <p:cNvSpPr txBox="1"/>
          <p:nvPr/>
        </p:nvSpPr>
        <p:spPr>
          <a:xfrm>
            <a:off x="397650" y="464325"/>
            <a:ext cx="5002500" cy="664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Scrooge publishes a history of all transactions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(a block chain, signed by Scrooge)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8" name="Google Shape;508;p57"/>
          <p:cNvSpPr txBox="1"/>
          <p:nvPr/>
        </p:nvSpPr>
        <p:spPr>
          <a:xfrm>
            <a:off x="3938025" y="4750000"/>
            <a:ext cx="4950000" cy="393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optimization: put multiple transactions in the same block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58"/>
          <p:cNvGrpSpPr/>
          <p:nvPr/>
        </p:nvGrpSpPr>
        <p:grpSpPr>
          <a:xfrm>
            <a:off x="897936" y="1623996"/>
            <a:ext cx="3617384" cy="2539588"/>
            <a:chOff x="5333047" y="1959274"/>
            <a:chExt cx="1344303" cy="2324992"/>
          </a:xfrm>
        </p:grpSpPr>
        <p:sp>
          <p:nvSpPr>
            <p:cNvPr id="514" name="Google Shape;514;p58"/>
            <p:cNvSpPr/>
            <p:nvPr/>
          </p:nvSpPr>
          <p:spPr>
            <a:xfrm>
              <a:off x="5333047" y="2281466"/>
              <a:ext cx="1344300" cy="200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aseline="-25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5" name="Google Shape;515;p58"/>
            <p:cNvSpPr/>
            <p:nvPr/>
          </p:nvSpPr>
          <p:spPr>
            <a:xfrm>
              <a:off x="5333050" y="1959274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transID: 73      type:CreateCoins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16" name="Google Shape;516;p58"/>
          <p:cNvSpPr txBox="1"/>
          <p:nvPr/>
        </p:nvSpPr>
        <p:spPr>
          <a:xfrm>
            <a:off x="397650" y="464325"/>
            <a:ext cx="5002500" cy="45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CreateCoins transaction creates new coins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7" name="Google Shape;517;p58"/>
          <p:cNvSpPr/>
          <p:nvPr/>
        </p:nvSpPr>
        <p:spPr>
          <a:xfrm>
            <a:off x="897895" y="21098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coins created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518" name="Google Shape;518;p58"/>
          <p:cNvGraphicFramePr/>
          <p:nvPr/>
        </p:nvGraphicFramePr>
        <p:xfrm>
          <a:off x="897900" y="2544575"/>
          <a:ext cx="3615450" cy="1584840"/>
        </p:xfrm>
        <a:graphic>
          <a:graphicData uri="http://schemas.openxmlformats.org/drawingml/2006/table">
            <a:tbl>
              <a:tblPr>
                <a:noFill/>
                <a:tableStyleId>{DDFDD597-83C5-4B08-B776-B6C72053E7E2}</a:tableStyleId>
              </a:tblPr>
              <a:tblGrid>
                <a:gridCol w="1205150"/>
                <a:gridCol w="1205150"/>
                <a:gridCol w="1205150"/>
              </a:tblGrid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num</a:t>
                      </a:r>
                      <a:endParaRPr i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value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recipient</a:t>
                      </a:r>
                      <a:endParaRPr i="1"/>
                    </a:p>
                  </a:txBody>
                  <a:tcPr marL="91425" marR="91425" marT="91425" marB="91425"/>
                </a:tc>
              </a:tr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0x...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0x...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0x...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19" name="Google Shape;519;p58"/>
          <p:cNvSpPr txBox="1"/>
          <p:nvPr/>
        </p:nvSpPr>
        <p:spPr>
          <a:xfrm>
            <a:off x="5231550" y="2911225"/>
            <a:ext cx="1192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  <a:latin typeface="Trebuchet MS"/>
                <a:ea typeface="Trebuchet MS"/>
                <a:cs typeface="Trebuchet MS"/>
                <a:sym typeface="Trebuchet MS"/>
              </a:rPr>
              <a:t>coinID 73(0)</a:t>
            </a:r>
            <a:endParaRPr>
              <a:solidFill>
                <a:srgbClr val="5B0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20" name="Google Shape;520;p58"/>
          <p:cNvCxnSpPr>
            <a:stCxn id="519" idx="1"/>
          </p:cNvCxnSpPr>
          <p:nvPr/>
        </p:nvCxnSpPr>
        <p:spPr>
          <a:xfrm flipH="1">
            <a:off x="4513350" y="3139825"/>
            <a:ext cx="718200" cy="10500"/>
          </a:xfrm>
          <a:prstGeom prst="straightConnector1">
            <a:avLst/>
          </a:prstGeom>
          <a:noFill/>
          <a:ln w="19050" cap="flat" cmpd="sng">
            <a:solidFill>
              <a:srgbClr val="5B0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p58"/>
          <p:cNvSpPr txBox="1"/>
          <p:nvPr/>
        </p:nvSpPr>
        <p:spPr>
          <a:xfrm>
            <a:off x="5231550" y="3307350"/>
            <a:ext cx="1192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  <a:latin typeface="Trebuchet MS"/>
                <a:ea typeface="Trebuchet MS"/>
                <a:cs typeface="Trebuchet MS"/>
                <a:sym typeface="Trebuchet MS"/>
              </a:rPr>
              <a:t>coinID 73(1)</a:t>
            </a:r>
            <a:endParaRPr>
              <a:solidFill>
                <a:srgbClr val="5B0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22" name="Google Shape;522;p58"/>
          <p:cNvCxnSpPr>
            <a:stCxn id="521" idx="1"/>
          </p:cNvCxnSpPr>
          <p:nvPr/>
        </p:nvCxnSpPr>
        <p:spPr>
          <a:xfrm flipH="1">
            <a:off x="4513350" y="3535950"/>
            <a:ext cx="718200" cy="10500"/>
          </a:xfrm>
          <a:prstGeom prst="straightConnector1">
            <a:avLst/>
          </a:prstGeom>
          <a:noFill/>
          <a:ln w="19050" cap="flat" cmpd="sng">
            <a:solidFill>
              <a:srgbClr val="5B0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3" name="Google Shape;523;p58"/>
          <p:cNvSpPr txBox="1"/>
          <p:nvPr/>
        </p:nvSpPr>
        <p:spPr>
          <a:xfrm>
            <a:off x="5231550" y="3713975"/>
            <a:ext cx="1192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  <a:latin typeface="Trebuchet MS"/>
                <a:ea typeface="Trebuchet MS"/>
                <a:cs typeface="Trebuchet MS"/>
                <a:sym typeface="Trebuchet MS"/>
              </a:rPr>
              <a:t>coinID 73(2)</a:t>
            </a:r>
            <a:endParaRPr>
              <a:solidFill>
                <a:srgbClr val="5B0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24" name="Google Shape;524;p58"/>
          <p:cNvCxnSpPr>
            <a:stCxn id="523" idx="1"/>
          </p:cNvCxnSpPr>
          <p:nvPr/>
        </p:nvCxnSpPr>
        <p:spPr>
          <a:xfrm flipH="1">
            <a:off x="4513350" y="3942575"/>
            <a:ext cx="718200" cy="10500"/>
          </a:xfrm>
          <a:prstGeom prst="straightConnector1">
            <a:avLst/>
          </a:prstGeom>
          <a:noFill/>
          <a:ln w="19050" cap="flat" cmpd="sng">
            <a:solidFill>
              <a:srgbClr val="5B0F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25" name="Google Shape;52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225" y="1504275"/>
            <a:ext cx="1272600" cy="16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8"/>
          <p:cNvSpPr/>
          <p:nvPr/>
        </p:nvSpPr>
        <p:spPr>
          <a:xfrm>
            <a:off x="6608675" y="1069575"/>
            <a:ext cx="2292900" cy="43470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Valid, because I said so.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59"/>
          <p:cNvGrpSpPr/>
          <p:nvPr/>
        </p:nvGrpSpPr>
        <p:grpSpPr>
          <a:xfrm>
            <a:off x="898060" y="1311992"/>
            <a:ext cx="3617384" cy="3303813"/>
            <a:chOff x="5333047" y="1959274"/>
            <a:chExt cx="1344303" cy="2324992"/>
          </a:xfrm>
        </p:grpSpPr>
        <p:sp>
          <p:nvSpPr>
            <p:cNvPr id="532" name="Google Shape;532;p59"/>
            <p:cNvSpPr/>
            <p:nvPr/>
          </p:nvSpPr>
          <p:spPr>
            <a:xfrm>
              <a:off x="5333047" y="2281466"/>
              <a:ext cx="1344300" cy="200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aseline="-25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33" name="Google Shape;533;p59"/>
            <p:cNvSpPr/>
            <p:nvPr/>
          </p:nvSpPr>
          <p:spPr>
            <a:xfrm>
              <a:off x="5333050" y="1959274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transID: 73      type:PayCoins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34" name="Google Shape;534;p59"/>
          <p:cNvSpPr txBox="1"/>
          <p:nvPr/>
        </p:nvSpPr>
        <p:spPr>
          <a:xfrm>
            <a:off x="373250" y="289275"/>
            <a:ext cx="6344400" cy="771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PayCoins transaction consumes (and destroys) some coins,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and creates new coins of the same total value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5" name="Google Shape;535;p59"/>
          <p:cNvSpPr/>
          <p:nvPr/>
        </p:nvSpPr>
        <p:spPr>
          <a:xfrm>
            <a:off x="896920" y="259942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coins created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536" name="Google Shape;536;p59"/>
          <p:cNvGraphicFramePr/>
          <p:nvPr/>
        </p:nvGraphicFramePr>
        <p:xfrm>
          <a:off x="898875" y="3034125"/>
          <a:ext cx="3615450" cy="1584840"/>
        </p:xfrm>
        <a:graphic>
          <a:graphicData uri="http://schemas.openxmlformats.org/drawingml/2006/table">
            <a:tbl>
              <a:tblPr>
                <a:noFill/>
                <a:tableStyleId>{DDFDD597-83C5-4B08-B776-B6C72053E7E2}</a:tableStyleId>
              </a:tblPr>
              <a:tblGrid>
                <a:gridCol w="1205150"/>
                <a:gridCol w="1205150"/>
                <a:gridCol w="1205150"/>
              </a:tblGrid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num</a:t>
                      </a:r>
                      <a:endParaRPr i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value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recipient</a:t>
                      </a:r>
                      <a:endParaRPr i="1"/>
                    </a:p>
                  </a:txBody>
                  <a:tcPr marL="91425" marR="91425" marT="91425" marB="91425"/>
                </a:tc>
              </a:tr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0x...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0x...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0x...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37" name="Google Shape;537;p59"/>
          <p:cNvSpPr/>
          <p:nvPr/>
        </p:nvSpPr>
        <p:spPr>
          <a:xfrm>
            <a:off x="896925" y="1827526"/>
            <a:ext cx="3617400" cy="771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consumed coinIDs: 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68(1), 42(0), 72(3)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8" name="Google Shape;538;p59"/>
          <p:cNvSpPr/>
          <p:nvPr/>
        </p:nvSpPr>
        <p:spPr>
          <a:xfrm>
            <a:off x="898050" y="4615800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signatures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9" name="Google Shape;539;p59"/>
          <p:cNvSpPr/>
          <p:nvPr/>
        </p:nvSpPr>
        <p:spPr>
          <a:xfrm>
            <a:off x="4773175" y="2330875"/>
            <a:ext cx="4120800" cy="15696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Valid if: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   -- consumed coins valid,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   -- not already consumed,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   -- total value out = total value in, and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   -- signed by owners of all consumed coins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>
            <a:spLocks noGrp="1"/>
          </p:cNvSpPr>
          <p:nvPr>
            <p:ph type="body" idx="1"/>
          </p:nvPr>
        </p:nvSpPr>
        <p:spPr>
          <a:xfrm>
            <a:off x="457200" y="443800"/>
            <a:ext cx="8229600" cy="4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Immutable coins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Coins can’t be transferred, subdivided, or combined.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But: you can get the same effect by using transactions</a:t>
            </a:r>
            <a:endParaRPr sz="24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 subdivide: create new trans</a:t>
            </a:r>
            <a:endParaRPr sz="24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consume your coin</a:t>
            </a:r>
            <a:endParaRPr sz="2400"/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pay out two new coins to yourself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Search puzzle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Given a “puzzle ID” </a:t>
            </a:r>
            <a:r>
              <a:rPr lang="en" sz="2400" i="1" dirty="0"/>
              <a:t>id</a:t>
            </a:r>
            <a:r>
              <a:rPr lang="en" sz="2400" dirty="0"/>
              <a:t> (from high min-entropy distrib.),  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          and a target set </a:t>
            </a:r>
            <a:r>
              <a:rPr lang="en" sz="2400" i="1" dirty="0"/>
              <a:t>Y</a:t>
            </a:r>
            <a:r>
              <a:rPr lang="en" sz="2400" dirty="0"/>
              <a:t>: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Try to find a “solution” </a:t>
            </a:r>
            <a:r>
              <a:rPr lang="en" sz="2400" i="1" dirty="0"/>
              <a:t>x</a:t>
            </a:r>
            <a:r>
              <a:rPr lang="en" sz="2400" dirty="0"/>
              <a:t> such that</a:t>
            </a:r>
            <a:endParaRPr sz="2400" dirty="0"/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H(</a:t>
            </a:r>
            <a:r>
              <a:rPr lang="en" sz="2400" i="1" dirty="0"/>
              <a:t>id</a:t>
            </a:r>
            <a:r>
              <a:rPr lang="en" sz="2400" dirty="0"/>
              <a:t> | </a:t>
            </a:r>
            <a:r>
              <a:rPr lang="en" sz="2400" i="1" dirty="0"/>
              <a:t>x</a:t>
            </a:r>
            <a:r>
              <a:rPr lang="en" sz="2400" dirty="0"/>
              <a:t>)  </a:t>
            </a:r>
            <a:r>
              <a:rPr lang="en" sz="2400" dirty="0">
                <a:solidFill>
                  <a:srgbClr val="252525"/>
                </a:solidFill>
                <a:highlight>
                  <a:srgbClr val="FFFFFF"/>
                </a:highlight>
              </a:rPr>
              <a:t>∈ </a:t>
            </a:r>
            <a:r>
              <a:rPr lang="en" sz="2400" i="1" dirty="0">
                <a:solidFill>
                  <a:srgbClr val="252525"/>
                </a:solidFill>
                <a:highlight>
                  <a:srgbClr val="FFFFFF"/>
                </a:highlight>
              </a:rPr>
              <a:t>Y</a:t>
            </a:r>
            <a:r>
              <a:rPr lang="en" sz="2400" dirty="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240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52525"/>
                </a:solidFill>
                <a:highlight>
                  <a:srgbClr val="FFFFFF"/>
                </a:highlight>
              </a:rPr>
              <a:t>Puzzle-friendly property implies that no solving strategy is much better than trying random values of </a:t>
            </a:r>
            <a:r>
              <a:rPr lang="en" sz="2400" i="1" dirty="0">
                <a:solidFill>
                  <a:srgbClr val="252525"/>
                </a:solidFill>
                <a:highlight>
                  <a:srgbClr val="FFFFFF"/>
                </a:highlight>
              </a:rPr>
              <a:t>x</a:t>
            </a:r>
            <a:r>
              <a:rPr lang="en" sz="2400" dirty="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2400" dirty="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143000"/>
            <a:ext cx="3746279" cy="256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971550"/>
            <a:ext cx="6294020" cy="318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00" y="1528675"/>
            <a:ext cx="2102775" cy="27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1"/>
          <p:cNvSpPr/>
          <p:nvPr/>
        </p:nvSpPr>
        <p:spPr>
          <a:xfrm>
            <a:off x="1048500" y="1008600"/>
            <a:ext cx="2328600" cy="43470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Don’t worry, I’m honest.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1" name="Google Shape;551;p61"/>
          <p:cNvSpPr txBox="1"/>
          <p:nvPr/>
        </p:nvSpPr>
        <p:spPr>
          <a:xfrm>
            <a:off x="3767325" y="1876575"/>
            <a:ext cx="4767000" cy="2023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Crucial question:  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Can we descroogify the currency, and operate without any central, trusted party?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34603"/>
            <a:ext cx="8458627" cy="2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29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" y="444119"/>
            <a:ext cx="7683362" cy="38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57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93" y="634603"/>
            <a:ext cx="8546340" cy="36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25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Of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 2: How Bitcoin Achieves Decentralization  </a:t>
            </a:r>
          </a:p>
        </p:txBody>
      </p:sp>
    </p:spTree>
    <p:extLst>
      <p:ext uri="{BB962C8B-B14F-4D97-AF65-F5344CB8AC3E}">
        <p14:creationId xmlns:p14="http://schemas.microsoft.com/office/powerpoint/2010/main" val="4101869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737171" y="1648250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sz="3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How Bitcoin Achieves Decentralization</a:t>
            </a:r>
            <a:endParaRPr sz="3000" b="1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974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Aspects of decentralization in Bitcoin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maintains the ledger?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has authority over which transactions are valid?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creates new bitcoins?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determines how the rules of the system change?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do bitcoins acquire exchange value?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Beyond the protocol: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exchanges, wallet software, service providers...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0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Aspects of decentralization in Bitcoin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20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Peer-to-peer network: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open to anyone, low barrier to entry</a:t>
            </a:r>
            <a:endParaRPr sz="2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Mining: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open to anyone, but inevitable concentration of power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often seen as undesirable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Updates to software: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core developers trusted by community, have great power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69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subTitle" idx="1"/>
          </p:nvPr>
        </p:nvSpPr>
        <p:spPr>
          <a:xfrm>
            <a:off x="685800" y="1834929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</a:rPr>
              <a:t>Hash </a:t>
            </a:r>
            <a:r>
              <a:rPr lang="en" b="1" dirty="0">
                <a:solidFill>
                  <a:schemeClr val="tx1"/>
                </a:solidFill>
              </a:rPr>
              <a:t>Pointers and Data Structures</a:t>
            </a:r>
            <a:endParaRPr b="1" dirty="0">
              <a:solidFill>
                <a:schemeClr val="tx1"/>
              </a:solidFill>
              <a:sym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685800" y="1690478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sz="3000" b="1" i="0" u="none" strike="noStrike" cap="none" dirty="0" smtClean="0">
                <a:solidFill>
                  <a:schemeClr val="tx1"/>
                </a:solidFill>
                <a:sym typeface="Trebuchet MS"/>
              </a:rPr>
              <a:t>Distributed </a:t>
            </a:r>
            <a:r>
              <a:rPr lang="en" sz="3000" b="1" i="0" u="none" strike="noStrike" cap="none" dirty="0">
                <a:solidFill>
                  <a:schemeClr val="tx1"/>
                </a:solidFill>
                <a:sym typeface="Trebuchet MS"/>
              </a:rPr>
              <a:t>consensus</a:t>
            </a:r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Bitcoin’s key challenge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technical challenge of decentralized </a:t>
            </a:r>
            <a:b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e-cash: </a:t>
            </a:r>
            <a:r>
              <a:rPr lang="en" sz="30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consensus </a:t>
            </a:r>
            <a:endParaRPr sz="3000" b="0" i="0" u="sng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sng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or: how to decentralize ScroogeCoin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95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consensus protocols?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Traditional motivation: reliability in distributed systems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key-value store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enables various applications: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DNS, public key directory, stock trades …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600450" y="3522017"/>
            <a:ext cx="3752950" cy="461665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Good targets for Altcoins!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7"/>
          <p:cNvSpPr/>
          <p:nvPr/>
        </p:nvSpPr>
        <p:spPr>
          <a:xfrm rot="5400000">
            <a:off x="1923274" y="3201518"/>
            <a:ext cx="573735" cy="685800"/>
          </a:xfrm>
          <a:prstGeom prst="bentUpArrow">
            <a:avLst>
              <a:gd name="adj1" fmla="val 17680"/>
              <a:gd name="adj2" fmla="val 14803"/>
              <a:gd name="adj3" fmla="val 25000"/>
            </a:avLst>
          </a:prstGeom>
          <a:solidFill>
            <a:srgbClr val="EFD7AE"/>
          </a:solidFill>
          <a:ln w="2540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2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Defining distributed consensus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protocol terminates and all correct nodes decide on the same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value must have been proposed by some correct node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215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Alice wants to pay Bob: </a:t>
            </a:r>
            <a:b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she </a:t>
            </a:r>
            <a:r>
              <a:rPr lang="en" sz="24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broadcasts the transaction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all Bitcoin nodes</a:t>
            </a:r>
            <a:endParaRPr/>
          </a:p>
        </p:txBody>
      </p:sp>
      <p:pic>
        <p:nvPicPr>
          <p:cNvPr id="96" name="Google Shape;96;p19" descr="http://graphstream-project.org/media/other/CSSS2012/media/polbooks_f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190750"/>
            <a:ext cx="3535141" cy="173131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is a peer-to-peer system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8" name="Google Shape;98;p19"/>
          <p:cNvGrpSpPr/>
          <p:nvPr/>
        </p:nvGrpSpPr>
        <p:grpSpPr>
          <a:xfrm>
            <a:off x="1600200" y="2724150"/>
            <a:ext cx="1905003" cy="582142"/>
            <a:chOff x="1600200" y="3050237"/>
            <a:chExt cx="1905003" cy="582142"/>
          </a:xfrm>
        </p:grpSpPr>
        <p:sp>
          <p:nvSpPr>
            <p:cNvPr id="99" name="Google Shape;99;p19"/>
            <p:cNvSpPr/>
            <p:nvPr/>
          </p:nvSpPr>
          <p:spPr>
            <a:xfrm>
              <a:off x="1600200" y="3332536"/>
              <a:ext cx="1905000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Bob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1600203" y="3050237"/>
              <a:ext cx="1905000" cy="282300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Alice</a:t>
              </a:r>
              <a:endParaRPr/>
            </a:p>
          </p:txBody>
        </p:sp>
      </p:grpSp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90324" y="2492750"/>
            <a:ext cx="981276" cy="1063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9"/>
          <p:cNvCxnSpPr>
            <a:stCxn id="100" idx="3"/>
          </p:cNvCxnSpPr>
          <p:nvPr/>
        </p:nvCxnSpPr>
        <p:spPr>
          <a:xfrm rot="10800000" flipH="1">
            <a:off x="3505203" y="2648100"/>
            <a:ext cx="1143000" cy="21720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03;p19"/>
          <p:cNvCxnSpPr/>
          <p:nvPr/>
        </p:nvCxnSpPr>
        <p:spPr>
          <a:xfrm>
            <a:off x="3505200" y="3006449"/>
            <a:ext cx="1066800" cy="18125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" name="Google Shape;104;p19"/>
          <p:cNvCxnSpPr>
            <a:stCxn id="99" idx="3"/>
          </p:cNvCxnSpPr>
          <p:nvPr/>
        </p:nvCxnSpPr>
        <p:spPr>
          <a:xfrm>
            <a:off x="3505200" y="3156370"/>
            <a:ext cx="1143000" cy="25350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" name="Google Shape;105;p19"/>
          <p:cNvSpPr/>
          <p:nvPr/>
        </p:nvSpPr>
        <p:spPr>
          <a:xfrm>
            <a:off x="1452707" y="4167485"/>
            <a:ext cx="6048452" cy="461665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Note: Bob’s computer is not in the picture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763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consensus </a:t>
            </a:r>
            <a:r>
              <a:rPr lang="en" sz="3600" b="1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could</a:t>
            </a: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work in Bitcoin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 any given time: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nodes have a sequence of </a:t>
            </a:r>
            <a:r>
              <a:rPr lang="en" sz="24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blocks of transactions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they’ve reached consensus on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node has a set of outstanding transactions it’s heard about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20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consensus </a:t>
            </a:r>
            <a:r>
              <a:rPr lang="en" sz="3600" b="1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could</a:t>
            </a: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work in Bitcoin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7" name="Google Shape;117;p21"/>
          <p:cNvGrpSpPr/>
          <p:nvPr/>
        </p:nvGrpSpPr>
        <p:grpSpPr>
          <a:xfrm>
            <a:off x="2819400" y="2021097"/>
            <a:ext cx="762000" cy="905775"/>
            <a:chOff x="2895600" y="2199376"/>
            <a:chExt cx="762000" cy="905775"/>
          </a:xfrm>
        </p:grpSpPr>
        <p:sp>
          <p:nvSpPr>
            <p:cNvPr id="118" name="Google Shape;118;p21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22" name="Google Shape;122;p21"/>
          <p:cNvGrpSpPr/>
          <p:nvPr/>
        </p:nvGrpSpPr>
        <p:grpSpPr>
          <a:xfrm>
            <a:off x="5334000" y="1119636"/>
            <a:ext cx="762000" cy="905775"/>
            <a:chOff x="5334000" y="1284975"/>
            <a:chExt cx="762000" cy="905775"/>
          </a:xfrm>
        </p:grpSpPr>
        <p:sp>
          <p:nvSpPr>
            <p:cNvPr id="123" name="Google Shape;123;p21"/>
            <p:cNvSpPr/>
            <p:nvPr/>
          </p:nvSpPr>
          <p:spPr>
            <a:xfrm>
              <a:off x="5334000" y="1284975"/>
              <a:ext cx="762000" cy="228721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5334000" y="1513575"/>
              <a:ext cx="762000" cy="223643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5334000" y="1733549"/>
              <a:ext cx="762000" cy="216762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5334000" y="1950312"/>
              <a:ext cx="762000" cy="240438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27" name="Google Shape;127;p21"/>
          <p:cNvGrpSpPr/>
          <p:nvPr/>
        </p:nvGrpSpPr>
        <p:grpSpPr>
          <a:xfrm>
            <a:off x="6400800" y="3266175"/>
            <a:ext cx="762000" cy="905775"/>
            <a:chOff x="685800" y="2199376"/>
            <a:chExt cx="762000" cy="905775"/>
          </a:xfrm>
        </p:grpSpPr>
        <p:sp>
          <p:nvSpPr>
            <p:cNvPr id="128" name="Google Shape;128;p21"/>
            <p:cNvSpPr/>
            <p:nvPr/>
          </p:nvSpPr>
          <p:spPr>
            <a:xfrm>
              <a:off x="685800" y="2199376"/>
              <a:ext cx="762000" cy="228721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685800" y="2427976"/>
              <a:ext cx="762000" cy="223643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685800" y="2647950"/>
              <a:ext cx="762000" cy="216762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687690" y="2864713"/>
              <a:ext cx="760110" cy="240438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32" name="Google Shape;132;p21"/>
          <p:cNvGrpSpPr/>
          <p:nvPr/>
        </p:nvGrpSpPr>
        <p:grpSpPr>
          <a:xfrm>
            <a:off x="4038600" y="3266175"/>
            <a:ext cx="762000" cy="905775"/>
            <a:chOff x="685800" y="2199376"/>
            <a:chExt cx="762000" cy="905775"/>
          </a:xfrm>
        </p:grpSpPr>
        <p:sp>
          <p:nvSpPr>
            <p:cNvPr id="133" name="Google Shape;133;p21"/>
            <p:cNvSpPr/>
            <p:nvPr/>
          </p:nvSpPr>
          <p:spPr>
            <a:xfrm>
              <a:off x="685800" y="2199376"/>
              <a:ext cx="762000" cy="228721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685800" y="2427976"/>
              <a:ext cx="762000" cy="223643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6858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685800" y="2864713"/>
              <a:ext cx="762000" cy="240438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137" name="Google Shape;137;p21" descr="User 1 by cyberscooty -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630" y="3333750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 descr="User 2 by cyberscooty -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9162" y="1194124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 descr="User 3 by cyberscooty - User #3 - special remix for a deman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6800" y="3333750"/>
            <a:ext cx="562140" cy="6983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21"/>
          <p:cNvGrpSpPr/>
          <p:nvPr/>
        </p:nvGrpSpPr>
        <p:grpSpPr>
          <a:xfrm>
            <a:off x="1676400" y="2021097"/>
            <a:ext cx="762000" cy="905775"/>
            <a:chOff x="2895600" y="2199376"/>
            <a:chExt cx="762000" cy="905775"/>
          </a:xfrm>
        </p:grpSpPr>
        <p:sp>
          <p:nvSpPr>
            <p:cNvPr id="141" name="Google Shape;141;p21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45" name="Google Shape;145;p21"/>
          <p:cNvGrpSpPr/>
          <p:nvPr/>
        </p:nvGrpSpPr>
        <p:grpSpPr>
          <a:xfrm>
            <a:off x="533400" y="2021097"/>
            <a:ext cx="762000" cy="905775"/>
            <a:chOff x="2895600" y="2199376"/>
            <a:chExt cx="762000" cy="905775"/>
          </a:xfrm>
        </p:grpSpPr>
        <p:sp>
          <p:nvSpPr>
            <p:cNvPr id="146" name="Google Shape;146;p21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150" name="Google Shape;150;p21"/>
          <p:cNvCxnSpPr/>
          <p:nvPr/>
        </p:nvCxnSpPr>
        <p:spPr>
          <a:xfrm flipH="1">
            <a:off x="4953000" y="2135457"/>
            <a:ext cx="533400" cy="791415"/>
          </a:xfrm>
          <a:prstGeom prst="straightConnector1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5860438" y="2142650"/>
            <a:ext cx="540362" cy="784222"/>
          </a:xfrm>
          <a:prstGeom prst="straightConnector1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2" name="Google Shape;152;p21"/>
          <p:cNvCxnSpPr/>
          <p:nvPr/>
        </p:nvCxnSpPr>
        <p:spPr>
          <a:xfrm rot="10800000">
            <a:off x="5179209" y="3168411"/>
            <a:ext cx="990600" cy="0"/>
          </a:xfrm>
          <a:prstGeom prst="straightConnector1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53" name="Google Shape;153;p21"/>
          <p:cNvSpPr txBox="1"/>
          <p:nvPr/>
        </p:nvSpPr>
        <p:spPr>
          <a:xfrm>
            <a:off x="5181600" y="2568991"/>
            <a:ext cx="9957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Consensus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protocol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035501" y="4488418"/>
            <a:ext cx="67681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OK to select any valid block, even if proposed by only one node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7150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consensus is hard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 may crash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 may be malicious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 is imperfect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 all pairs of nodes connected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Faults in network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Latency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2286000" y="4167485"/>
            <a:ext cx="3542958" cy="461665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 notion of global time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 rot="5400000">
            <a:off x="1503832" y="3846986"/>
            <a:ext cx="573735" cy="685800"/>
          </a:xfrm>
          <a:prstGeom prst="bentUpArrow">
            <a:avLst>
              <a:gd name="adj1" fmla="val 17680"/>
              <a:gd name="adj2" fmla="val 14803"/>
              <a:gd name="adj3" fmla="val 25000"/>
            </a:avLst>
          </a:prstGeom>
          <a:solidFill>
            <a:srgbClr val="EFD7AE"/>
          </a:solidFill>
          <a:ln w="2540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95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consensus: theory &amp; practice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consensus works better in practice than in theory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Theory is still catching up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</a:t>
            </a: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theory is important, can help predict unforeseen attacks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4165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things Bitcoin does differently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20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Introduces incentives</a:t>
            </a:r>
            <a:endParaRPr/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Possible only because it’s a currency!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Embraces randomness</a:t>
            </a:r>
            <a:endParaRPr/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Does away with the notion of a specific end-point</a:t>
            </a:r>
            <a:endParaRPr/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Consensus happens over long time scales — about 1 hour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494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457200" y="7668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hash pointer is: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* pointer to where some info is stored, and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* (cryptographic) hash of the info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have a hash pointer, we can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* ask to get the info back, and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* verify that it hasn’t changed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subTitle" idx="1"/>
          </p:nvPr>
        </p:nvSpPr>
        <p:spPr>
          <a:xfrm>
            <a:off x="359596" y="1690478"/>
            <a:ext cx="8098604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sz="3000" b="1" i="0" u="none" strike="noStrike" cap="none" dirty="0" smtClean="0">
                <a:solidFill>
                  <a:schemeClr val="tx1"/>
                </a:solidFill>
                <a:sym typeface="Trebuchet MS"/>
              </a:rPr>
              <a:t>Consensus </a:t>
            </a:r>
            <a:r>
              <a:rPr lang="en" sz="3000" b="1" i="0" u="none" strike="noStrike" cap="none" dirty="0">
                <a:solidFill>
                  <a:schemeClr val="tx1"/>
                </a:solidFill>
                <a:sym typeface="Trebuchet MS"/>
              </a:rPr>
              <a:t>without identity: the block chain</a:t>
            </a:r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identity?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Pragmatic: some protocols need node IDs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Security: assume less than 50% malicious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693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don’t Bitcoin nodes have identities?</a:t>
            </a:r>
            <a:endParaRPr sz="32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Identity is hard in a P2P system — </a:t>
            </a:r>
            <a:r>
              <a:rPr lang="en" sz="30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Sybil attack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1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Pseudonymity is a goal of Bitcoin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82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Weaker assumption: select random node</a:t>
            </a:r>
            <a:endParaRPr sz="32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Analogy: lottery or raffle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tracking &amp; verifying identities is hard, we give people tokens, tickets, etc.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Now we can pick a random ID &amp; select that node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6081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idea: implicit consensus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each round, random node is picked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node proposes the next block in the chain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nodes implicitly accept/reject this block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 either extending it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 ignoring it and extending chain from earlier block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 block contains hash of the block it extends</a:t>
            </a:r>
            <a:endParaRPr sz="2400" b="0" i="0" u="sng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076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Consensus algorithm (simplified)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New transactions are broadcast to all nodes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node collects new transactions into a block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each round a </a:t>
            </a:r>
            <a:r>
              <a:rPr lang="en" sz="24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random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node gets to broadcast its block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nodes accept the block only if all transactions in it are valid (unspent, valid signatures)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 express their acceptance of the block by including its hash in the next block they create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782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can a malicious node do?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4" name="Google Shape;234;p34"/>
          <p:cNvGrpSpPr/>
          <p:nvPr/>
        </p:nvGrpSpPr>
        <p:grpSpPr>
          <a:xfrm>
            <a:off x="1828800" y="1665329"/>
            <a:ext cx="762000" cy="905775"/>
            <a:chOff x="2895600" y="2199376"/>
            <a:chExt cx="762000" cy="905775"/>
          </a:xfrm>
        </p:grpSpPr>
        <p:sp>
          <p:nvSpPr>
            <p:cNvPr id="235" name="Google Shape;235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39" name="Google Shape;239;p34"/>
          <p:cNvGrpSpPr/>
          <p:nvPr/>
        </p:nvGrpSpPr>
        <p:grpSpPr>
          <a:xfrm>
            <a:off x="533400" y="1665974"/>
            <a:ext cx="762000" cy="905775"/>
            <a:chOff x="2895600" y="2199376"/>
            <a:chExt cx="762000" cy="905775"/>
          </a:xfrm>
        </p:grpSpPr>
        <p:sp>
          <p:nvSpPr>
            <p:cNvPr id="240" name="Google Shape;240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4" name="Google Shape;244;p34"/>
          <p:cNvGrpSpPr/>
          <p:nvPr/>
        </p:nvGrpSpPr>
        <p:grpSpPr>
          <a:xfrm>
            <a:off x="3124200" y="1669225"/>
            <a:ext cx="762000" cy="905775"/>
            <a:chOff x="2895600" y="2199376"/>
            <a:chExt cx="762000" cy="905775"/>
          </a:xfrm>
        </p:grpSpPr>
        <p:sp>
          <p:nvSpPr>
            <p:cNvPr id="245" name="Google Shape;245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B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9" name="Google Shape;249;p34"/>
          <p:cNvGrpSpPr/>
          <p:nvPr/>
        </p:nvGrpSpPr>
        <p:grpSpPr>
          <a:xfrm>
            <a:off x="3124200" y="3028949"/>
            <a:ext cx="762000" cy="905775"/>
            <a:chOff x="2895600" y="2199376"/>
            <a:chExt cx="762000" cy="905775"/>
          </a:xfrm>
        </p:grpSpPr>
        <p:sp>
          <p:nvSpPr>
            <p:cNvPr id="250" name="Google Shape;250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A’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54" name="Google Shape;254;p34"/>
          <p:cNvCxnSpPr/>
          <p:nvPr/>
        </p:nvCxnSpPr>
        <p:spPr>
          <a:xfrm rot="10800000">
            <a:off x="1295400" y="2114010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5" name="Google Shape;255;p34"/>
          <p:cNvCxnSpPr/>
          <p:nvPr/>
        </p:nvCxnSpPr>
        <p:spPr>
          <a:xfrm rot="10800000">
            <a:off x="2590801" y="2111493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6" name="Google Shape;256;p34"/>
          <p:cNvCxnSpPr>
            <a:stCxn id="251" idx="1"/>
            <a:endCxn id="237" idx="3"/>
          </p:cNvCxnSpPr>
          <p:nvPr/>
        </p:nvCxnSpPr>
        <p:spPr>
          <a:xfrm rot="10800000">
            <a:off x="2590800" y="2222171"/>
            <a:ext cx="533400" cy="114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57" name="Google Shape;257;p34"/>
          <p:cNvGrpSpPr/>
          <p:nvPr/>
        </p:nvGrpSpPr>
        <p:grpSpPr>
          <a:xfrm>
            <a:off x="4419600" y="3036510"/>
            <a:ext cx="762000" cy="905775"/>
            <a:chOff x="2895600" y="2199376"/>
            <a:chExt cx="762000" cy="905775"/>
          </a:xfrm>
        </p:grpSpPr>
        <p:sp>
          <p:nvSpPr>
            <p:cNvPr id="258" name="Google Shape;258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62" name="Google Shape;262;p34"/>
          <p:cNvCxnSpPr/>
          <p:nvPr/>
        </p:nvCxnSpPr>
        <p:spPr>
          <a:xfrm rot="10800000">
            <a:off x="3886200" y="3485191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63" name="Google Shape;263;p34"/>
          <p:cNvGrpSpPr/>
          <p:nvPr/>
        </p:nvGrpSpPr>
        <p:grpSpPr>
          <a:xfrm>
            <a:off x="5715000" y="3036510"/>
            <a:ext cx="762000" cy="905775"/>
            <a:chOff x="2895600" y="2199376"/>
            <a:chExt cx="762000" cy="905775"/>
          </a:xfrm>
        </p:grpSpPr>
        <p:sp>
          <p:nvSpPr>
            <p:cNvPr id="264" name="Google Shape;264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68" name="Google Shape;268;p34"/>
          <p:cNvCxnSpPr/>
          <p:nvPr/>
        </p:nvCxnSpPr>
        <p:spPr>
          <a:xfrm rot="10800000">
            <a:off x="5181600" y="3485191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69" name="Google Shape;269;p34"/>
          <p:cNvGrpSpPr/>
          <p:nvPr/>
        </p:nvGrpSpPr>
        <p:grpSpPr>
          <a:xfrm>
            <a:off x="4572000" y="1669225"/>
            <a:ext cx="1905000" cy="582142"/>
            <a:chOff x="4572000" y="1669225"/>
            <a:chExt cx="1905000" cy="582142"/>
          </a:xfrm>
        </p:grpSpPr>
        <p:sp>
          <p:nvSpPr>
            <p:cNvPr id="270" name="Google Shape;270;p34"/>
            <p:cNvSpPr/>
            <p:nvPr/>
          </p:nvSpPr>
          <p:spPr>
            <a:xfrm>
              <a:off x="4572000" y="1951524"/>
              <a:ext cx="1905000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4572003" y="1669225"/>
              <a:ext cx="1904997" cy="282299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  <a:endParaRPr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72" name="Google Shape;272;p34"/>
          <p:cNvCxnSpPr/>
          <p:nvPr/>
        </p:nvCxnSpPr>
        <p:spPr>
          <a:xfrm flipH="1">
            <a:off x="902526" y="1276350"/>
            <a:ext cx="5257799" cy="15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34"/>
          <p:cNvCxnSpPr/>
          <p:nvPr/>
        </p:nvCxnSpPr>
        <p:spPr>
          <a:xfrm>
            <a:off x="914400" y="1276350"/>
            <a:ext cx="0" cy="503984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4" name="Google Shape;274;p34"/>
          <p:cNvCxnSpPr/>
          <p:nvPr/>
        </p:nvCxnSpPr>
        <p:spPr>
          <a:xfrm rot="10800000">
            <a:off x="6160325" y="1276350"/>
            <a:ext cx="0" cy="82509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5" name="Google Shape;275;p34"/>
          <p:cNvGrpSpPr/>
          <p:nvPr/>
        </p:nvGrpSpPr>
        <p:grpSpPr>
          <a:xfrm>
            <a:off x="533400" y="3336373"/>
            <a:ext cx="1905000" cy="582142"/>
            <a:chOff x="533400" y="3336373"/>
            <a:chExt cx="1905000" cy="582142"/>
          </a:xfrm>
        </p:grpSpPr>
        <p:sp>
          <p:nvSpPr>
            <p:cNvPr id="276" name="Google Shape;276;p34"/>
            <p:cNvSpPr/>
            <p:nvPr/>
          </p:nvSpPr>
          <p:spPr>
            <a:xfrm>
              <a:off x="533400" y="3618672"/>
              <a:ext cx="1905000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A’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533403" y="3336373"/>
              <a:ext cx="1904997" cy="282299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  <a:endParaRPr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78" name="Google Shape;278;p34"/>
          <p:cNvCxnSpPr/>
          <p:nvPr/>
        </p:nvCxnSpPr>
        <p:spPr>
          <a:xfrm rot="10800000" flipH="1">
            <a:off x="3886200" y="1669226"/>
            <a:ext cx="685803" cy="22470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9" name="Google Shape;279;p34"/>
          <p:cNvCxnSpPr/>
          <p:nvPr/>
        </p:nvCxnSpPr>
        <p:spPr>
          <a:xfrm>
            <a:off x="3886200" y="2113903"/>
            <a:ext cx="685803" cy="11227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" name="Google Shape;280;p34"/>
          <p:cNvCxnSpPr/>
          <p:nvPr/>
        </p:nvCxnSpPr>
        <p:spPr>
          <a:xfrm>
            <a:off x="2438400" y="3336373"/>
            <a:ext cx="685800" cy="12476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281;p34"/>
          <p:cNvCxnSpPr/>
          <p:nvPr/>
        </p:nvCxnSpPr>
        <p:spPr>
          <a:xfrm rot="10800000" flipH="1">
            <a:off x="2438400" y="3694285"/>
            <a:ext cx="685800" cy="22531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2" name="Google Shape;282;p34"/>
          <p:cNvCxnSpPr/>
          <p:nvPr/>
        </p:nvCxnSpPr>
        <p:spPr>
          <a:xfrm rot="10800000" flipH="1">
            <a:off x="902526" y="1833501"/>
            <a:ext cx="11874" cy="104304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3" name="Google Shape;283;p34"/>
          <p:cNvCxnSpPr/>
          <p:nvPr/>
        </p:nvCxnSpPr>
        <p:spPr>
          <a:xfrm flipH="1">
            <a:off x="902526" y="2876550"/>
            <a:ext cx="1231074" cy="371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34"/>
          <p:cNvCxnSpPr/>
          <p:nvPr/>
        </p:nvCxnSpPr>
        <p:spPr>
          <a:xfrm rot="10800000">
            <a:off x="2133600" y="2876550"/>
            <a:ext cx="0" cy="91292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5" name="Google Shape;285;p34"/>
          <p:cNvSpPr/>
          <p:nvPr/>
        </p:nvSpPr>
        <p:spPr>
          <a:xfrm>
            <a:off x="7086600" y="1291937"/>
            <a:ext cx="1447800" cy="959430"/>
          </a:xfrm>
          <a:prstGeom prst="roundRect">
            <a:avLst>
              <a:gd name="adj" fmla="val 16667"/>
            </a:avLst>
          </a:prstGeom>
          <a:solidFill>
            <a:srgbClr val="FFA7A7"/>
          </a:solidFill>
          <a:ln w="9525" cap="flat" cmpd="sng">
            <a:solidFill>
              <a:srgbClr val="952F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Double-spending attack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441095" y="4476750"/>
            <a:ext cx="53559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Honest nodes will extend the </a:t>
            </a:r>
            <a:r>
              <a:rPr lang="en" sz="1800" b="0" i="0" u="sng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longest valid branch</a:t>
            </a:r>
            <a:endParaRPr sz="1800" b="0" i="0" u="sng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20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Bob the merchant’s point of view</a:t>
            </a:r>
            <a:endParaRPr sz="32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2" name="Google Shape;292;p35"/>
          <p:cNvGrpSpPr/>
          <p:nvPr/>
        </p:nvGrpSpPr>
        <p:grpSpPr>
          <a:xfrm>
            <a:off x="1828800" y="1665329"/>
            <a:ext cx="762000" cy="905775"/>
            <a:chOff x="2895600" y="2199376"/>
            <a:chExt cx="762000" cy="905775"/>
          </a:xfrm>
        </p:grpSpPr>
        <p:sp>
          <p:nvSpPr>
            <p:cNvPr id="293" name="Google Shape;293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97" name="Google Shape;297;p35"/>
          <p:cNvGrpSpPr/>
          <p:nvPr/>
        </p:nvGrpSpPr>
        <p:grpSpPr>
          <a:xfrm>
            <a:off x="533400" y="1665974"/>
            <a:ext cx="762000" cy="905775"/>
            <a:chOff x="2895600" y="2199376"/>
            <a:chExt cx="762000" cy="905775"/>
          </a:xfrm>
        </p:grpSpPr>
        <p:sp>
          <p:nvSpPr>
            <p:cNvPr id="298" name="Google Shape;298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02" name="Google Shape;302;p35"/>
          <p:cNvGrpSpPr/>
          <p:nvPr/>
        </p:nvGrpSpPr>
        <p:grpSpPr>
          <a:xfrm>
            <a:off x="3124200" y="1669225"/>
            <a:ext cx="762000" cy="905775"/>
            <a:chOff x="2895600" y="2199376"/>
            <a:chExt cx="762000" cy="905775"/>
          </a:xfrm>
        </p:grpSpPr>
        <p:sp>
          <p:nvSpPr>
            <p:cNvPr id="303" name="Google Shape;303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B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07" name="Google Shape;307;p35"/>
          <p:cNvGrpSpPr/>
          <p:nvPr/>
        </p:nvGrpSpPr>
        <p:grpSpPr>
          <a:xfrm>
            <a:off x="3124200" y="3028949"/>
            <a:ext cx="762000" cy="905775"/>
            <a:chOff x="2895600" y="2199376"/>
            <a:chExt cx="762000" cy="905775"/>
          </a:xfrm>
        </p:grpSpPr>
        <p:sp>
          <p:nvSpPr>
            <p:cNvPr id="308" name="Google Shape;308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A’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12" name="Google Shape;312;p35"/>
          <p:cNvCxnSpPr/>
          <p:nvPr/>
        </p:nvCxnSpPr>
        <p:spPr>
          <a:xfrm rot="10800000">
            <a:off x="1295400" y="2114010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3" name="Google Shape;313;p35"/>
          <p:cNvCxnSpPr/>
          <p:nvPr/>
        </p:nvCxnSpPr>
        <p:spPr>
          <a:xfrm rot="10800000">
            <a:off x="2590801" y="2111493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4" name="Google Shape;314;p35"/>
          <p:cNvCxnSpPr>
            <a:stCxn id="309" idx="1"/>
            <a:endCxn id="295" idx="3"/>
          </p:cNvCxnSpPr>
          <p:nvPr/>
        </p:nvCxnSpPr>
        <p:spPr>
          <a:xfrm rot="10800000">
            <a:off x="2590800" y="2222171"/>
            <a:ext cx="533400" cy="114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15" name="Google Shape;315;p35"/>
          <p:cNvGrpSpPr/>
          <p:nvPr/>
        </p:nvGrpSpPr>
        <p:grpSpPr>
          <a:xfrm>
            <a:off x="4419600" y="1665975"/>
            <a:ext cx="762000" cy="905775"/>
            <a:chOff x="2895600" y="2199376"/>
            <a:chExt cx="762000" cy="905775"/>
          </a:xfrm>
        </p:grpSpPr>
        <p:sp>
          <p:nvSpPr>
            <p:cNvPr id="316" name="Google Shape;316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20" name="Google Shape;320;p35"/>
          <p:cNvCxnSpPr/>
          <p:nvPr/>
        </p:nvCxnSpPr>
        <p:spPr>
          <a:xfrm rot="10800000">
            <a:off x="3886200" y="2114656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21" name="Google Shape;321;p35"/>
          <p:cNvGrpSpPr/>
          <p:nvPr/>
        </p:nvGrpSpPr>
        <p:grpSpPr>
          <a:xfrm>
            <a:off x="5715000" y="1665975"/>
            <a:ext cx="762000" cy="905775"/>
            <a:chOff x="2895600" y="2199376"/>
            <a:chExt cx="762000" cy="905775"/>
          </a:xfrm>
        </p:grpSpPr>
        <p:sp>
          <p:nvSpPr>
            <p:cNvPr id="322" name="Google Shape;322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26" name="Google Shape;326;p35"/>
          <p:cNvCxnSpPr/>
          <p:nvPr/>
        </p:nvCxnSpPr>
        <p:spPr>
          <a:xfrm rot="10800000">
            <a:off x="5181600" y="2114656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7" name="Google Shape;327;p35"/>
          <p:cNvCxnSpPr/>
          <p:nvPr/>
        </p:nvCxnSpPr>
        <p:spPr>
          <a:xfrm>
            <a:off x="2851563" y="1665329"/>
            <a:ext cx="5937" cy="250662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28" name="Google Shape;328;p35"/>
          <p:cNvSpPr txBox="1"/>
          <p:nvPr/>
        </p:nvSpPr>
        <p:spPr>
          <a:xfrm>
            <a:off x="1195414" y="4207575"/>
            <a:ext cx="33602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Hear about C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→ B transaction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 confirmations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9" name="Google Shape;329;p35"/>
          <p:cNvCxnSpPr>
            <a:endCxn id="304" idx="0"/>
          </p:cNvCxnSpPr>
          <p:nvPr/>
        </p:nvCxnSpPr>
        <p:spPr>
          <a:xfrm>
            <a:off x="3502800" y="1417225"/>
            <a:ext cx="2400" cy="480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30" name="Google Shape;330;p35"/>
          <p:cNvSpPr txBox="1"/>
          <p:nvPr/>
        </p:nvSpPr>
        <p:spPr>
          <a:xfrm>
            <a:off x="2652206" y="1047750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 confirmation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3986150" y="3385094"/>
            <a:ext cx="15824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</a:t>
            </a:r>
            <a:b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attempt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32" name="Google Shape;332;p35"/>
          <p:cNvCxnSpPr>
            <a:endCxn id="322" idx="0"/>
          </p:cNvCxnSpPr>
          <p:nvPr/>
        </p:nvCxnSpPr>
        <p:spPr>
          <a:xfrm>
            <a:off x="6093600" y="1416975"/>
            <a:ext cx="2400" cy="249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33" name="Google Shape;333;p35"/>
          <p:cNvSpPr txBox="1"/>
          <p:nvPr/>
        </p:nvSpPr>
        <p:spPr>
          <a:xfrm>
            <a:off x="5196518" y="1047750"/>
            <a:ext cx="1794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 confirmations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5715000" y="3115299"/>
            <a:ext cx="2819400" cy="1754326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 probability </a:t>
            </a:r>
            <a:r>
              <a:rPr lang="en" sz="1800" b="0" i="0" u="sng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decreases exponentially</a:t>
            </a: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with # of confirmations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Most common heuristic: </a:t>
            </a:r>
            <a:b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6 confirmations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5673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Recap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4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Protection against invalid transactions is cryptographic, </a:t>
            </a:r>
            <a:b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enforced by consensus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Protection against double-spending is purely by consensus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You’re never 100% sure a transaction is in consensus branch. Guarantee is probabilistic</a:t>
            </a:r>
            <a:endParaRPr/>
          </a:p>
        </p:txBody>
      </p:sp>
      <p:pic>
        <p:nvPicPr>
          <p:cNvPr id="341" name="Google Shape;34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340593"/>
            <a:ext cx="4010798" cy="1622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18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subTitle" idx="1"/>
          </p:nvPr>
        </p:nvSpPr>
        <p:spPr>
          <a:xfrm>
            <a:off x="685800" y="1690478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sz="3000" b="1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Incentives </a:t>
            </a:r>
            <a:r>
              <a:rPr lang="en" sz="30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and proof of work</a:t>
            </a:r>
            <a:endParaRPr sz="3000" b="1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908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/>
          <p:nvPr/>
        </p:nvSpPr>
        <p:spPr>
          <a:xfrm>
            <a:off x="1422150" y="1873250"/>
            <a:ext cx="2166600" cy="2566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(data)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5355300" y="15066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rebuchet MS"/>
                <a:ea typeface="Trebuchet MS"/>
                <a:cs typeface="Trebuchet MS"/>
                <a:sym typeface="Trebuchet MS"/>
              </a:rPr>
              <a:t>H(  )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2477650" y="1151050"/>
            <a:ext cx="3788700" cy="877750"/>
          </a:xfrm>
          <a:custGeom>
            <a:avLst/>
            <a:gdLst/>
            <a:ahLst/>
            <a:cxnLst/>
            <a:rect l="l" t="t" r="r" b="b"/>
            <a:pathLst>
              <a:path w="151548" h="35110" extrusionOk="0">
                <a:moveTo>
                  <a:pt x="151548" y="35110"/>
                </a:moveTo>
                <a:lnTo>
                  <a:pt x="151104" y="0"/>
                </a:lnTo>
                <a:lnTo>
                  <a:pt x="0" y="445"/>
                </a:lnTo>
                <a:lnTo>
                  <a:pt x="0" y="29332"/>
                </a:lnTo>
              </a:path>
            </a:pathLst>
          </a:cu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02" name="Google Shape;202;p29"/>
          <p:cNvSpPr txBox="1"/>
          <p:nvPr/>
        </p:nvSpPr>
        <p:spPr>
          <a:xfrm>
            <a:off x="5355300" y="2927900"/>
            <a:ext cx="2799900" cy="4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will draw hash pointers like this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3" name="Google Shape;203;p29"/>
          <p:cNvCxnSpPr/>
          <p:nvPr/>
        </p:nvCxnSpPr>
        <p:spPr>
          <a:xfrm rot="10800000">
            <a:off x="6343975" y="2539950"/>
            <a:ext cx="133500" cy="3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give nodes </a:t>
            </a:r>
            <a:r>
              <a:rPr lang="en" sz="24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incentives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for behaving honestly?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Everything so far is just a distributed consensus protocol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now we utilize the fact that the currency has value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2" name="Google Shape;35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002" y="1879307"/>
            <a:ext cx="4695569" cy="189924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Assumption of honesty is problematic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3484617" y="2876550"/>
            <a:ext cx="29161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penalize the node </a:t>
            </a:r>
            <a:b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that created this block?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55" name="Google Shape;355;p38"/>
          <p:cNvCxnSpPr>
            <a:stCxn id="354" idx="1"/>
          </p:cNvCxnSpPr>
          <p:nvPr/>
        </p:nvCxnSpPr>
        <p:spPr>
          <a:xfrm flipH="1">
            <a:off x="3124317" y="3199716"/>
            <a:ext cx="360300" cy="1341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6" name="Google Shape;356;p38"/>
          <p:cNvSpPr txBox="1"/>
          <p:nvPr/>
        </p:nvSpPr>
        <p:spPr>
          <a:xfrm>
            <a:off x="5465817" y="1809750"/>
            <a:ext cx="29129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reward nodes </a:t>
            </a:r>
            <a:b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that created these blocks?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57" name="Google Shape;357;p38"/>
          <p:cNvCxnSpPr>
            <a:stCxn id="356" idx="1"/>
          </p:cNvCxnSpPr>
          <p:nvPr/>
        </p:nvCxnSpPr>
        <p:spPr>
          <a:xfrm flipH="1">
            <a:off x="5105517" y="2132916"/>
            <a:ext cx="360300" cy="1494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8" name="Google Shape;358;p38"/>
          <p:cNvSpPr/>
          <p:nvPr/>
        </p:nvSpPr>
        <p:spPr>
          <a:xfrm>
            <a:off x="4375299" y="2876550"/>
            <a:ext cx="806301" cy="646331"/>
          </a:xfrm>
          <a:prstGeom prst="mathMultiply">
            <a:avLst>
              <a:gd name="adj1" fmla="val 23520"/>
            </a:avLst>
          </a:prstGeom>
          <a:gradFill>
            <a:gsLst>
              <a:gs pos="0">
                <a:srgbClr val="A42425"/>
              </a:gs>
              <a:gs pos="100000">
                <a:srgbClr val="FFAEAE"/>
              </a:gs>
            </a:gsLst>
            <a:lin ang="16200000" scaled="0"/>
          </a:gradFill>
          <a:ln w="9525" cap="flat" cmpd="sng">
            <a:solidFill>
              <a:srgbClr val="952F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334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Incentive 1: block reward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Google Shape;364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Creator of block gets to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 </a:t>
            </a:r>
            <a:r>
              <a:rPr lang="en" sz="2400" b="0" i="0" u="sng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 coin-creation transaction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 the block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choose recipient address of this transaction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Value is fixed: currently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12.5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BTC, halves every 4 years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Block creator gets to “collect” the reward only if the block ends up on long-term consensus branch!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6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There’s a finite supply of bitcoins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0" name="Google Shape;370;p40"/>
          <p:cNvSpPr txBox="1">
            <a:spLocks noGrp="1"/>
          </p:cNvSpPr>
          <p:nvPr>
            <p:ph type="body" idx="1"/>
          </p:nvPr>
        </p:nvSpPr>
        <p:spPr>
          <a:xfrm>
            <a:off x="4800600" y="1276350"/>
            <a:ext cx="4038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Block reward is how </a:t>
            </a:r>
            <a:b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new bitcoins are created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Runs out in 2040. No new bitcoins unless rules change</a:t>
            </a:r>
            <a:endParaRPr/>
          </a:p>
        </p:txBody>
      </p:sp>
      <p:grpSp>
        <p:nvGrpSpPr>
          <p:cNvPr id="371" name="Google Shape;371;p40"/>
          <p:cNvGrpSpPr/>
          <p:nvPr/>
        </p:nvGrpSpPr>
        <p:grpSpPr>
          <a:xfrm>
            <a:off x="457200" y="1428750"/>
            <a:ext cx="4232077" cy="3265845"/>
            <a:chOff x="533400" y="1428750"/>
            <a:chExt cx="4232077" cy="3265845"/>
          </a:xfrm>
        </p:grpSpPr>
        <p:grpSp>
          <p:nvGrpSpPr>
            <p:cNvPr id="372" name="Google Shape;372;p40"/>
            <p:cNvGrpSpPr/>
            <p:nvPr/>
          </p:nvGrpSpPr>
          <p:grpSpPr>
            <a:xfrm>
              <a:off x="533400" y="1428750"/>
              <a:ext cx="4232077" cy="3265845"/>
              <a:chOff x="378023" y="1616148"/>
              <a:chExt cx="4232077" cy="3265845"/>
            </a:xfrm>
          </p:grpSpPr>
          <p:pic>
            <p:nvPicPr>
              <p:cNvPr id="373" name="Google Shape;373;p40" descr="https://upload.wikimedia.org/wikipedia/commons/thumb/5/54/Total_bitcoins_over_time.png/740px-Total_bitcoins_over_time.png"/>
              <p:cNvPicPr preferRelativeResize="0"/>
              <p:nvPr/>
            </p:nvPicPr>
            <p:blipFill rotWithShape="1">
              <a:blip r:embed="rId3">
                <a:alphaModFix/>
              </a:blip>
              <a:srcRect l="3868" t="5679" b="3137"/>
              <a:stretch/>
            </p:blipFill>
            <p:spPr>
              <a:xfrm>
                <a:off x="691116" y="1616148"/>
                <a:ext cx="3918984" cy="30090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4" name="Google Shape;374;p40"/>
              <p:cNvSpPr txBox="1"/>
              <p:nvPr/>
            </p:nvSpPr>
            <p:spPr>
              <a:xfrm>
                <a:off x="2369120" y="4574216"/>
                <a:ext cx="5629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Year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75" name="Google Shape;375;p40"/>
              <p:cNvSpPr txBox="1"/>
              <p:nvPr/>
            </p:nvSpPr>
            <p:spPr>
              <a:xfrm rot="-5400000">
                <a:off x="-668898" y="2966766"/>
                <a:ext cx="240161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Total bitcoins in circulation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376" name="Google Shape;376;p40"/>
            <p:cNvSpPr txBox="1"/>
            <p:nvPr/>
          </p:nvSpPr>
          <p:spPr>
            <a:xfrm>
              <a:off x="2007045" y="2702884"/>
              <a:ext cx="26773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First inflection point:</a:t>
              </a:r>
              <a:b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reward halved from 50BTC to 25BTC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77" name="Google Shape;377;p40"/>
            <p:cNvCxnSpPr>
              <a:stCxn id="376" idx="1"/>
            </p:cNvCxnSpPr>
            <p:nvPr/>
          </p:nvCxnSpPr>
          <p:spPr>
            <a:xfrm rot="10800000">
              <a:off x="1600245" y="2876416"/>
              <a:ext cx="406800" cy="573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78" name="Google Shape;378;p40"/>
          <p:cNvCxnSpPr/>
          <p:nvPr/>
        </p:nvCxnSpPr>
        <p:spPr>
          <a:xfrm>
            <a:off x="4608181" y="1504950"/>
            <a:ext cx="649619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9" name="Google Shape;379;p40"/>
          <p:cNvSpPr/>
          <p:nvPr/>
        </p:nvSpPr>
        <p:spPr>
          <a:xfrm>
            <a:off x="5257800" y="1274118"/>
            <a:ext cx="34467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Total supply: 21 million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86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Incentive 2: transaction fees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Creator of transaction can choose to make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value less than input value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Remainder is a transaction fee and goes to block creator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Purely voluntary, like a tip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897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Remaining problems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1" name="Google Shape;391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pick a random node?</a:t>
            </a:r>
            <a:endParaRPr/>
          </a:p>
          <a:p>
            <a:pPr marL="5143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avoid a free-for-all due to rewards?</a:t>
            </a:r>
            <a:endParaRPr/>
          </a:p>
          <a:p>
            <a:pPr marL="5143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prevent Sybil attacks?</a:t>
            </a:r>
            <a:endParaRPr/>
          </a:p>
          <a:p>
            <a:pPr marL="5143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243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Proof of work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7" name="Google Shape;397;p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4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approximate selecting a random node: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select nodes in proportion to a resource </a:t>
            </a:r>
            <a:b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that no one can monopolize (we hope)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proportion to computing power: proof-of-work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proportion to ownership: proof-of-stake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75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Equivalent views of proof of work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3" name="Google Shape;403;p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Select nodes in proportion to computing power</a:t>
            </a:r>
            <a:endParaRPr/>
          </a:p>
          <a:p>
            <a:pPr marL="5143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Let nodes compete for right to create block</a:t>
            </a:r>
            <a:endParaRPr/>
          </a:p>
          <a:p>
            <a:pPr marL="5143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Make it moderately hard to create new identities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432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Hash puzzles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9" name="Google Shape;409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create block, find nonce s.t.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H(nonce ‖ prev_hash ‖ tx ‖ … ‖ tx) is very small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10" name="Google Shape;410;p45"/>
          <p:cNvGraphicFramePr/>
          <p:nvPr/>
        </p:nvGraphicFramePr>
        <p:xfrm>
          <a:off x="533400" y="2957623"/>
          <a:ext cx="8001000" cy="3048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22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</a:tr>
            </a:tbl>
          </a:graphicData>
        </a:graphic>
      </p:graphicFrame>
      <p:cxnSp>
        <p:nvCxnSpPr>
          <p:cNvPr id="411" name="Google Shape;411;p45"/>
          <p:cNvCxnSpPr/>
          <p:nvPr/>
        </p:nvCxnSpPr>
        <p:spPr>
          <a:xfrm>
            <a:off x="533400" y="2805223"/>
            <a:ext cx="8001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2" name="Google Shape;412;p45"/>
          <p:cNvSpPr txBox="1"/>
          <p:nvPr/>
        </p:nvSpPr>
        <p:spPr>
          <a:xfrm>
            <a:off x="3429000" y="2419350"/>
            <a:ext cx="23711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space of hash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13" name="Google Shape;413;p45"/>
          <p:cNvCxnSpPr/>
          <p:nvPr/>
        </p:nvCxnSpPr>
        <p:spPr>
          <a:xfrm>
            <a:off x="533400" y="3409950"/>
            <a:ext cx="9144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4" name="Google Shape;414;p45"/>
          <p:cNvSpPr txBox="1"/>
          <p:nvPr/>
        </p:nvSpPr>
        <p:spPr>
          <a:xfrm>
            <a:off x="514531" y="3486150"/>
            <a:ext cx="9332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Target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space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5" name="Google Shape;415;p45"/>
          <p:cNvSpPr txBox="1"/>
          <p:nvPr/>
        </p:nvSpPr>
        <p:spPr>
          <a:xfrm>
            <a:off x="1803069" y="3769684"/>
            <a:ext cx="6731331" cy="646331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hash function is secure: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only way to succeed is to try enough nonces until you get lucky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16" name="Google Shape;416;p45"/>
          <p:cNvGrpSpPr/>
          <p:nvPr/>
        </p:nvGrpSpPr>
        <p:grpSpPr>
          <a:xfrm>
            <a:off x="7272668" y="1056375"/>
            <a:ext cx="1199710" cy="905775"/>
            <a:chOff x="6191690" y="361950"/>
            <a:chExt cx="1199710" cy="905775"/>
          </a:xfrm>
        </p:grpSpPr>
        <p:grpSp>
          <p:nvGrpSpPr>
            <p:cNvPr id="417" name="Google Shape;417;p45"/>
            <p:cNvGrpSpPr/>
            <p:nvPr/>
          </p:nvGrpSpPr>
          <p:grpSpPr>
            <a:xfrm>
              <a:off x="6629400" y="361950"/>
              <a:ext cx="762000" cy="905775"/>
              <a:chOff x="2895600" y="2199376"/>
              <a:chExt cx="762000" cy="905775"/>
            </a:xfrm>
          </p:grpSpPr>
          <p:sp>
            <p:nvSpPr>
              <p:cNvPr id="418" name="Google Shape;418;p45"/>
              <p:cNvSpPr/>
              <p:nvPr/>
            </p:nvSpPr>
            <p:spPr>
              <a:xfrm>
                <a:off x="2895600" y="2199376"/>
                <a:ext cx="762000" cy="228721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nonce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19" name="Google Shape;419;p45"/>
              <p:cNvSpPr/>
              <p:nvPr/>
            </p:nvSpPr>
            <p:spPr>
              <a:xfrm>
                <a:off x="2895600" y="2427976"/>
                <a:ext cx="762000" cy="223643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prev_h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20" name="Google Shape;420;p45"/>
              <p:cNvSpPr/>
              <p:nvPr/>
            </p:nvSpPr>
            <p:spPr>
              <a:xfrm>
                <a:off x="2895600" y="2647950"/>
                <a:ext cx="762000" cy="216762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Tx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21" name="Google Shape;421;p45"/>
              <p:cNvSpPr/>
              <p:nvPr/>
            </p:nvSpPr>
            <p:spPr>
              <a:xfrm>
                <a:off x="2895600" y="2864713"/>
                <a:ext cx="762000" cy="240438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Tx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cxnSp>
          <p:nvCxnSpPr>
            <p:cNvPr id="422" name="Google Shape;422;p45"/>
            <p:cNvCxnSpPr/>
            <p:nvPr/>
          </p:nvCxnSpPr>
          <p:spPr>
            <a:xfrm rot="10800000">
              <a:off x="6191690" y="713004"/>
              <a:ext cx="521524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04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PoW property 1: difficult to compute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8" name="Google Shape;428;p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 of Aug 2014: about 10</a:t>
            </a:r>
            <a:r>
              <a:rPr lang="en" sz="3000" b="0" i="0" u="none" strike="noStrike" cap="none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hashes/block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Only some nodes bother to compete — miners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032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PoW property 2: parameterizable cost</a:t>
            </a:r>
            <a:endParaRPr sz="32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4" name="Google Shape;434;p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 automatically re-calculate the target every two weeks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Goal: </a:t>
            </a:r>
            <a:r>
              <a:rPr lang="en" sz="28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</a:t>
            </a: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time between blocks = 10 minutes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p47"/>
          <p:cNvSpPr/>
          <p:nvPr/>
        </p:nvSpPr>
        <p:spPr>
          <a:xfrm>
            <a:off x="533400" y="3638550"/>
            <a:ext cx="8001000" cy="954107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 (Alice wins next block) =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fraction of global hash power she controls</a:t>
            </a:r>
            <a:endParaRPr sz="2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4569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457200" y="1606600"/>
            <a:ext cx="8229600" cy="28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B</a:t>
            </a:r>
            <a:r>
              <a:rPr lang="en" b="1" dirty="0" smtClean="0">
                <a:solidFill>
                  <a:schemeClr val="tx1"/>
                </a:solidFill>
              </a:rPr>
              <a:t>uild </a:t>
            </a:r>
            <a:r>
              <a:rPr lang="en" b="1" dirty="0">
                <a:solidFill>
                  <a:schemeClr val="tx1"/>
                </a:solidFill>
              </a:rPr>
              <a:t>data structures with hash pointers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security assumption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1" name="Google Shape;441;p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Attacks infeasible if majority of miners </a:t>
            </a:r>
            <a:r>
              <a:rPr lang="en" sz="30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weighted by hash power</a:t>
            </a: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follow the protocol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399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Solving hash puzzles is probabilistic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47" name="Google Shape;447;p49"/>
          <p:cNvGrpSpPr/>
          <p:nvPr/>
        </p:nvGrpSpPr>
        <p:grpSpPr>
          <a:xfrm>
            <a:off x="533399" y="1352550"/>
            <a:ext cx="5398534" cy="3417332"/>
            <a:chOff x="1078467" y="1352550"/>
            <a:chExt cx="5398534" cy="3417332"/>
          </a:xfrm>
        </p:grpSpPr>
        <p:pic>
          <p:nvPicPr>
            <p:cNvPr id="448" name="Google Shape;448;p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24000" y="1352550"/>
              <a:ext cx="4953001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Google Shape;449;p49"/>
            <p:cNvSpPr txBox="1"/>
            <p:nvPr/>
          </p:nvSpPr>
          <p:spPr>
            <a:xfrm>
              <a:off x="2042271" y="4400550"/>
              <a:ext cx="3916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Time to next block (entire network)</a:t>
              </a:r>
              <a:endPara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0" name="Google Shape;450;p49"/>
            <p:cNvSpPr txBox="1"/>
            <p:nvPr/>
          </p:nvSpPr>
          <p:spPr>
            <a:xfrm rot="-5400000">
              <a:off x="201785" y="2691883"/>
              <a:ext cx="21226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Probability density</a:t>
              </a:r>
              <a:endPara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51" name="Google Shape;451;p49"/>
            <p:cNvCxnSpPr/>
            <p:nvPr/>
          </p:nvCxnSpPr>
          <p:spPr>
            <a:xfrm>
              <a:off x="2438400" y="2038350"/>
              <a:ext cx="0" cy="23622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452" name="Google Shape;452;p49"/>
            <p:cNvSpPr txBox="1"/>
            <p:nvPr/>
          </p:nvSpPr>
          <p:spPr>
            <a:xfrm>
              <a:off x="1910171" y="1352550"/>
              <a:ext cx="10070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minutes</a:t>
              </a:r>
              <a:endPara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53" name="Google Shape;453;p49"/>
          <p:cNvSpPr txBox="1"/>
          <p:nvPr/>
        </p:nvSpPr>
        <p:spPr>
          <a:xfrm>
            <a:off x="3124200" y="1629266"/>
            <a:ext cx="5157181" cy="8237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42" t="-3622" b="-2173"/>
            </a:stretch>
          </a:blip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847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PoW property 3: trivial to verify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9" name="Google Shape;459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Nonce must be published as part of block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miners simply verify that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H(nonce ‖ prev_hash ‖ tx ‖ … ‖ tx) &lt; target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184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Mining economics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5" name="Google Shape;465;p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Complications:	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fixed vs. variable costs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reward depends on global hash rate</a:t>
            </a:r>
            <a:endParaRPr/>
          </a:p>
        </p:txBody>
      </p:sp>
      <p:graphicFrame>
        <p:nvGraphicFramePr>
          <p:cNvPr id="466" name="Google Shape;466;p51"/>
          <p:cNvGraphicFramePr/>
          <p:nvPr/>
        </p:nvGraphicFramePr>
        <p:xfrm>
          <a:off x="554666" y="1657350"/>
          <a:ext cx="7924800" cy="8229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81400"/>
                <a:gridCol w="609600"/>
                <a:gridCol w="2286000"/>
                <a:gridCol w="488125"/>
                <a:gridCol w="95967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If mining reward </a:t>
                      </a:r>
                      <a:b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(block reward + Tx fees)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</a:t>
                      </a:r>
                      <a:endParaRPr sz="24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hardware + electricity cost</a:t>
                      </a:r>
                      <a:endParaRPr sz="24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→</a:t>
                      </a:r>
                      <a:endParaRPr sz="24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Profit</a:t>
                      </a:r>
                      <a:endParaRPr sz="24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7A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1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is bootstrapped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90" name="Google Shape;490;p55"/>
          <p:cNvGrpSpPr/>
          <p:nvPr/>
        </p:nvGrpSpPr>
        <p:grpSpPr>
          <a:xfrm>
            <a:off x="2631399" y="1276546"/>
            <a:ext cx="3576400" cy="2944237"/>
            <a:chOff x="2021799" y="196"/>
            <a:chExt cx="3576400" cy="2944237"/>
          </a:xfrm>
        </p:grpSpPr>
        <p:sp>
          <p:nvSpPr>
            <p:cNvPr id="491" name="Google Shape;491;p55"/>
            <p:cNvSpPr/>
            <p:nvPr/>
          </p:nvSpPr>
          <p:spPr>
            <a:xfrm>
              <a:off x="3095624" y="196"/>
              <a:ext cx="1428749" cy="928687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5"/>
            <p:cNvSpPr txBox="1"/>
            <p:nvPr/>
          </p:nvSpPr>
          <p:spPr>
            <a:xfrm>
              <a:off x="3140959" y="45531"/>
              <a:ext cx="1338079" cy="838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security of block chain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5"/>
            <p:cNvSpPr/>
            <p:nvPr/>
          </p:nvSpPr>
          <p:spPr>
            <a:xfrm>
              <a:off x="2570053" y="464540"/>
              <a:ext cx="2479893" cy="2479893"/>
            </a:xfrm>
            <a:custGeom>
              <a:avLst/>
              <a:gdLst/>
              <a:ahLst/>
              <a:cxnLst/>
              <a:rect l="l" t="t" r="r" b="b"/>
              <a:pathLst>
                <a:path w="2479893" h="2479893" extrusionOk="0">
                  <a:moveTo>
                    <a:pt x="2146612" y="394118"/>
                  </a:moveTo>
                  <a:lnTo>
                    <a:pt x="2146612" y="394118"/>
                  </a:lnTo>
                  <a:cubicBezTo>
                    <a:pt x="2337426" y="598656"/>
                    <a:pt x="2453473" y="861705"/>
                    <a:pt x="2475901" y="1140529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5"/>
            <p:cNvSpPr/>
            <p:nvPr/>
          </p:nvSpPr>
          <p:spPr>
            <a:xfrm>
              <a:off x="4169450" y="1860116"/>
              <a:ext cx="1428749" cy="928687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5"/>
            <p:cNvSpPr txBox="1"/>
            <p:nvPr/>
          </p:nvSpPr>
          <p:spPr>
            <a:xfrm>
              <a:off x="4214785" y="1905451"/>
              <a:ext cx="1338079" cy="838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 of currency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5"/>
            <p:cNvSpPr/>
            <p:nvPr/>
          </p:nvSpPr>
          <p:spPr>
            <a:xfrm>
              <a:off x="2570053" y="464540"/>
              <a:ext cx="2479893" cy="2479893"/>
            </a:xfrm>
            <a:custGeom>
              <a:avLst/>
              <a:gdLst/>
              <a:ahLst/>
              <a:cxnLst/>
              <a:rect l="l" t="t" r="r" b="b"/>
              <a:pathLst>
                <a:path w="2479893" h="2479893" extrusionOk="0">
                  <a:moveTo>
                    <a:pt x="1621035" y="2419878"/>
                  </a:moveTo>
                  <a:lnTo>
                    <a:pt x="1621035" y="2419878"/>
                  </a:lnTo>
                  <a:cubicBezTo>
                    <a:pt x="1373277" y="2499898"/>
                    <a:pt x="1106616" y="2499898"/>
                    <a:pt x="858857" y="2419878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5"/>
            <p:cNvSpPr/>
            <p:nvPr/>
          </p:nvSpPr>
          <p:spPr>
            <a:xfrm>
              <a:off x="2021799" y="1860116"/>
              <a:ext cx="1428749" cy="928687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5"/>
            <p:cNvSpPr txBox="1"/>
            <p:nvPr/>
          </p:nvSpPr>
          <p:spPr>
            <a:xfrm>
              <a:off x="2067134" y="1905451"/>
              <a:ext cx="1338079" cy="838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health of mining ecosystem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5"/>
            <p:cNvSpPr/>
            <p:nvPr/>
          </p:nvSpPr>
          <p:spPr>
            <a:xfrm>
              <a:off x="2570053" y="464540"/>
              <a:ext cx="2479893" cy="2479893"/>
            </a:xfrm>
            <a:custGeom>
              <a:avLst/>
              <a:gdLst/>
              <a:ahLst/>
              <a:cxnLst/>
              <a:rect l="l" t="t" r="r" b="b"/>
              <a:pathLst>
                <a:path w="2479893" h="2479893" extrusionOk="0">
                  <a:moveTo>
                    <a:pt x="3991" y="1140530"/>
                  </a:moveTo>
                  <a:lnTo>
                    <a:pt x="3991" y="1140530"/>
                  </a:lnTo>
                  <a:cubicBezTo>
                    <a:pt x="26419" y="861706"/>
                    <a:pt x="142466" y="598657"/>
                    <a:pt x="333280" y="394119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60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can a “51% attacker” do?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5" name="Google Shape;505;p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Steal coins from existing address?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Suppress some transactions?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block chain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P2P network</a:t>
            </a:r>
            <a:endParaRPr/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Change the block reward?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Destroy confidence in Bitcoin?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6" name="Google Shape;506;p56"/>
          <p:cNvSpPr txBox="1"/>
          <p:nvPr/>
        </p:nvSpPr>
        <p:spPr>
          <a:xfrm>
            <a:off x="5334000" y="1200150"/>
            <a:ext cx="8382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✓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✓✓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0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Remaining questions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2" name="Google Shape;512;p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do we get from consensus to currency?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else can we do with consensus?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208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457200" y="128900"/>
            <a:ext cx="8229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linked list with hash pointers = “block chain”</a:t>
            </a:r>
            <a:endParaRPr/>
          </a:p>
        </p:txBody>
      </p:sp>
      <p:grpSp>
        <p:nvGrpSpPr>
          <p:cNvPr id="214" name="Google Shape;214;p31"/>
          <p:cNvGrpSpPr/>
          <p:nvPr/>
        </p:nvGrpSpPr>
        <p:grpSpPr>
          <a:xfrm>
            <a:off x="6044125" y="2269975"/>
            <a:ext cx="1344300" cy="2144400"/>
            <a:chOff x="5333050" y="2139900"/>
            <a:chExt cx="1344300" cy="2144400"/>
          </a:xfrm>
        </p:grpSpPr>
        <p:sp>
          <p:nvSpPr>
            <p:cNvPr id="215" name="Google Shape;215;p31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17" name="Google Shape;217;p31"/>
          <p:cNvGrpSpPr/>
          <p:nvPr/>
        </p:nvGrpSpPr>
        <p:grpSpPr>
          <a:xfrm>
            <a:off x="3685525" y="2269975"/>
            <a:ext cx="1344300" cy="2144400"/>
            <a:chOff x="5333050" y="2139900"/>
            <a:chExt cx="1344300" cy="2144400"/>
          </a:xfrm>
        </p:grpSpPr>
        <p:sp>
          <p:nvSpPr>
            <p:cNvPr id="218" name="Google Shape;218;p31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20" name="Google Shape;220;p31"/>
          <p:cNvSpPr/>
          <p:nvPr/>
        </p:nvSpPr>
        <p:spPr>
          <a:xfrm>
            <a:off x="5029825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1" name="Google Shape;221;p31"/>
          <p:cNvSpPr/>
          <p:nvPr/>
        </p:nvSpPr>
        <p:spPr>
          <a:xfrm>
            <a:off x="2674500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222" name="Google Shape;222;p31"/>
          <p:cNvGrpSpPr/>
          <p:nvPr/>
        </p:nvGrpSpPr>
        <p:grpSpPr>
          <a:xfrm>
            <a:off x="1326925" y="2269975"/>
            <a:ext cx="1344300" cy="2144400"/>
            <a:chOff x="5333050" y="2139900"/>
            <a:chExt cx="1344300" cy="2144400"/>
          </a:xfrm>
        </p:grpSpPr>
        <p:sp>
          <p:nvSpPr>
            <p:cNvPr id="223" name="Google Shape;223;p31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25" name="Google Shape;225;p31"/>
          <p:cNvSpPr/>
          <p:nvPr/>
        </p:nvSpPr>
        <p:spPr>
          <a:xfrm>
            <a:off x="319175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6" name="Google Shape;226;p31"/>
          <p:cNvSpPr txBox="1"/>
          <p:nvPr/>
        </p:nvSpPr>
        <p:spPr>
          <a:xfrm>
            <a:off x="7096375" y="86052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H(  )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7388525" y="1282725"/>
            <a:ext cx="444425" cy="2177650"/>
          </a:xfrm>
          <a:custGeom>
            <a:avLst/>
            <a:gdLst/>
            <a:ahLst/>
            <a:cxnLst/>
            <a:rect l="l" t="t" r="r" b="b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8" name="Google Shape;228;p31"/>
          <p:cNvSpPr txBox="1">
            <a:spLocks noGrp="1"/>
          </p:cNvSpPr>
          <p:nvPr>
            <p:ph type="body" idx="1"/>
          </p:nvPr>
        </p:nvSpPr>
        <p:spPr>
          <a:xfrm>
            <a:off x="2299900" y="4622175"/>
            <a:ext cx="4255200" cy="5667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 case: tamper-evident log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body" idx="1"/>
          </p:nvPr>
        </p:nvSpPr>
        <p:spPr>
          <a:xfrm>
            <a:off x="457200" y="128900"/>
            <a:ext cx="8229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detecting tampering</a:t>
            </a:r>
            <a:endParaRPr/>
          </a:p>
        </p:txBody>
      </p:sp>
      <p:grpSp>
        <p:nvGrpSpPr>
          <p:cNvPr id="234" name="Google Shape;234;p32"/>
          <p:cNvGrpSpPr/>
          <p:nvPr/>
        </p:nvGrpSpPr>
        <p:grpSpPr>
          <a:xfrm>
            <a:off x="6044125" y="2269975"/>
            <a:ext cx="1344300" cy="2144400"/>
            <a:chOff x="5333050" y="2139900"/>
            <a:chExt cx="1344300" cy="2144400"/>
          </a:xfrm>
        </p:grpSpPr>
        <p:sp>
          <p:nvSpPr>
            <p:cNvPr id="235" name="Google Shape;235;p32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37" name="Google Shape;237;p32"/>
          <p:cNvGrpSpPr/>
          <p:nvPr/>
        </p:nvGrpSpPr>
        <p:grpSpPr>
          <a:xfrm>
            <a:off x="3685525" y="2269975"/>
            <a:ext cx="1344300" cy="2144400"/>
            <a:chOff x="5333050" y="2139900"/>
            <a:chExt cx="1344300" cy="2144400"/>
          </a:xfrm>
        </p:grpSpPr>
        <p:sp>
          <p:nvSpPr>
            <p:cNvPr id="238" name="Google Shape;238;p32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0" name="Google Shape;240;p32"/>
          <p:cNvSpPr/>
          <p:nvPr/>
        </p:nvSpPr>
        <p:spPr>
          <a:xfrm>
            <a:off x="5029825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41" name="Google Shape;241;p32"/>
          <p:cNvSpPr/>
          <p:nvPr/>
        </p:nvSpPr>
        <p:spPr>
          <a:xfrm>
            <a:off x="2674500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242" name="Google Shape;242;p32"/>
          <p:cNvGrpSpPr/>
          <p:nvPr/>
        </p:nvGrpSpPr>
        <p:grpSpPr>
          <a:xfrm>
            <a:off x="1326925" y="2269975"/>
            <a:ext cx="1344300" cy="2144400"/>
            <a:chOff x="5333050" y="2139900"/>
            <a:chExt cx="1344300" cy="2144400"/>
          </a:xfrm>
        </p:grpSpPr>
        <p:sp>
          <p:nvSpPr>
            <p:cNvPr id="243" name="Google Shape;243;p32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5" name="Google Shape;245;p32"/>
          <p:cNvSpPr/>
          <p:nvPr/>
        </p:nvSpPr>
        <p:spPr>
          <a:xfrm>
            <a:off x="319175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46" name="Google Shape;246;p32"/>
          <p:cNvSpPr txBox="1"/>
          <p:nvPr/>
        </p:nvSpPr>
        <p:spPr>
          <a:xfrm>
            <a:off x="7096375" y="86052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H(  )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7388525" y="1282725"/>
            <a:ext cx="444425" cy="2177650"/>
          </a:xfrm>
          <a:custGeom>
            <a:avLst/>
            <a:gdLst/>
            <a:ahLst/>
            <a:cxnLst/>
            <a:rect l="l" t="t" r="r" b="b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48" name="Google Shape;248;p32"/>
          <p:cNvSpPr txBox="1">
            <a:spLocks noGrp="1"/>
          </p:cNvSpPr>
          <p:nvPr>
            <p:ph type="body" idx="1"/>
          </p:nvPr>
        </p:nvSpPr>
        <p:spPr>
          <a:xfrm>
            <a:off x="2299900" y="4622175"/>
            <a:ext cx="4255200" cy="5667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 case: tamper-evident log</a:t>
            </a:r>
            <a:endParaRPr sz="2400"/>
          </a:p>
        </p:txBody>
      </p:sp>
      <p:sp>
        <p:nvSpPr>
          <p:cNvPr id="249" name="Google Shape;249;p32"/>
          <p:cNvSpPr/>
          <p:nvPr/>
        </p:nvSpPr>
        <p:spPr>
          <a:xfrm>
            <a:off x="1658475" y="3236250"/>
            <a:ext cx="444420" cy="688824"/>
          </a:xfrm>
          <a:prstGeom prst="lightningBolt">
            <a:avLst/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4135463" y="2227338"/>
            <a:ext cx="444420" cy="688824"/>
          </a:xfrm>
          <a:prstGeom prst="lightningBolt">
            <a:avLst/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6494063" y="2227338"/>
            <a:ext cx="444420" cy="688824"/>
          </a:xfrm>
          <a:prstGeom prst="lightningBolt">
            <a:avLst/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1918</Words>
  <Application>Microsoft Office PowerPoint</Application>
  <PresentationFormat>On-screen Show (16:9)</PresentationFormat>
  <Paragraphs>493</Paragraphs>
  <Slides>76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Times New Roman</vt:lpstr>
      <vt:lpstr>Trebuchet MS</vt:lpstr>
      <vt:lpstr>Simple Light</vt:lpstr>
      <vt:lpstr>Introduction to BlockChain and CryptoCurrency</vt:lpstr>
      <vt:lpstr>Hash property 3: Puzzle-friendly</vt:lpstr>
      <vt:lpstr>Application: Search puzzle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Merkle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 Of </vt:lpstr>
      <vt:lpstr>PowerPoint Presentation</vt:lpstr>
      <vt:lpstr>Aspects of decentralization in Bitcoin</vt:lpstr>
      <vt:lpstr>Aspects of decentralization in Bitcoin</vt:lpstr>
      <vt:lpstr>PowerPoint Presentation</vt:lpstr>
      <vt:lpstr>Bitcoin’s key challenge</vt:lpstr>
      <vt:lpstr>Why consensus protocols?</vt:lpstr>
      <vt:lpstr>Defining distributed consensus</vt:lpstr>
      <vt:lpstr>Bitcoin is a peer-to-peer system</vt:lpstr>
      <vt:lpstr>How consensus could work in Bitcoin</vt:lpstr>
      <vt:lpstr>How consensus could work in Bitcoin</vt:lpstr>
      <vt:lpstr>Why consensus is hard</vt:lpstr>
      <vt:lpstr>Bitcoin consensus: theory &amp; practice</vt:lpstr>
      <vt:lpstr>Some things Bitcoin does differently</vt:lpstr>
      <vt:lpstr>PowerPoint Presentation</vt:lpstr>
      <vt:lpstr>Why identity?</vt:lpstr>
      <vt:lpstr>Why don’t Bitcoin nodes have identities?</vt:lpstr>
      <vt:lpstr>Weaker assumption: select random node</vt:lpstr>
      <vt:lpstr>Key idea: implicit consensus</vt:lpstr>
      <vt:lpstr>Consensus algorithm (simplified)</vt:lpstr>
      <vt:lpstr>What can a malicious node do?</vt:lpstr>
      <vt:lpstr>From Bob the merchant’s point of view</vt:lpstr>
      <vt:lpstr>Recap</vt:lpstr>
      <vt:lpstr>PowerPoint Presentation</vt:lpstr>
      <vt:lpstr>Assumption of honesty is problematic</vt:lpstr>
      <vt:lpstr>Incentive 1: block reward</vt:lpstr>
      <vt:lpstr>There’s a finite supply of bitcoins</vt:lpstr>
      <vt:lpstr>Incentive 2: transaction fees</vt:lpstr>
      <vt:lpstr>Remaining problems</vt:lpstr>
      <vt:lpstr>Proof of work</vt:lpstr>
      <vt:lpstr>Equivalent views of proof of work</vt:lpstr>
      <vt:lpstr>Hash puzzles</vt:lpstr>
      <vt:lpstr>PoW property 1: difficult to compute</vt:lpstr>
      <vt:lpstr>PoW property 2: parameterizable cost</vt:lpstr>
      <vt:lpstr>Key security assumption</vt:lpstr>
      <vt:lpstr>Solving hash puzzles is probabilistic</vt:lpstr>
      <vt:lpstr>PoW property 3: trivial to verify</vt:lpstr>
      <vt:lpstr>Mining economics</vt:lpstr>
      <vt:lpstr>Bitcoin is bootstrapped</vt:lpstr>
      <vt:lpstr>What can a “51% attacker” do?</vt:lpstr>
      <vt:lpstr>Remaining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CS-482: Introduction to BlockChain and CryptoCurrency</dc:title>
  <dc:creator>shahbaz defender</dc:creator>
  <cp:lastModifiedBy>Microsoft account</cp:lastModifiedBy>
  <cp:revision>13</cp:revision>
  <dcterms:modified xsi:type="dcterms:W3CDTF">2023-02-06T04:26:46Z</dcterms:modified>
</cp:coreProperties>
</file>