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lear Sans Regular Bold"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264" autoAdjust="0"/>
    <p:restoredTop sz="64928" autoAdjust="0"/>
  </p:normalViewPr>
  <p:slideViewPr>
    <p:cSldViewPr>
      <p:cViewPr varScale="1">
        <p:scale>
          <a:sx n="38" d="100"/>
          <a:sy n="38" d="100"/>
        </p:scale>
        <p:origin x="-112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emi\Desktop\shailu's%20EXCEL\accenture\task%202\solution\ModelAnswerTop5.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0"/>
          <c:order val="0"/>
          <c:tx>
            <c:strRef>
              <c:f>ModelAnswerTop5!$C$1</c:f>
              <c:strCache>
                <c:ptCount val="1"/>
                <c:pt idx="0">
                  <c:v>Score</c:v>
                </c:pt>
              </c:strCache>
            </c:strRef>
          </c:tx>
          <c:dPt>
            <c:idx val="0"/>
            <c:explosion val="15"/>
          </c:dPt>
          <c:dLbls>
            <c:dLbl>
              <c:idx val="0"/>
              <c:layout>
                <c:manualLayout>
                  <c:x val="-9.9168946736067881E-2"/>
                  <c:y val="0.20982270900155686"/>
                </c:manualLayout>
              </c:layout>
              <c:spPr/>
              <c:txPr>
                <a:bodyPr/>
                <a:lstStyle/>
                <a:p>
                  <a:pPr algn="ctr" rtl="0">
                    <a:defRPr lang="en-US" sz="2800" b="0" i="0" u="none" strike="noStrike" kern="1200" baseline="0" dirty="0">
                      <a:solidFill>
                        <a:prstClr val="black"/>
                      </a:solidFill>
                      <a:latin typeface="+mn-lt"/>
                      <a:ea typeface="+mn-ea"/>
                      <a:cs typeface="+mn-cs"/>
                    </a:defRPr>
                  </a:pPr>
                  <a:endParaRPr lang="en-US"/>
                </a:p>
              </c:txPr>
              <c:showCatName val="1"/>
              <c:showPercent val="1"/>
            </c:dLbl>
            <c:dLbl>
              <c:idx val="1"/>
              <c:layout>
                <c:manualLayout>
                  <c:x val="-0.12824762686880886"/>
                  <c:y val="-0.1021107029450221"/>
                </c:manualLayout>
              </c:layout>
              <c:spPr/>
              <c:txPr>
                <a:bodyPr/>
                <a:lstStyle/>
                <a:p>
                  <a:pPr algn="ctr" rtl="0">
                    <a:defRPr lang="en-US" sz="2800" b="0" i="0" u="none" strike="noStrike" kern="1200" baseline="0" dirty="0">
                      <a:solidFill>
                        <a:prstClr val="black"/>
                      </a:solidFill>
                      <a:latin typeface="+mn-lt"/>
                      <a:ea typeface="+mn-ea"/>
                      <a:cs typeface="+mn-cs"/>
                    </a:defRPr>
                  </a:pPr>
                  <a:endParaRPr lang="en-US"/>
                </a:p>
              </c:txPr>
              <c:showCatName val="1"/>
              <c:showPercent val="1"/>
            </c:dLbl>
            <c:dLbl>
              <c:idx val="2"/>
              <c:layout>
                <c:manualLayout>
                  <c:x val="2.5327693781457886E-2"/>
                  <c:y val="-0.14015739466352448"/>
                </c:manualLayout>
              </c:layout>
              <c:tx>
                <c:rich>
                  <a:bodyPr/>
                  <a:lstStyle/>
                  <a:p>
                    <a:r>
                      <a:rPr lang="en-US" sz="2800" dirty="0"/>
                      <a:t>healthy eating
20%</a:t>
                    </a:r>
                  </a:p>
                </c:rich>
              </c:tx>
              <c:showCatName val="1"/>
              <c:showPercent val="1"/>
            </c:dLbl>
            <c:dLbl>
              <c:idx val="3"/>
              <c:layout>
                <c:manualLayout>
                  <c:x val="0.15958430524207842"/>
                  <c:y val="-7.150082231865719E-2"/>
                </c:manualLayout>
              </c:layout>
              <c:spPr/>
              <c:txPr>
                <a:bodyPr/>
                <a:lstStyle/>
                <a:p>
                  <a:pPr>
                    <a:defRPr lang="en-US" sz="2800" b="0" i="0" u="none" strike="noStrike" kern="1200" baseline="0" dirty="0">
                      <a:solidFill>
                        <a:prstClr val="black"/>
                      </a:solidFill>
                      <a:latin typeface="+mn-lt"/>
                      <a:ea typeface="+mn-ea"/>
                      <a:cs typeface="+mn-cs"/>
                    </a:defRPr>
                  </a:pPr>
                  <a:endParaRPr lang="en-US"/>
                </a:p>
              </c:txPr>
              <c:showCatName val="1"/>
              <c:showPercent val="1"/>
            </c:dLbl>
            <c:dLbl>
              <c:idx val="4"/>
              <c:layout>
                <c:manualLayout>
                  <c:x val="7.7288760846531218E-2"/>
                  <c:y val="0.18815137895672049"/>
                </c:manualLayout>
              </c:layout>
              <c:spPr/>
              <c:txPr>
                <a:bodyPr/>
                <a:lstStyle/>
                <a:p>
                  <a:pPr algn="ctr" rtl="0">
                    <a:defRPr lang="en-US" sz="2800" b="0" i="0" u="none" strike="noStrike" kern="1200" baseline="0" dirty="0">
                      <a:solidFill>
                        <a:prstClr val="black"/>
                      </a:solidFill>
                      <a:latin typeface="+mn-lt"/>
                      <a:ea typeface="+mn-ea"/>
                      <a:cs typeface="+mn-cs"/>
                    </a:defRPr>
                  </a:pPr>
                  <a:endParaRPr lang="en-US"/>
                </a:p>
              </c:txPr>
              <c:showCatName val="1"/>
              <c:showPercent val="1"/>
            </c:dLbl>
            <c:showCatName val="1"/>
            <c:showPercent val="1"/>
          </c:dLbls>
          <c:cat>
            <c:strRef>
              <c:f>ModelAnswerTop5!$B$2:$B$6</c:f>
              <c:strCache>
                <c:ptCount val="5"/>
                <c:pt idx="0">
                  <c:v>animals</c:v>
                </c:pt>
                <c:pt idx="1">
                  <c:v>science</c:v>
                </c:pt>
                <c:pt idx="2">
                  <c:v>healthy eating</c:v>
                </c:pt>
                <c:pt idx="3">
                  <c:v>technology</c:v>
                </c:pt>
                <c:pt idx="4">
                  <c:v>food</c:v>
                </c:pt>
              </c:strCache>
            </c:strRef>
          </c:cat>
          <c:val>
            <c:numRef>
              <c:f>ModelAnswerTop5!$C$2:$C$6</c:f>
              <c:numCache>
                <c:formatCode>General</c:formatCode>
                <c:ptCount val="5"/>
                <c:pt idx="0">
                  <c:v>74965</c:v>
                </c:pt>
                <c:pt idx="1">
                  <c:v>71168</c:v>
                </c:pt>
                <c:pt idx="2">
                  <c:v>69339</c:v>
                </c:pt>
                <c:pt idx="3">
                  <c:v>68738</c:v>
                </c:pt>
                <c:pt idx="4">
                  <c:v>66676</c:v>
                </c:pt>
              </c:numCache>
            </c:numRef>
          </c:val>
        </c:ser>
        <c:dLbls>
          <c:showCatName val="1"/>
          <c:showPercent val="1"/>
        </c:dLbls>
        <c:firstSliceAng val="0"/>
      </c:pieChart>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xmlns=""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1913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76000.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21.02.2022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5tgh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xmlns=""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5.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Data Analysis</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xmlns="" id="{C00ABEC5-EF3F-4E3E-827E-EB1F2EF17C0D}"/>
              </a:ext>
            </a:extLst>
          </p:cNvPr>
          <p:cNvGrpSpPr/>
          <p:nvPr/>
        </p:nvGrpSpPr>
        <p:grpSpPr>
          <a:xfrm>
            <a:off x="11215703" y="1580430"/>
            <a:ext cx="6643734" cy="1593457"/>
            <a:chOff x="0" y="-47625"/>
            <a:chExt cx="7569956" cy="2124608"/>
          </a:xfrm>
        </p:grpSpPr>
        <p:sp>
          <p:nvSpPr>
            <p:cNvPr id="21" name="TextBox 12">
              <a:extLst>
                <a:ext uri="{FF2B5EF4-FFF2-40B4-BE49-F238E27FC236}">
                  <a16:creationId xmlns:a16="http://schemas.microsoft.com/office/drawing/2014/main" xmlns="" id="{19A1BE45-8301-44C6-A0D0-F8FDA800622F}"/>
                </a:ext>
              </a:extLst>
            </p:cNvPr>
            <p:cNvSpPr txBox="1"/>
            <p:nvPr/>
          </p:nvSpPr>
          <p:spPr>
            <a:xfrm>
              <a:off x="0" y="691989"/>
              <a:ext cx="7569956" cy="1384994"/>
            </a:xfrm>
            <a:prstGeom prst="rect">
              <a:avLst/>
            </a:prstGeom>
          </p:spPr>
          <p:txBody>
            <a:bodyPr lIns="0" tIns="0" rIns="0" bIns="0" rtlCol="0" anchor="t">
              <a:spAutoFit/>
            </a:bodyPr>
            <a:lstStyle/>
            <a:p>
              <a:pPr>
                <a:lnSpc>
                  <a:spcPts val="2660"/>
                </a:lnSpc>
              </a:pPr>
              <a:r>
                <a:rPr lang="en-US" sz="2400" spc="-19" dirty="0" smtClean="0">
                  <a:solidFill>
                    <a:srgbClr val="000000"/>
                  </a:solidFill>
                  <a:latin typeface="Arial" pitchFamily="34" charset="0"/>
                  <a:cs typeface="Arial" pitchFamily="34" charset="0"/>
                </a:rPr>
                <a:t>Animals and science are the two most popular categories of content, showing that people enjoy “real-life” and “factual” content the most.</a:t>
              </a:r>
              <a:endParaRPr lang="en-US" sz="2400" spc="-19" dirty="0">
                <a:solidFill>
                  <a:srgbClr val="000000"/>
                </a:solidFill>
                <a:latin typeface="Arial" pitchFamily="34" charset="0"/>
                <a:cs typeface="Arial" pitchFamily="34" charset="0"/>
              </a:endParaRPr>
            </a:p>
          </p:txBody>
        </p:sp>
        <p:sp>
          <p:nvSpPr>
            <p:cNvPr id="22" name="TextBox 13">
              <a:extLst>
                <a:ext uri="{FF2B5EF4-FFF2-40B4-BE49-F238E27FC236}">
                  <a16:creationId xmlns:a16="http://schemas.microsoft.com/office/drawing/2014/main" xmlns="" id="{3DAE5247-0244-4123-A713-8D8809E80C70}"/>
                </a:ext>
              </a:extLst>
            </p:cNvPr>
            <p:cNvSpPr txBox="1"/>
            <p:nvPr/>
          </p:nvSpPr>
          <p:spPr>
            <a:xfrm>
              <a:off x="0" y="-47625"/>
              <a:ext cx="7569956" cy="495863"/>
            </a:xfrm>
            <a:prstGeom prst="rect">
              <a:avLst/>
            </a:prstGeom>
          </p:spPr>
          <p:txBody>
            <a:bodyPr lIns="0" tIns="0" rIns="0" bIns="0" rtlCol="0" anchor="t">
              <a:spAutoFit/>
            </a:bodyPr>
            <a:lstStyle/>
            <a:p>
              <a:pPr>
                <a:lnSpc>
                  <a:spcPts val="2940"/>
                </a:lnSpc>
              </a:pPr>
              <a:r>
                <a:rPr lang="en-US" sz="2800" b="1" spc="-21" dirty="0" smtClean="0">
                  <a:solidFill>
                    <a:srgbClr val="000000"/>
                  </a:solidFill>
                  <a:latin typeface="Arial" pitchFamily="34" charset="0"/>
                  <a:cs typeface="Arial" pitchFamily="34" charset="0"/>
                </a:rPr>
                <a:t>ANALYSIS</a:t>
              </a:r>
              <a:endParaRPr lang="en-US" sz="2100" b="1" spc="-21" dirty="0">
                <a:solidFill>
                  <a:srgbClr val="000000"/>
                </a:solidFill>
                <a:latin typeface="Arial" pitchFamily="34" charset="0"/>
                <a:cs typeface="Arial" pitchFamily="34" charset="0"/>
              </a:endParaRPr>
            </a:p>
          </p:txBody>
        </p:sp>
      </p:grpSp>
      <p:grpSp>
        <p:nvGrpSpPr>
          <p:cNvPr id="23" name="Group 14">
            <a:extLst>
              <a:ext uri="{FF2B5EF4-FFF2-40B4-BE49-F238E27FC236}">
                <a16:creationId xmlns:a16="http://schemas.microsoft.com/office/drawing/2014/main" xmlns="" id="{F49CBA38-C879-499F-B0F5-691188949921}"/>
              </a:ext>
            </a:extLst>
          </p:cNvPr>
          <p:cNvGrpSpPr/>
          <p:nvPr/>
        </p:nvGrpSpPr>
        <p:grpSpPr>
          <a:xfrm>
            <a:off x="11144264" y="7072326"/>
            <a:ext cx="5677467" cy="2285955"/>
            <a:chOff x="0" y="-47625"/>
            <a:chExt cx="7569956" cy="3047939"/>
          </a:xfrm>
        </p:grpSpPr>
        <p:sp>
          <p:nvSpPr>
            <p:cNvPr id="24" name="TextBox 15">
              <a:extLst>
                <a:ext uri="{FF2B5EF4-FFF2-40B4-BE49-F238E27FC236}">
                  <a16:creationId xmlns:a16="http://schemas.microsoft.com/office/drawing/2014/main" xmlns="" id="{3A90234A-916B-4C29-ACF1-11F97E8C2563}"/>
                </a:ext>
              </a:extLst>
            </p:cNvPr>
            <p:cNvSpPr txBox="1"/>
            <p:nvPr/>
          </p:nvSpPr>
          <p:spPr>
            <a:xfrm>
              <a:off x="0" y="691990"/>
              <a:ext cx="7569956" cy="2308324"/>
            </a:xfrm>
            <a:prstGeom prst="rect">
              <a:avLst/>
            </a:prstGeom>
          </p:spPr>
          <p:txBody>
            <a:bodyPr lIns="0" tIns="0" rIns="0" bIns="0" rtlCol="0" anchor="t">
              <a:spAutoFit/>
            </a:bodyPr>
            <a:lstStyle/>
            <a:p>
              <a:pPr>
                <a:lnSpc>
                  <a:spcPts val="2660"/>
                </a:lnSpc>
              </a:pPr>
              <a:r>
                <a:rPr lang="en-US" sz="2400" spc="-19" dirty="0" smtClean="0">
                  <a:solidFill>
                    <a:srgbClr val="000000"/>
                  </a:solidFill>
                  <a:latin typeface="Arial" pitchFamily="34" charset="0"/>
                  <a:cs typeface="Arial" pitchFamily="34" charset="0"/>
                </a:rPr>
                <a:t>This ad-hoc analysis is insightful, but it’s time to take this analysis into large scale production for real-time understanding of your business. We can show you how to do this. </a:t>
              </a:r>
              <a:endParaRPr lang="en-US" sz="2400" spc="-19" dirty="0">
                <a:solidFill>
                  <a:srgbClr val="000000"/>
                </a:solidFill>
                <a:latin typeface="Arial" pitchFamily="34" charset="0"/>
                <a:cs typeface="Arial" pitchFamily="34" charset="0"/>
              </a:endParaRPr>
            </a:p>
          </p:txBody>
        </p:sp>
        <p:sp>
          <p:nvSpPr>
            <p:cNvPr id="25" name="TextBox 16">
              <a:extLst>
                <a:ext uri="{FF2B5EF4-FFF2-40B4-BE49-F238E27FC236}">
                  <a16:creationId xmlns:a16="http://schemas.microsoft.com/office/drawing/2014/main" xmlns="" id="{E1CF9388-A25B-45EF-AAD4-73FE2BA72053}"/>
                </a:ext>
              </a:extLst>
            </p:cNvPr>
            <p:cNvSpPr txBox="1"/>
            <p:nvPr/>
          </p:nvSpPr>
          <p:spPr>
            <a:xfrm>
              <a:off x="0" y="-47625"/>
              <a:ext cx="7569956" cy="495863"/>
            </a:xfrm>
            <a:prstGeom prst="rect">
              <a:avLst/>
            </a:prstGeom>
          </p:spPr>
          <p:txBody>
            <a:bodyPr lIns="0" tIns="0" rIns="0" bIns="0" rtlCol="0" anchor="t">
              <a:spAutoFit/>
            </a:bodyPr>
            <a:lstStyle/>
            <a:p>
              <a:pPr>
                <a:lnSpc>
                  <a:spcPts val="2940"/>
                </a:lnSpc>
              </a:pPr>
              <a:r>
                <a:rPr lang="en-US" sz="2800" b="1" spc="-21" dirty="0" smtClean="0">
                  <a:solidFill>
                    <a:srgbClr val="000000"/>
                  </a:solidFill>
                  <a:latin typeface="Arial" pitchFamily="34" charset="0"/>
                  <a:cs typeface="Arial" pitchFamily="34" charset="0"/>
                </a:rPr>
                <a:t>NEXT</a:t>
              </a:r>
              <a:r>
                <a:rPr lang="en-US" sz="2100" spc="-21" dirty="0" smtClean="0">
                  <a:solidFill>
                    <a:srgbClr val="000000"/>
                  </a:solidFill>
                  <a:latin typeface="Graphik Regular" panose="020B0503030202060203" pitchFamily="34" charset="0"/>
                </a:rPr>
                <a:t> </a:t>
              </a:r>
              <a:r>
                <a:rPr lang="en-US" sz="2800" b="1" spc="-21" dirty="0" smtClean="0">
                  <a:solidFill>
                    <a:srgbClr val="000000"/>
                  </a:solidFill>
                  <a:latin typeface="Arial" pitchFamily="34" charset="0"/>
                  <a:cs typeface="Arial" pitchFamily="34" charset="0"/>
                </a:rPr>
                <a:t>STEPS</a:t>
              </a:r>
              <a:endParaRPr lang="en-US" sz="2800" b="1" spc="-21" dirty="0">
                <a:solidFill>
                  <a:srgbClr val="000000"/>
                </a:solidFill>
                <a:latin typeface="Arial" pitchFamily="34" charset="0"/>
                <a:cs typeface="Arial" pitchFamily="34" charset="0"/>
              </a:endParaRPr>
            </a:p>
          </p:txBody>
        </p:sp>
      </p:grpSp>
      <p:grpSp>
        <p:nvGrpSpPr>
          <p:cNvPr id="26" name="Group 11">
            <a:extLst>
              <a:ext uri="{FF2B5EF4-FFF2-40B4-BE49-F238E27FC236}">
                <a16:creationId xmlns:a16="http://schemas.microsoft.com/office/drawing/2014/main" xmlns="" id="{C00ABEC5-EF3F-4E3E-827E-EB1F2EF17C0D}"/>
              </a:ext>
            </a:extLst>
          </p:cNvPr>
          <p:cNvGrpSpPr/>
          <p:nvPr/>
        </p:nvGrpSpPr>
        <p:grpSpPr>
          <a:xfrm>
            <a:off x="11215702" y="3857616"/>
            <a:ext cx="6643734" cy="2632202"/>
            <a:chOff x="0" y="-47625"/>
            <a:chExt cx="7569956" cy="3509602"/>
          </a:xfrm>
        </p:grpSpPr>
        <p:sp>
          <p:nvSpPr>
            <p:cNvPr id="27" name="TextBox 12">
              <a:extLst>
                <a:ext uri="{FF2B5EF4-FFF2-40B4-BE49-F238E27FC236}">
                  <a16:creationId xmlns:a16="http://schemas.microsoft.com/office/drawing/2014/main" xmlns="" id="{19A1BE45-8301-44C6-A0D0-F8FDA800622F}"/>
                </a:ext>
              </a:extLst>
            </p:cNvPr>
            <p:cNvSpPr txBox="1"/>
            <p:nvPr/>
          </p:nvSpPr>
          <p:spPr>
            <a:xfrm>
              <a:off x="0" y="691989"/>
              <a:ext cx="7569956" cy="2769988"/>
            </a:xfrm>
            <a:prstGeom prst="rect">
              <a:avLst/>
            </a:prstGeom>
          </p:spPr>
          <p:txBody>
            <a:bodyPr lIns="0" tIns="0" rIns="0" bIns="0" rtlCol="0" anchor="t">
              <a:spAutoFit/>
            </a:bodyPr>
            <a:lstStyle/>
            <a:p>
              <a:pPr>
                <a:lnSpc>
                  <a:spcPts val="2660"/>
                </a:lnSpc>
              </a:pPr>
              <a:r>
                <a:rPr lang="en-US" sz="2400" spc="-19" dirty="0" smtClean="0">
                  <a:solidFill>
                    <a:srgbClr val="000000"/>
                  </a:solidFill>
                  <a:latin typeface="Arial" pitchFamily="34" charset="0"/>
                  <a:cs typeface="Arial"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endParaRPr lang="en-US" sz="2400" spc="-19" dirty="0">
                <a:solidFill>
                  <a:srgbClr val="000000"/>
                </a:solidFill>
                <a:latin typeface="Arial" pitchFamily="34" charset="0"/>
                <a:cs typeface="Arial" pitchFamily="34" charset="0"/>
              </a:endParaRPr>
            </a:p>
          </p:txBody>
        </p:sp>
        <p:sp>
          <p:nvSpPr>
            <p:cNvPr id="28" name="TextBox 13">
              <a:extLst>
                <a:ext uri="{FF2B5EF4-FFF2-40B4-BE49-F238E27FC236}">
                  <a16:creationId xmlns:a16="http://schemas.microsoft.com/office/drawing/2014/main" xmlns="" id="{3DAE5247-0244-4123-A713-8D8809E80C70}"/>
                </a:ext>
              </a:extLst>
            </p:cNvPr>
            <p:cNvSpPr txBox="1"/>
            <p:nvPr/>
          </p:nvSpPr>
          <p:spPr>
            <a:xfrm>
              <a:off x="0" y="-47625"/>
              <a:ext cx="7569956" cy="495863"/>
            </a:xfrm>
            <a:prstGeom prst="rect">
              <a:avLst/>
            </a:prstGeom>
          </p:spPr>
          <p:txBody>
            <a:bodyPr lIns="0" tIns="0" rIns="0" bIns="0" rtlCol="0" anchor="t">
              <a:spAutoFit/>
            </a:bodyPr>
            <a:lstStyle/>
            <a:p>
              <a:pPr>
                <a:lnSpc>
                  <a:spcPts val="2940"/>
                </a:lnSpc>
              </a:pPr>
              <a:r>
                <a:rPr lang="en-US" sz="2800" b="1" spc="-21" dirty="0" smtClean="0">
                  <a:solidFill>
                    <a:srgbClr val="000000"/>
                  </a:solidFill>
                  <a:latin typeface="Arial" pitchFamily="34" charset="0"/>
                  <a:cs typeface="Arial" pitchFamily="34" charset="0"/>
                </a:rPr>
                <a:t>INSIGHT</a:t>
              </a:r>
              <a:endParaRPr lang="en-US" sz="2100" b="1" spc="-21" dirty="0">
                <a:solidFill>
                  <a:srgbClr val="000000"/>
                </a:solidFill>
                <a:latin typeface="Arial" pitchFamily="34" charset="0"/>
                <a:cs typeface="Arial"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845686" y="3716755"/>
            <a:ext cx="3429338" cy="3253718"/>
            <a:chOff x="156343" y="156706"/>
            <a:chExt cx="4572451" cy="4338291"/>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rot="16484543">
              <a:off x="160549"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
        <p:nvSpPr>
          <p:cNvPr id="25" name="Cloud Callout 24"/>
          <p:cNvSpPr/>
          <p:nvPr/>
        </p:nvSpPr>
        <p:spPr>
          <a:xfrm>
            <a:off x="1357258" y="4214806"/>
            <a:ext cx="1928826" cy="1571636"/>
          </a:xfrm>
          <a:prstGeom prst="cloudCallou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5286348" y="2005584"/>
            <a:ext cx="11002831" cy="6275832"/>
          </a:xfrm>
          <a:prstGeom prst="rect">
            <a:avLst/>
          </a:prstGeom>
          <a:solidFill>
            <a:schemeClr val="bg1"/>
          </a:solidFill>
        </p:spPr>
        <p:txBody>
          <a:bodyPr/>
          <a:lstStyle/>
          <a:p>
            <a:r>
              <a:rPr lang="en-US" sz="3200" dirty="0" smtClean="0">
                <a:latin typeface="Arial" pitchFamily="34" charset="0"/>
                <a:cs typeface="Arial" pitchFamily="34" charset="0"/>
              </a:rPr>
              <a:t>	</a:t>
            </a:r>
            <a:r>
              <a:rPr lang="en-US" sz="3200" dirty="0" smtClean="0">
                <a:latin typeface="Arial" pitchFamily="34" charset="0"/>
                <a:cs typeface="Arial" pitchFamily="34" charset="0"/>
              </a:rPr>
              <a:t>		</a:t>
            </a:r>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501058" y="3000360"/>
            <a:ext cx="7715304" cy="4401205"/>
          </a:xfrm>
          <a:prstGeom prst="rect">
            <a:avLst/>
          </a:prstGeom>
          <a:noFill/>
        </p:spPr>
        <p:txBody>
          <a:bodyPr wrap="square" rtlCol="0">
            <a:spAutoFit/>
          </a:bodyPr>
          <a:lstStyle/>
          <a:p>
            <a:r>
              <a:rPr lang="en-US" sz="2800" dirty="0" smtClean="0">
                <a:latin typeface="Arial" pitchFamily="34" charset="0"/>
                <a:cs typeface="Arial" pitchFamily="34" charset="0"/>
              </a:rPr>
              <a:t>Social </a:t>
            </a:r>
            <a:r>
              <a:rPr lang="en-US" sz="2800" dirty="0" smtClean="0">
                <a:latin typeface="Arial" pitchFamily="34" charset="0"/>
                <a:cs typeface="Arial" pitchFamily="34" charset="0"/>
              </a:rPr>
              <a:t>Buzz is a fast growing technology </a:t>
            </a:r>
            <a:r>
              <a:rPr lang="en-US" sz="2800" dirty="0" smtClean="0">
                <a:latin typeface="Arial" pitchFamily="34" charset="0"/>
                <a:cs typeface="Arial" pitchFamily="34" charset="0"/>
              </a:rPr>
              <a:t>unicorn that need to adapt quickly to it’s global scale.</a:t>
            </a:r>
          </a:p>
          <a:p>
            <a:r>
              <a:rPr lang="en-US" sz="2800" dirty="0" smtClean="0">
                <a:latin typeface="Arial" pitchFamily="34" charset="0"/>
                <a:cs typeface="Arial" pitchFamily="34" charset="0"/>
              </a:rPr>
              <a:t>Accenture has begun a 3 month POC focusing on these tasks:</a:t>
            </a:r>
          </a:p>
          <a:p>
            <a:pPr lvl="1"/>
            <a:endParaRPr lang="en-US" sz="2800" dirty="0" smtClean="0">
              <a:latin typeface="Arial" pitchFamily="34" charset="0"/>
              <a:cs typeface="Arial" pitchFamily="34" charset="0"/>
            </a:endParaRPr>
          </a:p>
          <a:p>
            <a:pPr lvl="1">
              <a:buFont typeface="Arial" pitchFamily="34" charset="0"/>
              <a:buChar char="•"/>
            </a:pPr>
            <a:r>
              <a:rPr lang="en-US" sz="2800" dirty="0" smtClean="0">
                <a:latin typeface="Arial" pitchFamily="34" charset="0"/>
                <a:cs typeface="Arial" pitchFamily="34" charset="0"/>
              </a:rPr>
              <a:t> </a:t>
            </a:r>
            <a:r>
              <a:rPr lang="en-US" sz="2800" dirty="0" smtClean="0">
                <a:latin typeface="Arial" pitchFamily="34" charset="0"/>
                <a:cs typeface="Arial" pitchFamily="34" charset="0"/>
              </a:rPr>
              <a:t>An audit of Social Buzz’s big data practice</a:t>
            </a:r>
          </a:p>
          <a:p>
            <a:pPr lvl="1">
              <a:buFont typeface="Arial" pitchFamily="34" charset="0"/>
              <a:buChar char="•"/>
            </a:pPr>
            <a:r>
              <a:rPr lang="en-US" sz="2800" dirty="0" smtClean="0">
                <a:latin typeface="Arial" pitchFamily="34" charset="0"/>
                <a:cs typeface="Arial" pitchFamily="34" charset="0"/>
              </a:rPr>
              <a:t> </a:t>
            </a:r>
            <a:r>
              <a:rPr lang="en-US" sz="2800" dirty="0" smtClean="0">
                <a:latin typeface="Arial" pitchFamily="34" charset="0"/>
                <a:cs typeface="Arial" pitchFamily="34" charset="0"/>
              </a:rPr>
              <a:t>Recommendation for a successful IPO</a:t>
            </a:r>
          </a:p>
          <a:p>
            <a:pPr lvl="1">
              <a:buFont typeface="Arial" pitchFamily="34" charset="0"/>
              <a:buChar char="•"/>
            </a:pPr>
            <a:r>
              <a:rPr lang="en-US" sz="2800" dirty="0" smtClean="0">
                <a:latin typeface="Arial" pitchFamily="34" charset="0"/>
                <a:cs typeface="Arial" pitchFamily="34" charset="0"/>
              </a:rPr>
              <a:t> </a:t>
            </a:r>
            <a:r>
              <a:rPr lang="en-US" sz="2800" dirty="0" smtClean="0">
                <a:latin typeface="Arial" pitchFamily="34" charset="0"/>
                <a:cs typeface="Arial" pitchFamily="34" charset="0"/>
              </a:rPr>
              <a:t>Analysis to find Social Buzz’s top 5 most               </a:t>
            </a:r>
            <a:r>
              <a:rPr lang="en-US" sz="2800" dirty="0" smtClean="0">
                <a:latin typeface="Arial" pitchFamily="34" charset="0"/>
                <a:cs typeface="Arial" pitchFamily="34" charset="0"/>
              </a:rPr>
              <a:t> </a:t>
            </a:r>
            <a:endParaRPr lang="en-US" sz="2800" dirty="0" smtClean="0">
              <a:latin typeface="Arial" pitchFamily="34" charset="0"/>
              <a:cs typeface="Arial" pitchFamily="34" charset="0"/>
            </a:endParaRPr>
          </a:p>
          <a:p>
            <a:pPr lvl="1"/>
            <a:r>
              <a:rPr lang="en-US" sz="2800" dirty="0" smtClean="0">
                <a:latin typeface="Arial" pitchFamily="34" charset="0"/>
                <a:cs typeface="Arial" pitchFamily="34" charset="0"/>
              </a:rPr>
              <a:t>  popular categories of content  	</a:t>
            </a:r>
            <a:endParaRPr lang="en-US" sz="28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10644198"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0644197" y="857220"/>
            <a:ext cx="6752941" cy="840108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p:cNvSpPr txBox="1"/>
          <p:nvPr/>
        </p:nvSpPr>
        <p:spPr>
          <a:xfrm>
            <a:off x="3143208" y="5000624"/>
            <a:ext cx="7715304" cy="4832092"/>
          </a:xfrm>
          <a:prstGeom prst="rect">
            <a:avLst/>
          </a:prstGeom>
          <a:noFill/>
        </p:spPr>
        <p:txBody>
          <a:bodyPr wrap="square" rtlCol="0">
            <a:spAutoFit/>
          </a:bodyPr>
          <a:lstStyle/>
          <a:p>
            <a:r>
              <a:rPr lang="en-US" sz="2800" dirty="0" smtClean="0">
                <a:solidFill>
                  <a:schemeClr val="bg1"/>
                </a:solidFill>
                <a:latin typeface="Arial" pitchFamily="34" charset="0"/>
                <a:cs typeface="Arial" pitchFamily="34" charset="0"/>
              </a:rPr>
              <a:t>Over </a:t>
            </a:r>
            <a:r>
              <a:rPr lang="en-US" sz="2800" u="sng" dirty="0" smtClean="0">
                <a:solidFill>
                  <a:schemeClr val="bg1"/>
                </a:solidFill>
                <a:latin typeface="Arial" pitchFamily="34" charset="0"/>
                <a:cs typeface="Arial" pitchFamily="34" charset="0"/>
              </a:rPr>
              <a:t>100000</a:t>
            </a:r>
            <a:r>
              <a:rPr lang="en-US" sz="2800" dirty="0" smtClean="0">
                <a:solidFill>
                  <a:schemeClr val="bg1"/>
                </a:solidFill>
                <a:latin typeface="Arial" pitchFamily="34" charset="0"/>
                <a:cs typeface="Arial" pitchFamily="34" charset="0"/>
              </a:rPr>
              <a:t> posts per day</a:t>
            </a:r>
          </a:p>
          <a:p>
            <a:endParaRPr lang="en-US" sz="2800" dirty="0" smtClean="0">
              <a:solidFill>
                <a:schemeClr val="bg1"/>
              </a:solidFill>
              <a:latin typeface="Arial" pitchFamily="34" charset="0"/>
              <a:cs typeface="Arial" pitchFamily="34" charset="0"/>
            </a:endParaRPr>
          </a:p>
          <a:p>
            <a:r>
              <a:rPr lang="en-US" sz="2800" u="sng" dirty="0" smtClean="0">
                <a:solidFill>
                  <a:schemeClr val="bg1"/>
                </a:solidFill>
                <a:latin typeface="Arial" pitchFamily="34" charset="0"/>
                <a:cs typeface="Arial" pitchFamily="34" charset="0"/>
              </a:rPr>
              <a:t>36,500,000</a:t>
            </a:r>
            <a:r>
              <a:rPr lang="en-US" sz="2800" dirty="0" smtClean="0">
                <a:solidFill>
                  <a:schemeClr val="bg1"/>
                </a:solidFill>
                <a:latin typeface="Arial" pitchFamily="34" charset="0"/>
                <a:cs typeface="Arial" pitchFamily="34" charset="0"/>
              </a:rPr>
              <a:t> pieces of content per year!</a:t>
            </a:r>
          </a:p>
          <a:p>
            <a:endParaRPr lang="en-US" sz="2800" dirty="0" smtClean="0">
              <a:solidFill>
                <a:schemeClr val="bg1"/>
              </a:solidFill>
              <a:latin typeface="Arial" pitchFamily="34" charset="0"/>
              <a:cs typeface="Arial" pitchFamily="34" charset="0"/>
            </a:endParaRPr>
          </a:p>
          <a:p>
            <a:endParaRPr lang="en-US" sz="2800" dirty="0" smtClean="0">
              <a:solidFill>
                <a:schemeClr val="bg1"/>
              </a:solidFill>
              <a:latin typeface="Arial" pitchFamily="34" charset="0"/>
              <a:cs typeface="Arial" pitchFamily="34" charset="0"/>
            </a:endParaRPr>
          </a:p>
          <a:p>
            <a:endParaRPr lang="en-US" sz="2800" dirty="0" smtClean="0">
              <a:solidFill>
                <a:schemeClr val="bg1"/>
              </a:solidFill>
              <a:latin typeface="Arial" pitchFamily="34" charset="0"/>
              <a:cs typeface="Arial" pitchFamily="34" charset="0"/>
            </a:endParaRPr>
          </a:p>
          <a:p>
            <a:r>
              <a:rPr lang="en-US" sz="2800" dirty="0" smtClean="0">
                <a:solidFill>
                  <a:schemeClr val="bg1"/>
                </a:solidFill>
                <a:latin typeface="Arial" pitchFamily="34" charset="0"/>
                <a:cs typeface="Arial" pitchFamily="34" charset="0"/>
              </a:rPr>
              <a:t>But how to capitalize on it when there is so much?</a:t>
            </a:r>
          </a:p>
          <a:p>
            <a:endParaRPr lang="en-US" sz="2800" dirty="0" smtClean="0">
              <a:solidFill>
                <a:schemeClr val="bg1"/>
              </a:solidFill>
              <a:latin typeface="Arial" pitchFamily="34" charset="0"/>
              <a:cs typeface="Arial" pitchFamily="34" charset="0"/>
            </a:endParaRPr>
          </a:p>
          <a:p>
            <a:r>
              <a:rPr lang="en-US" sz="2800" u="sng" dirty="0" smtClean="0">
                <a:solidFill>
                  <a:schemeClr val="bg1"/>
                </a:solidFill>
                <a:latin typeface="Arial" pitchFamily="34" charset="0"/>
                <a:cs typeface="Arial" pitchFamily="34" charset="0"/>
              </a:rPr>
              <a:t>Analysis to find Social Buzz’s top 5 most popular categories of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4216098" y="1357286"/>
            <a:ext cx="3571900" cy="1384995"/>
          </a:xfrm>
          <a:prstGeom prst="rect">
            <a:avLst/>
          </a:prstGeom>
          <a:noFill/>
        </p:spPr>
        <p:txBody>
          <a:bodyPr wrap="square" rtlCol="0">
            <a:spAutoFit/>
          </a:bodyPr>
          <a:lstStyle/>
          <a:p>
            <a:r>
              <a:rPr lang="en-US" sz="2800" dirty="0" smtClean="0">
                <a:latin typeface="Arial" pitchFamily="34" charset="0"/>
                <a:cs typeface="Arial" pitchFamily="34" charset="0"/>
              </a:rPr>
              <a:t>ANDREW FLEMING</a:t>
            </a:r>
          </a:p>
          <a:p>
            <a:r>
              <a:rPr lang="en-US" sz="2800" dirty="0" smtClean="0">
                <a:latin typeface="Arial" pitchFamily="34" charset="0"/>
                <a:cs typeface="Arial" pitchFamily="34" charset="0"/>
              </a:rPr>
              <a:t>Chief Technology</a:t>
            </a:r>
          </a:p>
          <a:p>
            <a:r>
              <a:rPr lang="en-US" sz="2800" dirty="0" smtClean="0">
                <a:latin typeface="Arial" pitchFamily="34" charset="0"/>
                <a:cs typeface="Arial" pitchFamily="34" charset="0"/>
              </a:rPr>
              <a:t>Architect</a:t>
            </a:r>
            <a:endParaRPr lang="en-US" sz="2800" dirty="0">
              <a:latin typeface="Arial" pitchFamily="34" charset="0"/>
              <a:cs typeface="Arial" pitchFamily="34" charset="0"/>
            </a:endParaRPr>
          </a:p>
        </p:txBody>
      </p:sp>
      <p:sp>
        <p:nvSpPr>
          <p:cNvPr id="33" name="TextBox 32"/>
          <p:cNvSpPr txBox="1"/>
          <p:nvPr/>
        </p:nvSpPr>
        <p:spPr>
          <a:xfrm>
            <a:off x="14216098" y="4571996"/>
            <a:ext cx="3643338" cy="954107"/>
          </a:xfrm>
          <a:prstGeom prst="rect">
            <a:avLst/>
          </a:prstGeom>
          <a:noFill/>
        </p:spPr>
        <p:txBody>
          <a:bodyPr wrap="square" rtlCol="0">
            <a:spAutoFit/>
          </a:bodyPr>
          <a:lstStyle/>
          <a:p>
            <a:r>
              <a:rPr lang="en-US" sz="2800" dirty="0" smtClean="0">
                <a:latin typeface="Arial" pitchFamily="34" charset="0"/>
                <a:cs typeface="Arial" pitchFamily="34" charset="0"/>
              </a:rPr>
              <a:t>MARCUS ROMPTON</a:t>
            </a:r>
          </a:p>
          <a:p>
            <a:r>
              <a:rPr lang="en-US" sz="2800" dirty="0" smtClean="0">
                <a:latin typeface="Arial" pitchFamily="34" charset="0"/>
                <a:cs typeface="Arial" pitchFamily="34" charset="0"/>
              </a:rPr>
              <a:t>Senior Principal</a:t>
            </a:r>
          </a:p>
        </p:txBody>
      </p:sp>
      <p:sp>
        <p:nvSpPr>
          <p:cNvPr id="34" name="TextBox 33"/>
          <p:cNvSpPr txBox="1"/>
          <p:nvPr/>
        </p:nvSpPr>
        <p:spPr>
          <a:xfrm>
            <a:off x="14358974" y="7572392"/>
            <a:ext cx="3571900" cy="954107"/>
          </a:xfrm>
          <a:prstGeom prst="rect">
            <a:avLst/>
          </a:prstGeom>
          <a:noFill/>
        </p:spPr>
        <p:txBody>
          <a:bodyPr wrap="square" rtlCol="0">
            <a:spAutoFit/>
          </a:bodyPr>
          <a:lstStyle/>
          <a:p>
            <a:r>
              <a:rPr lang="en-US" sz="2800" dirty="0" smtClean="0">
                <a:latin typeface="Arial" pitchFamily="34" charset="0"/>
                <a:cs typeface="Arial" pitchFamily="34" charset="0"/>
              </a:rPr>
              <a:t>SALMAN BASHA</a:t>
            </a:r>
          </a:p>
          <a:p>
            <a:r>
              <a:rPr lang="en-US" sz="2800" dirty="0" smtClean="0">
                <a:latin typeface="Arial" pitchFamily="34" charset="0"/>
                <a:cs typeface="Arial" pitchFamily="34" charset="0"/>
              </a:rPr>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3786150" y="1500162"/>
            <a:ext cx="5572164" cy="523220"/>
          </a:xfrm>
          <a:prstGeom prst="rect">
            <a:avLst/>
          </a:prstGeom>
          <a:noFill/>
        </p:spPr>
        <p:txBody>
          <a:bodyPr wrap="square" rtlCol="0">
            <a:spAutoFit/>
          </a:bodyPr>
          <a:lstStyle/>
          <a:p>
            <a:r>
              <a:rPr lang="en-US" sz="2800" dirty="0" smtClean="0">
                <a:latin typeface="Arial" pitchFamily="34" charset="0"/>
                <a:cs typeface="Arial" pitchFamily="34" charset="0"/>
              </a:rPr>
              <a:t>Data Understanding</a:t>
            </a:r>
          </a:p>
        </p:txBody>
      </p:sp>
      <p:sp>
        <p:nvSpPr>
          <p:cNvPr id="40" name="TextBox 39"/>
          <p:cNvSpPr txBox="1"/>
          <p:nvPr/>
        </p:nvSpPr>
        <p:spPr>
          <a:xfrm>
            <a:off x="5643538" y="3000360"/>
            <a:ext cx="5572164" cy="523220"/>
          </a:xfrm>
          <a:prstGeom prst="rect">
            <a:avLst/>
          </a:prstGeom>
          <a:noFill/>
        </p:spPr>
        <p:txBody>
          <a:bodyPr wrap="square" rtlCol="0">
            <a:spAutoFit/>
          </a:bodyPr>
          <a:lstStyle/>
          <a:p>
            <a:r>
              <a:rPr lang="en-US" sz="2800" dirty="0" smtClean="0">
                <a:latin typeface="Arial" pitchFamily="34" charset="0"/>
                <a:cs typeface="Arial" pitchFamily="34" charset="0"/>
              </a:rPr>
              <a:t>Data Cleaning</a:t>
            </a:r>
          </a:p>
        </p:txBody>
      </p:sp>
      <p:sp>
        <p:nvSpPr>
          <p:cNvPr id="41" name="TextBox 40"/>
          <p:cNvSpPr txBox="1"/>
          <p:nvPr/>
        </p:nvSpPr>
        <p:spPr>
          <a:xfrm>
            <a:off x="7500926" y="4643434"/>
            <a:ext cx="5572164" cy="523220"/>
          </a:xfrm>
          <a:prstGeom prst="rect">
            <a:avLst/>
          </a:prstGeom>
          <a:noFill/>
        </p:spPr>
        <p:txBody>
          <a:bodyPr wrap="square" rtlCol="0">
            <a:spAutoFit/>
          </a:bodyPr>
          <a:lstStyle/>
          <a:p>
            <a:r>
              <a:rPr lang="en-US" sz="2800" dirty="0" smtClean="0">
                <a:latin typeface="Arial" pitchFamily="34" charset="0"/>
                <a:cs typeface="Arial" pitchFamily="34" charset="0"/>
              </a:rPr>
              <a:t>Data Modeling</a:t>
            </a:r>
          </a:p>
        </p:txBody>
      </p:sp>
      <p:sp>
        <p:nvSpPr>
          <p:cNvPr id="42" name="TextBox 41"/>
          <p:cNvSpPr txBox="1"/>
          <p:nvPr/>
        </p:nvSpPr>
        <p:spPr>
          <a:xfrm>
            <a:off x="11215702" y="7929582"/>
            <a:ext cx="5572164" cy="523220"/>
          </a:xfrm>
          <a:prstGeom prst="rect">
            <a:avLst/>
          </a:prstGeom>
          <a:noFill/>
        </p:spPr>
        <p:txBody>
          <a:bodyPr wrap="square" rtlCol="0">
            <a:spAutoFit/>
          </a:bodyPr>
          <a:lstStyle/>
          <a:p>
            <a:r>
              <a:rPr lang="en-US" sz="2800" dirty="0" smtClean="0">
                <a:latin typeface="Arial" pitchFamily="34" charset="0"/>
                <a:cs typeface="Arial" pitchFamily="34" charset="0"/>
              </a:rPr>
              <a:t>Uncover Insights</a:t>
            </a:r>
          </a:p>
        </p:txBody>
      </p:sp>
      <p:sp>
        <p:nvSpPr>
          <p:cNvPr id="43" name="TextBox 42"/>
          <p:cNvSpPr txBox="1"/>
          <p:nvPr/>
        </p:nvSpPr>
        <p:spPr>
          <a:xfrm>
            <a:off x="9429752" y="6215070"/>
            <a:ext cx="5572164" cy="523220"/>
          </a:xfrm>
          <a:prstGeom prst="rect">
            <a:avLst/>
          </a:prstGeom>
          <a:noFill/>
        </p:spPr>
        <p:txBody>
          <a:bodyPr wrap="square" rtlCol="0">
            <a:spAutoFit/>
          </a:bodyPr>
          <a:lstStyle/>
          <a:p>
            <a:r>
              <a:rPr lang="en-US" sz="2800" dirty="0" smtClean="0">
                <a:latin typeface="Arial" pitchFamily="34" charset="0"/>
                <a:cs typeface="Arial" pitchFamily="34" charset="0"/>
              </a:rPr>
              <a:t>Data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13"/>
          <p:cNvSpPr txBox="1"/>
          <p:nvPr/>
        </p:nvSpPr>
        <p:spPr>
          <a:xfrm>
            <a:off x="928630" y="2928922"/>
            <a:ext cx="17359370" cy="1569660"/>
          </a:xfrm>
          <a:prstGeom prst="rect">
            <a:avLst/>
          </a:prstGeom>
          <a:noFill/>
        </p:spPr>
        <p:txBody>
          <a:bodyPr wrap="square" rtlCol="0">
            <a:spAutoFit/>
          </a:bodyPr>
          <a:lstStyle/>
          <a:p>
            <a:r>
              <a:rPr lang="en-US" sz="9600" dirty="0" smtClean="0">
                <a:latin typeface="Arial" pitchFamily="34" charset="0"/>
                <a:cs typeface="Arial" pitchFamily="34" charset="0"/>
              </a:rPr>
              <a:t>     16         1897      JANUARY</a:t>
            </a:r>
            <a:endParaRPr lang="en-US" sz="2800" dirty="0" smtClean="0">
              <a:latin typeface="Arial" pitchFamily="34" charset="0"/>
              <a:cs typeface="Arial" pitchFamily="34" charset="0"/>
            </a:endParaRPr>
          </a:p>
        </p:txBody>
      </p:sp>
      <p:sp>
        <p:nvSpPr>
          <p:cNvPr id="15" name="TextBox 14"/>
          <p:cNvSpPr txBox="1"/>
          <p:nvPr/>
        </p:nvSpPr>
        <p:spPr>
          <a:xfrm>
            <a:off x="1643010" y="5429252"/>
            <a:ext cx="3857652" cy="954107"/>
          </a:xfrm>
          <a:prstGeom prst="rect">
            <a:avLst/>
          </a:prstGeom>
          <a:noFill/>
        </p:spPr>
        <p:txBody>
          <a:bodyPr wrap="square" rtlCol="0">
            <a:spAutoFit/>
          </a:bodyPr>
          <a:lstStyle/>
          <a:p>
            <a:pPr algn="ctr"/>
            <a:r>
              <a:rPr lang="en-US" sz="2800" dirty="0" smtClean="0">
                <a:latin typeface="Arial" pitchFamily="34" charset="0"/>
                <a:cs typeface="Arial" pitchFamily="34" charset="0"/>
              </a:rPr>
              <a:t>UNIQUE CATEGORIES</a:t>
            </a:r>
          </a:p>
        </p:txBody>
      </p:sp>
      <p:sp>
        <p:nvSpPr>
          <p:cNvPr id="17" name="TextBox 16"/>
          <p:cNvSpPr txBox="1"/>
          <p:nvPr/>
        </p:nvSpPr>
        <p:spPr>
          <a:xfrm>
            <a:off x="6215042" y="5429252"/>
            <a:ext cx="5143536" cy="954107"/>
          </a:xfrm>
          <a:prstGeom prst="rect">
            <a:avLst/>
          </a:prstGeom>
          <a:noFill/>
        </p:spPr>
        <p:txBody>
          <a:bodyPr wrap="square" rtlCol="0">
            <a:spAutoFit/>
          </a:bodyPr>
          <a:lstStyle/>
          <a:p>
            <a:pPr algn="ctr"/>
            <a:r>
              <a:rPr lang="en-US" sz="2800" dirty="0" smtClean="0">
                <a:latin typeface="Arial" pitchFamily="34" charset="0"/>
                <a:cs typeface="Arial" pitchFamily="34" charset="0"/>
              </a:rPr>
              <a:t>REACTIONS TO “ANIMAL” POSTS</a:t>
            </a:r>
          </a:p>
        </p:txBody>
      </p:sp>
      <p:sp>
        <p:nvSpPr>
          <p:cNvPr id="18" name="TextBox 17"/>
          <p:cNvSpPr txBox="1"/>
          <p:nvPr/>
        </p:nvSpPr>
        <p:spPr>
          <a:xfrm>
            <a:off x="12072958" y="5429252"/>
            <a:ext cx="3857652" cy="954107"/>
          </a:xfrm>
          <a:prstGeom prst="rect">
            <a:avLst/>
          </a:prstGeom>
          <a:noFill/>
        </p:spPr>
        <p:txBody>
          <a:bodyPr wrap="square" rtlCol="0">
            <a:spAutoFit/>
          </a:bodyPr>
          <a:lstStyle/>
          <a:p>
            <a:pPr algn="ctr"/>
            <a:r>
              <a:rPr lang="en-US" sz="2800" dirty="0" smtClean="0">
                <a:latin typeface="Arial" pitchFamily="34" charset="0"/>
                <a:cs typeface="Arial" pitchFamily="34" charset="0"/>
              </a:rPr>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1026" name="Picture 2"/>
          <p:cNvPicPr>
            <a:picLocks noChangeAspect="1" noChangeArrowheads="1"/>
          </p:cNvPicPr>
          <p:nvPr/>
        </p:nvPicPr>
        <p:blipFill>
          <a:blip r:embed="rId7"/>
          <a:srcRect/>
          <a:stretch>
            <a:fillRect/>
          </a:stretch>
        </p:blipFill>
        <p:spPr bwMode="auto">
          <a:xfrm>
            <a:off x="3357522" y="1428724"/>
            <a:ext cx="13858972" cy="735811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sp>
        <p:nvSpPr>
          <p:cNvPr id="29" name="Rectangle 28"/>
          <p:cNvSpPr/>
          <p:nvPr/>
        </p:nvSpPr>
        <p:spPr>
          <a:xfrm>
            <a:off x="3500398" y="1214410"/>
            <a:ext cx="13573220" cy="830997"/>
          </a:xfrm>
          <a:prstGeom prst="rect">
            <a:avLst/>
          </a:prstGeom>
        </p:spPr>
        <p:txBody>
          <a:bodyPr wrap="square">
            <a:spAutoFit/>
          </a:bodyPr>
          <a:lstStyle/>
          <a:p>
            <a:pPr algn="ctr">
              <a:defRPr sz="1800" b="1" i="0" u="none" strike="noStrike" kern="1200" baseline="0">
                <a:solidFill>
                  <a:sysClr val="windowText" lastClr="000000"/>
                </a:solidFill>
                <a:latin typeface="+mn-lt"/>
                <a:ea typeface="+mn-ea"/>
                <a:cs typeface="+mn-cs"/>
              </a:defRPr>
            </a:pPr>
            <a:r>
              <a:rPr lang="en-US" sz="4800" dirty="0" smtClean="0"/>
              <a:t>Popularity percentage share from top 5 categories</a:t>
            </a:r>
            <a:endParaRPr lang="en-US" sz="4800" dirty="0"/>
          </a:p>
        </p:txBody>
      </p:sp>
      <p:graphicFrame>
        <p:nvGraphicFramePr>
          <p:cNvPr id="32" name="Chart 31"/>
          <p:cNvGraphicFramePr/>
          <p:nvPr/>
        </p:nvGraphicFramePr>
        <p:xfrm>
          <a:off x="3500398" y="2357418"/>
          <a:ext cx="13501782" cy="685804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xmlns=""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1682</Words>
  <Application>Microsoft Macintosh PowerPoint</Application>
  <PresentationFormat>Custom</PresentationFormat>
  <Paragraphs>158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Graphik Regular</vt:lpstr>
      <vt:lpstr>Clear Sans Regular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Premi</cp:lastModifiedBy>
  <cp:revision>19</cp:revision>
  <dcterms:created xsi:type="dcterms:W3CDTF">2006-08-16T00:00:00Z</dcterms:created>
  <dcterms:modified xsi:type="dcterms:W3CDTF">2022-02-21T12:02:11Z</dcterms:modified>
  <dc:identifier>DAEhDyfaYKE</dc:identifier>
</cp:coreProperties>
</file>