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632192319"/>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4" name="Shape 73"/>
          <p:cNvSpPr/>
          <p:nvPr/>
        </p:nvSpPr>
        <p:spPr>
          <a:xfrm>
            <a:off x="564619" y="1466082"/>
            <a:ext cx="7510869" cy="195434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2000" b="1" dirty="0"/>
              <a:t>we need to start with a PowerPoint presentation which outlines the approach which we will be taking. The client has agreed on a 3 week scope with the following 3 phases as follows - Data Exploration; Model Development and Interpretation.</a:t>
            </a:r>
            <a:endParaRPr sz="2000" b="1"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205025" y="1951842"/>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p:cNvSpPr txBox="1"/>
          <p:nvPr/>
        </p:nvSpPr>
        <p:spPr>
          <a:xfrm>
            <a:off x="606175" y="1243173"/>
            <a:ext cx="805494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smtClean="0"/>
              <a:t>Understand the characteristics of given fields in the underlying data such as variable distributions, whether the dataset is skewed towards a certain demographic and the data validity of the fields. For Example, a training dataset may be highly skewed towards the younger age bracket. If so, how will this impact  your results when using it to predict over the remaining customer base.</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3" name="TextBox 2"/>
          <p:cNvSpPr txBox="1"/>
          <p:nvPr/>
        </p:nvSpPr>
        <p:spPr>
          <a:xfrm>
            <a:off x="606175" y="2280863"/>
            <a:ext cx="8003569"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smtClean="0">
                <a:ln>
                  <a:noFill/>
                </a:ln>
                <a:solidFill>
                  <a:srgbClr val="000000"/>
                </a:solidFill>
                <a:effectLst/>
                <a:uFillTx/>
                <a:latin typeface="+mn-lt"/>
                <a:ea typeface="+mn-ea"/>
                <a:cs typeface="+mn-cs"/>
                <a:sym typeface="Arial"/>
              </a:rPr>
              <a:t>There are some limitation in the given datasets like some values are missing</a:t>
            </a:r>
            <a:r>
              <a:rPr kumimoji="0" lang="en-US" sz="1400" b="0" i="0" u="none" strike="noStrike" cap="none" spc="0" normalizeH="0" dirty="0" smtClean="0">
                <a:ln>
                  <a:noFill/>
                </a:ln>
                <a:solidFill>
                  <a:srgbClr val="000000"/>
                </a:solidFill>
                <a:effectLst/>
                <a:uFillTx/>
                <a:latin typeface="+mn-lt"/>
                <a:ea typeface="+mn-ea"/>
                <a:cs typeface="+mn-cs"/>
                <a:sym typeface="Arial"/>
              </a:rPr>
              <a:t> and some data types are different according to their value.</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4" name="TextBox 3"/>
          <p:cNvSpPr txBox="1"/>
          <p:nvPr/>
        </p:nvSpPr>
        <p:spPr>
          <a:xfrm>
            <a:off x="606175" y="2933586"/>
            <a:ext cx="793165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smtClean="0">
                <a:ln>
                  <a:noFill/>
                </a:ln>
                <a:solidFill>
                  <a:srgbClr val="000000"/>
                </a:solidFill>
                <a:effectLst/>
                <a:uFillTx/>
                <a:latin typeface="+mn-lt"/>
                <a:ea typeface="+mn-ea"/>
                <a:cs typeface="+mn-cs"/>
                <a:sym typeface="Arial"/>
              </a:rPr>
              <a:t>Furthermore</a:t>
            </a:r>
            <a:r>
              <a:rPr lang="en-US" dirty="0" smtClean="0"/>
              <a:t>, transformation of required data so that it is in an appropriate format for analysis. This may include steps such as ensuring that the data types are appropriate and rolling data up to an aggregated level. Or, joining in already aggregated ABS data at a geographic level to create additional variables.</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5" name="TextBox 4"/>
          <p:cNvSpPr txBox="1"/>
          <p:nvPr/>
        </p:nvSpPr>
        <p:spPr>
          <a:xfrm>
            <a:off x="606175" y="4017196"/>
            <a:ext cx="7859731"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smtClean="0">
                <a:ln>
                  <a:noFill/>
                </a:ln>
                <a:solidFill>
                  <a:srgbClr val="000000"/>
                </a:solidFill>
                <a:effectLst/>
                <a:uFillTx/>
                <a:latin typeface="+mn-lt"/>
                <a:ea typeface="+mn-ea"/>
                <a:cs typeface="+mn-cs"/>
                <a:sym typeface="Arial"/>
              </a:rPr>
              <a:t>Document assumptions</a:t>
            </a:r>
            <a:r>
              <a:rPr lang="en-US" dirty="0" smtClean="0"/>
              <a:t>, limitations and exclusions for the data; as well as how you would further improve in the next stage if there was additional time to address assumptions and remove limitations</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353225" y="1075663"/>
            <a:ext cx="8417400" cy="103409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600" dirty="0" smtClean="0">
                <a:latin typeface="+mn-lt"/>
              </a:rPr>
              <a:t>1. First of all, we have to determine a hypothesis related to the business question that can be answered with the help of existing data. Perform statistical testing to determined if the hypothesis is valid or not.</a:t>
            </a:r>
            <a:endParaRPr dirty="0">
              <a:latin typeface="+mn-lt"/>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p:cNvSpPr txBox="1"/>
          <p:nvPr/>
        </p:nvSpPr>
        <p:spPr>
          <a:xfrm>
            <a:off x="378047" y="2404153"/>
            <a:ext cx="8286882"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smtClean="0">
                <a:ln>
                  <a:noFill/>
                </a:ln>
                <a:solidFill>
                  <a:srgbClr val="000000"/>
                </a:solidFill>
                <a:effectLst/>
                <a:uFillTx/>
                <a:latin typeface="+mn-lt"/>
                <a:ea typeface="+mn-ea"/>
                <a:cs typeface="+mn-cs"/>
                <a:sym typeface="Arial"/>
              </a:rPr>
              <a:t>2. Create  calculated fields based on existing data</a:t>
            </a:r>
            <a:r>
              <a:rPr lang="en-US" sz="1600" dirty="0" smtClean="0"/>
              <a:t>, for example, convert the D.O.B into an </a:t>
            </a:r>
          </a:p>
          <a:p>
            <a:pPr marL="0" marR="0" indent="0" algn="l" defTabSz="914400" rtl="0" fontAlgn="auto" latinLnBrk="0" hangingPunct="0">
              <a:lnSpc>
                <a:spcPct val="100000"/>
              </a:lnSpc>
              <a:spcBef>
                <a:spcPts val="0"/>
              </a:spcBef>
              <a:spcAft>
                <a:spcPts val="0"/>
              </a:spcAft>
              <a:buClrTx/>
              <a:buSzTx/>
              <a:buFontTx/>
              <a:buNone/>
              <a:tabLst/>
            </a:pPr>
            <a:r>
              <a:rPr lang="en-US" sz="1600" dirty="0" smtClean="0"/>
              <a:t>age bracket.</a:t>
            </a:r>
          </a:p>
        </p:txBody>
      </p:sp>
      <p:sp>
        <p:nvSpPr>
          <p:cNvPr id="3" name="TextBox 2"/>
          <p:cNvSpPr txBox="1"/>
          <p:nvPr/>
        </p:nvSpPr>
        <p:spPr>
          <a:xfrm>
            <a:off x="378047" y="3318553"/>
            <a:ext cx="8445580"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smtClean="0">
                <a:ln>
                  <a:noFill/>
                </a:ln>
                <a:solidFill>
                  <a:srgbClr val="000000"/>
                </a:solidFill>
                <a:effectLst/>
                <a:uFillTx/>
                <a:latin typeface="+mn-lt"/>
                <a:ea typeface="+mn-ea"/>
                <a:cs typeface="+mn-cs"/>
                <a:sym typeface="Arial"/>
              </a:rPr>
              <a:t>3. Test the performance</a:t>
            </a:r>
            <a:r>
              <a:rPr kumimoji="0" lang="en-US" sz="1600" b="0" i="0" u="none" strike="noStrike" cap="none" spc="0" normalizeH="0" dirty="0" smtClean="0">
                <a:ln>
                  <a:noFill/>
                </a:ln>
                <a:solidFill>
                  <a:srgbClr val="000000"/>
                </a:solidFill>
                <a:effectLst/>
                <a:uFillTx/>
                <a:latin typeface="+mn-lt"/>
                <a:ea typeface="+mn-ea"/>
                <a:cs typeface="+mn-cs"/>
                <a:sym typeface="Arial"/>
              </a:rPr>
              <a:t> of the model using factors like residual deviance, AIC,ROC curves, </a:t>
            </a:r>
          </a:p>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dirty="0" smtClean="0">
                <a:ln>
                  <a:noFill/>
                </a:ln>
                <a:solidFill>
                  <a:srgbClr val="000000"/>
                </a:solidFill>
                <a:effectLst/>
                <a:uFillTx/>
                <a:latin typeface="+mn-lt"/>
                <a:ea typeface="+mn-ea"/>
                <a:cs typeface="+mn-cs"/>
                <a:sym typeface="Arial"/>
              </a:rPr>
              <a:t>R Squared. </a:t>
            </a:r>
            <a:r>
              <a:rPr lang="en-US" sz="1600" dirty="0" smtClean="0"/>
              <a:t>Appropriately according to the model performance, assumptions and limitations.</a:t>
            </a:r>
            <a:endParaRPr kumimoji="0" lang="en-US" sz="16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7509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600" b="0" dirty="0" smtClean="0">
                <a:latin typeface="+mn-lt"/>
              </a:rPr>
              <a:t>Visualization and presentation of finding. This may involve interpreting the significant variables and co-efficient from a business perspective. </a:t>
            </a:r>
            <a:endParaRPr sz="1600" b="0" dirty="0">
              <a:latin typeface="+mn-lt"/>
            </a:endParaRPr>
          </a:p>
        </p:txBody>
      </p:sp>
      <p:sp>
        <p:nvSpPr>
          <p:cNvPr id="151" name="Shape 100"/>
          <p:cNvSpPr/>
          <p:nvPr/>
        </p:nvSpPr>
        <p:spPr>
          <a:xfrm>
            <a:off x="205025" y="2164724"/>
            <a:ext cx="8075946" cy="71554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With the help of this slide, we get an idea around the business issue and support our case with quantitative and qualitative observations.</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3082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126185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smtClean="0"/>
              <a:t>Thank you for your kind attention</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Cloud Callout 1"/>
          <p:cNvSpPr/>
          <p:nvPr/>
        </p:nvSpPr>
        <p:spPr>
          <a:xfrm>
            <a:off x="4705565" y="1162600"/>
            <a:ext cx="2650732" cy="1452381"/>
          </a:xfrm>
          <a:prstGeom prst="cloudCallou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800" dirty="0" smtClean="0">
                <a:ln w="0"/>
                <a:solidFill>
                  <a:schemeClr val="tx1"/>
                </a:solidFill>
                <a:effectLst>
                  <a:outerShdw blurRad="38100" dist="19050" dir="2700000" algn="tl" rotWithShape="0">
                    <a:schemeClr val="dk1">
                      <a:alpha val="40000"/>
                    </a:schemeClr>
                  </a:outerShdw>
                </a:effectLst>
              </a:rPr>
              <a:t>Any Queries</a:t>
            </a:r>
            <a:endParaRPr kumimoji="0" lang="en-US" sz="2800" i="0" u="none" strike="noStrike" normalizeH="0" baseline="0" dirty="0">
              <a:ln w="0"/>
              <a:solidFill>
                <a:schemeClr val="tx1"/>
              </a:solidFill>
              <a:effectLst>
                <a:outerShdw blurRad="38100" dist="19050" dir="2700000" algn="tl" rotWithShape="0">
                  <a:schemeClr val="dk1">
                    <a:alpha val="40000"/>
                  </a:schemeClr>
                </a:outerShdw>
              </a:effectLst>
              <a:uFillTx/>
              <a:sym typeface="Aria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45</TotalTime>
  <Words>656</Words>
  <Application>Microsoft Office PowerPoint</Application>
  <PresentationFormat>On-screen Show (16:9)</PresentationFormat>
  <Paragraphs>35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6</cp:revision>
  <dcterms:modified xsi:type="dcterms:W3CDTF">2022-06-30T10:17:40Z</dcterms:modified>
</cp:coreProperties>
</file>