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4" r:id="rId15"/>
    <p:sldId id="270" r:id="rId16"/>
    <p:sldId id="271" r:id="rId17"/>
    <p:sldId id="268" r:id="rId18"/>
    <p:sldId id="269" r:id="rId1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rts/_rels/chart2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Calibri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Sep-19</c:v>
                </c:pt>
                <c:pt idx="1">
                  <c:v>Oct-19</c:v>
                </c:pt>
                <c:pt idx="2">
                  <c:v>Nov_19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26</c:v>
                </c:pt>
                <c:pt idx="1">
                  <c:v>10</c:v>
                </c:pt>
                <c:pt idx="2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830016"/>
        <c:axId val="257619304"/>
      </c:barChart>
      <c:lineChart>
        <c:grouping val="standard"/>
        <c:varyColors val="0"/>
        <c:ser>
          <c:idx val="1"/>
          <c:order val="1"/>
          <c:tx>
            <c:strRef>
              <c:f>label 1</c:f>
              <c:strCache>
                <c:ptCount val="1"/>
                <c:pt idx="0">
                  <c:v>SLA</c:v>
                </c:pt>
              </c:strCache>
            </c:strRef>
          </c:tx>
          <c:spPr>
            <a:ln w="28440">
              <a:solidFill>
                <a:srgbClr val="ED7D31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Calibri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Sep-19</c:v>
                </c:pt>
                <c:pt idx="1">
                  <c:v>Oct-19</c:v>
                </c:pt>
                <c:pt idx="2">
                  <c:v>Nov_19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marker val="1"/>
        <c:smooth val="0"/>
        <c:axId val="257620872"/>
        <c:axId val="257620480"/>
      </c:lineChart>
      <c:catAx>
        <c:axId val="983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Calibri"/>
              </a:defRPr>
            </a:pPr>
            <a:endParaRPr lang="en-US"/>
          </a:p>
        </c:txPr>
        <c:crossAx val="257619304"/>
        <c:crosses val="autoZero"/>
        <c:auto val="1"/>
        <c:lblAlgn val="ctr"/>
        <c:lblOffset val="100"/>
        <c:noMultiLvlLbl val="1"/>
      </c:catAx>
      <c:valAx>
        <c:axId val="257619304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Calibri"/>
              </a:defRPr>
            </a:pPr>
            <a:endParaRPr lang="en-US"/>
          </a:p>
        </c:txPr>
        <c:crossAx val="9830016"/>
        <c:crosses val="autoZero"/>
        <c:crossBetween val="between"/>
      </c:valAx>
      <c:catAx>
        <c:axId val="257620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7620480"/>
        <c:crosses val="autoZero"/>
        <c:auto val="1"/>
        <c:lblAlgn val="ctr"/>
        <c:lblOffset val="100"/>
        <c:noMultiLvlLbl val="1"/>
      </c:catAx>
      <c:valAx>
        <c:axId val="257620480"/>
        <c:scaling>
          <c:orientation val="minMax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Calibri"/>
              </a:defRPr>
            </a:pPr>
            <a:endParaRPr lang="en-US"/>
          </a:p>
        </c:txPr>
        <c:crossAx val="257620872"/>
        <c:crosses val="max"/>
        <c:crossBetween val="between"/>
      </c:valAx>
      <c:spPr>
        <a:solidFill>
          <a:srgbClr val="FFFFFF"/>
        </a:solidFill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Calibri"/>
            </a:defRPr>
          </a:pPr>
          <a:endParaRPr lang="en-US"/>
        </a:p>
      </c:txPr>
    </c:legend>
    <c:plotVisOnly val="1"/>
    <c:dispBlanksAs val="gap"/>
    <c:showDLblsOverMax val="1"/>
  </c:chart>
  <c:spPr>
    <a:noFill/>
    <a:ln w="936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INDEX REBUILD</c:v>
                </c:pt>
                <c:pt idx="1">
                  <c:v>STATS Gathered</c:v>
                </c:pt>
                <c:pt idx="2">
                  <c:v>EXPORT </c:v>
                </c:pt>
                <c:pt idx="3">
                  <c:v>Restoration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6</c:v>
                </c:pt>
                <c:pt idx="3">
                  <c:v>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OCT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INDEX REBUILD</c:v>
                </c:pt>
                <c:pt idx="1">
                  <c:v>STATS Gathered</c:v>
                </c:pt>
                <c:pt idx="2">
                  <c:v>EXPORT </c:v>
                </c:pt>
                <c:pt idx="3">
                  <c:v>Restoration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NOV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INDEX REBUILD</c:v>
                </c:pt>
                <c:pt idx="1">
                  <c:v>STATS Gathered</c:v>
                </c:pt>
                <c:pt idx="2">
                  <c:v>EXPORT </c:v>
                </c:pt>
                <c:pt idx="3">
                  <c:v>Restoration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28056"/>
        <c:axId val="9829624"/>
      </c:barChart>
      <c:catAx>
        <c:axId val="9828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9624"/>
        <c:crosses val="autoZero"/>
        <c:auto val="1"/>
        <c:lblAlgn val="ctr"/>
        <c:lblOffset val="100"/>
        <c:noMultiLvlLbl val="1"/>
      </c:catAx>
      <c:valAx>
        <c:axId val="9829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8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68696136"/>
        <c:axId val="3686933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SLA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8700840"/>
        <c:axId val="368696528"/>
      </c:lineChart>
      <c:catAx>
        <c:axId val="368696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693392"/>
        <c:crosses val="autoZero"/>
        <c:auto val="1"/>
        <c:lblAlgn val="ctr"/>
        <c:lblOffset val="100"/>
        <c:noMultiLvlLbl val="0"/>
      </c:catAx>
      <c:valAx>
        <c:axId val="36869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696136"/>
        <c:crosses val="autoZero"/>
        <c:crossBetween val="between"/>
      </c:valAx>
      <c:valAx>
        <c:axId val="36869652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700840"/>
        <c:crosses val="max"/>
        <c:crossBetween val="between"/>
      </c:valAx>
      <c:catAx>
        <c:axId val="368700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68696528"/>
        <c:crosses val="autoZero"/>
        <c:auto val="1"/>
        <c:lblAlgn val="ctr"/>
        <c:lblOffset val="100"/>
        <c:tickLblSkip val="1"/>
        <c:tickMarkSkip val="1"/>
        <c:noMultiLvlLbl val="0"/>
      </c:catAx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4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6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1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7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96" name="CustomShape 1"/>
          <p:cNvSpPr/>
          <p:nvPr/>
        </p:nvSpPr>
        <p:spPr>
          <a:xfrm>
            <a:off x="5747760" y="3479400"/>
            <a:ext cx="5562720" cy="51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0000"/>
                </a:solidFill>
                <a:latin typeface="Calibri"/>
                <a:ea typeface="SimSun"/>
              </a:rPr>
              <a:t>ORACLE </a:t>
            </a:r>
            <a:r>
              <a:rPr lang="en-US" sz="2800" b="0" strike="noStrike" spc="-1" dirty="0">
                <a:solidFill>
                  <a:srgbClr val="003366"/>
                </a:solidFill>
                <a:latin typeface="Calibri"/>
                <a:ea typeface="SimSun"/>
              </a:rPr>
              <a:t>MSR </a:t>
            </a:r>
            <a:r>
              <a:rPr lang="en-US" sz="2800" b="0" strike="noStrike" spc="-1" dirty="0" smtClean="0">
                <a:solidFill>
                  <a:srgbClr val="003366"/>
                </a:solidFill>
                <a:latin typeface="Calibri"/>
                <a:ea typeface="SimSun"/>
              </a:rPr>
              <a:t>NOVEMBER </a:t>
            </a:r>
            <a:r>
              <a:rPr lang="en-US" sz="2800" b="1" strike="noStrike" spc="-1" dirty="0">
                <a:solidFill>
                  <a:srgbClr val="FF0000"/>
                </a:solidFill>
                <a:latin typeface="Calibri"/>
                <a:ea typeface="SimSun"/>
              </a:rPr>
              <a:t>-2019</a:t>
            </a:r>
            <a:r>
              <a:rPr lang="en-US" sz="2800" b="0" strike="noStrike" spc="-1" dirty="0">
                <a:solidFill>
                  <a:srgbClr val="003366"/>
                </a:solidFill>
                <a:latin typeface="Calibri"/>
                <a:ea typeface="SimSun"/>
              </a:rPr>
              <a:t>            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97" name="Line 2"/>
          <p:cNvSpPr/>
          <p:nvPr/>
        </p:nvSpPr>
        <p:spPr>
          <a:xfrm>
            <a:off x="6467400" y="3355920"/>
            <a:ext cx="3663720" cy="0"/>
          </a:xfrm>
          <a:prstGeom prst="line">
            <a:avLst/>
          </a:prstGeom>
          <a:ln w="28440">
            <a:solidFill>
              <a:srgbClr val="D8D8D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8" name="Picture 4"/>
          <p:cNvPicPr/>
          <p:nvPr/>
        </p:nvPicPr>
        <p:blipFill>
          <a:blip r:embed="rId3"/>
          <a:stretch/>
        </p:blipFill>
        <p:spPr>
          <a:xfrm>
            <a:off x="7010280" y="2541240"/>
            <a:ext cx="2742840" cy="5997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2880" y="20160"/>
            <a:ext cx="882468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Program Score Card [Contd.]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13680" y="708120"/>
            <a:ext cx="3332520" cy="64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>
            <a:spAutoFit/>
          </a:bodyPr>
          <a:lstStyle/>
          <a:p>
            <a:pPr marL="45720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SLA Matrix and Volume data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217" name="Chart 4"/>
          <p:cNvGraphicFramePr/>
          <p:nvPr>
            <p:extLst>
              <p:ext uri="{D42A27DB-BD31-4B8C-83A1-F6EECF244321}">
                <p14:modId xmlns:p14="http://schemas.microsoft.com/office/powerpoint/2010/main" val="407631364"/>
              </p:ext>
            </p:extLst>
          </p:nvPr>
        </p:nvGraphicFramePr>
        <p:xfrm>
          <a:off x="914400" y="1308240"/>
          <a:ext cx="10438920" cy="467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362857" y="20090"/>
            <a:ext cx="8825133" cy="52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9" tIns="45705" rIns="91409" bIns="45705">
            <a:spAutoFit/>
          </a:bodyPr>
          <a:lstStyle/>
          <a:p>
            <a:r>
              <a:rPr lang="en-IN" sz="2800" b="1" dirty="0"/>
              <a:t>Program Score Card [Contd</a:t>
            </a:r>
            <a:r>
              <a:rPr lang="en-IN" sz="2800" b="1" dirty="0" smtClean="0"/>
              <a:t>.]</a:t>
            </a:r>
            <a:endParaRPr lang="en-US" altLang="en-US" sz="2800" b="1" dirty="0">
              <a:latin typeface="Calibri" panose="020F0502020204030204" pitchFamily="34" charset="0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9144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985931493"/>
              </p:ext>
            </p:extLst>
          </p:nvPr>
        </p:nvGraphicFramePr>
        <p:xfrm>
          <a:off x="914400" y="1308100"/>
          <a:ext cx="10439400" cy="467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93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362857" y="20090"/>
            <a:ext cx="8825133" cy="52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9" tIns="45705" rIns="91409" bIns="45705">
            <a:spAutoFit/>
          </a:bodyPr>
          <a:lstStyle/>
          <a:p>
            <a:pPr lvl="0"/>
            <a:r>
              <a:rPr lang="en-IN" altLang="en-US" sz="2800" b="1" dirty="0" smtClean="0">
                <a:sym typeface="Meiryo" pitchFamily="2" charset="-128"/>
              </a:rPr>
              <a:t>Recommendations</a:t>
            </a:r>
            <a:endParaRPr lang="en-US" altLang="en-US" sz="2800" b="1" dirty="0">
              <a:latin typeface="Calibri" panose="020F0502020204030204" pitchFamily="34" charset="0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9144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2857" y="894311"/>
            <a:ext cx="10146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Backup contingency test should be performed on quarterly basis for all Production database backups, to ensure backup validity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DR Drill activity should be preform to check </a:t>
            </a:r>
            <a:r>
              <a:rPr lang="en-US" dirty="0" err="1">
                <a:latin typeface="Calibri" panose="020F0502020204030204" pitchFamily="34" charset="0"/>
              </a:rPr>
              <a:t>dr</a:t>
            </a:r>
            <a:r>
              <a:rPr lang="en-US" dirty="0">
                <a:latin typeface="Calibri" panose="020F0502020204030204" pitchFamily="34" charset="0"/>
              </a:rPr>
              <a:t> reediness incase of any issue with production database.</a:t>
            </a:r>
            <a:endParaRPr lang="en-IN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62880" y="20160"/>
            <a:ext cx="8824680" cy="51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Appendix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918120" y="152640"/>
            <a:ext cx="18396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t/>
            </a:r>
            <a:br/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646200" y="1376640"/>
            <a:ext cx="60955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</a:rPr>
              <a:t>Inventory Details with application name and Database growth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314360" y="2730240"/>
            <a:ext cx="9388440" cy="1187640"/>
          </a:xfrm>
          <a:prstGeom prst="rect">
            <a:avLst/>
          </a:prstGeom>
          <a:gradFill rotWithShape="0">
            <a:gsLst>
              <a:gs pos="0">
                <a:srgbClr val="80B761"/>
              </a:gs>
              <a:gs pos="100000">
                <a:srgbClr val="6FB142"/>
              </a:gs>
            </a:gsLst>
            <a:lin ang="5400000"/>
          </a:gradFill>
          <a:ln>
            <a:noFill/>
          </a:ln>
          <a:effectLst>
            <a:outerShdw blurRad="4445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Calibri"/>
              </a:rPr>
              <a:t>THANK YOU</a:t>
            </a:r>
            <a:endParaRPr lang="en-US" sz="7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7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18960" y="939600"/>
            <a:ext cx="609552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Calibri"/>
              <a:buChar char="→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Previous Minutes of Meeting</a:t>
            </a: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Calibri"/>
              <a:buChar char="→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Escalation Matrix</a:t>
            </a: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Calibri"/>
              <a:buChar char="→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Engagement Benefit/ Value Adds/ Accomplishments</a:t>
            </a: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Calibri"/>
              <a:buChar char="→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Highlights and Lowlights</a:t>
            </a: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Calibri"/>
              <a:buChar char="→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Key Focus Area for Next quarter</a:t>
            </a: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Calibri"/>
              <a:buChar char="→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Customer Commendations</a:t>
            </a: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Calibri"/>
              <a:buChar char="→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Program Score Card </a:t>
            </a: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Calibri"/>
              <a:buChar char="→"/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Recommendations</a:t>
            </a: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Calibri"/>
              <a:buChar char="→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Appendix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18960" y="29160"/>
            <a:ext cx="2744640" cy="51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Meiryo"/>
              </a:rPr>
              <a:t>Agenda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18960" y="29160"/>
            <a:ext cx="4775400" cy="51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Meiryo"/>
              </a:rPr>
              <a:t>Previous Minutes of Meeting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202" name="Table 2"/>
          <p:cNvGraphicFramePr/>
          <p:nvPr/>
        </p:nvGraphicFramePr>
        <p:xfrm>
          <a:off x="872280" y="1076760"/>
          <a:ext cx="9301680" cy="1234800"/>
        </p:xfrm>
        <a:graphic>
          <a:graphicData uri="http://schemas.openxmlformats.org/drawingml/2006/table">
            <a:tbl>
              <a:tblPr/>
              <a:tblGrid>
                <a:gridCol w="481320"/>
                <a:gridCol w="2376360"/>
                <a:gridCol w="1502280"/>
                <a:gridCol w="905760"/>
                <a:gridCol w="1082520"/>
                <a:gridCol w="1314720"/>
                <a:gridCol w="1638720"/>
              </a:tblGrid>
              <a:tr h="880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SR. No.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Action Item/Description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Current Status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(In-progress /on-hold / completed)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Start Date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Target Completion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Task Over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(Clover/Client)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Remarks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53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-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- 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-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-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-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- 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8960" y="29160"/>
            <a:ext cx="3614040" cy="51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Meiryo"/>
              </a:rPr>
              <a:t>Escalation Matrix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318960" y="552240"/>
            <a:ext cx="2115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Clover Contacts: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206" name="Table 4"/>
          <p:cNvGraphicFramePr/>
          <p:nvPr/>
        </p:nvGraphicFramePr>
        <p:xfrm>
          <a:off x="1084320" y="5382000"/>
          <a:ext cx="5756400" cy="1230840"/>
        </p:xfrm>
        <a:graphic>
          <a:graphicData uri="http://schemas.openxmlformats.org/drawingml/2006/table">
            <a:tbl>
              <a:tblPr/>
              <a:tblGrid>
                <a:gridCol w="2151360"/>
                <a:gridCol w="3605040"/>
              </a:tblGrid>
              <a:tr h="282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 VP-IT 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 Mr. Satish K 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CE1"/>
                    </a:solidFill>
                  </a:tcPr>
                </a:tc>
              </a:tr>
              <a:tr h="282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 satishkr@bluedart.com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CE1"/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Local Technical Contact (LTC)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 Mr. Jerome Fialho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CE1"/>
                    </a:solidFill>
                  </a:tcPr>
                </a:tc>
              </a:tr>
              <a:tr h="283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E-mail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 jermoef@bluedart.com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207" name="CustomShape 5"/>
          <p:cNvSpPr/>
          <p:nvPr/>
        </p:nvSpPr>
        <p:spPr>
          <a:xfrm>
            <a:off x="428142" y="4938781"/>
            <a:ext cx="2115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Client Contacts: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34954"/>
              </p:ext>
            </p:extLst>
          </p:nvPr>
        </p:nvGraphicFramePr>
        <p:xfrm>
          <a:off x="1094867" y="916920"/>
          <a:ext cx="5676265" cy="3862705"/>
        </p:xfrm>
        <a:graphic>
          <a:graphicData uri="http://schemas.openxmlformats.org/drawingml/2006/table">
            <a:tbl>
              <a:tblPr/>
              <a:tblGrid>
                <a:gridCol w="2114550"/>
                <a:gridCol w="3561715"/>
              </a:tblGrid>
              <a:tr h="292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Vice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President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Mr. Sanjay Pandit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E-mail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sanjay.pandit@cloverinfotech.com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Mr. Uday Chipkar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E-mail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uday.chipkar@cloverinfotech.com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Sr. Manager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Mr. Vinod Nair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E-mail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vinod.nair@cloverinfotech.com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Contact 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+91 9820297042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Team 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Mr. Ninad Patil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E-mail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Ninad.patil@cloverinfotech.com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Contact 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+91 8446550101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Consultant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Clover connect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E-mail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cloverconnect@cloverinfotech.com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Contact 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+91 99303168032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18960" y="29160"/>
            <a:ext cx="882468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Meiryo"/>
              </a:rPr>
              <a:t>Engagement Benefit/ Value Adds/ Accomplishments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18960" y="29160"/>
            <a:ext cx="882468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Highlights and Lowlights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914400" y="1231920"/>
            <a:ext cx="9021170" cy="2860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rgbClr val="000000"/>
                </a:solidFill>
                <a:latin typeface="Calibri"/>
              </a:rPr>
              <a:t>Highlights</a:t>
            </a:r>
          </a:p>
          <a:p>
            <a:pPr>
              <a:lnSpc>
                <a:spcPct val="100000"/>
              </a:lnSpc>
            </a:pPr>
            <a:endParaRPr lang="en-US" b="1" spc="-1" dirty="0">
              <a:solidFill>
                <a:srgbClr val="000000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strike="noStrike" spc="-1" dirty="0" smtClean="0">
                <a:solidFill>
                  <a:srgbClr val="000000"/>
                </a:solidFill>
                <a:latin typeface="Calibri"/>
              </a:rPr>
              <a:t>New database created with name BRMSUAT on 172.18.1.21 server and Export/Import done for BRMSUSER from </a:t>
            </a:r>
            <a:r>
              <a:rPr lang="en-US" sz="1800" strike="noStrike" spc="-1" dirty="0" err="1" smtClean="0">
                <a:solidFill>
                  <a:srgbClr val="000000"/>
                </a:solidFill>
                <a:latin typeface="Calibri"/>
              </a:rPr>
              <a:t>Bluedart</a:t>
            </a:r>
            <a:r>
              <a:rPr lang="en-US" sz="1800" strike="noStrike" spc="-1" dirty="0" smtClean="0">
                <a:solidFill>
                  <a:srgbClr val="000000"/>
                </a:solidFill>
                <a:latin typeface="Calibri"/>
              </a:rPr>
              <a:t> to </a:t>
            </a:r>
            <a:r>
              <a:rPr lang="en-US" sz="1800" strike="noStrike" spc="-1" dirty="0" err="1" smtClean="0">
                <a:solidFill>
                  <a:srgbClr val="000000"/>
                </a:solidFill>
                <a:latin typeface="Calibri"/>
              </a:rPr>
              <a:t>Brmsuat</a:t>
            </a:r>
            <a:r>
              <a:rPr lang="en-US" sz="180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err="1" smtClean="0">
                <a:solidFill>
                  <a:srgbClr val="000000"/>
                </a:solidFill>
                <a:latin typeface="Calibri"/>
              </a:rPr>
              <a:t>Dr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 has been created for OIDDB and OAMDB database for DR drill testing.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strike="noStrike" spc="-1" dirty="0" smtClean="0">
                <a:solidFill>
                  <a:srgbClr val="000000"/>
                </a:solidFill>
                <a:latin typeface="Calibri"/>
              </a:rPr>
              <a:t>Index rebuilding completed on </a:t>
            </a:r>
            <a:r>
              <a:rPr lang="en-US" sz="1800" strike="noStrike" spc="-1" dirty="0" err="1" smtClean="0">
                <a:solidFill>
                  <a:srgbClr val="000000"/>
                </a:solidFill>
                <a:latin typeface="Calibri"/>
              </a:rPr>
              <a:t>Bluedart</a:t>
            </a:r>
            <a:r>
              <a:rPr lang="en-US" sz="1800" strike="noStrike" spc="-1" dirty="0" smtClean="0">
                <a:solidFill>
                  <a:srgbClr val="000000"/>
                </a:solidFill>
                <a:latin typeface="Calibri"/>
              </a:rPr>
              <a:t> database for requested tables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Backup taken of all schemas and Metadata of C2PC development database.</a:t>
            </a:r>
            <a:endParaRPr lang="en-US" sz="180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18960" y="29160"/>
            <a:ext cx="8824680" cy="51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Key Focus Area for Next quarter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50000" y="740160"/>
            <a:ext cx="113788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strike="noStrike" spc="-1" dirty="0">
                <a:solidFill>
                  <a:srgbClr val="000000"/>
                </a:solidFill>
                <a:latin typeface="Calibri"/>
              </a:rPr>
              <a:t>Oracle quarterly release patches should be apply on regular basis to fix number of known bugs. </a:t>
            </a:r>
            <a:endParaRPr lang="en-US" sz="180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strike="noStrike" spc="-1" dirty="0">
                <a:solidFill>
                  <a:srgbClr val="000000"/>
                </a:solidFill>
                <a:latin typeface="Calibri"/>
              </a:rPr>
              <a:t>Preparing SOP’s which include all steps for critical activity to make sure that there will be no laps for any activity and handover should happen accurately</a:t>
            </a:r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18960" y="29160"/>
            <a:ext cx="882468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Customer Commendations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62880" y="20160"/>
            <a:ext cx="882468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Program Score Card [Contd.]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219" name="Chart 5"/>
          <p:cNvGraphicFramePr/>
          <p:nvPr/>
        </p:nvGraphicFramePr>
        <p:xfrm>
          <a:off x="914400" y="1308240"/>
          <a:ext cx="10438920" cy="467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44565</TotalTime>
  <Words>298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Batang</vt:lpstr>
      <vt:lpstr>Meiryo</vt:lpstr>
      <vt:lpstr>SimSun</vt:lpstr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Oracle DBA (Corporate, KMBL)</dc:creator>
  <dc:description/>
  <cp:lastModifiedBy>Ninad Patil</cp:lastModifiedBy>
  <cp:revision>1660</cp:revision>
  <dcterms:created xsi:type="dcterms:W3CDTF">2018-02-07T05:05:55Z</dcterms:created>
  <dcterms:modified xsi:type="dcterms:W3CDTF">2019-12-07T08:14:09Z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