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74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51561E3-D8AD-4598-817E-A39BD9678AF3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729F0CD-A4E4-4D7F-894F-3FF195D278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04800"/>
            <a:ext cx="7653804" cy="6145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600" b="1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Select relevant studies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Apply your criteria on title, abstract and full-text of studies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Result : List of primary Studies</a:t>
            </a:r>
          </a:p>
          <a:p>
            <a:endParaRPr lang="en-US" sz="21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US" sz="21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 descr="ste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590800"/>
            <a:ext cx="7365102" cy="2529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Analyze primary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Quantitative Data Analysis Methods</a:t>
            </a:r>
          </a:p>
          <a:p>
            <a:r>
              <a:rPr lang="en-US" dirty="0" smtClean="0"/>
              <a:t>Qualitative Data Analysis Methods</a:t>
            </a:r>
          </a:p>
          <a:p>
            <a:pPr lvl="2"/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Coding</a:t>
            </a:r>
          </a:p>
          <a:p>
            <a:pPr lvl="3"/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700" b="1" dirty="0" smtClean="0">
                <a:solidFill>
                  <a:schemeClr val="accent6">
                    <a:lumMod val="50000"/>
                  </a:schemeClr>
                </a:solidFill>
              </a:rPr>
              <a:t>filling in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</a:rPr>
              <a:t>": adding codes, reconstructing a coherent scheme as new insights emerge and new ways of looking at the data emerge.</a:t>
            </a:r>
          </a:p>
          <a:p>
            <a:pPr lvl="3"/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700" b="1" dirty="0" smtClean="0">
                <a:solidFill>
                  <a:schemeClr val="accent6">
                    <a:lumMod val="50000"/>
                  </a:schemeClr>
                </a:solidFill>
              </a:rPr>
              <a:t>extension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</a:rPr>
              <a:t>": returning to materials coded earlier and interrogating them in a new way, with a new theme, construct, or relationship.</a:t>
            </a:r>
          </a:p>
          <a:p>
            <a:pPr lvl="3"/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700" b="1" dirty="0" smtClean="0">
                <a:solidFill>
                  <a:schemeClr val="accent6">
                    <a:lumMod val="50000"/>
                  </a:schemeClr>
                </a:solidFill>
              </a:rPr>
              <a:t>bridging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</a:rPr>
              <a:t>": seeing new or previously not understood relationships within units of a given category (that relationship within itself have a name, and it may call for a new configuration of the categories).</a:t>
            </a:r>
          </a:p>
          <a:p>
            <a:pPr lvl="3"/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700" b="1" dirty="0" smtClean="0">
                <a:solidFill>
                  <a:schemeClr val="accent6">
                    <a:lumMod val="50000"/>
                  </a:schemeClr>
                </a:solidFill>
              </a:rPr>
              <a:t>surfacing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</a:rPr>
              <a:t>": identifying new categories.</a:t>
            </a:r>
          </a:p>
          <a:p>
            <a:r>
              <a:rPr lang="en-US" sz="2800" dirty="0" smtClean="0"/>
              <a:t>Analysis Software</a:t>
            </a:r>
          </a:p>
          <a:p>
            <a:pPr lvl="1"/>
            <a:r>
              <a:rPr lang="en-US" sz="2400" dirty="0" smtClean="0"/>
              <a:t>Commercial</a:t>
            </a:r>
          </a:p>
          <a:p>
            <a:pPr lvl="2"/>
            <a:r>
              <a:rPr lang="en-US" sz="2000" dirty="0" err="1" smtClean="0"/>
              <a:t>Atlas.ti</a:t>
            </a:r>
            <a:endParaRPr lang="en-US" sz="2000" dirty="0" smtClean="0"/>
          </a:p>
          <a:p>
            <a:pPr lvl="2"/>
            <a:r>
              <a:rPr lang="en-US" sz="2000" dirty="0" smtClean="0"/>
              <a:t>QSR NVIVO</a:t>
            </a:r>
          </a:p>
          <a:p>
            <a:pPr lvl="1"/>
            <a:r>
              <a:rPr lang="en-US" sz="2400" dirty="0" smtClean="0"/>
              <a:t>Free</a:t>
            </a:r>
          </a:p>
          <a:p>
            <a:pPr lvl="2"/>
            <a:r>
              <a:rPr lang="en-US" sz="2000" dirty="0" smtClean="0"/>
              <a:t>Weft QDA (http://www.pressure.to/qda/)</a:t>
            </a:r>
          </a:p>
          <a:p>
            <a:endParaRPr lang="en-US" sz="29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Analyze primary studies (con.)</a:t>
            </a:r>
            <a:endParaRPr lang="en-US" dirty="0"/>
          </a:p>
        </p:txBody>
      </p:sp>
      <p:pic>
        <p:nvPicPr>
          <p:cNvPr id="12" name="Picture 11" descr="we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8581725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600" b="1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Report on the results</a:t>
            </a:r>
            <a:endParaRPr lang="en-US" dirty="0"/>
          </a:p>
        </p:txBody>
      </p:sp>
      <p:pic>
        <p:nvPicPr>
          <p:cNvPr id="5" name="Picture 4" descr="0.28922500 13199943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676400"/>
            <a:ext cx="59436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Overview</a:t>
            </a:r>
            <a:endParaRPr lang="en-US" dirty="0"/>
          </a:p>
        </p:txBody>
      </p:sp>
      <p:pic>
        <p:nvPicPr>
          <p:cNvPr id="6" name="Picture 5" descr="ste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524000"/>
            <a:ext cx="6980123" cy="501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</a:rPr>
              <a:t>Types of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en-GB" b="1" i="1" dirty="0" smtClean="0"/>
              <a:t>Narrative reviews</a:t>
            </a:r>
            <a:r>
              <a:rPr lang="en-GB" i="1" dirty="0" smtClean="0"/>
              <a:t>: </a:t>
            </a:r>
          </a:p>
          <a:p>
            <a:pPr lvl="1">
              <a:spcBef>
                <a:spcPct val="50000"/>
              </a:spcBef>
            </a:pPr>
            <a:r>
              <a:rPr lang="en-GB" i="1" dirty="0" smtClean="0"/>
              <a:t>Summaries of research that lack explicit descriptions of systematic methods </a:t>
            </a:r>
          </a:p>
          <a:p>
            <a:pPr>
              <a:spcBef>
                <a:spcPct val="50000"/>
              </a:spcBef>
            </a:pPr>
            <a:r>
              <a:rPr lang="en-GB" b="1" i="1" dirty="0" smtClean="0"/>
              <a:t>Systematic reviews: </a:t>
            </a:r>
          </a:p>
          <a:p>
            <a:pPr lvl="1">
              <a:spcBef>
                <a:spcPct val="50000"/>
              </a:spcBef>
            </a:pPr>
            <a:r>
              <a:rPr lang="en-GB" i="1" dirty="0" smtClean="0"/>
              <a:t>Use explicit and rigorous methods to identify, critically appraise, and synthesize relevant studies </a:t>
            </a:r>
          </a:p>
          <a:p>
            <a:pPr>
              <a:spcBef>
                <a:spcPct val="50000"/>
              </a:spcBef>
            </a:pPr>
            <a:endParaRPr lang="en-GB" sz="1000" i="1" dirty="0" smtClean="0"/>
          </a:p>
          <a:p>
            <a:pPr>
              <a:spcBef>
                <a:spcPct val="50000"/>
              </a:spcBef>
            </a:pPr>
            <a:r>
              <a:rPr lang="en-GB" b="1" i="1" dirty="0" smtClean="0"/>
              <a:t>Meta-analysis: </a:t>
            </a:r>
            <a:r>
              <a:rPr lang="en-GB" i="1" dirty="0" smtClean="0"/>
              <a:t>quantitative review using statistical analyses</a:t>
            </a:r>
          </a:p>
          <a:p>
            <a:pPr>
              <a:spcBef>
                <a:spcPct val="50000"/>
              </a:spcBef>
            </a:pPr>
            <a:endParaRPr lang="en-GB" sz="1600" i="1" dirty="0" smtClean="0"/>
          </a:p>
          <a:p>
            <a:pPr>
              <a:spcBef>
                <a:spcPct val="50000"/>
              </a:spcBef>
            </a:pPr>
            <a:r>
              <a:rPr lang="en-GB" b="1" i="1" dirty="0" smtClean="0"/>
              <a:t>Meta-ethnography: </a:t>
            </a:r>
            <a:r>
              <a:rPr lang="en-GB" i="1" dirty="0" smtClean="0"/>
              <a:t>systematic review of qualitative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Systematic Reviews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8080C"/>
                </a:solidFill>
              </a:rPr>
              <a:t>You don’t have to be an “expert” to do one!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8080C"/>
                </a:solidFill>
              </a:rPr>
              <a:t>More </a:t>
            </a:r>
            <a:r>
              <a:rPr lang="en-US" sz="2400" b="1" dirty="0" smtClean="0">
                <a:solidFill>
                  <a:srgbClr val="08080C"/>
                </a:solidFill>
              </a:rPr>
              <a:t>objective</a:t>
            </a:r>
            <a:r>
              <a:rPr lang="en-US" sz="2400" dirty="0" smtClean="0">
                <a:solidFill>
                  <a:srgbClr val="08080C"/>
                </a:solidFill>
              </a:rPr>
              <a:t>, less prone to bias and error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8080C"/>
                </a:solidFill>
              </a:rPr>
              <a:t>Literature search is comprehensive, exhaustive and repeatable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8080C"/>
                </a:solidFill>
              </a:rPr>
              <a:t>Clear description of the methods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8080C"/>
                </a:solidFill>
              </a:rPr>
              <a:t>Explicit criteria for choosing studies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8080C"/>
                </a:solidFill>
              </a:rPr>
              <a:t>Includes assessment and discussion of quality of primary studies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8080C"/>
                </a:solidFill>
              </a:rPr>
              <a:t>Readers can replicate or verify the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Overview</a:t>
            </a:r>
            <a:endParaRPr lang="en-US" dirty="0"/>
          </a:p>
        </p:txBody>
      </p:sp>
      <p:pic>
        <p:nvPicPr>
          <p:cNvPr id="6" name="Picture 5" descr="ste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524000"/>
            <a:ext cx="6980123" cy="501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600" b="1" dirty="0" smtClean="0">
                <a:latin typeface="Arial" pitchFamily="34" charset="0"/>
                <a:cs typeface="Arial" pitchFamily="34" charset="0"/>
              </a:rPr>
              <a:t>1. Formulate your research question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b="1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What are the existing approaches for user-friendly semantic content authoring?</a:t>
            </a:r>
          </a:p>
          <a:p>
            <a:pPr lvl="1"/>
            <a:r>
              <a:rPr lang="en-US" sz="1600" dirty="0" smtClean="0"/>
              <a:t>How to classify the existing approaches for semantic content authoring?</a:t>
            </a:r>
          </a:p>
          <a:p>
            <a:pPr lvl="1"/>
            <a:r>
              <a:rPr lang="en-US" sz="1600" dirty="0" smtClean="0"/>
              <a:t>What type of user interfaces are used by each approach?</a:t>
            </a:r>
          </a:p>
          <a:p>
            <a:pPr lvl="1"/>
            <a:r>
              <a:rPr lang="en-US" sz="1600" dirty="0" smtClean="0"/>
              <a:t>What are the features supported by the proposed user interfaces?</a:t>
            </a:r>
          </a:p>
          <a:p>
            <a:pPr lvl="1"/>
            <a:r>
              <a:rPr lang="en-US" sz="1600" dirty="0" smtClean="0"/>
              <a:t>What type of users are targeted in each approach?</a:t>
            </a:r>
          </a:p>
          <a:p>
            <a:pPr lvl="1"/>
            <a:r>
              <a:rPr lang="en-US" sz="1600" dirty="0" smtClean="0"/>
              <a:t>How is the user interface evaluated?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Establish a pilot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b="1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starting point:</a:t>
            </a:r>
          </a:p>
          <a:p>
            <a:pPr lvl="1"/>
            <a:r>
              <a:rPr lang="en-US" dirty="0" smtClean="0"/>
              <a:t>Do some pilot searches</a:t>
            </a:r>
          </a:p>
          <a:p>
            <a:pPr lvl="1"/>
            <a:r>
              <a:rPr lang="en-US" dirty="0" smtClean="0"/>
              <a:t>Get some relevant studies from an expert in the field</a:t>
            </a:r>
          </a:p>
        </p:txBody>
      </p:sp>
      <p:pic>
        <p:nvPicPr>
          <p:cNvPr id="5" name="Picture 4" descr="schol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3124199"/>
            <a:ext cx="4495800" cy="3677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600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Choose appropriate search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pilot studies</a:t>
            </a:r>
          </a:p>
          <a:p>
            <a:r>
              <a:rPr lang="en-US" dirty="0" smtClean="0"/>
              <a:t>Trial and Error</a:t>
            </a:r>
          </a:p>
          <a:p>
            <a:pPr lvl="1"/>
            <a:r>
              <a:rPr lang="en-GB" dirty="0" smtClean="0"/>
              <a:t>Not too broad (‘scope creep’)</a:t>
            </a:r>
          </a:p>
          <a:p>
            <a:pPr lvl="1"/>
            <a:r>
              <a:rPr lang="en-GB" dirty="0" smtClean="0"/>
              <a:t>Not too narrow (‘empty net’)</a:t>
            </a:r>
            <a:endParaRPr lang="en-GB" sz="800" dirty="0" smtClean="0"/>
          </a:p>
          <a:p>
            <a:pPr lvl="1"/>
            <a:r>
              <a:rPr lang="en-GB" dirty="0" smtClean="0"/>
              <a:t>Think of all possibly synonyms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algn="ctr">
              <a:buNone/>
            </a:pPr>
            <a:r>
              <a:rPr lang="en-US" dirty="0" smtClean="0"/>
              <a:t>1 AND 2 AND 3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 smtClean="0"/>
              <a:t>"semantic" OR "linked data" OR "web of data" OR "data web"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 smtClean="0"/>
              <a:t>"content" OR "web page" OR "document"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 smtClean="0"/>
              <a:t>"authoring" OR "annotating" OR "annotation" OR "annotate" OR "enrich" OR "edit"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Conduct the search and collect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list of relevant data sources</a:t>
            </a:r>
          </a:p>
          <a:p>
            <a:pPr lvl="1"/>
            <a:r>
              <a:rPr lang="en-US" sz="2400" dirty="0" smtClean="0"/>
              <a:t>Commonly used data sources:</a:t>
            </a:r>
          </a:p>
          <a:p>
            <a:pPr lvl="2"/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ACM Digital Library</a:t>
            </a:r>
          </a:p>
          <a:p>
            <a:pPr lvl="2"/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IEEE </a:t>
            </a:r>
            <a:r>
              <a:rPr lang="en-US" sz="2100" dirty="0" err="1" smtClean="0">
                <a:solidFill>
                  <a:schemeClr val="accent6">
                    <a:lumMod val="50000"/>
                  </a:schemeClr>
                </a:solidFill>
              </a:rPr>
              <a:t>Xplore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 Digital Library</a:t>
            </a:r>
          </a:p>
          <a:p>
            <a:pPr lvl="2"/>
            <a:r>
              <a:rPr lang="en-US" sz="2100" dirty="0" err="1" smtClean="0">
                <a:solidFill>
                  <a:schemeClr val="accent6">
                    <a:lumMod val="50000"/>
                  </a:schemeClr>
                </a:solidFill>
              </a:rPr>
              <a:t>ScienceDirect</a:t>
            </a:r>
            <a:endParaRPr lang="en-US" sz="21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sz="2100" dirty="0" err="1" smtClean="0">
                <a:solidFill>
                  <a:schemeClr val="accent6">
                    <a:lumMod val="50000"/>
                  </a:schemeClr>
                </a:solidFill>
              </a:rPr>
              <a:t>SpringerLink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</a:p>
          <a:p>
            <a:pPr lvl="2"/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	ISI Web of Sciences</a:t>
            </a:r>
          </a:p>
          <a:p>
            <a:pPr lvl="2"/>
            <a:endParaRPr lang="en-US" sz="21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/>
              <a:t>Adapt your query to each data source API</a:t>
            </a:r>
          </a:p>
          <a:p>
            <a:r>
              <a:rPr lang="en-US" sz="2800" dirty="0" smtClean="0"/>
              <a:t>Download citations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600" b="1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Select relevant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your inclusion and exclusion criteria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</a:rPr>
              <a:t>Include</a:t>
            </a:r>
          </a:p>
          <a:p>
            <a:pPr lvl="2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A study that focuses on semantic content authoring.</a:t>
            </a:r>
          </a:p>
          <a:p>
            <a:pPr lvl="2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A study that either proposes a user interface or a set of user interface features for the purpose of semantic content authoring.</a:t>
            </a:r>
          </a:p>
          <a:p>
            <a:pPr lvl="1"/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</a:rPr>
              <a:t>Exclude</a:t>
            </a:r>
          </a:p>
          <a:p>
            <a:pPr lvl="2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A study that does not focus on semantic content authoring but only mentions it for the purpose of data integration.</a:t>
            </a:r>
          </a:p>
          <a:p>
            <a:pPr lvl="2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A study that does not propose any user interface (or user interface feature) for semantic content authoring but only a method, approach or algorithm for semantic annotation.</a:t>
            </a:r>
          </a:p>
          <a:p>
            <a:pPr lvl="2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A study that is not about Web-based content authoring (e.g. It is about semantic authoring in word processors like Latex).</a:t>
            </a:r>
          </a:p>
          <a:p>
            <a:pPr lvl="2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A study that is only about the ontology authoring or ontology annotation (e.g. by using the natural language).</a:t>
            </a:r>
          </a:p>
          <a:p>
            <a:pPr lvl="2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A study that does not discuss textual Web content authoring but image, audio or video annotation.</a:t>
            </a:r>
          </a:p>
          <a:p>
            <a:pPr lvl="2"/>
            <a:endParaRPr lang="en-US" sz="13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1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US" sz="21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359</TotalTime>
  <Words>647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Slide 1</vt:lpstr>
      <vt:lpstr>Types of reviews</vt:lpstr>
      <vt:lpstr>Advantages of Systematic Reviews</vt:lpstr>
      <vt:lpstr>Steps Overview</vt:lpstr>
      <vt:lpstr>1. Formulate your research question </vt:lpstr>
      <vt:lpstr>2. Establish a pilot  </vt:lpstr>
      <vt:lpstr>3. Choose appropriate search keywords</vt:lpstr>
      <vt:lpstr>4. Conduct the search and collect studies</vt:lpstr>
      <vt:lpstr>5. Select relevant studies</vt:lpstr>
      <vt:lpstr>5. Select relevant studies (con.)</vt:lpstr>
      <vt:lpstr>6. Analyze primary studies</vt:lpstr>
      <vt:lpstr>6. Analyze primary studies (con.)</vt:lpstr>
      <vt:lpstr>7. Report on the results</vt:lpstr>
      <vt:lpstr>Steps Overview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52</cp:revision>
  <dcterms:created xsi:type="dcterms:W3CDTF">2011-10-11T07:17:11Z</dcterms:created>
  <dcterms:modified xsi:type="dcterms:W3CDTF">2011-10-30T18:49:36Z</dcterms:modified>
</cp:coreProperties>
</file>