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302" r:id="rId2"/>
    <p:sldId id="304" r:id="rId3"/>
    <p:sldId id="338" r:id="rId4"/>
    <p:sldId id="339" r:id="rId5"/>
    <p:sldId id="305" r:id="rId6"/>
    <p:sldId id="306" r:id="rId7"/>
    <p:sldId id="30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6" r:id="rId24"/>
    <p:sldId id="327" r:id="rId25"/>
    <p:sldId id="324" r:id="rId26"/>
    <p:sldId id="325" r:id="rId27"/>
    <p:sldId id="328" r:id="rId28"/>
    <p:sldId id="329" r:id="rId29"/>
    <p:sldId id="330" r:id="rId30"/>
    <p:sldId id="331" r:id="rId31"/>
    <p:sldId id="335" r:id="rId32"/>
    <p:sldId id="336" r:id="rId33"/>
    <p:sldId id="333" r:id="rId34"/>
    <p:sldId id="337" r:id="rId35"/>
  </p:sldIdLst>
  <p:sldSz cx="9144000" cy="5143500" type="screen16x9"/>
  <p:notesSz cx="6858000" cy="9144000"/>
  <p:embeddedFontLst>
    <p:embeddedFont>
      <p:font typeface="Cambay" panose="020B0604020202020204"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C8639644-01FA-4D5C-A704-01484B75C4AB}">
          <p14:sldIdLst>
            <p14:sldId id="302"/>
            <p14:sldId id="304"/>
            <p14:sldId id="338"/>
            <p14:sldId id="339"/>
            <p14:sldId id="305"/>
            <p14:sldId id="306"/>
            <p14:sldId id="307"/>
            <p14:sldId id="309"/>
            <p14:sldId id="310"/>
            <p14:sldId id="311"/>
            <p14:sldId id="312"/>
            <p14:sldId id="313"/>
            <p14:sldId id="314"/>
            <p14:sldId id="315"/>
            <p14:sldId id="316"/>
            <p14:sldId id="317"/>
            <p14:sldId id="318"/>
            <p14:sldId id="319"/>
            <p14:sldId id="320"/>
            <p14:sldId id="321"/>
            <p14:sldId id="322"/>
            <p14:sldId id="323"/>
            <p14:sldId id="326"/>
            <p14:sldId id="327"/>
            <p14:sldId id="324"/>
            <p14:sldId id="325"/>
            <p14:sldId id="328"/>
            <p14:sldId id="329"/>
            <p14:sldId id="330"/>
            <p14:sldId id="331"/>
            <p14:sldId id="335"/>
            <p14:sldId id="336"/>
            <p14:sldId id="333"/>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C8E70-8ACE-41FD-B498-7B1161C6D9CB}" v="1" dt="2025-08-21T06:37:35.355"/>
  </p1510:revLst>
</p1510:revInfo>
</file>

<file path=ppt/tableStyles.xml><?xml version="1.0" encoding="utf-8"?>
<a:tblStyleLst xmlns:a="http://schemas.openxmlformats.org/drawingml/2006/main" def="{08CC45DA-57DE-42EF-8F54-9855AC223001}">
  <a:tblStyle styleId="{08CC45DA-57DE-42EF-8F54-9855AC2230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N RAJU" userId="84aea24d3df412ac" providerId="LiveId" clId="{0AEC8E70-8ACE-41FD-B498-7B1161C6D9CB}"/>
    <pc:docChg chg="undo custSel modSld">
      <pc:chgData name="SALMAN RAJU" userId="84aea24d3df412ac" providerId="LiveId" clId="{0AEC8E70-8ACE-41FD-B498-7B1161C6D9CB}" dt="2025-08-21T06:44:17.676" v="38" actId="1076"/>
      <pc:docMkLst>
        <pc:docMk/>
      </pc:docMkLst>
      <pc:sldChg chg="modSp mod modTransition">
        <pc:chgData name="SALMAN RAJU" userId="84aea24d3df412ac" providerId="LiveId" clId="{0AEC8E70-8ACE-41FD-B498-7B1161C6D9CB}" dt="2025-08-21T06:37:49.612" v="35" actId="1440"/>
        <pc:sldMkLst>
          <pc:docMk/>
          <pc:sldMk cId="1458261013" sldId="302"/>
        </pc:sldMkLst>
        <pc:spChg chg="mod">
          <ac:chgData name="SALMAN RAJU" userId="84aea24d3df412ac" providerId="LiveId" clId="{0AEC8E70-8ACE-41FD-B498-7B1161C6D9CB}" dt="2025-08-21T06:37:22.630" v="31" actId="1076"/>
          <ac:spMkLst>
            <pc:docMk/>
            <pc:sldMk cId="1458261013" sldId="302"/>
            <ac:spMk id="2" creationId="{ADD8F288-AE05-E96A-061A-DF3336C34753}"/>
          </ac:spMkLst>
        </pc:spChg>
        <pc:spChg chg="mod">
          <ac:chgData name="SALMAN RAJU" userId="84aea24d3df412ac" providerId="LiveId" clId="{0AEC8E70-8ACE-41FD-B498-7B1161C6D9CB}" dt="2025-08-21T06:37:14.640" v="30" actId="1076"/>
          <ac:spMkLst>
            <pc:docMk/>
            <pc:sldMk cId="1458261013" sldId="302"/>
            <ac:spMk id="4" creationId="{C78F6EC5-6BD9-A59D-5F98-B52454B95221}"/>
          </ac:spMkLst>
        </pc:spChg>
        <pc:picChg chg="mod">
          <ac:chgData name="SALMAN RAJU" userId="84aea24d3df412ac" providerId="LiveId" clId="{0AEC8E70-8ACE-41FD-B498-7B1161C6D9CB}" dt="2025-08-21T06:37:49.612" v="35" actId="1440"/>
          <ac:picMkLst>
            <pc:docMk/>
            <pc:sldMk cId="1458261013" sldId="302"/>
            <ac:picMk id="3" creationId="{11FC10B4-3BD7-5F49-4599-FD228EBA693C}"/>
          </ac:picMkLst>
        </pc:picChg>
      </pc:sldChg>
      <pc:sldChg chg="addSp delSp modSp mod">
        <pc:chgData name="SALMAN RAJU" userId="84aea24d3df412ac" providerId="LiveId" clId="{0AEC8E70-8ACE-41FD-B498-7B1161C6D9CB}" dt="2025-08-21T06:44:17.676" v="38" actId="1076"/>
        <pc:sldMkLst>
          <pc:docMk/>
          <pc:sldMk cId="1727592082" sldId="315"/>
        </pc:sldMkLst>
        <pc:picChg chg="add mod">
          <ac:chgData name="SALMAN RAJU" userId="84aea24d3df412ac" providerId="LiveId" clId="{0AEC8E70-8ACE-41FD-B498-7B1161C6D9CB}" dt="2025-08-21T06:35:58.340" v="17" actId="14100"/>
          <ac:picMkLst>
            <pc:docMk/>
            <pc:sldMk cId="1727592082" sldId="315"/>
            <ac:picMk id="5" creationId="{D75A4901-8361-DF1E-E6C6-FE59EEED881F}"/>
          </ac:picMkLst>
        </pc:picChg>
        <pc:picChg chg="del">
          <ac:chgData name="SALMAN RAJU" userId="84aea24d3df412ac" providerId="LiveId" clId="{0AEC8E70-8ACE-41FD-B498-7B1161C6D9CB}" dt="2025-08-21T06:35:50.621" v="14" actId="478"/>
          <ac:picMkLst>
            <pc:docMk/>
            <pc:sldMk cId="1727592082" sldId="315"/>
            <ac:picMk id="6" creationId="{FE5508C1-918C-7718-3813-56F2D80B5C44}"/>
          </ac:picMkLst>
        </pc:picChg>
        <pc:picChg chg="del">
          <ac:chgData name="SALMAN RAJU" userId="84aea24d3df412ac" providerId="LiveId" clId="{0AEC8E70-8ACE-41FD-B498-7B1161C6D9CB}" dt="2025-08-21T06:36:00.674" v="18" actId="478"/>
          <ac:picMkLst>
            <pc:docMk/>
            <pc:sldMk cId="1727592082" sldId="315"/>
            <ac:picMk id="8" creationId="{4E6F4D83-8FAF-42D6-A23C-270F42F7BD71}"/>
          </ac:picMkLst>
        </pc:picChg>
        <pc:picChg chg="add mod">
          <ac:chgData name="SALMAN RAJU" userId="84aea24d3df412ac" providerId="LiveId" clId="{0AEC8E70-8ACE-41FD-B498-7B1161C6D9CB}" dt="2025-08-21T06:44:17.676" v="38" actId="1076"/>
          <ac:picMkLst>
            <pc:docMk/>
            <pc:sldMk cId="1727592082" sldId="315"/>
            <ac:picMk id="9" creationId="{1BFA4557-7FD4-0177-0C11-B6B02DF09A6C}"/>
          </ac:picMkLst>
        </pc:picChg>
      </pc:sldChg>
      <pc:sldChg chg="modSp mod">
        <pc:chgData name="SALMAN RAJU" userId="84aea24d3df412ac" providerId="LiveId" clId="{0AEC8E70-8ACE-41FD-B498-7B1161C6D9CB}" dt="2025-08-21T06:34:15.284" v="13" actId="14100"/>
        <pc:sldMkLst>
          <pc:docMk/>
          <pc:sldMk cId="1055507380" sldId="339"/>
        </pc:sldMkLst>
        <pc:picChg chg="mod">
          <ac:chgData name="SALMAN RAJU" userId="84aea24d3df412ac" providerId="LiveId" clId="{0AEC8E70-8ACE-41FD-B498-7B1161C6D9CB}" dt="2025-08-21T06:34:15.284" v="13" actId="14100"/>
          <ac:picMkLst>
            <pc:docMk/>
            <pc:sldMk cId="1055507380" sldId="339"/>
            <ac:picMk id="8" creationId="{721A2AC8-59B9-215E-1628-58E7AE6A61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a:extLst>
            <a:ext uri="{FF2B5EF4-FFF2-40B4-BE49-F238E27FC236}">
              <a16:creationId xmlns:a16="http://schemas.microsoft.com/office/drawing/2014/main" id="{C2060D39-833A-9FEB-1897-EA88B5136E80}"/>
            </a:ext>
          </a:extLst>
        </p:cNvPr>
        <p:cNvGrpSpPr/>
        <p:nvPr/>
      </p:nvGrpSpPr>
      <p:grpSpPr>
        <a:xfrm>
          <a:off x="0" y="0"/>
          <a:ext cx="0" cy="0"/>
          <a:chOff x="0" y="0"/>
          <a:chExt cx="0" cy="0"/>
        </a:xfrm>
      </p:grpSpPr>
      <p:sp>
        <p:nvSpPr>
          <p:cNvPr id="838" name="Google Shape;838;g99f2f57a71_0_0:notes">
            <a:extLst>
              <a:ext uri="{FF2B5EF4-FFF2-40B4-BE49-F238E27FC236}">
                <a16:creationId xmlns:a16="http://schemas.microsoft.com/office/drawing/2014/main" id="{982DCFBE-46E3-5C2F-BB35-0AC6B6FAE3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99f2f57a71_0_0:notes">
            <a:extLst>
              <a:ext uri="{FF2B5EF4-FFF2-40B4-BE49-F238E27FC236}">
                <a16:creationId xmlns:a16="http://schemas.microsoft.com/office/drawing/2014/main" id="{47CFAFAD-E7DC-2E33-FB5F-17EDA7F34A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8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096771" y="430596"/>
            <a:ext cx="668263" cy="217597"/>
            <a:chOff x="-668239" y="4338844"/>
            <a:chExt cx="298478" cy="97194"/>
          </a:xfrm>
        </p:grpSpPr>
        <p:sp>
          <p:nvSpPr>
            <p:cNvPr id="10" name="Google Shape;10;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5130925" y="291500"/>
            <a:ext cx="356700" cy="35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4572000" y="1112150"/>
            <a:ext cx="4029300" cy="2443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4572000" y="3555550"/>
            <a:ext cx="40293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p:nvPr/>
        </p:nvSpPr>
        <p:spPr>
          <a:xfrm>
            <a:off x="616700" y="134700"/>
            <a:ext cx="404700" cy="4047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4898" y="4536250"/>
            <a:ext cx="211800" cy="21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4930121" y="4536259"/>
            <a:ext cx="668263" cy="356672"/>
            <a:chOff x="6613421" y="4558496"/>
            <a:chExt cx="668263" cy="356672"/>
          </a:xfrm>
        </p:grpSpPr>
        <p:grpSp>
          <p:nvGrpSpPr>
            <p:cNvPr id="26" name="Google Shape;26;p2"/>
            <p:cNvGrpSpPr/>
            <p:nvPr/>
          </p:nvGrpSpPr>
          <p:grpSpPr>
            <a:xfrm>
              <a:off x="6613421" y="4697571"/>
              <a:ext cx="668263" cy="217597"/>
              <a:chOff x="-668239" y="4338844"/>
              <a:chExt cx="298478" cy="97194"/>
            </a:xfrm>
          </p:grpSpPr>
          <p:sp>
            <p:nvSpPr>
              <p:cNvPr id="27" name="Google Shape;27;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6613421" y="4558496"/>
              <a:ext cx="668263" cy="217597"/>
              <a:chOff x="-668239" y="4338844"/>
              <a:chExt cx="298478" cy="97194"/>
            </a:xfrm>
          </p:grpSpPr>
          <p:sp>
            <p:nvSpPr>
              <p:cNvPr id="38" name="Google Shape;38;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2"/>
          <p:cNvSpPr/>
          <p:nvPr/>
        </p:nvSpPr>
        <p:spPr>
          <a:xfrm>
            <a:off x="8305650" y="4478838"/>
            <a:ext cx="250500" cy="250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89" name="Google Shape;89;p4"/>
          <p:cNvSpPr/>
          <p:nvPr/>
        </p:nvSpPr>
        <p:spPr>
          <a:xfrm>
            <a:off x="8470975" y="4401750"/>
            <a:ext cx="404700" cy="4047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4"/>
          <p:cNvGrpSpPr/>
          <p:nvPr/>
        </p:nvGrpSpPr>
        <p:grpSpPr>
          <a:xfrm rot="-5400000">
            <a:off x="33971" y="430596"/>
            <a:ext cx="668263" cy="217597"/>
            <a:chOff x="-668239" y="4338844"/>
            <a:chExt cx="298478" cy="97194"/>
          </a:xfrm>
        </p:grpSpPr>
        <p:sp>
          <p:nvSpPr>
            <p:cNvPr id="91" name="Google Shape;91;p4"/>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4"/>
          <p:cNvSpPr/>
          <p:nvPr/>
        </p:nvSpPr>
        <p:spPr>
          <a:xfrm>
            <a:off x="8424000" y="148325"/>
            <a:ext cx="296700" cy="29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65750" y="3738450"/>
            <a:ext cx="260100" cy="26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1"/>
        <p:cNvGrpSpPr/>
        <p:nvPr/>
      </p:nvGrpSpPr>
      <p:grpSpPr>
        <a:xfrm>
          <a:off x="0" y="0"/>
          <a:ext cx="0" cy="0"/>
          <a:chOff x="0" y="0"/>
          <a:chExt cx="0" cy="0"/>
        </a:xfrm>
      </p:grpSpPr>
      <p:grpSp>
        <p:nvGrpSpPr>
          <p:cNvPr id="752" name="Google Shape;752;p25"/>
          <p:cNvGrpSpPr/>
          <p:nvPr/>
        </p:nvGrpSpPr>
        <p:grpSpPr>
          <a:xfrm rot="10800000" flipH="1">
            <a:off x="332345" y="66827"/>
            <a:ext cx="8479311" cy="4795729"/>
            <a:chOff x="545450" y="1062300"/>
            <a:chExt cx="6621875" cy="3745200"/>
          </a:xfrm>
        </p:grpSpPr>
        <p:sp>
          <p:nvSpPr>
            <p:cNvPr id="753" name="Google Shape;753;p25"/>
            <p:cNvSpPr/>
            <p:nvPr/>
          </p:nvSpPr>
          <p:spPr>
            <a:xfrm>
              <a:off x="649375" y="1062300"/>
              <a:ext cx="6418925" cy="3367375"/>
            </a:xfrm>
            <a:custGeom>
              <a:avLst/>
              <a:gdLst/>
              <a:ahLst/>
              <a:cxnLst/>
              <a:rect l="l" t="t" r="r" b="b"/>
              <a:pathLst>
                <a:path w="256757" h="134695" fill="none" extrusionOk="0">
                  <a:moveTo>
                    <a:pt x="1321" y="91248"/>
                  </a:moveTo>
                  <a:cubicBezTo>
                    <a:pt x="1" y="80970"/>
                    <a:pt x="340" y="64769"/>
                    <a:pt x="35651" y="37345"/>
                  </a:cubicBezTo>
                  <a:cubicBezTo>
                    <a:pt x="70979" y="9903"/>
                    <a:pt x="99741" y="750"/>
                    <a:pt x="130484" y="375"/>
                  </a:cubicBezTo>
                  <a:cubicBezTo>
                    <a:pt x="161227" y="0"/>
                    <a:pt x="200499" y="24373"/>
                    <a:pt x="225336" y="55241"/>
                  </a:cubicBezTo>
                  <a:cubicBezTo>
                    <a:pt x="250208" y="86109"/>
                    <a:pt x="256757" y="99063"/>
                    <a:pt x="242358" y="110874"/>
                  </a:cubicBezTo>
                  <a:cubicBezTo>
                    <a:pt x="227959" y="122686"/>
                    <a:pt x="185457" y="134123"/>
                    <a:pt x="101062" y="132589"/>
                  </a:cubicBezTo>
                  <a:cubicBezTo>
                    <a:pt x="45785" y="134694"/>
                    <a:pt x="5104" y="108912"/>
                    <a:pt x="1321" y="91248"/>
                  </a:cubicBezTo>
                  <a:close/>
                </a:path>
              </a:pathLst>
            </a:custGeom>
            <a:noFill/>
            <a:ln w="19050" cap="flat" cmpd="sng">
              <a:solidFill>
                <a:srgbClr val="E6C23E"/>
              </a:solidFill>
              <a:prstDash val="dash"/>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5095775" y="1242500"/>
              <a:ext cx="2071550" cy="1682600"/>
            </a:xfrm>
            <a:custGeom>
              <a:avLst/>
              <a:gdLst/>
              <a:ahLst/>
              <a:cxnLst/>
              <a:rect l="l" t="t" r="r" b="b"/>
              <a:pathLst>
                <a:path w="82862" h="67304" extrusionOk="0">
                  <a:moveTo>
                    <a:pt x="0" y="1"/>
                  </a:moveTo>
                  <a:cubicBezTo>
                    <a:pt x="21019" y="10938"/>
                    <a:pt x="41538" y="27835"/>
                    <a:pt x="56990" y="47016"/>
                  </a:cubicBezTo>
                  <a:cubicBezTo>
                    <a:pt x="63199" y="54724"/>
                    <a:pt x="68373" y="61415"/>
                    <a:pt x="72459" y="67303"/>
                  </a:cubicBezTo>
                  <a:cubicBezTo>
                    <a:pt x="82862" y="44964"/>
                    <a:pt x="77955" y="28317"/>
                    <a:pt x="65929" y="18450"/>
                  </a:cubicBezTo>
                  <a:cubicBezTo>
                    <a:pt x="55794" y="10135"/>
                    <a:pt x="36881" y="3337"/>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46425" y="4418500"/>
              <a:ext cx="2837000" cy="389000"/>
            </a:xfrm>
            <a:custGeom>
              <a:avLst/>
              <a:gdLst/>
              <a:ahLst/>
              <a:cxnLst/>
              <a:rect l="l" t="t" r="r" b="b"/>
              <a:pathLst>
                <a:path w="113480" h="15560" extrusionOk="0">
                  <a:moveTo>
                    <a:pt x="113480" y="0"/>
                  </a:moveTo>
                  <a:lnTo>
                    <a:pt x="113480" y="0"/>
                  </a:lnTo>
                  <a:cubicBezTo>
                    <a:pt x="92961" y="2926"/>
                    <a:pt x="67142" y="4729"/>
                    <a:pt x="35240" y="4729"/>
                  </a:cubicBezTo>
                  <a:cubicBezTo>
                    <a:pt x="29994" y="4729"/>
                    <a:pt x="24588" y="4675"/>
                    <a:pt x="19003" y="4568"/>
                  </a:cubicBezTo>
                  <a:cubicBezTo>
                    <a:pt x="16683" y="4657"/>
                    <a:pt x="14382" y="4711"/>
                    <a:pt x="12098" y="4711"/>
                  </a:cubicBezTo>
                  <a:cubicBezTo>
                    <a:pt x="7976" y="4711"/>
                    <a:pt x="3944" y="4568"/>
                    <a:pt x="0" y="4300"/>
                  </a:cubicBezTo>
                  <a:lnTo>
                    <a:pt x="0" y="4300"/>
                  </a:lnTo>
                  <a:cubicBezTo>
                    <a:pt x="16951" y="12187"/>
                    <a:pt x="32849" y="15523"/>
                    <a:pt x="51209" y="15559"/>
                  </a:cubicBezTo>
                  <a:lnTo>
                    <a:pt x="51459" y="15559"/>
                  </a:lnTo>
                  <a:cubicBezTo>
                    <a:pt x="75154" y="15559"/>
                    <a:pt x="95530" y="10135"/>
                    <a:pt x="11348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545450" y="1230025"/>
              <a:ext cx="1922575" cy="1418500"/>
            </a:xfrm>
            <a:custGeom>
              <a:avLst/>
              <a:gdLst/>
              <a:ahLst/>
              <a:cxnLst/>
              <a:rect l="l" t="t" r="r" b="b"/>
              <a:pathLst>
                <a:path w="76903" h="56740" extrusionOk="0">
                  <a:moveTo>
                    <a:pt x="76902" y="0"/>
                  </a:moveTo>
                  <a:lnTo>
                    <a:pt x="76902" y="0"/>
                  </a:lnTo>
                  <a:cubicBezTo>
                    <a:pt x="33170" y="1160"/>
                    <a:pt x="22839" y="8386"/>
                    <a:pt x="22839" y="8386"/>
                  </a:cubicBezTo>
                  <a:cubicBezTo>
                    <a:pt x="18289" y="10474"/>
                    <a:pt x="14703" y="13204"/>
                    <a:pt x="11902" y="16076"/>
                  </a:cubicBezTo>
                  <a:cubicBezTo>
                    <a:pt x="11795" y="16166"/>
                    <a:pt x="11670" y="16255"/>
                    <a:pt x="11563" y="16344"/>
                  </a:cubicBezTo>
                  <a:cubicBezTo>
                    <a:pt x="8779" y="19181"/>
                    <a:pt x="6602" y="22500"/>
                    <a:pt x="4925" y="26033"/>
                  </a:cubicBezTo>
                  <a:cubicBezTo>
                    <a:pt x="3194" y="29601"/>
                    <a:pt x="2606" y="32153"/>
                    <a:pt x="2606" y="32153"/>
                  </a:cubicBezTo>
                  <a:lnTo>
                    <a:pt x="2623" y="32153"/>
                  </a:lnTo>
                  <a:cubicBezTo>
                    <a:pt x="1" y="41038"/>
                    <a:pt x="179" y="50370"/>
                    <a:pt x="2284" y="56740"/>
                  </a:cubicBezTo>
                  <a:cubicBezTo>
                    <a:pt x="7941" y="48639"/>
                    <a:pt x="17040" y="39147"/>
                    <a:pt x="31475" y="27924"/>
                  </a:cubicBezTo>
                  <a:cubicBezTo>
                    <a:pt x="47658" y="15363"/>
                    <a:pt x="62557" y="6316"/>
                    <a:pt x="769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5"/>
          <p:cNvGrpSpPr/>
          <p:nvPr/>
        </p:nvGrpSpPr>
        <p:grpSpPr>
          <a:xfrm rot="5400000">
            <a:off x="582536" y="4386475"/>
            <a:ext cx="261114" cy="907153"/>
            <a:chOff x="337386" y="4188663"/>
            <a:chExt cx="261114" cy="907153"/>
          </a:xfrm>
        </p:grpSpPr>
        <p:sp>
          <p:nvSpPr>
            <p:cNvPr id="758" name="Google Shape;758;p25"/>
            <p:cNvSpPr/>
            <p:nvPr/>
          </p:nvSpPr>
          <p:spPr>
            <a:xfrm rot="5400000">
              <a:off x="529199" y="4188663"/>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rot="5400000">
              <a:off x="529199" y="4467931"/>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rot="5400000">
              <a:off x="529199" y="4747244"/>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rot="5400000">
              <a:off x="337386" y="4467957"/>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rot="5400000">
              <a:off x="337386" y="4747220"/>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rot="5400000">
              <a:off x="337386" y="5026516"/>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5"/>
          <p:cNvSpPr/>
          <p:nvPr/>
        </p:nvSpPr>
        <p:spPr>
          <a:xfrm>
            <a:off x="493800" y="358950"/>
            <a:ext cx="360900" cy="36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8624375" y="4474050"/>
            <a:ext cx="260100" cy="26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25"/>
          <p:cNvGrpSpPr/>
          <p:nvPr/>
        </p:nvGrpSpPr>
        <p:grpSpPr>
          <a:xfrm rot="-5400000">
            <a:off x="8461221" y="430596"/>
            <a:ext cx="668263" cy="217597"/>
            <a:chOff x="-668239" y="4338844"/>
            <a:chExt cx="298478" cy="97194"/>
          </a:xfrm>
        </p:grpSpPr>
        <p:sp>
          <p:nvSpPr>
            <p:cNvPr id="767" name="Google Shape;767;p25"/>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7"/>
        <p:cNvGrpSpPr/>
        <p:nvPr/>
      </p:nvGrpSpPr>
      <p:grpSpPr>
        <a:xfrm>
          <a:off x="0" y="0"/>
          <a:ext cx="0" cy="0"/>
          <a:chOff x="0" y="0"/>
          <a:chExt cx="0" cy="0"/>
        </a:xfrm>
      </p:grpSpPr>
      <p:sp>
        <p:nvSpPr>
          <p:cNvPr id="778" name="Google Shape;778;p26"/>
          <p:cNvSpPr/>
          <p:nvPr/>
        </p:nvSpPr>
        <p:spPr>
          <a:xfrm>
            <a:off x="508198" y="4498200"/>
            <a:ext cx="211800" cy="21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26"/>
          <p:cNvGrpSpPr/>
          <p:nvPr/>
        </p:nvGrpSpPr>
        <p:grpSpPr>
          <a:xfrm>
            <a:off x="378971" y="361071"/>
            <a:ext cx="668263" cy="356672"/>
            <a:chOff x="6613421" y="4558496"/>
            <a:chExt cx="668263" cy="356672"/>
          </a:xfrm>
        </p:grpSpPr>
        <p:grpSp>
          <p:nvGrpSpPr>
            <p:cNvPr id="780" name="Google Shape;780;p26"/>
            <p:cNvGrpSpPr/>
            <p:nvPr/>
          </p:nvGrpSpPr>
          <p:grpSpPr>
            <a:xfrm>
              <a:off x="6613421" y="4697571"/>
              <a:ext cx="668263" cy="217597"/>
              <a:chOff x="-668239" y="4338844"/>
              <a:chExt cx="298478" cy="97194"/>
            </a:xfrm>
          </p:grpSpPr>
          <p:sp>
            <p:nvSpPr>
              <p:cNvPr id="781" name="Google Shape;781;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6"/>
            <p:cNvGrpSpPr/>
            <p:nvPr/>
          </p:nvGrpSpPr>
          <p:grpSpPr>
            <a:xfrm>
              <a:off x="6613421" y="4558496"/>
              <a:ext cx="668263" cy="217597"/>
              <a:chOff x="-668239" y="4338844"/>
              <a:chExt cx="298478" cy="97194"/>
            </a:xfrm>
          </p:grpSpPr>
          <p:sp>
            <p:nvSpPr>
              <p:cNvPr id="792" name="Google Shape;792;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802;p26"/>
          <p:cNvSpPr/>
          <p:nvPr/>
        </p:nvSpPr>
        <p:spPr>
          <a:xfrm>
            <a:off x="8424000" y="361050"/>
            <a:ext cx="356700" cy="35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8780698" y="1104350"/>
            <a:ext cx="211800" cy="21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26"/>
          <p:cNvGrpSpPr/>
          <p:nvPr/>
        </p:nvGrpSpPr>
        <p:grpSpPr>
          <a:xfrm rot="-5400000">
            <a:off x="8461221" y="4495296"/>
            <a:ext cx="668263" cy="217597"/>
            <a:chOff x="-668239" y="4338844"/>
            <a:chExt cx="298478" cy="97194"/>
          </a:xfrm>
        </p:grpSpPr>
        <p:sp>
          <p:nvSpPr>
            <p:cNvPr id="805" name="Google Shape;805;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Cambay"/>
              <a:buChar char="●"/>
              <a:defRPr>
                <a:solidFill>
                  <a:schemeClr val="lt2"/>
                </a:solidFill>
                <a:latin typeface="Cambay"/>
                <a:ea typeface="Cambay"/>
                <a:cs typeface="Cambay"/>
                <a:sym typeface="Cambay"/>
              </a:defRPr>
            </a:lvl1pPr>
            <a:lvl2pPr marL="914400" lvl="1"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2pPr>
            <a:lvl3pPr marL="1371600" lvl="2"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3pPr>
            <a:lvl4pPr marL="1828800" lvl="3"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4pPr>
            <a:lvl5pPr marL="2286000" lvl="4"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5pPr>
            <a:lvl6pPr marL="2743200" lvl="5"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6pPr>
            <a:lvl7pPr marL="3200400" lvl="6"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7pPr>
            <a:lvl8pPr marL="3657600" lvl="7"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8pPr>
            <a:lvl9pPr marL="4114800" lvl="8" indent="-317500">
              <a:lnSpc>
                <a:spcPct val="115000"/>
              </a:lnSpc>
              <a:spcBef>
                <a:spcPts val="1600"/>
              </a:spcBef>
              <a:spcAft>
                <a:spcPts val="1600"/>
              </a:spcAft>
              <a:buClr>
                <a:schemeClr val="lt2"/>
              </a:buClr>
              <a:buSzPts val="1400"/>
              <a:buFont typeface="Cambay"/>
              <a:buChar char="■"/>
              <a:defRPr>
                <a:solidFill>
                  <a:schemeClr val="lt2"/>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 id="214748367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7.jpeg"/></Relationships>
</file>

<file path=ppt/slides/_rels/slide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1.jpeg"/></Relationships>
</file>

<file path=ppt/slides/_rels/slide2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3.jpeg"/></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5.jpeg"/></Relationships>
</file>

<file path=ppt/slides/_rels/slide2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7.jpeg"/></Relationships>
</file>

<file path=ppt/slides/_rels/slide2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9.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1.jpeg"/></Relationships>
</file>

<file path=ppt/slides/_rels/slide3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3.jpeg"/></Relationships>
</file>

<file path=ppt/slides/_rels/slide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5.jpeg"/></Relationships>
</file>

<file path=ppt/slides/_rels/slide3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7.jpe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0">
          <a:extLst>
            <a:ext uri="{FF2B5EF4-FFF2-40B4-BE49-F238E27FC236}">
              <a16:creationId xmlns:a16="http://schemas.microsoft.com/office/drawing/2014/main" id="{A307FA76-08E2-0315-3ECA-24FD736C3249}"/>
            </a:ext>
          </a:extLst>
        </p:cNvPr>
        <p:cNvGrpSpPr/>
        <p:nvPr/>
      </p:nvGrpSpPr>
      <p:grpSpPr>
        <a:xfrm>
          <a:off x="0" y="0"/>
          <a:ext cx="0" cy="0"/>
          <a:chOff x="0" y="0"/>
          <a:chExt cx="0" cy="0"/>
        </a:xfrm>
      </p:grpSpPr>
      <p:sp>
        <p:nvSpPr>
          <p:cNvPr id="841" name="Google Shape;841;p31">
            <a:extLst>
              <a:ext uri="{FF2B5EF4-FFF2-40B4-BE49-F238E27FC236}">
                <a16:creationId xmlns:a16="http://schemas.microsoft.com/office/drawing/2014/main" id="{20F26A5C-3229-A21C-2C75-68F82B638E0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2" name="Google Shape;842;p31">
            <a:extLst>
              <a:ext uri="{FF2B5EF4-FFF2-40B4-BE49-F238E27FC236}">
                <a16:creationId xmlns:a16="http://schemas.microsoft.com/office/drawing/2014/main" id="{B64519D7-FA6B-8BC6-449D-2DC14F6DBB93}"/>
              </a:ext>
            </a:extLst>
          </p:cNvPr>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business card&#10;&#10;AI-generated content may be incorrect.">
            <a:extLst>
              <a:ext uri="{FF2B5EF4-FFF2-40B4-BE49-F238E27FC236}">
                <a16:creationId xmlns:a16="http://schemas.microsoft.com/office/drawing/2014/main" id="{11FC10B4-3BD7-5F49-4599-FD228EBA693C}"/>
              </a:ext>
            </a:extLst>
          </p:cNvPr>
          <p:cNvPicPr>
            <a:picLocks noChangeAspect="1"/>
          </p:cNvPicPr>
          <p:nvPr/>
        </p:nvPicPr>
        <p:blipFill>
          <a:blip r:embed="rId3">
            <a:alphaModFix/>
          </a:blip>
          <a:stretch>
            <a:fillRect/>
          </a:stretch>
        </p:blipFill>
        <p:spPr>
          <a:xfrm>
            <a:off x="0" y="0"/>
            <a:ext cx="9167854"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extBox 1">
            <a:extLst>
              <a:ext uri="{FF2B5EF4-FFF2-40B4-BE49-F238E27FC236}">
                <a16:creationId xmlns:a16="http://schemas.microsoft.com/office/drawing/2014/main" id="{ADD8F288-AE05-E96A-061A-DF3336C34753}"/>
              </a:ext>
            </a:extLst>
          </p:cNvPr>
          <p:cNvSpPr txBox="1"/>
          <p:nvPr/>
        </p:nvSpPr>
        <p:spPr>
          <a:xfrm>
            <a:off x="6270292" y="3786312"/>
            <a:ext cx="2190177" cy="1015663"/>
          </a:xfrm>
          <a:prstGeom prst="rect">
            <a:avLst/>
          </a:prstGeom>
          <a:noFill/>
        </p:spPr>
        <p:txBody>
          <a:bodyPr wrap="square" rtlCol="0">
            <a:spAutoFit/>
          </a:bodyPr>
          <a:lstStyle/>
          <a:p>
            <a:pPr algn="ctr"/>
            <a:r>
              <a:rPr lang="en-US" sz="2000" dirty="0"/>
              <a:t>B.KARTHIK</a:t>
            </a:r>
          </a:p>
          <a:p>
            <a:pPr algn="ctr"/>
            <a:r>
              <a:rPr lang="en-US" sz="2000" dirty="0"/>
              <a:t>S.JAIDEEP</a:t>
            </a:r>
          </a:p>
          <a:p>
            <a:pPr algn="ctr"/>
            <a:r>
              <a:rPr lang="en-US" sz="2000" dirty="0"/>
              <a:t>J.SALMAN </a:t>
            </a:r>
            <a:endParaRPr lang="en-IN" sz="2000" dirty="0"/>
          </a:p>
        </p:txBody>
      </p:sp>
      <p:sp>
        <p:nvSpPr>
          <p:cNvPr id="4" name="TextBox 3">
            <a:extLst>
              <a:ext uri="{FF2B5EF4-FFF2-40B4-BE49-F238E27FC236}">
                <a16:creationId xmlns:a16="http://schemas.microsoft.com/office/drawing/2014/main" id="{C78F6EC5-6BD9-A59D-5F98-B52454B95221}"/>
              </a:ext>
            </a:extLst>
          </p:cNvPr>
          <p:cNvSpPr txBox="1"/>
          <p:nvPr/>
        </p:nvSpPr>
        <p:spPr>
          <a:xfrm>
            <a:off x="5973621" y="3434963"/>
            <a:ext cx="2377440" cy="369332"/>
          </a:xfrm>
          <a:prstGeom prst="rect">
            <a:avLst/>
          </a:prstGeom>
          <a:noFill/>
        </p:spPr>
        <p:txBody>
          <a:bodyPr wrap="square" rtlCol="0">
            <a:spAutoFit/>
          </a:bodyPr>
          <a:lstStyle/>
          <a:p>
            <a:r>
              <a:rPr lang="en-IN" sz="1800" b="1" dirty="0"/>
              <a:t>     Group Members</a:t>
            </a:r>
            <a:r>
              <a:rPr lang="en-IN" b="1" dirty="0"/>
              <a:t>:</a:t>
            </a:r>
            <a:r>
              <a:rPr lang="en-IN" dirty="0"/>
              <a:t>​</a:t>
            </a:r>
          </a:p>
        </p:txBody>
      </p:sp>
    </p:spTree>
    <p:extLst>
      <p:ext uri="{BB962C8B-B14F-4D97-AF65-F5344CB8AC3E}">
        <p14:creationId xmlns:p14="http://schemas.microsoft.com/office/powerpoint/2010/main" val="1458261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82E7E-D8DC-F451-8CF5-2E76EAC651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DF68D9-3F73-191A-624D-66ADB5FDB8D5}"/>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BD2BB237-9851-1347-9CAC-505A9DACCE70}"/>
              </a:ext>
            </a:extLst>
          </p:cNvPr>
          <p:cNvSpPr txBox="1"/>
          <p:nvPr/>
        </p:nvSpPr>
        <p:spPr>
          <a:xfrm>
            <a:off x="1129085" y="246491"/>
            <a:ext cx="7227737" cy="369332"/>
          </a:xfrm>
          <a:prstGeom prst="rect">
            <a:avLst/>
          </a:prstGeom>
          <a:noFill/>
        </p:spPr>
        <p:txBody>
          <a:bodyPr wrap="square" rtlCol="0">
            <a:spAutoFit/>
          </a:bodyPr>
          <a:lstStyle/>
          <a:p>
            <a:r>
              <a:rPr lang="en-US" sz="1800" b="1"/>
              <a:t>2.Which customers have placed the highest number of orders?</a:t>
            </a:r>
            <a:endParaRPr lang="en-IN" sz="1800"/>
          </a:p>
        </p:txBody>
      </p:sp>
      <p:pic>
        <p:nvPicPr>
          <p:cNvPr id="5" name="Picture 4" descr="A screenshot of a computer code&#10;&#10;AI-generated content may be incorrect.">
            <a:extLst>
              <a:ext uri="{FF2B5EF4-FFF2-40B4-BE49-F238E27FC236}">
                <a16:creationId xmlns:a16="http://schemas.microsoft.com/office/drawing/2014/main" id="{D8F7405C-8F27-E2CB-3BA7-CFD7443873CF}"/>
              </a:ext>
            </a:extLst>
          </p:cNvPr>
          <p:cNvPicPr>
            <a:picLocks noChangeAspect="1"/>
          </p:cNvPicPr>
          <p:nvPr/>
        </p:nvPicPr>
        <p:blipFill>
          <a:blip r:embed="rId3"/>
          <a:stretch>
            <a:fillRect/>
          </a:stretch>
        </p:blipFill>
        <p:spPr>
          <a:xfrm>
            <a:off x="1036196" y="756078"/>
            <a:ext cx="4733925" cy="2295525"/>
          </a:xfrm>
          <a:prstGeom prst="rect">
            <a:avLst/>
          </a:prstGeom>
        </p:spPr>
      </p:pic>
      <p:pic>
        <p:nvPicPr>
          <p:cNvPr id="7" name="Picture 6" descr="A close up of a name&#10;&#10;AI-generated content may be incorrect.">
            <a:extLst>
              <a:ext uri="{FF2B5EF4-FFF2-40B4-BE49-F238E27FC236}">
                <a16:creationId xmlns:a16="http://schemas.microsoft.com/office/drawing/2014/main" id="{15432023-03AB-45A1-9FBE-57C2A6ED0374}"/>
              </a:ext>
            </a:extLst>
          </p:cNvPr>
          <p:cNvPicPr>
            <a:picLocks noChangeAspect="1"/>
          </p:cNvPicPr>
          <p:nvPr/>
        </p:nvPicPr>
        <p:blipFill>
          <a:blip r:embed="rId4"/>
          <a:stretch>
            <a:fillRect/>
          </a:stretch>
        </p:blipFill>
        <p:spPr>
          <a:xfrm>
            <a:off x="966042" y="3191858"/>
            <a:ext cx="5132608" cy="1358481"/>
          </a:xfrm>
          <a:prstGeom prst="rect">
            <a:avLst/>
          </a:prstGeom>
        </p:spPr>
      </p:pic>
    </p:spTree>
    <p:extLst>
      <p:ext uri="{BB962C8B-B14F-4D97-AF65-F5344CB8AC3E}">
        <p14:creationId xmlns:p14="http://schemas.microsoft.com/office/powerpoint/2010/main" val="208669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2B9F0-F7D0-65C3-DADB-5006741C2F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146D65-0E48-6588-9A7A-D966D2BAA27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B63AB9F3-42D1-86FB-0760-4F1A1A46803A}"/>
              </a:ext>
            </a:extLst>
          </p:cNvPr>
          <p:cNvSpPr txBox="1"/>
          <p:nvPr/>
        </p:nvSpPr>
        <p:spPr>
          <a:xfrm>
            <a:off x="1224501" y="373711"/>
            <a:ext cx="7084612" cy="369332"/>
          </a:xfrm>
          <a:prstGeom prst="rect">
            <a:avLst/>
          </a:prstGeom>
          <a:noFill/>
        </p:spPr>
        <p:txBody>
          <a:bodyPr wrap="square">
            <a:spAutoFit/>
          </a:bodyPr>
          <a:lstStyle/>
          <a:p>
            <a:r>
              <a:rPr lang="en-US" sz="1800" b="1"/>
              <a:t>3. What is the total and average purchase value per customer?</a:t>
            </a:r>
            <a:endParaRPr lang="en-IN" sz="1800"/>
          </a:p>
        </p:txBody>
      </p:sp>
      <p:pic>
        <p:nvPicPr>
          <p:cNvPr id="10" name="Picture 9" descr="A screenshot of a computer code&#10;&#10;AI-generated content may be incorrect.">
            <a:extLst>
              <a:ext uri="{FF2B5EF4-FFF2-40B4-BE49-F238E27FC236}">
                <a16:creationId xmlns:a16="http://schemas.microsoft.com/office/drawing/2014/main" id="{C50FAE5B-CE5D-A375-F83C-DF0F3A35F9E9}"/>
              </a:ext>
            </a:extLst>
          </p:cNvPr>
          <p:cNvPicPr>
            <a:picLocks noChangeAspect="1"/>
          </p:cNvPicPr>
          <p:nvPr/>
        </p:nvPicPr>
        <p:blipFill>
          <a:blip r:embed="rId3"/>
          <a:stretch>
            <a:fillRect/>
          </a:stretch>
        </p:blipFill>
        <p:spPr>
          <a:xfrm>
            <a:off x="607197" y="890215"/>
            <a:ext cx="3659784" cy="3220610"/>
          </a:xfrm>
          <a:prstGeom prst="rect">
            <a:avLst/>
          </a:prstGeom>
        </p:spPr>
      </p:pic>
      <p:pic>
        <p:nvPicPr>
          <p:cNvPr id="12" name="Picture 11" descr="A screenshot of a table">
            <a:extLst>
              <a:ext uri="{FF2B5EF4-FFF2-40B4-BE49-F238E27FC236}">
                <a16:creationId xmlns:a16="http://schemas.microsoft.com/office/drawing/2014/main" id="{AE8A0C5D-410E-D690-20E4-CC3A63E2744F}"/>
              </a:ext>
            </a:extLst>
          </p:cNvPr>
          <p:cNvPicPr>
            <a:picLocks noChangeAspect="1"/>
          </p:cNvPicPr>
          <p:nvPr/>
        </p:nvPicPr>
        <p:blipFill>
          <a:blip r:embed="rId4"/>
          <a:stretch>
            <a:fillRect/>
          </a:stretch>
        </p:blipFill>
        <p:spPr>
          <a:xfrm>
            <a:off x="4983977" y="743043"/>
            <a:ext cx="3771900" cy="4143375"/>
          </a:xfrm>
          <a:prstGeom prst="rect">
            <a:avLst/>
          </a:prstGeom>
        </p:spPr>
      </p:pic>
    </p:spTree>
    <p:extLst>
      <p:ext uri="{BB962C8B-B14F-4D97-AF65-F5344CB8AC3E}">
        <p14:creationId xmlns:p14="http://schemas.microsoft.com/office/powerpoint/2010/main" val="236781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FFA72-2585-1D65-5188-1242C30B80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DB2690-D819-C8EF-BC71-B303662096D2}"/>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D175B5C-CF25-DECD-634F-D6EBFE53AB50}"/>
              </a:ext>
            </a:extLst>
          </p:cNvPr>
          <p:cNvSpPr txBox="1"/>
          <p:nvPr/>
        </p:nvSpPr>
        <p:spPr>
          <a:xfrm>
            <a:off x="1200647" y="246490"/>
            <a:ext cx="6830170" cy="369332"/>
          </a:xfrm>
          <a:prstGeom prst="rect">
            <a:avLst/>
          </a:prstGeom>
          <a:noFill/>
        </p:spPr>
        <p:txBody>
          <a:bodyPr wrap="square">
            <a:spAutoFit/>
          </a:bodyPr>
          <a:lstStyle/>
          <a:p>
            <a:r>
              <a:rPr lang="en-US" sz="1800" b="1"/>
              <a:t> 4.Who are the top 5 customers by total purchase amount?</a:t>
            </a:r>
            <a:endParaRPr lang="en-IN" sz="1800"/>
          </a:p>
        </p:txBody>
      </p:sp>
      <p:pic>
        <p:nvPicPr>
          <p:cNvPr id="8" name="Picture 7" descr="A screenshot of a computer code&#10;&#10;AI-generated content may be incorrect.">
            <a:extLst>
              <a:ext uri="{FF2B5EF4-FFF2-40B4-BE49-F238E27FC236}">
                <a16:creationId xmlns:a16="http://schemas.microsoft.com/office/drawing/2014/main" id="{14827C5A-FFAD-3054-2242-E0BB3B4583F0}"/>
              </a:ext>
            </a:extLst>
          </p:cNvPr>
          <p:cNvPicPr>
            <a:picLocks noChangeAspect="1"/>
          </p:cNvPicPr>
          <p:nvPr/>
        </p:nvPicPr>
        <p:blipFill>
          <a:blip r:embed="rId3"/>
          <a:stretch>
            <a:fillRect/>
          </a:stretch>
        </p:blipFill>
        <p:spPr>
          <a:xfrm>
            <a:off x="787179" y="818159"/>
            <a:ext cx="3514477" cy="320040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DC73F3C-B7A1-085D-3F3F-E663B67E7DBC}"/>
              </a:ext>
            </a:extLst>
          </p:cNvPr>
          <p:cNvPicPr>
            <a:picLocks noChangeAspect="1"/>
          </p:cNvPicPr>
          <p:nvPr/>
        </p:nvPicPr>
        <p:blipFill>
          <a:blip r:embed="rId4"/>
          <a:stretch>
            <a:fillRect/>
          </a:stretch>
        </p:blipFill>
        <p:spPr>
          <a:xfrm>
            <a:off x="5038684" y="1065809"/>
            <a:ext cx="3318137" cy="2552034"/>
          </a:xfrm>
          <a:prstGeom prst="rect">
            <a:avLst/>
          </a:prstGeom>
        </p:spPr>
      </p:pic>
    </p:spTree>
    <p:extLst>
      <p:ext uri="{BB962C8B-B14F-4D97-AF65-F5344CB8AC3E}">
        <p14:creationId xmlns:p14="http://schemas.microsoft.com/office/powerpoint/2010/main" val="300476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DE82D-18CD-CDAF-29FB-5010414BD0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4C3A25-087F-9661-C92D-312E01D8D33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6" name="TextBox 5">
            <a:extLst>
              <a:ext uri="{FF2B5EF4-FFF2-40B4-BE49-F238E27FC236}">
                <a16:creationId xmlns:a16="http://schemas.microsoft.com/office/drawing/2014/main" id="{70A702CF-4871-F6BF-5D68-E0D752E3EECE}"/>
              </a:ext>
            </a:extLst>
          </p:cNvPr>
          <p:cNvSpPr txBox="1"/>
          <p:nvPr/>
        </p:nvSpPr>
        <p:spPr>
          <a:xfrm>
            <a:off x="1407381" y="254443"/>
            <a:ext cx="5450619" cy="369332"/>
          </a:xfrm>
          <a:prstGeom prst="rect">
            <a:avLst/>
          </a:prstGeom>
          <a:noFill/>
        </p:spPr>
        <p:txBody>
          <a:bodyPr wrap="square">
            <a:spAutoFit/>
          </a:bodyPr>
          <a:lstStyle/>
          <a:p>
            <a:r>
              <a:rPr lang="en-US" sz="1800" b="1"/>
              <a:t>5. How many products exist in each category?</a:t>
            </a:r>
            <a:endParaRPr lang="en-IN" sz="1800" b="1"/>
          </a:p>
        </p:txBody>
      </p:sp>
      <p:pic>
        <p:nvPicPr>
          <p:cNvPr id="8" name="Picture 7" descr="A screenshot of a computer code&#10;&#10;AI-generated content may be incorrect.">
            <a:extLst>
              <a:ext uri="{FF2B5EF4-FFF2-40B4-BE49-F238E27FC236}">
                <a16:creationId xmlns:a16="http://schemas.microsoft.com/office/drawing/2014/main" id="{5475E1C9-0F82-96E3-E596-701F2FC8262A}"/>
              </a:ext>
            </a:extLst>
          </p:cNvPr>
          <p:cNvPicPr>
            <a:picLocks noChangeAspect="1"/>
          </p:cNvPicPr>
          <p:nvPr/>
        </p:nvPicPr>
        <p:blipFill>
          <a:blip r:embed="rId3"/>
          <a:stretch>
            <a:fillRect/>
          </a:stretch>
        </p:blipFill>
        <p:spPr>
          <a:xfrm>
            <a:off x="650929" y="834804"/>
            <a:ext cx="5946061" cy="1897862"/>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6286C40C-32D1-0D83-9CCD-E6A4A79C98A9}"/>
              </a:ext>
            </a:extLst>
          </p:cNvPr>
          <p:cNvPicPr>
            <a:picLocks noChangeAspect="1"/>
          </p:cNvPicPr>
          <p:nvPr/>
        </p:nvPicPr>
        <p:blipFill>
          <a:blip r:embed="rId4"/>
          <a:stretch>
            <a:fillRect/>
          </a:stretch>
        </p:blipFill>
        <p:spPr>
          <a:xfrm>
            <a:off x="3206653" y="2831990"/>
            <a:ext cx="3997985" cy="1962647"/>
          </a:xfrm>
          <a:prstGeom prst="rect">
            <a:avLst/>
          </a:prstGeom>
        </p:spPr>
      </p:pic>
    </p:spTree>
    <p:extLst>
      <p:ext uri="{BB962C8B-B14F-4D97-AF65-F5344CB8AC3E}">
        <p14:creationId xmlns:p14="http://schemas.microsoft.com/office/powerpoint/2010/main" val="420700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3D2FD-CA85-ECF6-CD96-6B5AF933CE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A05DD62-E84F-7375-69B6-CED09044E3CB}"/>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6E5293A-3761-330D-A981-1384FBC94A78}"/>
              </a:ext>
            </a:extLst>
          </p:cNvPr>
          <p:cNvSpPr txBox="1"/>
          <p:nvPr/>
        </p:nvSpPr>
        <p:spPr>
          <a:xfrm>
            <a:off x="1375576" y="246491"/>
            <a:ext cx="6416702" cy="369332"/>
          </a:xfrm>
          <a:prstGeom prst="rect">
            <a:avLst/>
          </a:prstGeom>
          <a:noFill/>
        </p:spPr>
        <p:txBody>
          <a:bodyPr wrap="square">
            <a:spAutoFit/>
          </a:bodyPr>
          <a:lstStyle/>
          <a:p>
            <a:r>
              <a:rPr lang="en-US" sz="1800" b="1"/>
              <a:t>6. What is the average price of products by category?</a:t>
            </a:r>
            <a:endParaRPr lang="en-IN" sz="1800" b="1"/>
          </a:p>
        </p:txBody>
      </p:sp>
      <p:pic>
        <p:nvPicPr>
          <p:cNvPr id="5" name="Picture 4">
            <a:extLst>
              <a:ext uri="{FF2B5EF4-FFF2-40B4-BE49-F238E27FC236}">
                <a16:creationId xmlns:a16="http://schemas.microsoft.com/office/drawing/2014/main" id="{D75A4901-8361-DF1E-E6C6-FE59EEED881F}"/>
              </a:ext>
            </a:extLst>
          </p:cNvPr>
          <p:cNvPicPr>
            <a:picLocks noChangeAspect="1"/>
          </p:cNvPicPr>
          <p:nvPr/>
        </p:nvPicPr>
        <p:blipFill>
          <a:blip r:embed="rId3"/>
          <a:stretch>
            <a:fillRect/>
          </a:stretch>
        </p:blipFill>
        <p:spPr>
          <a:xfrm>
            <a:off x="1375575" y="741094"/>
            <a:ext cx="5788549" cy="1821351"/>
          </a:xfrm>
          <a:prstGeom prst="rect">
            <a:avLst/>
          </a:prstGeom>
        </p:spPr>
      </p:pic>
      <p:pic>
        <p:nvPicPr>
          <p:cNvPr id="9" name="Picture 8">
            <a:extLst>
              <a:ext uri="{FF2B5EF4-FFF2-40B4-BE49-F238E27FC236}">
                <a16:creationId xmlns:a16="http://schemas.microsoft.com/office/drawing/2014/main" id="{1BFA4557-7FD4-0177-0C11-B6B02DF09A6C}"/>
              </a:ext>
            </a:extLst>
          </p:cNvPr>
          <p:cNvPicPr>
            <a:picLocks noChangeAspect="1"/>
          </p:cNvPicPr>
          <p:nvPr/>
        </p:nvPicPr>
        <p:blipFill>
          <a:blip r:embed="rId4"/>
          <a:stretch>
            <a:fillRect/>
          </a:stretch>
        </p:blipFill>
        <p:spPr>
          <a:xfrm>
            <a:off x="1375575" y="2687716"/>
            <a:ext cx="5334744" cy="2133898"/>
          </a:xfrm>
          <a:prstGeom prst="rect">
            <a:avLst/>
          </a:prstGeom>
        </p:spPr>
      </p:pic>
    </p:spTree>
    <p:extLst>
      <p:ext uri="{BB962C8B-B14F-4D97-AF65-F5344CB8AC3E}">
        <p14:creationId xmlns:p14="http://schemas.microsoft.com/office/powerpoint/2010/main" val="172759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BA7-A12A-68F1-CA46-D44C5EBE10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1BF6E9E-A69F-75C9-01E1-22BD6E329F4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6" name="TextBox 5">
            <a:extLst>
              <a:ext uri="{FF2B5EF4-FFF2-40B4-BE49-F238E27FC236}">
                <a16:creationId xmlns:a16="http://schemas.microsoft.com/office/drawing/2014/main" id="{D5AC88D1-D3D9-4E0E-B22B-ED8DDB71EECB}"/>
              </a:ext>
            </a:extLst>
          </p:cNvPr>
          <p:cNvSpPr txBox="1"/>
          <p:nvPr/>
        </p:nvSpPr>
        <p:spPr>
          <a:xfrm>
            <a:off x="1184744" y="198784"/>
            <a:ext cx="7291346" cy="662234"/>
          </a:xfrm>
          <a:prstGeom prst="rect">
            <a:avLst/>
          </a:prstGeom>
          <a:noFill/>
        </p:spPr>
        <p:txBody>
          <a:bodyPr wrap="square">
            <a:spAutoFit/>
          </a:bodyPr>
          <a:lstStyle/>
          <a:p>
            <a:r>
              <a:rPr lang="en-US" sz="1800" b="1"/>
              <a:t>7. Which products have the highest total sales volume (by quantity)?</a:t>
            </a:r>
            <a:endParaRPr lang="en-IN" sz="1800" b="1"/>
          </a:p>
        </p:txBody>
      </p:sp>
      <p:pic>
        <p:nvPicPr>
          <p:cNvPr id="10" name="Picture 9" descr="A screenshot of a computer code&#10;&#10;AI-generated content may be incorrect.">
            <a:extLst>
              <a:ext uri="{FF2B5EF4-FFF2-40B4-BE49-F238E27FC236}">
                <a16:creationId xmlns:a16="http://schemas.microsoft.com/office/drawing/2014/main" id="{C8CF753A-E5CF-BD4C-6AF9-BE81B1444418}"/>
              </a:ext>
            </a:extLst>
          </p:cNvPr>
          <p:cNvPicPr>
            <a:picLocks noChangeAspect="1"/>
          </p:cNvPicPr>
          <p:nvPr/>
        </p:nvPicPr>
        <p:blipFill>
          <a:blip r:embed="rId3"/>
          <a:stretch>
            <a:fillRect/>
          </a:stretch>
        </p:blipFill>
        <p:spPr>
          <a:xfrm>
            <a:off x="1184744" y="861018"/>
            <a:ext cx="5832537" cy="2462627"/>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5971C9A3-8474-781B-CB12-8F83A9E5DD81}"/>
              </a:ext>
            </a:extLst>
          </p:cNvPr>
          <p:cNvPicPr>
            <a:picLocks noChangeAspect="1"/>
          </p:cNvPicPr>
          <p:nvPr/>
        </p:nvPicPr>
        <p:blipFill>
          <a:blip r:embed="rId4"/>
          <a:stretch>
            <a:fillRect/>
          </a:stretch>
        </p:blipFill>
        <p:spPr>
          <a:xfrm>
            <a:off x="1184744" y="3410929"/>
            <a:ext cx="4320871" cy="1399373"/>
          </a:xfrm>
          <a:prstGeom prst="rect">
            <a:avLst/>
          </a:prstGeom>
        </p:spPr>
      </p:pic>
    </p:spTree>
    <p:extLst>
      <p:ext uri="{BB962C8B-B14F-4D97-AF65-F5344CB8AC3E}">
        <p14:creationId xmlns:p14="http://schemas.microsoft.com/office/powerpoint/2010/main" val="220005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7A56A-CF90-078A-B20F-9763FF69F5A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DEA7E96-6DC9-9C19-53A5-5BA7B1A8B11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D45AE19-E3F8-8EB7-C399-BE501E070C38}"/>
              </a:ext>
            </a:extLst>
          </p:cNvPr>
          <p:cNvSpPr txBox="1"/>
          <p:nvPr/>
        </p:nvSpPr>
        <p:spPr>
          <a:xfrm>
            <a:off x="1470991" y="270345"/>
            <a:ext cx="6535972" cy="369332"/>
          </a:xfrm>
          <a:prstGeom prst="rect">
            <a:avLst/>
          </a:prstGeom>
          <a:noFill/>
        </p:spPr>
        <p:txBody>
          <a:bodyPr wrap="square">
            <a:spAutoFit/>
          </a:bodyPr>
          <a:lstStyle/>
          <a:p>
            <a:r>
              <a:rPr lang="en-US" sz="1800" b="1"/>
              <a:t>8. What is the total revenue generated by each product?</a:t>
            </a:r>
            <a:endParaRPr lang="en-IN" sz="1800" b="1"/>
          </a:p>
        </p:txBody>
      </p:sp>
      <p:sp>
        <p:nvSpPr>
          <p:cNvPr id="8" name="TextBox 7">
            <a:extLst>
              <a:ext uri="{FF2B5EF4-FFF2-40B4-BE49-F238E27FC236}">
                <a16:creationId xmlns:a16="http://schemas.microsoft.com/office/drawing/2014/main" id="{DEE3CF01-338C-C592-5B80-0B69658EBFA3}"/>
              </a:ext>
            </a:extLst>
          </p:cNvPr>
          <p:cNvSpPr txBox="1"/>
          <p:nvPr/>
        </p:nvSpPr>
        <p:spPr>
          <a:xfrm>
            <a:off x="2286000" y="2418359"/>
            <a:ext cx="4572000" cy="307777"/>
          </a:xfrm>
          <a:prstGeom prst="rect">
            <a:avLst/>
          </a:prstGeom>
          <a:noFill/>
        </p:spPr>
        <p:txBody>
          <a:bodyPr wrap="square">
            <a:spAutoFit/>
          </a:bodyPr>
          <a:lstStyle/>
          <a:p>
            <a:endParaRPr lang="en-IN"/>
          </a:p>
        </p:txBody>
      </p:sp>
      <p:pic>
        <p:nvPicPr>
          <p:cNvPr id="10" name="Picture 9" descr="A screenshot of a computer code&#10;&#10;AI-generated content may be incorrect.">
            <a:extLst>
              <a:ext uri="{FF2B5EF4-FFF2-40B4-BE49-F238E27FC236}">
                <a16:creationId xmlns:a16="http://schemas.microsoft.com/office/drawing/2014/main" id="{05AD5953-F8F6-602B-9DC9-1ED3395EF96A}"/>
              </a:ext>
            </a:extLst>
          </p:cNvPr>
          <p:cNvPicPr>
            <a:picLocks noChangeAspect="1"/>
          </p:cNvPicPr>
          <p:nvPr/>
        </p:nvPicPr>
        <p:blipFill>
          <a:blip r:embed="rId3"/>
          <a:stretch>
            <a:fillRect/>
          </a:stretch>
        </p:blipFill>
        <p:spPr>
          <a:xfrm>
            <a:off x="293676" y="913890"/>
            <a:ext cx="4993941" cy="1916774"/>
          </a:xfrm>
          <a:prstGeom prst="rect">
            <a:avLst/>
          </a:prstGeom>
        </p:spPr>
      </p:pic>
      <p:pic>
        <p:nvPicPr>
          <p:cNvPr id="12" name="Picture 11" descr="A screenshot of a table&#10;&#10;AI-generated content may be incorrect.">
            <a:extLst>
              <a:ext uri="{FF2B5EF4-FFF2-40B4-BE49-F238E27FC236}">
                <a16:creationId xmlns:a16="http://schemas.microsoft.com/office/drawing/2014/main" id="{CD505136-8573-27BA-F184-23601FDCB2CD}"/>
              </a:ext>
            </a:extLst>
          </p:cNvPr>
          <p:cNvPicPr>
            <a:picLocks noChangeAspect="1"/>
          </p:cNvPicPr>
          <p:nvPr/>
        </p:nvPicPr>
        <p:blipFill>
          <a:blip r:embed="rId4"/>
          <a:stretch>
            <a:fillRect/>
          </a:stretch>
        </p:blipFill>
        <p:spPr>
          <a:xfrm>
            <a:off x="5879741" y="784023"/>
            <a:ext cx="2457450" cy="3676650"/>
          </a:xfrm>
          <a:prstGeom prst="rect">
            <a:avLst/>
          </a:prstGeom>
        </p:spPr>
      </p:pic>
    </p:spTree>
    <p:extLst>
      <p:ext uri="{BB962C8B-B14F-4D97-AF65-F5344CB8AC3E}">
        <p14:creationId xmlns:p14="http://schemas.microsoft.com/office/powerpoint/2010/main" val="49067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4500C-943B-D345-0A14-7D05C5CC0E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85A287-A277-4F28-3426-220D0552C27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7E94733-E520-A489-2282-E3C63BB2F860}"/>
              </a:ext>
            </a:extLst>
          </p:cNvPr>
          <p:cNvSpPr txBox="1"/>
          <p:nvPr/>
        </p:nvSpPr>
        <p:spPr>
          <a:xfrm>
            <a:off x="1566407" y="318053"/>
            <a:ext cx="6440556" cy="369332"/>
          </a:xfrm>
          <a:prstGeom prst="rect">
            <a:avLst/>
          </a:prstGeom>
          <a:noFill/>
        </p:spPr>
        <p:txBody>
          <a:bodyPr wrap="square">
            <a:spAutoFit/>
          </a:bodyPr>
          <a:lstStyle/>
          <a:p>
            <a:r>
              <a:rPr lang="en-US" sz="1800" b="1"/>
              <a:t>9. How do product sales vary by category and supplier?</a:t>
            </a:r>
            <a:endParaRPr lang="en-IN" sz="1800" b="1"/>
          </a:p>
        </p:txBody>
      </p:sp>
      <p:pic>
        <p:nvPicPr>
          <p:cNvPr id="10" name="Picture 9" descr="A screenshot of a computer code&#10;&#10;AI-generated content may be incorrect.">
            <a:extLst>
              <a:ext uri="{FF2B5EF4-FFF2-40B4-BE49-F238E27FC236}">
                <a16:creationId xmlns:a16="http://schemas.microsoft.com/office/drawing/2014/main" id="{69F74636-EEC1-51FD-3E60-DB272B7458CC}"/>
              </a:ext>
            </a:extLst>
          </p:cNvPr>
          <p:cNvPicPr>
            <a:picLocks noChangeAspect="1"/>
          </p:cNvPicPr>
          <p:nvPr/>
        </p:nvPicPr>
        <p:blipFill>
          <a:blip r:embed="rId3"/>
          <a:stretch>
            <a:fillRect/>
          </a:stretch>
        </p:blipFill>
        <p:spPr>
          <a:xfrm>
            <a:off x="148483" y="982153"/>
            <a:ext cx="5329966" cy="1696441"/>
          </a:xfrm>
          <a:prstGeom prst="rect">
            <a:avLst/>
          </a:prstGeom>
        </p:spPr>
      </p:pic>
      <p:pic>
        <p:nvPicPr>
          <p:cNvPr id="12" name="Picture 11" descr="A screenshot of a data&#10;&#10;AI-generated content may be incorrect.">
            <a:extLst>
              <a:ext uri="{FF2B5EF4-FFF2-40B4-BE49-F238E27FC236}">
                <a16:creationId xmlns:a16="http://schemas.microsoft.com/office/drawing/2014/main" id="{A0946D96-063A-E9E9-21AC-A5C637FEA2CA}"/>
              </a:ext>
            </a:extLst>
          </p:cNvPr>
          <p:cNvPicPr>
            <a:picLocks noChangeAspect="1"/>
          </p:cNvPicPr>
          <p:nvPr/>
        </p:nvPicPr>
        <p:blipFill>
          <a:blip r:embed="rId4"/>
          <a:stretch>
            <a:fillRect/>
          </a:stretch>
        </p:blipFill>
        <p:spPr>
          <a:xfrm>
            <a:off x="5642717" y="982153"/>
            <a:ext cx="3352800" cy="3581896"/>
          </a:xfrm>
          <a:prstGeom prst="rect">
            <a:avLst/>
          </a:prstGeom>
        </p:spPr>
      </p:pic>
    </p:spTree>
    <p:extLst>
      <p:ext uri="{BB962C8B-B14F-4D97-AF65-F5344CB8AC3E}">
        <p14:creationId xmlns:p14="http://schemas.microsoft.com/office/powerpoint/2010/main" val="378349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7E107-E491-E9A7-2489-8AC76D61A4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F01C31A-2EF0-DC15-314D-185A4442536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68EC0619-110F-23E5-1B18-72F9262ADCE1}"/>
              </a:ext>
            </a:extLst>
          </p:cNvPr>
          <p:cNvSpPr txBox="1"/>
          <p:nvPr/>
        </p:nvSpPr>
        <p:spPr>
          <a:xfrm>
            <a:off x="1248355" y="182880"/>
            <a:ext cx="6508142" cy="369332"/>
          </a:xfrm>
          <a:prstGeom prst="rect">
            <a:avLst/>
          </a:prstGeom>
          <a:noFill/>
        </p:spPr>
        <p:txBody>
          <a:bodyPr wrap="square">
            <a:spAutoFit/>
          </a:bodyPr>
          <a:lstStyle/>
          <a:p>
            <a:r>
              <a:rPr lang="en-US" sz="1800" b="1"/>
              <a:t>10.How many orders have been placed in total ?</a:t>
            </a:r>
            <a:endParaRPr lang="en-IN" sz="1800" b="1"/>
          </a:p>
        </p:txBody>
      </p:sp>
      <p:pic>
        <p:nvPicPr>
          <p:cNvPr id="6" name="Picture 5" descr="A close up of a text&#10;&#10;AI-generated content may be incorrect.">
            <a:extLst>
              <a:ext uri="{FF2B5EF4-FFF2-40B4-BE49-F238E27FC236}">
                <a16:creationId xmlns:a16="http://schemas.microsoft.com/office/drawing/2014/main" id="{A8740FDE-5F4C-9B17-14D0-3FB12579E74C}"/>
              </a:ext>
            </a:extLst>
          </p:cNvPr>
          <p:cNvPicPr>
            <a:picLocks noChangeAspect="1"/>
          </p:cNvPicPr>
          <p:nvPr/>
        </p:nvPicPr>
        <p:blipFill>
          <a:blip r:embed="rId3"/>
          <a:stretch>
            <a:fillRect/>
          </a:stretch>
        </p:blipFill>
        <p:spPr>
          <a:xfrm>
            <a:off x="563620" y="994658"/>
            <a:ext cx="8016759" cy="1410114"/>
          </a:xfrm>
          <a:prstGeom prst="rect">
            <a:avLst/>
          </a:prstGeom>
        </p:spPr>
      </p:pic>
      <p:pic>
        <p:nvPicPr>
          <p:cNvPr id="8" name="Picture 7" descr="A close up of a number&#10;&#10;AI-generated content may be incorrect.">
            <a:extLst>
              <a:ext uri="{FF2B5EF4-FFF2-40B4-BE49-F238E27FC236}">
                <a16:creationId xmlns:a16="http://schemas.microsoft.com/office/drawing/2014/main" id="{2FF007AE-AB23-DBC7-94E4-A768456B30EE}"/>
              </a:ext>
            </a:extLst>
          </p:cNvPr>
          <p:cNvPicPr>
            <a:picLocks noChangeAspect="1"/>
          </p:cNvPicPr>
          <p:nvPr/>
        </p:nvPicPr>
        <p:blipFill>
          <a:blip r:embed="rId4"/>
          <a:stretch>
            <a:fillRect/>
          </a:stretch>
        </p:blipFill>
        <p:spPr>
          <a:xfrm>
            <a:off x="1248355" y="2738729"/>
            <a:ext cx="3810074" cy="1028259"/>
          </a:xfrm>
          <a:prstGeom prst="rect">
            <a:avLst/>
          </a:prstGeom>
        </p:spPr>
      </p:pic>
    </p:spTree>
    <p:extLst>
      <p:ext uri="{BB962C8B-B14F-4D97-AF65-F5344CB8AC3E}">
        <p14:creationId xmlns:p14="http://schemas.microsoft.com/office/powerpoint/2010/main" val="191883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984EC-B1AA-48D5-0E86-F2B771A25D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9CB54E-7FC2-3C03-85E2-53CEF6889AA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563FF3D-C8F6-2BBB-8F76-E784A1ACD3A9}"/>
              </a:ext>
            </a:extLst>
          </p:cNvPr>
          <p:cNvSpPr txBox="1"/>
          <p:nvPr/>
        </p:nvSpPr>
        <p:spPr>
          <a:xfrm>
            <a:off x="1502797" y="341907"/>
            <a:ext cx="5355203" cy="369332"/>
          </a:xfrm>
          <a:prstGeom prst="rect">
            <a:avLst/>
          </a:prstGeom>
          <a:noFill/>
        </p:spPr>
        <p:txBody>
          <a:bodyPr wrap="square">
            <a:spAutoFit/>
          </a:bodyPr>
          <a:lstStyle/>
          <a:p>
            <a:r>
              <a:rPr lang="en-US" sz="1800" b="1"/>
              <a:t>11. What is the average value per order ?</a:t>
            </a:r>
            <a:endParaRPr lang="en-IN" sz="1800" b="1"/>
          </a:p>
        </p:txBody>
      </p:sp>
      <p:pic>
        <p:nvPicPr>
          <p:cNvPr id="6" name="Picture 5" descr="A close up of a text&#10;&#10;AI-generated content may be incorrect.">
            <a:extLst>
              <a:ext uri="{FF2B5EF4-FFF2-40B4-BE49-F238E27FC236}">
                <a16:creationId xmlns:a16="http://schemas.microsoft.com/office/drawing/2014/main" id="{CDF30EF2-FBF2-4B0C-AFBD-BFE44264608C}"/>
              </a:ext>
            </a:extLst>
          </p:cNvPr>
          <p:cNvPicPr>
            <a:picLocks noChangeAspect="1"/>
          </p:cNvPicPr>
          <p:nvPr/>
        </p:nvPicPr>
        <p:blipFill>
          <a:blip r:embed="rId3"/>
          <a:stretch>
            <a:fillRect/>
          </a:stretch>
        </p:blipFill>
        <p:spPr>
          <a:xfrm>
            <a:off x="1502797" y="1003182"/>
            <a:ext cx="6221062" cy="1326550"/>
          </a:xfrm>
          <a:prstGeom prst="rect">
            <a:avLst/>
          </a:prstGeom>
        </p:spPr>
      </p:pic>
      <p:pic>
        <p:nvPicPr>
          <p:cNvPr id="8" name="Picture 7">
            <a:extLst>
              <a:ext uri="{FF2B5EF4-FFF2-40B4-BE49-F238E27FC236}">
                <a16:creationId xmlns:a16="http://schemas.microsoft.com/office/drawing/2014/main" id="{5A35557A-6DDF-8AF2-B6E5-F65F502AC298}"/>
              </a:ext>
            </a:extLst>
          </p:cNvPr>
          <p:cNvPicPr>
            <a:picLocks noChangeAspect="1"/>
          </p:cNvPicPr>
          <p:nvPr/>
        </p:nvPicPr>
        <p:blipFill>
          <a:blip r:embed="rId4"/>
          <a:stretch>
            <a:fillRect/>
          </a:stretch>
        </p:blipFill>
        <p:spPr>
          <a:xfrm>
            <a:off x="1502797" y="2571750"/>
            <a:ext cx="3980009" cy="1535594"/>
          </a:xfrm>
          <a:prstGeom prst="rect">
            <a:avLst/>
          </a:prstGeom>
        </p:spPr>
      </p:pic>
    </p:spTree>
    <p:extLst>
      <p:ext uri="{BB962C8B-B14F-4D97-AF65-F5344CB8AC3E}">
        <p14:creationId xmlns:p14="http://schemas.microsoft.com/office/powerpoint/2010/main" val="411504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81242-DF6E-DC3E-5CCF-D559975526F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66A06C97-CA0E-66D3-DABB-2D7220FD1136}"/>
              </a:ext>
            </a:extLst>
          </p:cNvPr>
          <p:cNvSpPr txBox="1"/>
          <p:nvPr/>
        </p:nvSpPr>
        <p:spPr>
          <a:xfrm>
            <a:off x="779228" y="842838"/>
            <a:ext cx="7561690"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a:t>The Retail and Grocery domain requires effective management of inventory, suppliers, customer orders, employees, and product categories.</a:t>
            </a:r>
          </a:p>
          <a:p>
            <a:pPr marL="285750" indent="-285750">
              <a:buFont typeface="Wingdings" panose="05000000000000000000" pitchFamily="2" charset="2"/>
              <a:buChar char="Ø"/>
            </a:pPr>
            <a:r>
              <a:rPr lang="en-US" sz="1800"/>
              <a:t>Efficient data handling helps businesses track sales and revenue, monitor product availability, and analyze operations.</a:t>
            </a:r>
          </a:p>
          <a:p>
            <a:pPr marL="285750" indent="-285750">
              <a:buFont typeface="Wingdings" panose="05000000000000000000" pitchFamily="2" charset="2"/>
              <a:buChar char="Ø"/>
            </a:pPr>
            <a:r>
              <a:rPr lang="en-US" sz="1800"/>
              <a:t>This project simulates a mini grocery store database with interconnected entities like products, orders, and suppliers.</a:t>
            </a:r>
          </a:p>
          <a:p>
            <a:pPr marL="285750" indent="-285750">
              <a:buFont typeface="Wingdings" panose="05000000000000000000" pitchFamily="2" charset="2"/>
              <a:buChar char="Ø"/>
            </a:pPr>
            <a:r>
              <a:rPr lang="en-US" sz="1800"/>
              <a:t>It offers hands-on experience in understanding data relationships and operational workflows.</a:t>
            </a:r>
          </a:p>
          <a:p>
            <a:pPr marL="285750" indent="-285750">
              <a:buFont typeface="Wingdings" panose="05000000000000000000" pitchFamily="2" charset="2"/>
              <a:buChar char="Ø"/>
            </a:pPr>
            <a:r>
              <a:rPr lang="en-US" sz="1800"/>
              <a:t>Students will use SQL to extract and transform data, gaining valuable business insights.</a:t>
            </a:r>
          </a:p>
          <a:p>
            <a:pPr marL="285750" indent="-285750">
              <a:buFont typeface="Wingdings" panose="05000000000000000000" pitchFamily="2" charset="2"/>
              <a:buChar char="Ø"/>
            </a:pPr>
            <a:r>
              <a:rPr lang="en-US" sz="1800"/>
              <a:t>The goal is to improve decision-making and operational efficiency through data analysis.</a:t>
            </a:r>
            <a:endParaRPr lang="en-IN" sz="1800"/>
          </a:p>
        </p:txBody>
      </p:sp>
      <p:sp>
        <p:nvSpPr>
          <p:cNvPr id="5" name="TextBox 4">
            <a:extLst>
              <a:ext uri="{FF2B5EF4-FFF2-40B4-BE49-F238E27FC236}">
                <a16:creationId xmlns:a16="http://schemas.microsoft.com/office/drawing/2014/main" id="{E3B7422B-3E52-C6EF-E484-25FFD4C11B43}"/>
              </a:ext>
            </a:extLst>
          </p:cNvPr>
          <p:cNvSpPr txBox="1"/>
          <p:nvPr/>
        </p:nvSpPr>
        <p:spPr>
          <a:xfrm>
            <a:off x="659958" y="65819"/>
            <a:ext cx="7259540" cy="707886"/>
          </a:xfrm>
          <a:prstGeom prst="rect">
            <a:avLst/>
          </a:prstGeom>
          <a:noFill/>
        </p:spPr>
        <p:txBody>
          <a:bodyPr wrap="square" rtlCol="0">
            <a:spAutoFit/>
          </a:bodyPr>
          <a:lstStyle/>
          <a:p>
            <a:pPr algn="ctr"/>
            <a:r>
              <a:rPr lang="en-IN" sz="4000" b="1">
                <a:solidFill>
                  <a:schemeClr val="tx2"/>
                </a:solidFill>
              </a:rPr>
              <a:t>INTRODUCTION</a:t>
            </a:r>
          </a:p>
        </p:txBody>
      </p:sp>
    </p:spTree>
    <p:extLst>
      <p:ext uri="{BB962C8B-B14F-4D97-AF65-F5344CB8AC3E}">
        <p14:creationId xmlns:p14="http://schemas.microsoft.com/office/powerpoint/2010/main" val="386477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901D8-D738-0B73-40D4-231EB38608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06FF620-4A5A-70BC-D26A-40F45E61475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8164A86B-C190-CF8A-9678-C4CBD968DB33}"/>
              </a:ext>
            </a:extLst>
          </p:cNvPr>
          <p:cNvSpPr txBox="1"/>
          <p:nvPr/>
        </p:nvSpPr>
        <p:spPr>
          <a:xfrm>
            <a:off x="1447137" y="198783"/>
            <a:ext cx="6186115" cy="369332"/>
          </a:xfrm>
          <a:prstGeom prst="rect">
            <a:avLst/>
          </a:prstGeom>
          <a:noFill/>
        </p:spPr>
        <p:txBody>
          <a:bodyPr wrap="square">
            <a:spAutoFit/>
          </a:bodyPr>
          <a:lstStyle/>
          <a:p>
            <a:r>
              <a:rPr lang="en-US" sz="1800" b="1"/>
              <a:t>12. On which dates were the most orders placed ?</a:t>
            </a:r>
            <a:endParaRPr lang="en-IN" sz="1800" b="1"/>
          </a:p>
        </p:txBody>
      </p:sp>
      <p:pic>
        <p:nvPicPr>
          <p:cNvPr id="6" name="Picture 5" descr="A screenshot of a computer&#10;&#10;AI-generated content may be incorrect.">
            <a:extLst>
              <a:ext uri="{FF2B5EF4-FFF2-40B4-BE49-F238E27FC236}">
                <a16:creationId xmlns:a16="http://schemas.microsoft.com/office/drawing/2014/main" id="{EBCF8117-24FD-AD73-5E81-21BC8D132EDE}"/>
              </a:ext>
            </a:extLst>
          </p:cNvPr>
          <p:cNvPicPr>
            <a:picLocks noChangeAspect="1"/>
          </p:cNvPicPr>
          <p:nvPr/>
        </p:nvPicPr>
        <p:blipFill>
          <a:blip r:embed="rId3"/>
          <a:stretch>
            <a:fillRect/>
          </a:stretch>
        </p:blipFill>
        <p:spPr>
          <a:xfrm>
            <a:off x="1447136" y="794964"/>
            <a:ext cx="5688143" cy="151091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EDEF732-B5D2-3245-7967-EBA56EB50B28}"/>
              </a:ext>
            </a:extLst>
          </p:cNvPr>
          <p:cNvPicPr>
            <a:picLocks noChangeAspect="1"/>
          </p:cNvPicPr>
          <p:nvPr/>
        </p:nvPicPr>
        <p:blipFill>
          <a:blip r:embed="rId4"/>
          <a:stretch>
            <a:fillRect/>
          </a:stretch>
        </p:blipFill>
        <p:spPr>
          <a:xfrm>
            <a:off x="1514225" y="2532726"/>
            <a:ext cx="4237463" cy="1839951"/>
          </a:xfrm>
          <a:prstGeom prst="rect">
            <a:avLst/>
          </a:prstGeom>
        </p:spPr>
      </p:pic>
    </p:spTree>
    <p:extLst>
      <p:ext uri="{BB962C8B-B14F-4D97-AF65-F5344CB8AC3E}">
        <p14:creationId xmlns:p14="http://schemas.microsoft.com/office/powerpoint/2010/main" val="272123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9A3E9-B7D2-CF48-AC3C-6152156C56B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0D5936-2D01-FD50-63A4-BD9557E7FF5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8842ACB-AF09-5CC9-692C-0937C6CF02F2}"/>
              </a:ext>
            </a:extLst>
          </p:cNvPr>
          <p:cNvSpPr txBox="1"/>
          <p:nvPr/>
        </p:nvSpPr>
        <p:spPr>
          <a:xfrm>
            <a:off x="1306659" y="182881"/>
            <a:ext cx="6398155" cy="646331"/>
          </a:xfrm>
          <a:prstGeom prst="rect">
            <a:avLst/>
          </a:prstGeom>
          <a:noFill/>
        </p:spPr>
        <p:txBody>
          <a:bodyPr wrap="square">
            <a:spAutoFit/>
          </a:bodyPr>
          <a:lstStyle/>
          <a:p>
            <a:r>
              <a:rPr lang="en-US" sz="1800" b="1"/>
              <a:t>13.  What are the monthly trends in order volume and revenue ?</a:t>
            </a:r>
            <a:endParaRPr lang="en-IN" sz="1800"/>
          </a:p>
        </p:txBody>
      </p:sp>
      <p:pic>
        <p:nvPicPr>
          <p:cNvPr id="6" name="Picture 5" descr="A screenshot of a computer&#10;&#10;AI-generated content may be incorrect.">
            <a:extLst>
              <a:ext uri="{FF2B5EF4-FFF2-40B4-BE49-F238E27FC236}">
                <a16:creationId xmlns:a16="http://schemas.microsoft.com/office/drawing/2014/main" id="{D7715ED0-A323-4272-C244-942D8F4A7BF0}"/>
              </a:ext>
            </a:extLst>
          </p:cNvPr>
          <p:cNvPicPr>
            <a:picLocks noChangeAspect="1"/>
          </p:cNvPicPr>
          <p:nvPr/>
        </p:nvPicPr>
        <p:blipFill>
          <a:blip r:embed="rId3"/>
          <a:stretch>
            <a:fillRect/>
          </a:stretch>
        </p:blipFill>
        <p:spPr>
          <a:xfrm>
            <a:off x="895844" y="861191"/>
            <a:ext cx="7352311" cy="1502085"/>
          </a:xfrm>
          <a:prstGeom prst="rect">
            <a:avLst/>
          </a:prstGeom>
        </p:spPr>
      </p:pic>
      <p:pic>
        <p:nvPicPr>
          <p:cNvPr id="8" name="Picture 7" descr="A screenshot of a data&#10;&#10;AI-generated content may be incorrect.">
            <a:extLst>
              <a:ext uri="{FF2B5EF4-FFF2-40B4-BE49-F238E27FC236}">
                <a16:creationId xmlns:a16="http://schemas.microsoft.com/office/drawing/2014/main" id="{E1683B6D-0D31-AFBB-8D33-5C04C6B4C7BE}"/>
              </a:ext>
            </a:extLst>
          </p:cNvPr>
          <p:cNvPicPr>
            <a:picLocks noChangeAspect="1"/>
          </p:cNvPicPr>
          <p:nvPr/>
        </p:nvPicPr>
        <p:blipFill>
          <a:blip r:embed="rId4"/>
          <a:stretch>
            <a:fillRect/>
          </a:stretch>
        </p:blipFill>
        <p:spPr>
          <a:xfrm>
            <a:off x="2947739" y="2363276"/>
            <a:ext cx="2962275" cy="2486025"/>
          </a:xfrm>
          <a:prstGeom prst="rect">
            <a:avLst/>
          </a:prstGeom>
        </p:spPr>
      </p:pic>
    </p:spTree>
    <p:extLst>
      <p:ext uri="{BB962C8B-B14F-4D97-AF65-F5344CB8AC3E}">
        <p14:creationId xmlns:p14="http://schemas.microsoft.com/office/powerpoint/2010/main" val="178584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046F0-7C7D-6474-0EB8-AE39DCD8A9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1545605-E728-6EF7-D484-F624505E75C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AFA6F63B-30AF-4D7A-A6A5-A27090BFB2B8}"/>
              </a:ext>
            </a:extLst>
          </p:cNvPr>
          <p:cNvSpPr txBox="1"/>
          <p:nvPr/>
        </p:nvSpPr>
        <p:spPr>
          <a:xfrm>
            <a:off x="1192695" y="254443"/>
            <a:ext cx="7370860" cy="369332"/>
          </a:xfrm>
          <a:prstGeom prst="rect">
            <a:avLst/>
          </a:prstGeom>
          <a:noFill/>
        </p:spPr>
        <p:txBody>
          <a:bodyPr wrap="square">
            <a:spAutoFit/>
          </a:bodyPr>
          <a:lstStyle/>
          <a:p>
            <a:r>
              <a:rPr lang="en-US" sz="1800" b="1"/>
              <a:t>14. How do order patterns vary across weekdays and weekends?</a:t>
            </a:r>
            <a:endParaRPr lang="en-IN" sz="1800"/>
          </a:p>
        </p:txBody>
      </p:sp>
      <p:pic>
        <p:nvPicPr>
          <p:cNvPr id="6" name="Picture 5" descr="A screenshot of a computer&#10;&#10;AI-generated content may be incorrect.">
            <a:extLst>
              <a:ext uri="{FF2B5EF4-FFF2-40B4-BE49-F238E27FC236}">
                <a16:creationId xmlns:a16="http://schemas.microsoft.com/office/drawing/2014/main" id="{3D1ED9A5-8A29-A2DF-A4FF-904AD02E628E}"/>
              </a:ext>
            </a:extLst>
          </p:cNvPr>
          <p:cNvPicPr>
            <a:picLocks noChangeAspect="1"/>
          </p:cNvPicPr>
          <p:nvPr/>
        </p:nvPicPr>
        <p:blipFill>
          <a:blip r:embed="rId3"/>
          <a:stretch>
            <a:fillRect/>
          </a:stretch>
        </p:blipFill>
        <p:spPr>
          <a:xfrm>
            <a:off x="1058600" y="811985"/>
            <a:ext cx="7639050" cy="258127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9B9036B-BBF6-0183-253A-9A6480A6557A}"/>
              </a:ext>
            </a:extLst>
          </p:cNvPr>
          <p:cNvPicPr>
            <a:picLocks noChangeAspect="1"/>
          </p:cNvPicPr>
          <p:nvPr/>
        </p:nvPicPr>
        <p:blipFill>
          <a:blip r:embed="rId4"/>
          <a:stretch>
            <a:fillRect/>
          </a:stretch>
        </p:blipFill>
        <p:spPr>
          <a:xfrm>
            <a:off x="1058600" y="3598090"/>
            <a:ext cx="4542249" cy="1079485"/>
          </a:xfrm>
          <a:prstGeom prst="rect">
            <a:avLst/>
          </a:prstGeom>
        </p:spPr>
      </p:pic>
    </p:spTree>
    <p:extLst>
      <p:ext uri="{BB962C8B-B14F-4D97-AF65-F5344CB8AC3E}">
        <p14:creationId xmlns:p14="http://schemas.microsoft.com/office/powerpoint/2010/main" val="812962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96CA1-E070-E81C-9389-D63ED944D9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3166D57-F9CE-4C2C-0FB4-A98DC381CB3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71330AF5-CB27-BFDC-EDCA-5245F8DDA1B3}"/>
              </a:ext>
            </a:extLst>
          </p:cNvPr>
          <p:cNvSpPr txBox="1"/>
          <p:nvPr/>
        </p:nvSpPr>
        <p:spPr>
          <a:xfrm>
            <a:off x="1399429" y="182881"/>
            <a:ext cx="6504167" cy="369332"/>
          </a:xfrm>
          <a:prstGeom prst="rect">
            <a:avLst/>
          </a:prstGeom>
          <a:noFill/>
        </p:spPr>
        <p:txBody>
          <a:bodyPr wrap="square">
            <a:spAutoFit/>
          </a:bodyPr>
          <a:lstStyle/>
          <a:p>
            <a:r>
              <a:rPr lang="en-US" sz="1800" b="1"/>
              <a:t>15. How many suppliers are there in the database?</a:t>
            </a:r>
            <a:endParaRPr lang="en-IN" sz="1800"/>
          </a:p>
        </p:txBody>
      </p:sp>
      <p:pic>
        <p:nvPicPr>
          <p:cNvPr id="8" name="Picture 7">
            <a:extLst>
              <a:ext uri="{FF2B5EF4-FFF2-40B4-BE49-F238E27FC236}">
                <a16:creationId xmlns:a16="http://schemas.microsoft.com/office/drawing/2014/main" id="{D4C8FE71-702B-EE60-245C-333A7841FBA1}"/>
              </a:ext>
            </a:extLst>
          </p:cNvPr>
          <p:cNvPicPr>
            <a:picLocks noChangeAspect="1"/>
          </p:cNvPicPr>
          <p:nvPr/>
        </p:nvPicPr>
        <p:blipFill>
          <a:blip r:embed="rId3"/>
          <a:stretch>
            <a:fillRect/>
          </a:stretch>
        </p:blipFill>
        <p:spPr>
          <a:xfrm>
            <a:off x="684530" y="953333"/>
            <a:ext cx="7774940" cy="1270103"/>
          </a:xfrm>
          <a:prstGeom prst="rect">
            <a:avLst/>
          </a:prstGeom>
        </p:spPr>
      </p:pic>
      <p:pic>
        <p:nvPicPr>
          <p:cNvPr id="10" name="Picture 9" descr="A close up of a computer screen&#10;&#10;AI-generated content may be incorrect.">
            <a:extLst>
              <a:ext uri="{FF2B5EF4-FFF2-40B4-BE49-F238E27FC236}">
                <a16:creationId xmlns:a16="http://schemas.microsoft.com/office/drawing/2014/main" id="{F3FA1A9B-6718-60E5-6107-D9862BC219C7}"/>
              </a:ext>
            </a:extLst>
          </p:cNvPr>
          <p:cNvPicPr>
            <a:picLocks noChangeAspect="1"/>
          </p:cNvPicPr>
          <p:nvPr/>
        </p:nvPicPr>
        <p:blipFill>
          <a:blip r:embed="rId4"/>
          <a:stretch>
            <a:fillRect/>
          </a:stretch>
        </p:blipFill>
        <p:spPr>
          <a:xfrm>
            <a:off x="1148665" y="2492792"/>
            <a:ext cx="3779470" cy="1338073"/>
          </a:xfrm>
          <a:prstGeom prst="rect">
            <a:avLst/>
          </a:prstGeom>
        </p:spPr>
      </p:pic>
    </p:spTree>
    <p:extLst>
      <p:ext uri="{BB962C8B-B14F-4D97-AF65-F5344CB8AC3E}">
        <p14:creationId xmlns:p14="http://schemas.microsoft.com/office/powerpoint/2010/main" val="340162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019BA-3A5D-51DC-F016-F443EC1733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05DF05-8152-B573-A599-DC58017A576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CFDF1DE1-CA6D-73A9-8735-49420555C866}"/>
              </a:ext>
            </a:extLst>
          </p:cNvPr>
          <p:cNvSpPr txBox="1"/>
          <p:nvPr/>
        </p:nvSpPr>
        <p:spPr>
          <a:xfrm>
            <a:off x="1386038" y="298383"/>
            <a:ext cx="5871410" cy="369332"/>
          </a:xfrm>
          <a:prstGeom prst="rect">
            <a:avLst/>
          </a:prstGeom>
          <a:noFill/>
        </p:spPr>
        <p:txBody>
          <a:bodyPr wrap="square">
            <a:spAutoFit/>
          </a:bodyPr>
          <a:lstStyle/>
          <a:p>
            <a:r>
              <a:rPr lang="en-US" sz="1800" b="1"/>
              <a:t>16. Which supplier provides the most products ?</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5BCD86E5-35BE-3B0E-76FA-B3863B1383FF}"/>
              </a:ext>
            </a:extLst>
          </p:cNvPr>
          <p:cNvPicPr>
            <a:picLocks noChangeAspect="1"/>
          </p:cNvPicPr>
          <p:nvPr/>
        </p:nvPicPr>
        <p:blipFill>
          <a:blip r:embed="rId3"/>
          <a:stretch>
            <a:fillRect/>
          </a:stretch>
        </p:blipFill>
        <p:spPr>
          <a:xfrm>
            <a:off x="1542649" y="886928"/>
            <a:ext cx="5714799" cy="241175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DB8BBE5F-F223-77B8-A3AA-1049A2CAC348}"/>
              </a:ext>
            </a:extLst>
          </p:cNvPr>
          <p:cNvPicPr>
            <a:picLocks noChangeAspect="1"/>
          </p:cNvPicPr>
          <p:nvPr/>
        </p:nvPicPr>
        <p:blipFill>
          <a:blip r:embed="rId4"/>
          <a:stretch>
            <a:fillRect/>
          </a:stretch>
        </p:blipFill>
        <p:spPr>
          <a:xfrm>
            <a:off x="1542649" y="3634598"/>
            <a:ext cx="4174757" cy="952138"/>
          </a:xfrm>
          <a:prstGeom prst="rect">
            <a:avLst/>
          </a:prstGeom>
        </p:spPr>
      </p:pic>
    </p:spTree>
    <p:extLst>
      <p:ext uri="{BB962C8B-B14F-4D97-AF65-F5344CB8AC3E}">
        <p14:creationId xmlns:p14="http://schemas.microsoft.com/office/powerpoint/2010/main" val="226465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3887D-CCC3-150C-D920-9BF39BD9898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71F2C5-9B9A-7349-09CD-25735A54795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00644885-8B85-AF79-0DE5-8DEFD581A4F7}"/>
              </a:ext>
            </a:extLst>
          </p:cNvPr>
          <p:cNvSpPr txBox="1"/>
          <p:nvPr/>
        </p:nvSpPr>
        <p:spPr>
          <a:xfrm>
            <a:off x="1251285" y="259882"/>
            <a:ext cx="7093818" cy="369332"/>
          </a:xfrm>
          <a:prstGeom prst="rect">
            <a:avLst/>
          </a:prstGeom>
          <a:noFill/>
        </p:spPr>
        <p:txBody>
          <a:bodyPr wrap="square">
            <a:spAutoFit/>
          </a:bodyPr>
          <a:lstStyle/>
          <a:p>
            <a:r>
              <a:rPr lang="en-US" sz="1800" b="1"/>
              <a:t>17. What is the average price of products from each supplier ?</a:t>
            </a:r>
            <a:endParaRPr lang="en-IN" sz="1800"/>
          </a:p>
        </p:txBody>
      </p:sp>
      <p:pic>
        <p:nvPicPr>
          <p:cNvPr id="6" name="Picture 5" descr="A screenshot of a computer&#10;&#10;AI-generated content may be incorrect.">
            <a:extLst>
              <a:ext uri="{FF2B5EF4-FFF2-40B4-BE49-F238E27FC236}">
                <a16:creationId xmlns:a16="http://schemas.microsoft.com/office/drawing/2014/main" id="{DC79C1C9-2EF9-4266-B4B0-243EF25A9D19}"/>
              </a:ext>
            </a:extLst>
          </p:cNvPr>
          <p:cNvPicPr>
            <a:picLocks noChangeAspect="1"/>
          </p:cNvPicPr>
          <p:nvPr/>
        </p:nvPicPr>
        <p:blipFill>
          <a:blip r:embed="rId3"/>
          <a:stretch>
            <a:fillRect/>
          </a:stretch>
        </p:blipFill>
        <p:spPr>
          <a:xfrm>
            <a:off x="1032558" y="731821"/>
            <a:ext cx="7780079" cy="211725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2313AD8-EBDA-9B9E-F635-4AC34210F85F}"/>
              </a:ext>
            </a:extLst>
          </p:cNvPr>
          <p:cNvPicPr>
            <a:picLocks noChangeAspect="1"/>
          </p:cNvPicPr>
          <p:nvPr/>
        </p:nvPicPr>
        <p:blipFill>
          <a:blip r:embed="rId4"/>
          <a:stretch>
            <a:fillRect/>
          </a:stretch>
        </p:blipFill>
        <p:spPr>
          <a:xfrm>
            <a:off x="1404636" y="2996641"/>
            <a:ext cx="3889259" cy="1880987"/>
          </a:xfrm>
          <a:prstGeom prst="rect">
            <a:avLst/>
          </a:prstGeom>
        </p:spPr>
      </p:pic>
    </p:spTree>
    <p:extLst>
      <p:ext uri="{BB962C8B-B14F-4D97-AF65-F5344CB8AC3E}">
        <p14:creationId xmlns:p14="http://schemas.microsoft.com/office/powerpoint/2010/main" val="147168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A8949-ADD2-48EB-ECEC-5A34B2F868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07A914-4FB9-B185-5124-6206CE84A11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A11B0EA1-CF9D-00AC-65F9-2A9693EE6134}"/>
              </a:ext>
            </a:extLst>
          </p:cNvPr>
          <p:cNvSpPr txBox="1"/>
          <p:nvPr/>
        </p:nvSpPr>
        <p:spPr>
          <a:xfrm>
            <a:off x="1328286" y="317635"/>
            <a:ext cx="6612556" cy="646331"/>
          </a:xfrm>
          <a:prstGeom prst="rect">
            <a:avLst/>
          </a:prstGeom>
          <a:noFill/>
        </p:spPr>
        <p:txBody>
          <a:bodyPr wrap="square">
            <a:spAutoFit/>
          </a:bodyPr>
          <a:lstStyle/>
          <a:p>
            <a:r>
              <a:rPr lang="en-US" sz="1800" b="1"/>
              <a:t>18. Which suppliers contribute the most to total product sales (by revenue) ?</a:t>
            </a:r>
            <a:endParaRPr lang="en-IN" sz="1800"/>
          </a:p>
        </p:txBody>
      </p:sp>
      <p:pic>
        <p:nvPicPr>
          <p:cNvPr id="6" name="Picture 5" descr="A computer screen shot of a code&#10;&#10;AI-generated content may be incorrect.">
            <a:extLst>
              <a:ext uri="{FF2B5EF4-FFF2-40B4-BE49-F238E27FC236}">
                <a16:creationId xmlns:a16="http://schemas.microsoft.com/office/drawing/2014/main" id="{CF7CF318-5A9F-282F-310E-F5CE4DA3144D}"/>
              </a:ext>
            </a:extLst>
          </p:cNvPr>
          <p:cNvPicPr>
            <a:picLocks noChangeAspect="1"/>
          </p:cNvPicPr>
          <p:nvPr/>
        </p:nvPicPr>
        <p:blipFill>
          <a:blip r:embed="rId3"/>
          <a:stretch>
            <a:fillRect/>
          </a:stretch>
        </p:blipFill>
        <p:spPr>
          <a:xfrm>
            <a:off x="1400677" y="963966"/>
            <a:ext cx="5202254" cy="2085201"/>
          </a:xfrm>
          <a:prstGeom prst="rect">
            <a:avLst/>
          </a:prstGeom>
        </p:spPr>
      </p:pic>
      <p:pic>
        <p:nvPicPr>
          <p:cNvPr id="8" name="Picture 7" descr="A close up of a number&#10;&#10;AI-generated content may be incorrect.">
            <a:extLst>
              <a:ext uri="{FF2B5EF4-FFF2-40B4-BE49-F238E27FC236}">
                <a16:creationId xmlns:a16="http://schemas.microsoft.com/office/drawing/2014/main" id="{DF7C2B47-C05E-133C-6BBB-5A331779EE75}"/>
              </a:ext>
            </a:extLst>
          </p:cNvPr>
          <p:cNvPicPr>
            <a:picLocks noChangeAspect="1"/>
          </p:cNvPicPr>
          <p:nvPr/>
        </p:nvPicPr>
        <p:blipFill>
          <a:blip r:embed="rId4"/>
          <a:stretch>
            <a:fillRect/>
          </a:stretch>
        </p:blipFill>
        <p:spPr>
          <a:xfrm>
            <a:off x="1400677" y="3221820"/>
            <a:ext cx="4725074" cy="1283102"/>
          </a:xfrm>
          <a:prstGeom prst="rect">
            <a:avLst/>
          </a:prstGeom>
        </p:spPr>
      </p:pic>
    </p:spTree>
    <p:extLst>
      <p:ext uri="{BB962C8B-B14F-4D97-AF65-F5344CB8AC3E}">
        <p14:creationId xmlns:p14="http://schemas.microsoft.com/office/powerpoint/2010/main" val="285981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80AB3-B2F3-7CC7-BCF2-2F0828D12D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489327-DC2D-0E29-443B-92E07575ABA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2FBB4FE6-68A4-D64B-3161-38BD8E48F9E6}"/>
              </a:ext>
            </a:extLst>
          </p:cNvPr>
          <p:cNvSpPr txBox="1"/>
          <p:nvPr/>
        </p:nvSpPr>
        <p:spPr>
          <a:xfrm>
            <a:off x="1443789" y="269507"/>
            <a:ext cx="6487428" cy="369332"/>
          </a:xfrm>
          <a:prstGeom prst="rect">
            <a:avLst/>
          </a:prstGeom>
          <a:noFill/>
        </p:spPr>
        <p:txBody>
          <a:bodyPr wrap="square">
            <a:spAutoFit/>
          </a:bodyPr>
          <a:lstStyle/>
          <a:p>
            <a:r>
              <a:rPr lang="en-US" sz="1800" b="1"/>
              <a:t>19. How many employees have processed orders?</a:t>
            </a:r>
            <a:endParaRPr lang="en-IN" sz="1800"/>
          </a:p>
        </p:txBody>
      </p:sp>
      <p:pic>
        <p:nvPicPr>
          <p:cNvPr id="6" name="Picture 5" descr="A close-up of a computer screen&#10;&#10;AI-generated content may be incorrect.">
            <a:extLst>
              <a:ext uri="{FF2B5EF4-FFF2-40B4-BE49-F238E27FC236}">
                <a16:creationId xmlns:a16="http://schemas.microsoft.com/office/drawing/2014/main" id="{5CFCB833-63EC-E98C-2468-6C725183E30B}"/>
              </a:ext>
            </a:extLst>
          </p:cNvPr>
          <p:cNvPicPr>
            <a:picLocks noChangeAspect="1"/>
          </p:cNvPicPr>
          <p:nvPr/>
        </p:nvPicPr>
        <p:blipFill>
          <a:blip r:embed="rId3"/>
          <a:stretch>
            <a:fillRect/>
          </a:stretch>
        </p:blipFill>
        <p:spPr>
          <a:xfrm>
            <a:off x="1741566" y="914400"/>
            <a:ext cx="3964610" cy="196460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A8180B37-B4B8-527F-0696-3CAA2E181715}"/>
              </a:ext>
            </a:extLst>
          </p:cNvPr>
          <p:cNvPicPr>
            <a:picLocks noChangeAspect="1"/>
          </p:cNvPicPr>
          <p:nvPr/>
        </p:nvPicPr>
        <p:blipFill>
          <a:blip r:embed="rId4"/>
          <a:stretch>
            <a:fillRect/>
          </a:stretch>
        </p:blipFill>
        <p:spPr>
          <a:xfrm>
            <a:off x="1645218" y="3154567"/>
            <a:ext cx="3292542" cy="1424302"/>
          </a:xfrm>
          <a:prstGeom prst="rect">
            <a:avLst/>
          </a:prstGeom>
        </p:spPr>
      </p:pic>
    </p:spTree>
    <p:extLst>
      <p:ext uri="{BB962C8B-B14F-4D97-AF65-F5344CB8AC3E}">
        <p14:creationId xmlns:p14="http://schemas.microsoft.com/office/powerpoint/2010/main" val="154267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D65D0-8991-1B09-6C89-1F754D8EBE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BCBE1C-B7B9-3BB4-D9AF-E24AD066959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4B7EB04E-23F8-8440-161E-9028FE5698D1}"/>
              </a:ext>
            </a:extLst>
          </p:cNvPr>
          <p:cNvSpPr txBox="1"/>
          <p:nvPr/>
        </p:nvSpPr>
        <p:spPr>
          <a:xfrm>
            <a:off x="1337911" y="240633"/>
            <a:ext cx="6487427" cy="369332"/>
          </a:xfrm>
          <a:prstGeom prst="rect">
            <a:avLst/>
          </a:prstGeom>
          <a:noFill/>
        </p:spPr>
        <p:txBody>
          <a:bodyPr wrap="square">
            <a:spAutoFit/>
          </a:bodyPr>
          <a:lstStyle/>
          <a:p>
            <a:r>
              <a:rPr lang="en-US" sz="1800" b="1"/>
              <a:t>20. Which employees have handled the most orders?</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125F3C9D-4531-8497-0F4F-15AC1C060E0E}"/>
              </a:ext>
            </a:extLst>
          </p:cNvPr>
          <p:cNvPicPr>
            <a:picLocks noChangeAspect="1"/>
          </p:cNvPicPr>
          <p:nvPr/>
        </p:nvPicPr>
        <p:blipFill>
          <a:blip r:embed="rId3"/>
          <a:stretch>
            <a:fillRect/>
          </a:stretch>
        </p:blipFill>
        <p:spPr>
          <a:xfrm>
            <a:off x="1643162" y="794917"/>
            <a:ext cx="5672038" cy="2118118"/>
          </a:xfrm>
          <a:prstGeom prst="rect">
            <a:avLst/>
          </a:prstGeom>
        </p:spPr>
      </p:pic>
      <p:pic>
        <p:nvPicPr>
          <p:cNvPr id="8" name="Picture 7">
            <a:extLst>
              <a:ext uri="{FF2B5EF4-FFF2-40B4-BE49-F238E27FC236}">
                <a16:creationId xmlns:a16="http://schemas.microsoft.com/office/drawing/2014/main" id="{CF12689B-5C98-80A8-3128-8D3EFD6664F6}"/>
              </a:ext>
            </a:extLst>
          </p:cNvPr>
          <p:cNvPicPr>
            <a:picLocks noChangeAspect="1"/>
          </p:cNvPicPr>
          <p:nvPr/>
        </p:nvPicPr>
        <p:blipFill>
          <a:blip r:embed="rId4"/>
          <a:stretch>
            <a:fillRect/>
          </a:stretch>
        </p:blipFill>
        <p:spPr>
          <a:xfrm>
            <a:off x="1643162" y="3224464"/>
            <a:ext cx="6054091" cy="1280160"/>
          </a:xfrm>
          <a:prstGeom prst="rect">
            <a:avLst/>
          </a:prstGeom>
        </p:spPr>
      </p:pic>
    </p:spTree>
    <p:extLst>
      <p:ext uri="{BB962C8B-B14F-4D97-AF65-F5344CB8AC3E}">
        <p14:creationId xmlns:p14="http://schemas.microsoft.com/office/powerpoint/2010/main" val="382586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72234-62A8-F461-3FC2-F1ABE75D68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1AC815D-99E2-4212-13A1-D8E197D565E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43FF206-BBE0-EF12-4083-200DB20CA23B}"/>
              </a:ext>
            </a:extLst>
          </p:cNvPr>
          <p:cNvSpPr txBox="1"/>
          <p:nvPr/>
        </p:nvSpPr>
        <p:spPr>
          <a:xfrm>
            <a:off x="1309035" y="259883"/>
            <a:ext cx="7036067" cy="369332"/>
          </a:xfrm>
          <a:prstGeom prst="rect">
            <a:avLst/>
          </a:prstGeom>
          <a:noFill/>
        </p:spPr>
        <p:txBody>
          <a:bodyPr wrap="square">
            <a:spAutoFit/>
          </a:bodyPr>
          <a:lstStyle/>
          <a:p>
            <a:r>
              <a:rPr lang="en-US" sz="1800" b="1"/>
              <a:t>21. What is the total sales value processed by each employee?</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8C658D5F-E792-6231-E167-8F1D90602A18}"/>
              </a:ext>
            </a:extLst>
          </p:cNvPr>
          <p:cNvPicPr>
            <a:picLocks noChangeAspect="1"/>
          </p:cNvPicPr>
          <p:nvPr/>
        </p:nvPicPr>
        <p:blipFill>
          <a:blip r:embed="rId3"/>
          <a:stretch>
            <a:fillRect/>
          </a:stretch>
        </p:blipFill>
        <p:spPr>
          <a:xfrm>
            <a:off x="1309036" y="812582"/>
            <a:ext cx="6369838" cy="167073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3D93F27-AC54-4844-CB9F-9D77A09B67BC}"/>
              </a:ext>
            </a:extLst>
          </p:cNvPr>
          <p:cNvPicPr>
            <a:picLocks noChangeAspect="1"/>
          </p:cNvPicPr>
          <p:nvPr/>
        </p:nvPicPr>
        <p:blipFill>
          <a:blip r:embed="rId4"/>
          <a:stretch>
            <a:fillRect/>
          </a:stretch>
        </p:blipFill>
        <p:spPr>
          <a:xfrm>
            <a:off x="1392705" y="2782680"/>
            <a:ext cx="2813535" cy="2100937"/>
          </a:xfrm>
          <a:prstGeom prst="rect">
            <a:avLst/>
          </a:prstGeom>
        </p:spPr>
      </p:pic>
    </p:spTree>
    <p:extLst>
      <p:ext uri="{BB962C8B-B14F-4D97-AF65-F5344CB8AC3E}">
        <p14:creationId xmlns:p14="http://schemas.microsoft.com/office/powerpoint/2010/main" val="243667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C27302-DA9D-5779-6F3F-9E7BAC110238}"/>
              </a:ext>
            </a:extLst>
          </p:cNvPr>
          <p:cNvSpPr txBox="1"/>
          <p:nvPr/>
        </p:nvSpPr>
        <p:spPr>
          <a:xfrm>
            <a:off x="1399430" y="262393"/>
            <a:ext cx="6257675" cy="584775"/>
          </a:xfrm>
          <a:prstGeom prst="rect">
            <a:avLst/>
          </a:prstGeom>
          <a:noFill/>
        </p:spPr>
        <p:txBody>
          <a:bodyPr wrap="square" rtlCol="0">
            <a:spAutoFit/>
          </a:bodyPr>
          <a:lstStyle/>
          <a:p>
            <a:pPr algn="ctr"/>
            <a:r>
              <a:rPr lang="en-US" sz="3200" dirty="0">
                <a:solidFill>
                  <a:schemeClr val="tx1"/>
                </a:solidFill>
              </a:rPr>
              <a:t>TABLE CREATION QUERIES</a:t>
            </a:r>
            <a:endParaRPr lang="en-IN" sz="3200" dirty="0">
              <a:solidFill>
                <a:schemeClr val="tx1"/>
              </a:solidFill>
            </a:endParaRPr>
          </a:p>
        </p:txBody>
      </p:sp>
      <p:pic>
        <p:nvPicPr>
          <p:cNvPr id="6" name="Picture 5" descr="A white background with blue text&#10;&#10;AI-generated content may be incorrect.">
            <a:extLst>
              <a:ext uri="{FF2B5EF4-FFF2-40B4-BE49-F238E27FC236}">
                <a16:creationId xmlns:a16="http://schemas.microsoft.com/office/drawing/2014/main" id="{C9F77FB9-F78C-232F-DCA3-DA0DB3A7C375}"/>
              </a:ext>
            </a:extLst>
          </p:cNvPr>
          <p:cNvPicPr>
            <a:picLocks noChangeAspect="1"/>
          </p:cNvPicPr>
          <p:nvPr/>
        </p:nvPicPr>
        <p:blipFill>
          <a:blip r:embed="rId2"/>
          <a:stretch>
            <a:fillRect/>
          </a:stretch>
        </p:blipFill>
        <p:spPr>
          <a:xfrm>
            <a:off x="151048" y="963846"/>
            <a:ext cx="3943900" cy="1800476"/>
          </a:xfrm>
          <a:prstGeom prst="rect">
            <a:avLst/>
          </a:prstGeom>
        </p:spPr>
      </p:pic>
      <p:pic>
        <p:nvPicPr>
          <p:cNvPr id="8" name="Picture 7">
            <a:extLst>
              <a:ext uri="{FF2B5EF4-FFF2-40B4-BE49-F238E27FC236}">
                <a16:creationId xmlns:a16="http://schemas.microsoft.com/office/drawing/2014/main" id="{9A380585-365F-676B-7418-3C785D273F77}"/>
              </a:ext>
            </a:extLst>
          </p:cNvPr>
          <p:cNvPicPr>
            <a:picLocks noChangeAspect="1"/>
          </p:cNvPicPr>
          <p:nvPr/>
        </p:nvPicPr>
        <p:blipFill>
          <a:blip r:embed="rId3"/>
          <a:stretch>
            <a:fillRect/>
          </a:stretch>
        </p:blipFill>
        <p:spPr>
          <a:xfrm>
            <a:off x="4477472" y="963846"/>
            <a:ext cx="4515480" cy="1810003"/>
          </a:xfrm>
          <a:prstGeom prst="rect">
            <a:avLst/>
          </a:prstGeom>
        </p:spPr>
      </p:pic>
      <p:pic>
        <p:nvPicPr>
          <p:cNvPr id="10" name="Picture 9">
            <a:extLst>
              <a:ext uri="{FF2B5EF4-FFF2-40B4-BE49-F238E27FC236}">
                <a16:creationId xmlns:a16="http://schemas.microsoft.com/office/drawing/2014/main" id="{AAD05564-D0A7-0822-6505-73B153A8B238}"/>
              </a:ext>
            </a:extLst>
          </p:cNvPr>
          <p:cNvPicPr>
            <a:picLocks noChangeAspect="1"/>
          </p:cNvPicPr>
          <p:nvPr/>
        </p:nvPicPr>
        <p:blipFill>
          <a:blip r:embed="rId4"/>
          <a:stretch>
            <a:fillRect/>
          </a:stretch>
        </p:blipFill>
        <p:spPr>
          <a:xfrm>
            <a:off x="151049" y="3004334"/>
            <a:ext cx="3943900" cy="2029108"/>
          </a:xfrm>
          <a:prstGeom prst="rect">
            <a:avLst/>
          </a:prstGeom>
        </p:spPr>
      </p:pic>
      <p:pic>
        <p:nvPicPr>
          <p:cNvPr id="12" name="Picture 11">
            <a:extLst>
              <a:ext uri="{FF2B5EF4-FFF2-40B4-BE49-F238E27FC236}">
                <a16:creationId xmlns:a16="http://schemas.microsoft.com/office/drawing/2014/main" id="{2F373238-24B1-C9B9-764A-136F3B1F3F3D}"/>
              </a:ext>
            </a:extLst>
          </p:cNvPr>
          <p:cNvPicPr>
            <a:picLocks noChangeAspect="1"/>
          </p:cNvPicPr>
          <p:nvPr/>
        </p:nvPicPr>
        <p:blipFill>
          <a:blip r:embed="rId5"/>
          <a:stretch>
            <a:fillRect/>
          </a:stretch>
        </p:blipFill>
        <p:spPr>
          <a:xfrm>
            <a:off x="4477472" y="3004334"/>
            <a:ext cx="4267796" cy="1981477"/>
          </a:xfrm>
          <a:prstGeom prst="rect">
            <a:avLst/>
          </a:prstGeom>
        </p:spPr>
      </p:pic>
    </p:spTree>
    <p:extLst>
      <p:ext uri="{BB962C8B-B14F-4D97-AF65-F5344CB8AC3E}">
        <p14:creationId xmlns:p14="http://schemas.microsoft.com/office/powerpoint/2010/main" val="59193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F86AE-FF2B-E1EA-EE89-215063E1372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67FEF7-2E1B-7D0F-1350-76BB22C2EDB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A1448EE-88ED-5055-2836-BCF8406CBF5C}"/>
              </a:ext>
            </a:extLst>
          </p:cNvPr>
          <p:cNvSpPr txBox="1"/>
          <p:nvPr/>
        </p:nvSpPr>
        <p:spPr>
          <a:xfrm>
            <a:off x="1347537" y="365761"/>
            <a:ext cx="7276699" cy="369332"/>
          </a:xfrm>
          <a:prstGeom prst="rect">
            <a:avLst/>
          </a:prstGeom>
          <a:noFill/>
        </p:spPr>
        <p:txBody>
          <a:bodyPr wrap="square">
            <a:spAutoFit/>
          </a:bodyPr>
          <a:lstStyle/>
          <a:p>
            <a:r>
              <a:rPr lang="en-US" sz="1800" b="1"/>
              <a:t>22. What is the average order value handled per employee?</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B90D59D4-9318-570D-9E8F-F0C30FC4D56A}"/>
              </a:ext>
            </a:extLst>
          </p:cNvPr>
          <p:cNvPicPr>
            <a:picLocks noChangeAspect="1"/>
          </p:cNvPicPr>
          <p:nvPr/>
        </p:nvPicPr>
        <p:blipFill>
          <a:blip r:embed="rId3"/>
          <a:stretch>
            <a:fillRect/>
          </a:stretch>
        </p:blipFill>
        <p:spPr>
          <a:xfrm>
            <a:off x="1590798" y="806096"/>
            <a:ext cx="6216268" cy="126682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2855C59-D8F2-89FB-0538-3D58298BA147}"/>
              </a:ext>
            </a:extLst>
          </p:cNvPr>
          <p:cNvPicPr>
            <a:picLocks noChangeAspect="1"/>
          </p:cNvPicPr>
          <p:nvPr/>
        </p:nvPicPr>
        <p:blipFill>
          <a:blip r:embed="rId4"/>
          <a:stretch>
            <a:fillRect/>
          </a:stretch>
        </p:blipFill>
        <p:spPr>
          <a:xfrm>
            <a:off x="1336934" y="2036131"/>
            <a:ext cx="2981202" cy="3041550"/>
          </a:xfrm>
          <a:prstGeom prst="rect">
            <a:avLst/>
          </a:prstGeom>
        </p:spPr>
      </p:pic>
    </p:spTree>
    <p:extLst>
      <p:ext uri="{BB962C8B-B14F-4D97-AF65-F5344CB8AC3E}">
        <p14:creationId xmlns:p14="http://schemas.microsoft.com/office/powerpoint/2010/main" val="191457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B1251-35F3-F819-4A22-E387F59E7D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03098D-291A-29B5-DBF5-6A42ECBEC91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9BC2E922-A021-698E-61E1-44108D0219C3}"/>
              </a:ext>
            </a:extLst>
          </p:cNvPr>
          <p:cNvSpPr txBox="1"/>
          <p:nvPr/>
        </p:nvSpPr>
        <p:spPr>
          <a:xfrm>
            <a:off x="1318661" y="298383"/>
            <a:ext cx="7180446" cy="646331"/>
          </a:xfrm>
          <a:prstGeom prst="rect">
            <a:avLst/>
          </a:prstGeom>
          <a:noFill/>
        </p:spPr>
        <p:txBody>
          <a:bodyPr wrap="square">
            <a:spAutoFit/>
          </a:bodyPr>
          <a:lstStyle/>
          <a:p>
            <a:r>
              <a:rPr lang="en-US" sz="1800" b="1"/>
              <a:t>23. What is the relationship between quantity ordered and total price?</a:t>
            </a:r>
            <a:endParaRPr lang="en-IN" sz="1800"/>
          </a:p>
        </p:txBody>
      </p:sp>
      <p:pic>
        <p:nvPicPr>
          <p:cNvPr id="5" name="Picture 4" descr="A screenshot of a computer code&#10;&#10;AI-generated content may be incorrect.">
            <a:extLst>
              <a:ext uri="{FF2B5EF4-FFF2-40B4-BE49-F238E27FC236}">
                <a16:creationId xmlns:a16="http://schemas.microsoft.com/office/drawing/2014/main" id="{0D1665A7-B729-5C45-571C-281B5B5ACF45}"/>
              </a:ext>
            </a:extLst>
          </p:cNvPr>
          <p:cNvPicPr>
            <a:picLocks noChangeAspect="1"/>
          </p:cNvPicPr>
          <p:nvPr/>
        </p:nvPicPr>
        <p:blipFill>
          <a:blip r:embed="rId3"/>
          <a:stretch>
            <a:fillRect/>
          </a:stretch>
        </p:blipFill>
        <p:spPr>
          <a:xfrm>
            <a:off x="1413209" y="944714"/>
            <a:ext cx="4304197" cy="211105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E6B7E3C-D188-9D1D-88DC-0ADEF76589A2}"/>
              </a:ext>
            </a:extLst>
          </p:cNvPr>
          <p:cNvPicPr>
            <a:picLocks noChangeAspect="1"/>
          </p:cNvPicPr>
          <p:nvPr/>
        </p:nvPicPr>
        <p:blipFill>
          <a:blip r:embed="rId4"/>
          <a:stretch>
            <a:fillRect/>
          </a:stretch>
        </p:blipFill>
        <p:spPr>
          <a:xfrm>
            <a:off x="1413209" y="3144354"/>
            <a:ext cx="3389797" cy="1700763"/>
          </a:xfrm>
          <a:prstGeom prst="rect">
            <a:avLst/>
          </a:prstGeom>
        </p:spPr>
      </p:pic>
    </p:spTree>
    <p:extLst>
      <p:ext uri="{BB962C8B-B14F-4D97-AF65-F5344CB8AC3E}">
        <p14:creationId xmlns:p14="http://schemas.microsoft.com/office/powerpoint/2010/main" val="100221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0845E-DA73-B32F-F181-080674103FF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2DD1D9-61D6-14FB-BD86-EADA61B0CDCC}"/>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20A6EBB-2FFA-1CD1-6CFB-4FD12092326D}"/>
              </a:ext>
            </a:extLst>
          </p:cNvPr>
          <p:cNvSpPr txBox="1"/>
          <p:nvPr/>
        </p:nvSpPr>
        <p:spPr>
          <a:xfrm>
            <a:off x="1318661" y="298383"/>
            <a:ext cx="7180446" cy="369332"/>
          </a:xfrm>
          <a:prstGeom prst="rect">
            <a:avLst/>
          </a:prstGeom>
          <a:noFill/>
        </p:spPr>
        <p:txBody>
          <a:bodyPr wrap="square">
            <a:spAutoFit/>
          </a:bodyPr>
          <a:lstStyle/>
          <a:p>
            <a:r>
              <a:rPr lang="en-US" sz="1800" b="1"/>
              <a:t>24. What is the average quantity ordered per product?</a:t>
            </a:r>
            <a:endParaRPr lang="en-IN" sz="1800"/>
          </a:p>
        </p:txBody>
      </p:sp>
      <p:pic>
        <p:nvPicPr>
          <p:cNvPr id="5" name="Picture 4" descr="A screenshot of a computer program&#10;&#10;AI-generated content may be incorrect.">
            <a:extLst>
              <a:ext uri="{FF2B5EF4-FFF2-40B4-BE49-F238E27FC236}">
                <a16:creationId xmlns:a16="http://schemas.microsoft.com/office/drawing/2014/main" id="{973FD373-B449-6FC3-824A-B38E9B9B4525}"/>
              </a:ext>
            </a:extLst>
          </p:cNvPr>
          <p:cNvPicPr>
            <a:picLocks noChangeAspect="1"/>
          </p:cNvPicPr>
          <p:nvPr/>
        </p:nvPicPr>
        <p:blipFill>
          <a:blip r:embed="rId3"/>
          <a:stretch>
            <a:fillRect/>
          </a:stretch>
        </p:blipFill>
        <p:spPr>
          <a:xfrm>
            <a:off x="1423216" y="869932"/>
            <a:ext cx="5428468" cy="1546009"/>
          </a:xfrm>
          <a:prstGeom prst="rect">
            <a:avLst/>
          </a:prstGeom>
        </p:spPr>
      </p:pic>
      <p:pic>
        <p:nvPicPr>
          <p:cNvPr id="7" name="Picture 6" descr="A screenshot of a data&#10;&#10;AI-generated content may be incorrect.">
            <a:extLst>
              <a:ext uri="{FF2B5EF4-FFF2-40B4-BE49-F238E27FC236}">
                <a16:creationId xmlns:a16="http://schemas.microsoft.com/office/drawing/2014/main" id="{B21E8C20-D70A-6F60-FD18-410C5CD82CDC}"/>
              </a:ext>
            </a:extLst>
          </p:cNvPr>
          <p:cNvPicPr>
            <a:picLocks noChangeAspect="1"/>
          </p:cNvPicPr>
          <p:nvPr/>
        </p:nvPicPr>
        <p:blipFill>
          <a:blip r:embed="rId4"/>
          <a:stretch>
            <a:fillRect/>
          </a:stretch>
        </p:blipFill>
        <p:spPr>
          <a:xfrm>
            <a:off x="1437696" y="2522928"/>
            <a:ext cx="3134304" cy="2554753"/>
          </a:xfrm>
          <a:prstGeom prst="rect">
            <a:avLst/>
          </a:prstGeom>
        </p:spPr>
      </p:pic>
    </p:spTree>
    <p:extLst>
      <p:ext uri="{BB962C8B-B14F-4D97-AF65-F5344CB8AC3E}">
        <p14:creationId xmlns:p14="http://schemas.microsoft.com/office/powerpoint/2010/main" val="427531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B26F7-B9D2-A5B0-AD0D-FCD2D803502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B610F6C-452E-9089-7CB0-D0681F30031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0B5F0C1-9AE2-7570-EF05-92FD5E5F45B1}"/>
              </a:ext>
            </a:extLst>
          </p:cNvPr>
          <p:cNvSpPr txBox="1"/>
          <p:nvPr/>
        </p:nvSpPr>
        <p:spPr>
          <a:xfrm>
            <a:off x="1318661" y="298383"/>
            <a:ext cx="7180446" cy="369332"/>
          </a:xfrm>
          <a:prstGeom prst="rect">
            <a:avLst/>
          </a:prstGeom>
          <a:noFill/>
        </p:spPr>
        <p:txBody>
          <a:bodyPr wrap="square">
            <a:spAutoFit/>
          </a:bodyPr>
          <a:lstStyle/>
          <a:p>
            <a:r>
              <a:rPr lang="en-US" sz="1800" b="1"/>
              <a:t>25. How does the unit price vary across products and orders?</a:t>
            </a:r>
            <a:endParaRPr lang="en-IN" sz="1800"/>
          </a:p>
        </p:txBody>
      </p:sp>
      <p:pic>
        <p:nvPicPr>
          <p:cNvPr id="5" name="Picture 4" descr="A screen shot of a computer code&#10;&#10;AI-generated content may be incorrect.">
            <a:extLst>
              <a:ext uri="{FF2B5EF4-FFF2-40B4-BE49-F238E27FC236}">
                <a16:creationId xmlns:a16="http://schemas.microsoft.com/office/drawing/2014/main" id="{F75D874A-2E10-5115-370B-F3DD40AF6F5C}"/>
              </a:ext>
            </a:extLst>
          </p:cNvPr>
          <p:cNvPicPr>
            <a:picLocks noChangeAspect="1"/>
          </p:cNvPicPr>
          <p:nvPr/>
        </p:nvPicPr>
        <p:blipFill>
          <a:blip r:embed="rId3"/>
          <a:stretch>
            <a:fillRect/>
          </a:stretch>
        </p:blipFill>
        <p:spPr>
          <a:xfrm>
            <a:off x="394837" y="901967"/>
            <a:ext cx="4122024" cy="3102142"/>
          </a:xfrm>
          <a:prstGeom prst="rect">
            <a:avLst/>
          </a:prstGeom>
        </p:spPr>
      </p:pic>
      <p:pic>
        <p:nvPicPr>
          <p:cNvPr id="7" name="Picture 6" descr="A screenshot of a table&#10;&#10;AI-generated content may be incorrect.">
            <a:extLst>
              <a:ext uri="{FF2B5EF4-FFF2-40B4-BE49-F238E27FC236}">
                <a16:creationId xmlns:a16="http://schemas.microsoft.com/office/drawing/2014/main" id="{34361BD2-434A-FA90-8C36-2FF6E9FC3974}"/>
              </a:ext>
            </a:extLst>
          </p:cNvPr>
          <p:cNvPicPr>
            <a:picLocks noChangeAspect="1"/>
          </p:cNvPicPr>
          <p:nvPr/>
        </p:nvPicPr>
        <p:blipFill>
          <a:blip r:embed="rId4"/>
          <a:stretch>
            <a:fillRect/>
          </a:stretch>
        </p:blipFill>
        <p:spPr>
          <a:xfrm>
            <a:off x="4828823" y="805514"/>
            <a:ext cx="3990975" cy="3200400"/>
          </a:xfrm>
          <a:prstGeom prst="rect">
            <a:avLst/>
          </a:prstGeom>
        </p:spPr>
      </p:pic>
    </p:spTree>
    <p:extLst>
      <p:ext uri="{BB962C8B-B14F-4D97-AF65-F5344CB8AC3E}">
        <p14:creationId xmlns:p14="http://schemas.microsoft.com/office/powerpoint/2010/main" val="1146952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A006-D910-81BF-5422-8FC92E28DE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FAA8C89-6135-C1A7-8FCC-5B35D793CA83}"/>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132BC951-004D-256F-8830-59D306E4184E}"/>
              </a:ext>
            </a:extLst>
          </p:cNvPr>
          <p:cNvSpPr txBox="1"/>
          <p:nvPr/>
        </p:nvSpPr>
        <p:spPr>
          <a:xfrm>
            <a:off x="1270535" y="1713297"/>
            <a:ext cx="6497052" cy="1015663"/>
          </a:xfrm>
          <a:prstGeom prst="rect">
            <a:avLst/>
          </a:prstGeom>
          <a:noFill/>
        </p:spPr>
        <p:txBody>
          <a:bodyPr wrap="square" rtlCol="0">
            <a:spAutoFit/>
          </a:bodyPr>
          <a:lstStyle/>
          <a:p>
            <a:pPr algn="ctr"/>
            <a:r>
              <a:rPr lang="en-US" sz="6000">
                <a:solidFill>
                  <a:schemeClr val="tx1"/>
                </a:solidFill>
              </a:rPr>
              <a:t>THANK YOU </a:t>
            </a:r>
            <a:endParaRPr lang="en-IN" sz="6000">
              <a:solidFill>
                <a:schemeClr val="tx1"/>
              </a:solidFill>
            </a:endParaRPr>
          </a:p>
        </p:txBody>
      </p:sp>
    </p:spTree>
    <p:extLst>
      <p:ext uri="{BB962C8B-B14F-4D97-AF65-F5344CB8AC3E}">
        <p14:creationId xmlns:p14="http://schemas.microsoft.com/office/powerpoint/2010/main" val="19039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277BA-EF87-7B25-D898-66728F2A0A64}"/>
              </a:ext>
            </a:extLst>
          </p:cNvPr>
          <p:cNvSpPr txBox="1"/>
          <p:nvPr/>
        </p:nvSpPr>
        <p:spPr>
          <a:xfrm>
            <a:off x="1144989" y="111318"/>
            <a:ext cx="6790414" cy="800219"/>
          </a:xfrm>
          <a:prstGeom prst="rect">
            <a:avLst/>
          </a:prstGeom>
          <a:noFill/>
        </p:spPr>
        <p:txBody>
          <a:bodyPr wrap="square" rtlCol="0">
            <a:spAutoFit/>
          </a:bodyPr>
          <a:lstStyle/>
          <a:p>
            <a:pPr algn="ctr"/>
            <a:r>
              <a:rPr lang="en-US" sz="3200" dirty="0">
                <a:solidFill>
                  <a:schemeClr val="tx1"/>
                </a:solidFill>
              </a:rPr>
              <a:t>TABLE CREATION QUERIES</a:t>
            </a:r>
            <a:endParaRPr lang="en-IN" sz="3200" dirty="0">
              <a:solidFill>
                <a:schemeClr val="tx1"/>
              </a:solidFill>
            </a:endParaRPr>
          </a:p>
          <a:p>
            <a:endParaRPr lang="en-IN" dirty="0"/>
          </a:p>
        </p:txBody>
      </p:sp>
      <p:pic>
        <p:nvPicPr>
          <p:cNvPr id="4" name="Picture 3">
            <a:extLst>
              <a:ext uri="{FF2B5EF4-FFF2-40B4-BE49-F238E27FC236}">
                <a16:creationId xmlns:a16="http://schemas.microsoft.com/office/drawing/2014/main" id="{7A1565CB-9E89-F94B-F4BD-A03AC8617F78}"/>
              </a:ext>
            </a:extLst>
          </p:cNvPr>
          <p:cNvPicPr>
            <a:picLocks noChangeAspect="1"/>
          </p:cNvPicPr>
          <p:nvPr/>
        </p:nvPicPr>
        <p:blipFill>
          <a:blip r:embed="rId2"/>
          <a:stretch>
            <a:fillRect/>
          </a:stretch>
        </p:blipFill>
        <p:spPr>
          <a:xfrm>
            <a:off x="375208" y="761747"/>
            <a:ext cx="3420020" cy="2116625"/>
          </a:xfrm>
          <a:prstGeom prst="rect">
            <a:avLst/>
          </a:prstGeom>
        </p:spPr>
      </p:pic>
      <p:pic>
        <p:nvPicPr>
          <p:cNvPr id="6" name="Picture 5">
            <a:extLst>
              <a:ext uri="{FF2B5EF4-FFF2-40B4-BE49-F238E27FC236}">
                <a16:creationId xmlns:a16="http://schemas.microsoft.com/office/drawing/2014/main" id="{FCF45BEC-D141-DD8D-789A-CAAB5B0517EA}"/>
              </a:ext>
            </a:extLst>
          </p:cNvPr>
          <p:cNvPicPr>
            <a:picLocks noChangeAspect="1"/>
          </p:cNvPicPr>
          <p:nvPr/>
        </p:nvPicPr>
        <p:blipFill>
          <a:blip r:embed="rId3"/>
          <a:stretch>
            <a:fillRect/>
          </a:stretch>
        </p:blipFill>
        <p:spPr>
          <a:xfrm>
            <a:off x="4572000" y="761747"/>
            <a:ext cx="4163636" cy="2116625"/>
          </a:xfrm>
          <a:prstGeom prst="rect">
            <a:avLst/>
          </a:prstGeom>
        </p:spPr>
      </p:pic>
      <p:pic>
        <p:nvPicPr>
          <p:cNvPr id="8" name="Picture 7">
            <a:extLst>
              <a:ext uri="{FF2B5EF4-FFF2-40B4-BE49-F238E27FC236}">
                <a16:creationId xmlns:a16="http://schemas.microsoft.com/office/drawing/2014/main" id="{721A2AC8-59B9-215E-1628-58E7AE6A614F}"/>
              </a:ext>
            </a:extLst>
          </p:cNvPr>
          <p:cNvPicPr>
            <a:picLocks noChangeAspect="1"/>
          </p:cNvPicPr>
          <p:nvPr/>
        </p:nvPicPr>
        <p:blipFill>
          <a:blip r:embed="rId4"/>
          <a:stretch>
            <a:fillRect/>
          </a:stretch>
        </p:blipFill>
        <p:spPr>
          <a:xfrm>
            <a:off x="2687541" y="2947642"/>
            <a:ext cx="3045350" cy="2116626"/>
          </a:xfrm>
          <a:prstGeom prst="rect">
            <a:avLst/>
          </a:prstGeom>
        </p:spPr>
      </p:pic>
    </p:spTree>
    <p:extLst>
      <p:ext uri="{BB962C8B-B14F-4D97-AF65-F5344CB8AC3E}">
        <p14:creationId xmlns:p14="http://schemas.microsoft.com/office/powerpoint/2010/main" val="105550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7374B-8D21-3C7E-43C8-8392930ACD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37FEE3-DDF9-5653-154D-9324428AA5E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63638782-8346-102B-358D-B4249868D7E5}"/>
              </a:ext>
            </a:extLst>
          </p:cNvPr>
          <p:cNvSpPr txBox="1"/>
          <p:nvPr/>
        </p:nvSpPr>
        <p:spPr>
          <a:xfrm>
            <a:off x="1025718" y="119270"/>
            <a:ext cx="6607534" cy="707886"/>
          </a:xfrm>
          <a:prstGeom prst="rect">
            <a:avLst/>
          </a:prstGeom>
          <a:noFill/>
        </p:spPr>
        <p:txBody>
          <a:bodyPr wrap="square" rtlCol="0">
            <a:spAutoFit/>
          </a:bodyPr>
          <a:lstStyle/>
          <a:p>
            <a:pPr algn="ctr"/>
            <a:r>
              <a:rPr lang="en-US" sz="4000">
                <a:solidFill>
                  <a:schemeClr val="tx1"/>
                </a:solidFill>
              </a:rPr>
              <a:t>TABELS</a:t>
            </a:r>
            <a:endParaRPr lang="en-IN" sz="4000">
              <a:solidFill>
                <a:schemeClr val="tx1"/>
              </a:solidFill>
            </a:endParaRPr>
          </a:p>
        </p:txBody>
      </p:sp>
      <p:sp>
        <p:nvSpPr>
          <p:cNvPr id="4" name="TextBox 3">
            <a:extLst>
              <a:ext uri="{FF2B5EF4-FFF2-40B4-BE49-F238E27FC236}">
                <a16:creationId xmlns:a16="http://schemas.microsoft.com/office/drawing/2014/main" id="{25CE250B-2BC8-F2F5-C1DE-7F9C220E64C3}"/>
              </a:ext>
            </a:extLst>
          </p:cNvPr>
          <p:cNvSpPr txBox="1"/>
          <p:nvPr/>
        </p:nvSpPr>
        <p:spPr>
          <a:xfrm>
            <a:off x="143123" y="827156"/>
            <a:ext cx="2735249" cy="369332"/>
          </a:xfrm>
          <a:prstGeom prst="rect">
            <a:avLst/>
          </a:prstGeom>
          <a:noFill/>
        </p:spPr>
        <p:txBody>
          <a:bodyPr wrap="square" rtlCol="0">
            <a:spAutoFit/>
          </a:bodyPr>
          <a:lstStyle/>
          <a:p>
            <a:r>
              <a:rPr lang="en-US" sz="1800" b="1"/>
              <a:t>    Categories-Table</a:t>
            </a:r>
            <a:endParaRPr lang="en-IN" sz="1800" b="1"/>
          </a:p>
        </p:txBody>
      </p:sp>
      <p:pic>
        <p:nvPicPr>
          <p:cNvPr id="6" name="Picture 5" descr="A screenshot of a computer&#10;&#10;AI-generated content may be incorrect.">
            <a:extLst>
              <a:ext uri="{FF2B5EF4-FFF2-40B4-BE49-F238E27FC236}">
                <a16:creationId xmlns:a16="http://schemas.microsoft.com/office/drawing/2014/main" id="{85D85C0C-8727-9AE3-FF2F-B8E197FBB1DD}"/>
              </a:ext>
            </a:extLst>
          </p:cNvPr>
          <p:cNvPicPr>
            <a:picLocks noChangeAspect="1"/>
          </p:cNvPicPr>
          <p:nvPr/>
        </p:nvPicPr>
        <p:blipFill>
          <a:blip r:embed="rId3"/>
          <a:stretch>
            <a:fillRect/>
          </a:stretch>
        </p:blipFill>
        <p:spPr>
          <a:xfrm>
            <a:off x="230587" y="1156731"/>
            <a:ext cx="4644560" cy="1082699"/>
          </a:xfrm>
          <a:prstGeom prst="rect">
            <a:avLst/>
          </a:prstGeom>
        </p:spPr>
      </p:pic>
      <p:sp>
        <p:nvSpPr>
          <p:cNvPr id="10" name="TextBox 9">
            <a:extLst>
              <a:ext uri="{FF2B5EF4-FFF2-40B4-BE49-F238E27FC236}">
                <a16:creationId xmlns:a16="http://schemas.microsoft.com/office/drawing/2014/main" id="{C2AB00EA-68A3-2F39-C4AF-27FC521C4162}"/>
              </a:ext>
            </a:extLst>
          </p:cNvPr>
          <p:cNvSpPr txBox="1"/>
          <p:nvPr/>
        </p:nvSpPr>
        <p:spPr>
          <a:xfrm>
            <a:off x="5494351" y="827156"/>
            <a:ext cx="3148717" cy="369332"/>
          </a:xfrm>
          <a:prstGeom prst="rect">
            <a:avLst/>
          </a:prstGeom>
          <a:noFill/>
        </p:spPr>
        <p:txBody>
          <a:bodyPr wrap="square" rtlCol="0">
            <a:spAutoFit/>
          </a:bodyPr>
          <a:lstStyle/>
          <a:p>
            <a:r>
              <a:rPr lang="en-US" sz="1800" b="1"/>
              <a:t> Customers-Table</a:t>
            </a:r>
            <a:endParaRPr lang="en-IN" sz="1800" b="1"/>
          </a:p>
        </p:txBody>
      </p:sp>
      <p:pic>
        <p:nvPicPr>
          <p:cNvPr id="12" name="Picture 11">
            <a:extLst>
              <a:ext uri="{FF2B5EF4-FFF2-40B4-BE49-F238E27FC236}">
                <a16:creationId xmlns:a16="http://schemas.microsoft.com/office/drawing/2014/main" id="{908774F0-0624-7209-0CAE-98E1AF1C844A}"/>
              </a:ext>
            </a:extLst>
          </p:cNvPr>
          <p:cNvPicPr>
            <a:picLocks noChangeAspect="1"/>
          </p:cNvPicPr>
          <p:nvPr/>
        </p:nvPicPr>
        <p:blipFill>
          <a:blip r:embed="rId4"/>
          <a:stretch>
            <a:fillRect/>
          </a:stretch>
        </p:blipFill>
        <p:spPr>
          <a:xfrm>
            <a:off x="5014700" y="1116975"/>
            <a:ext cx="3980817" cy="1162212"/>
          </a:xfrm>
          <a:prstGeom prst="rect">
            <a:avLst/>
          </a:prstGeom>
        </p:spPr>
      </p:pic>
      <p:sp>
        <p:nvSpPr>
          <p:cNvPr id="13" name="TextBox 12">
            <a:extLst>
              <a:ext uri="{FF2B5EF4-FFF2-40B4-BE49-F238E27FC236}">
                <a16:creationId xmlns:a16="http://schemas.microsoft.com/office/drawing/2014/main" id="{4A0280FD-DFD3-314B-574D-FDF16BE7776C}"/>
              </a:ext>
            </a:extLst>
          </p:cNvPr>
          <p:cNvSpPr txBox="1"/>
          <p:nvPr/>
        </p:nvSpPr>
        <p:spPr>
          <a:xfrm>
            <a:off x="230587" y="2380919"/>
            <a:ext cx="4644560" cy="369332"/>
          </a:xfrm>
          <a:prstGeom prst="rect">
            <a:avLst/>
          </a:prstGeom>
          <a:noFill/>
        </p:spPr>
        <p:txBody>
          <a:bodyPr wrap="square" rtlCol="0">
            <a:spAutoFit/>
          </a:bodyPr>
          <a:lstStyle/>
          <a:p>
            <a:r>
              <a:rPr lang="en-US" sz="1800" b="1"/>
              <a:t>Products Table</a:t>
            </a:r>
            <a:endParaRPr lang="en-IN" sz="1800" b="1"/>
          </a:p>
        </p:txBody>
      </p:sp>
      <p:pic>
        <p:nvPicPr>
          <p:cNvPr id="16" name="Picture 15" descr="A screenshot of a computer&#10;&#10;AI-generated content may be incorrect.">
            <a:extLst>
              <a:ext uri="{FF2B5EF4-FFF2-40B4-BE49-F238E27FC236}">
                <a16:creationId xmlns:a16="http://schemas.microsoft.com/office/drawing/2014/main" id="{3EBB4EF8-FFA5-BF6E-2253-4910443B2A20}"/>
              </a:ext>
            </a:extLst>
          </p:cNvPr>
          <p:cNvPicPr>
            <a:picLocks noChangeAspect="1"/>
          </p:cNvPicPr>
          <p:nvPr/>
        </p:nvPicPr>
        <p:blipFill>
          <a:blip r:embed="rId5"/>
          <a:stretch>
            <a:fillRect/>
          </a:stretch>
        </p:blipFill>
        <p:spPr>
          <a:xfrm>
            <a:off x="142257" y="2750251"/>
            <a:ext cx="4429743" cy="1600423"/>
          </a:xfrm>
          <a:prstGeom prst="rect">
            <a:avLst/>
          </a:prstGeom>
        </p:spPr>
      </p:pic>
      <p:sp>
        <p:nvSpPr>
          <p:cNvPr id="17" name="TextBox 16">
            <a:extLst>
              <a:ext uri="{FF2B5EF4-FFF2-40B4-BE49-F238E27FC236}">
                <a16:creationId xmlns:a16="http://schemas.microsoft.com/office/drawing/2014/main" id="{DA1248AC-D03A-48DF-9B28-F51EBE361CC5}"/>
              </a:ext>
            </a:extLst>
          </p:cNvPr>
          <p:cNvSpPr txBox="1"/>
          <p:nvPr/>
        </p:nvSpPr>
        <p:spPr>
          <a:xfrm>
            <a:off x="5014699" y="2439637"/>
            <a:ext cx="3898713" cy="369332"/>
          </a:xfrm>
          <a:prstGeom prst="rect">
            <a:avLst/>
          </a:prstGeom>
          <a:noFill/>
        </p:spPr>
        <p:txBody>
          <a:bodyPr wrap="square" rtlCol="0">
            <a:spAutoFit/>
          </a:bodyPr>
          <a:lstStyle/>
          <a:p>
            <a:r>
              <a:rPr lang="en-US" sz="1800" b="1"/>
              <a:t>Suppliers Table</a:t>
            </a:r>
            <a:endParaRPr lang="en-IN" sz="1800" b="1"/>
          </a:p>
        </p:txBody>
      </p:sp>
      <p:pic>
        <p:nvPicPr>
          <p:cNvPr id="20" name="Picture 19" descr="A screenshot of a computer&#10;&#10;AI-generated content may be incorrect.">
            <a:extLst>
              <a:ext uri="{FF2B5EF4-FFF2-40B4-BE49-F238E27FC236}">
                <a16:creationId xmlns:a16="http://schemas.microsoft.com/office/drawing/2014/main" id="{5012BB53-F558-54FC-BC25-62255A7F9C10}"/>
              </a:ext>
            </a:extLst>
          </p:cNvPr>
          <p:cNvPicPr>
            <a:picLocks noChangeAspect="1"/>
          </p:cNvPicPr>
          <p:nvPr/>
        </p:nvPicPr>
        <p:blipFill>
          <a:blip r:embed="rId6"/>
          <a:stretch>
            <a:fillRect/>
          </a:stretch>
        </p:blipFill>
        <p:spPr>
          <a:xfrm>
            <a:off x="4758565" y="2892892"/>
            <a:ext cx="4353533" cy="1133633"/>
          </a:xfrm>
          <a:prstGeom prst="rect">
            <a:avLst/>
          </a:prstGeom>
        </p:spPr>
      </p:pic>
    </p:spTree>
    <p:extLst>
      <p:ext uri="{BB962C8B-B14F-4D97-AF65-F5344CB8AC3E}">
        <p14:creationId xmlns:p14="http://schemas.microsoft.com/office/powerpoint/2010/main" val="12092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1EDEE-A5F6-1CE8-9B4C-775ACAF553E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E1C157-8AFD-FE92-DA56-454C513D3B0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C9FF5AA5-2C5D-2F09-CCCA-B5C6FC8DD520}"/>
              </a:ext>
            </a:extLst>
          </p:cNvPr>
          <p:cNvSpPr txBox="1"/>
          <p:nvPr/>
        </p:nvSpPr>
        <p:spPr>
          <a:xfrm>
            <a:off x="2035534" y="65819"/>
            <a:ext cx="4579951" cy="923330"/>
          </a:xfrm>
          <a:prstGeom prst="rect">
            <a:avLst/>
          </a:prstGeom>
          <a:noFill/>
        </p:spPr>
        <p:txBody>
          <a:bodyPr wrap="square" rtlCol="0">
            <a:spAutoFit/>
          </a:bodyPr>
          <a:lstStyle/>
          <a:p>
            <a:pPr algn="ctr"/>
            <a:r>
              <a:rPr lang="en-US" sz="4000">
                <a:solidFill>
                  <a:schemeClr val="tx1"/>
                </a:solidFill>
              </a:rPr>
              <a:t>TABELS</a:t>
            </a:r>
            <a:endParaRPr lang="en-IN" sz="4000">
              <a:solidFill>
                <a:schemeClr val="tx1"/>
              </a:solidFill>
            </a:endParaRPr>
          </a:p>
          <a:p>
            <a:endParaRPr lang="en-IN"/>
          </a:p>
        </p:txBody>
      </p:sp>
      <p:sp>
        <p:nvSpPr>
          <p:cNvPr id="4" name="TextBox 3">
            <a:extLst>
              <a:ext uri="{FF2B5EF4-FFF2-40B4-BE49-F238E27FC236}">
                <a16:creationId xmlns:a16="http://schemas.microsoft.com/office/drawing/2014/main" id="{A5068DB7-25CE-DC3E-5F46-53970542FC98}"/>
              </a:ext>
            </a:extLst>
          </p:cNvPr>
          <p:cNvSpPr txBox="1"/>
          <p:nvPr/>
        </p:nvSpPr>
        <p:spPr>
          <a:xfrm>
            <a:off x="255401" y="803081"/>
            <a:ext cx="3123904" cy="369332"/>
          </a:xfrm>
          <a:prstGeom prst="rect">
            <a:avLst/>
          </a:prstGeom>
          <a:noFill/>
        </p:spPr>
        <p:txBody>
          <a:bodyPr wrap="square" rtlCol="0">
            <a:spAutoFit/>
          </a:bodyPr>
          <a:lstStyle/>
          <a:p>
            <a:r>
              <a:rPr lang="en-US" sz="1800" b="1" dirty="0"/>
              <a:t>Employees Table</a:t>
            </a:r>
            <a:endParaRPr lang="en-IN" sz="1800" b="1" dirty="0"/>
          </a:p>
        </p:txBody>
      </p:sp>
      <p:pic>
        <p:nvPicPr>
          <p:cNvPr id="6" name="Picture 5">
            <a:extLst>
              <a:ext uri="{FF2B5EF4-FFF2-40B4-BE49-F238E27FC236}">
                <a16:creationId xmlns:a16="http://schemas.microsoft.com/office/drawing/2014/main" id="{A1DD1386-887C-DCB9-351B-DF8E763A75DF}"/>
              </a:ext>
            </a:extLst>
          </p:cNvPr>
          <p:cNvPicPr>
            <a:picLocks noChangeAspect="1"/>
          </p:cNvPicPr>
          <p:nvPr/>
        </p:nvPicPr>
        <p:blipFill>
          <a:blip r:embed="rId3"/>
          <a:stretch>
            <a:fillRect/>
          </a:stretch>
        </p:blipFill>
        <p:spPr>
          <a:xfrm>
            <a:off x="318053" y="1088867"/>
            <a:ext cx="3943846" cy="1026953"/>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29575C96-C0F9-ABBE-D57F-EB5EB62941DD}"/>
              </a:ext>
            </a:extLst>
          </p:cNvPr>
          <p:cNvPicPr>
            <a:picLocks noChangeAspect="1"/>
          </p:cNvPicPr>
          <p:nvPr/>
        </p:nvPicPr>
        <p:blipFill>
          <a:blip r:embed="rId4"/>
          <a:stretch>
            <a:fillRect/>
          </a:stretch>
        </p:blipFill>
        <p:spPr>
          <a:xfrm>
            <a:off x="4699222" y="1474545"/>
            <a:ext cx="4372585" cy="1524213"/>
          </a:xfrm>
          <a:prstGeom prst="rect">
            <a:avLst/>
          </a:prstGeom>
        </p:spPr>
      </p:pic>
      <p:sp>
        <p:nvSpPr>
          <p:cNvPr id="11" name="TextBox 10">
            <a:extLst>
              <a:ext uri="{FF2B5EF4-FFF2-40B4-BE49-F238E27FC236}">
                <a16:creationId xmlns:a16="http://schemas.microsoft.com/office/drawing/2014/main" id="{4980DC61-24AE-FAF6-C23F-593B133D5563}"/>
              </a:ext>
            </a:extLst>
          </p:cNvPr>
          <p:cNvSpPr txBox="1"/>
          <p:nvPr/>
        </p:nvSpPr>
        <p:spPr>
          <a:xfrm>
            <a:off x="255401" y="2130950"/>
            <a:ext cx="4316599" cy="369332"/>
          </a:xfrm>
          <a:prstGeom prst="rect">
            <a:avLst/>
          </a:prstGeom>
          <a:noFill/>
        </p:spPr>
        <p:txBody>
          <a:bodyPr wrap="square" rtlCol="0">
            <a:spAutoFit/>
          </a:bodyPr>
          <a:lstStyle/>
          <a:p>
            <a:r>
              <a:rPr lang="en-US" sz="1800" b="1" dirty="0" err="1"/>
              <a:t>Order_details</a:t>
            </a:r>
            <a:r>
              <a:rPr lang="en-US" sz="1800" b="1" dirty="0"/>
              <a:t> Table</a:t>
            </a:r>
            <a:endParaRPr lang="en-IN" sz="1800" b="1" dirty="0"/>
          </a:p>
        </p:txBody>
      </p:sp>
      <p:pic>
        <p:nvPicPr>
          <p:cNvPr id="13" name="Picture 12">
            <a:extLst>
              <a:ext uri="{FF2B5EF4-FFF2-40B4-BE49-F238E27FC236}">
                <a16:creationId xmlns:a16="http://schemas.microsoft.com/office/drawing/2014/main" id="{5B85BA00-37F0-9A3D-03D2-244CC2B180C2}"/>
              </a:ext>
            </a:extLst>
          </p:cNvPr>
          <p:cNvPicPr>
            <a:picLocks noChangeAspect="1"/>
          </p:cNvPicPr>
          <p:nvPr/>
        </p:nvPicPr>
        <p:blipFill>
          <a:blip r:embed="rId5"/>
          <a:stretch>
            <a:fillRect/>
          </a:stretch>
        </p:blipFill>
        <p:spPr>
          <a:xfrm>
            <a:off x="199417" y="2484699"/>
            <a:ext cx="4316599" cy="1767573"/>
          </a:xfrm>
          <a:prstGeom prst="rect">
            <a:avLst/>
          </a:prstGeom>
        </p:spPr>
      </p:pic>
      <p:sp>
        <p:nvSpPr>
          <p:cNvPr id="14" name="TextBox 13">
            <a:extLst>
              <a:ext uri="{FF2B5EF4-FFF2-40B4-BE49-F238E27FC236}">
                <a16:creationId xmlns:a16="http://schemas.microsoft.com/office/drawing/2014/main" id="{BC765849-D2EA-FAFD-11A9-1DB69BA04856}"/>
              </a:ext>
            </a:extLst>
          </p:cNvPr>
          <p:cNvSpPr txBox="1"/>
          <p:nvPr/>
        </p:nvSpPr>
        <p:spPr>
          <a:xfrm>
            <a:off x="4572000" y="1047181"/>
            <a:ext cx="3331597" cy="369332"/>
          </a:xfrm>
          <a:prstGeom prst="rect">
            <a:avLst/>
          </a:prstGeom>
          <a:noFill/>
        </p:spPr>
        <p:txBody>
          <a:bodyPr wrap="square" rtlCol="0">
            <a:spAutoFit/>
          </a:bodyPr>
          <a:lstStyle/>
          <a:p>
            <a:r>
              <a:rPr lang="en-US" sz="1800" b="1" dirty="0"/>
              <a:t>Order Table</a:t>
            </a:r>
            <a:endParaRPr lang="en-IN" sz="1800" b="1" dirty="0"/>
          </a:p>
        </p:txBody>
      </p:sp>
    </p:spTree>
    <p:extLst>
      <p:ext uri="{BB962C8B-B14F-4D97-AF65-F5344CB8AC3E}">
        <p14:creationId xmlns:p14="http://schemas.microsoft.com/office/powerpoint/2010/main" val="243987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AF792-249F-72FD-CE55-2196035F1A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CB4041-1CFF-8E7E-7C33-04B8C4F80D73}"/>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pic>
        <p:nvPicPr>
          <p:cNvPr id="4" name="Picture 3">
            <a:extLst>
              <a:ext uri="{FF2B5EF4-FFF2-40B4-BE49-F238E27FC236}">
                <a16:creationId xmlns:a16="http://schemas.microsoft.com/office/drawing/2014/main" id="{FAB212B6-0106-C371-7B30-357CB792DDC7}"/>
              </a:ext>
            </a:extLst>
          </p:cNvPr>
          <p:cNvPicPr>
            <a:picLocks noChangeAspect="1"/>
          </p:cNvPicPr>
          <p:nvPr/>
        </p:nvPicPr>
        <p:blipFill>
          <a:blip r:embed="rId3">
            <a:alphaModFix/>
          </a:blip>
          <a:stretch>
            <a:fillRect/>
          </a:stretch>
        </p:blipFill>
        <p:spPr>
          <a:xfrm>
            <a:off x="954156" y="922350"/>
            <a:ext cx="7283711" cy="4133685"/>
          </a:xfrm>
          <a:prstGeom prst="rect">
            <a:avLst/>
          </a:prstGeom>
        </p:spPr>
      </p:pic>
      <p:sp>
        <p:nvSpPr>
          <p:cNvPr id="5" name="TextBox 4">
            <a:extLst>
              <a:ext uri="{FF2B5EF4-FFF2-40B4-BE49-F238E27FC236}">
                <a16:creationId xmlns:a16="http://schemas.microsoft.com/office/drawing/2014/main" id="{BCDFC9C7-2080-0D5C-D242-56CA2C91A964}"/>
              </a:ext>
            </a:extLst>
          </p:cNvPr>
          <p:cNvSpPr txBox="1"/>
          <p:nvPr/>
        </p:nvSpPr>
        <p:spPr>
          <a:xfrm>
            <a:off x="1940118" y="87464"/>
            <a:ext cx="5852160" cy="707886"/>
          </a:xfrm>
          <a:prstGeom prst="rect">
            <a:avLst/>
          </a:prstGeom>
          <a:noFill/>
        </p:spPr>
        <p:txBody>
          <a:bodyPr wrap="square" rtlCol="0">
            <a:spAutoFit/>
          </a:bodyPr>
          <a:lstStyle/>
          <a:p>
            <a:pPr algn="ctr"/>
            <a:r>
              <a:rPr lang="en-US" sz="4000">
                <a:solidFill>
                  <a:schemeClr val="tx1"/>
                </a:solidFill>
              </a:rPr>
              <a:t>ER Diagram</a:t>
            </a:r>
            <a:endParaRPr lang="en-IN" sz="4000">
              <a:solidFill>
                <a:schemeClr val="tx1"/>
              </a:solidFill>
            </a:endParaRPr>
          </a:p>
        </p:txBody>
      </p:sp>
    </p:spTree>
    <p:extLst>
      <p:ext uri="{BB962C8B-B14F-4D97-AF65-F5344CB8AC3E}">
        <p14:creationId xmlns:p14="http://schemas.microsoft.com/office/powerpoint/2010/main" val="33439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223E-3F88-6D93-6F42-677A72201A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5EAB10-24CC-85B6-CD88-CB2F4DF8DE57}"/>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DA62D66C-A4FB-19F6-1DEF-7CF7081586B5}"/>
              </a:ext>
            </a:extLst>
          </p:cNvPr>
          <p:cNvSpPr txBox="1"/>
          <p:nvPr/>
        </p:nvSpPr>
        <p:spPr>
          <a:xfrm>
            <a:off x="1550504" y="65819"/>
            <a:ext cx="6050943" cy="707886"/>
          </a:xfrm>
          <a:prstGeom prst="rect">
            <a:avLst/>
          </a:prstGeom>
          <a:noFill/>
        </p:spPr>
        <p:txBody>
          <a:bodyPr wrap="square" rtlCol="0">
            <a:spAutoFit/>
          </a:bodyPr>
          <a:lstStyle/>
          <a:p>
            <a:pPr algn="ctr"/>
            <a:r>
              <a:rPr lang="en-US" sz="4000">
                <a:solidFill>
                  <a:schemeClr val="tx1"/>
                </a:solidFill>
              </a:rPr>
              <a:t>Problem Statement</a:t>
            </a:r>
            <a:endParaRPr lang="en-IN" sz="4000">
              <a:solidFill>
                <a:schemeClr val="tx1"/>
              </a:solidFill>
            </a:endParaRPr>
          </a:p>
        </p:txBody>
      </p:sp>
      <p:sp>
        <p:nvSpPr>
          <p:cNvPr id="4" name="TextBox 3">
            <a:extLst>
              <a:ext uri="{FF2B5EF4-FFF2-40B4-BE49-F238E27FC236}">
                <a16:creationId xmlns:a16="http://schemas.microsoft.com/office/drawing/2014/main" id="{9230ED18-1CE3-7C4D-E8B8-83C10107EEED}"/>
              </a:ext>
            </a:extLst>
          </p:cNvPr>
          <p:cNvSpPr txBox="1"/>
          <p:nvPr/>
        </p:nvSpPr>
        <p:spPr>
          <a:xfrm>
            <a:off x="707666" y="1144988"/>
            <a:ext cx="7752522" cy="2585323"/>
          </a:xfrm>
          <a:prstGeom prst="rect">
            <a:avLst/>
          </a:prstGeom>
          <a:noFill/>
        </p:spPr>
        <p:txBody>
          <a:bodyPr wrap="square" rtlCol="0">
            <a:spAutoFit/>
          </a:bodyPr>
          <a:lstStyle/>
          <a:p>
            <a:r>
              <a:rPr lang="en-US" sz="1800"/>
              <a:t>In the fast-paced setting of a retail grocery store, effectively handling and analyzing large amounts of data on products, suppliers, customers, and orders is vital for smooth operations and data-driven decision-making. This project focuses on designing and building a relational database system that records key store activities while allowing users to access and analyze information using SQL. The system will accommodate advanced queries to uncover important business insights, such as best-selling products, most valuable customers, and revenue trends, while also strengthening practical SQL skills like joins, aggregations, subqueries, and filtering.</a:t>
            </a:r>
            <a:endParaRPr lang="en-IN" sz="1800"/>
          </a:p>
        </p:txBody>
      </p:sp>
    </p:spTree>
    <p:extLst>
      <p:ext uri="{BB962C8B-B14F-4D97-AF65-F5344CB8AC3E}">
        <p14:creationId xmlns:p14="http://schemas.microsoft.com/office/powerpoint/2010/main" val="231848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9151D-A6B3-577A-291B-671CD18B51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CC2E3A-A927-5A06-6751-53DF753848C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EA2F75E-C472-E0F4-6CC0-4A7E727EFF4E}"/>
              </a:ext>
            </a:extLst>
          </p:cNvPr>
          <p:cNvSpPr txBox="1"/>
          <p:nvPr/>
        </p:nvSpPr>
        <p:spPr>
          <a:xfrm>
            <a:off x="1327868" y="365760"/>
            <a:ext cx="5923722" cy="369332"/>
          </a:xfrm>
          <a:prstGeom prst="rect">
            <a:avLst/>
          </a:prstGeom>
          <a:noFill/>
        </p:spPr>
        <p:txBody>
          <a:bodyPr wrap="square">
            <a:spAutoFit/>
          </a:bodyPr>
          <a:lstStyle/>
          <a:p>
            <a:r>
              <a:rPr lang="en-IN" sz="1800" b="1"/>
              <a:t>1.How many unique customers have placed orders?</a:t>
            </a:r>
          </a:p>
        </p:txBody>
      </p:sp>
      <p:pic>
        <p:nvPicPr>
          <p:cNvPr id="6" name="Picture 5" descr="A close up of a computer screen&#10;&#10;AI-generated content may be incorrect.">
            <a:extLst>
              <a:ext uri="{FF2B5EF4-FFF2-40B4-BE49-F238E27FC236}">
                <a16:creationId xmlns:a16="http://schemas.microsoft.com/office/drawing/2014/main" id="{DAF324DF-742A-E375-F819-6C59F12563C7}"/>
              </a:ext>
            </a:extLst>
          </p:cNvPr>
          <p:cNvPicPr>
            <a:picLocks noChangeAspect="1"/>
          </p:cNvPicPr>
          <p:nvPr/>
        </p:nvPicPr>
        <p:blipFill>
          <a:blip r:embed="rId3"/>
          <a:stretch>
            <a:fillRect/>
          </a:stretch>
        </p:blipFill>
        <p:spPr>
          <a:xfrm>
            <a:off x="516835" y="886166"/>
            <a:ext cx="5683567" cy="2282025"/>
          </a:xfrm>
          <a:prstGeom prst="rect">
            <a:avLst/>
          </a:prstGeom>
        </p:spPr>
      </p:pic>
      <p:pic>
        <p:nvPicPr>
          <p:cNvPr id="8" name="Picture 7" descr="A close up of a text&#10;&#10;AI-generated content may be incorrect.">
            <a:extLst>
              <a:ext uri="{FF2B5EF4-FFF2-40B4-BE49-F238E27FC236}">
                <a16:creationId xmlns:a16="http://schemas.microsoft.com/office/drawing/2014/main" id="{BCCD8C9B-DAEC-1451-7532-A8BB99C7B3E9}"/>
              </a:ext>
            </a:extLst>
          </p:cNvPr>
          <p:cNvPicPr>
            <a:picLocks noChangeAspect="1"/>
          </p:cNvPicPr>
          <p:nvPr/>
        </p:nvPicPr>
        <p:blipFill>
          <a:blip r:embed="rId4"/>
          <a:stretch>
            <a:fillRect/>
          </a:stretch>
        </p:blipFill>
        <p:spPr>
          <a:xfrm>
            <a:off x="2456953" y="3449008"/>
            <a:ext cx="4561026" cy="1107768"/>
          </a:xfrm>
          <a:prstGeom prst="rect">
            <a:avLst/>
          </a:prstGeom>
        </p:spPr>
      </p:pic>
    </p:spTree>
    <p:extLst>
      <p:ext uri="{BB962C8B-B14F-4D97-AF65-F5344CB8AC3E}">
        <p14:creationId xmlns:p14="http://schemas.microsoft.com/office/powerpoint/2010/main" val="1476953279"/>
      </p:ext>
    </p:extLst>
  </p:cSld>
  <p:clrMapOvr>
    <a:masterClrMapping/>
  </p:clrMapOvr>
</p:sld>
</file>

<file path=ppt/theme/theme1.xml><?xml version="1.0" encoding="utf-8"?>
<a:theme xmlns:a="http://schemas.openxmlformats.org/drawingml/2006/main" name="Grocery Store Company Profile by Slidesgo">
  <a:themeElements>
    <a:clrScheme name="Simple Light">
      <a:dk1>
        <a:srgbClr val="4B791C"/>
      </a:dk1>
      <a:lt1>
        <a:srgbClr val="F5EEE7"/>
      </a:lt1>
      <a:dk2>
        <a:srgbClr val="9EB944"/>
      </a:dk2>
      <a:lt2>
        <a:srgbClr val="274E13"/>
      </a:lt2>
      <a:accent1>
        <a:srgbClr val="E6C23E"/>
      </a:accent1>
      <a:accent2>
        <a:srgbClr val="FFFFFF"/>
      </a:accent2>
      <a:accent3>
        <a:srgbClr val="FFFFFF"/>
      </a:accent3>
      <a:accent4>
        <a:srgbClr val="FFFFFF"/>
      </a:accent4>
      <a:accent5>
        <a:srgbClr val="FFFFFF"/>
      </a:accent5>
      <a:accent6>
        <a:srgbClr val="FFFFFF"/>
      </a:accent6>
      <a:hlink>
        <a:srgbClr val="274E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544</Words>
  <Application>Microsoft Office PowerPoint</Application>
  <PresentationFormat>On-screen Show (16:9)</PresentationFormat>
  <Paragraphs>51</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Wingdings</vt:lpstr>
      <vt:lpstr>Poppins</vt:lpstr>
      <vt:lpstr>Cambay</vt:lpstr>
      <vt:lpstr>Roboto Condensed Light</vt:lpstr>
      <vt:lpstr>Grocery Store Company Profile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SALMAN RAJU</cp:lastModifiedBy>
  <cp:revision>1</cp:revision>
  <dcterms:modified xsi:type="dcterms:W3CDTF">2025-08-21T06:44:17Z</dcterms:modified>
</cp:coreProperties>
</file>