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Nixie One"/>
      <p:regular r:id="rId14"/>
    </p:embeddedFont>
    <p:embeddedFont>
      <p:font typeface="Helvetica Neue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HelveticaNeue-regular.fntdata"/><Relationship Id="rId14" Type="http://schemas.openxmlformats.org/officeDocument/2006/relationships/font" Target="fonts/NixieOne-regular.fntdata"/><Relationship Id="rId17" Type="http://schemas.openxmlformats.org/officeDocument/2006/relationships/font" Target="fonts/HelveticaNeue-italic.fntdata"/><Relationship Id="rId16" Type="http://schemas.openxmlformats.org/officeDocument/2006/relationships/font" Target="fonts/HelveticaNeue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HelveticaNeue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33f35dc6e3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33f35dc6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 rot="10800000">
            <a:off x="3919993" y="3977033"/>
            <a:ext cx="1303500" cy="11283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 flipH="1" rot="10800000">
            <a:off x="2809875" y="-172875"/>
            <a:ext cx="1111500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flipH="1" rot="10800000">
            <a:off x="3602723" y="1360109"/>
            <a:ext cx="493800" cy="427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flipH="1" rot="10800000">
            <a:off x="5278915" y="855279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flipH="1" rot="10800000">
            <a:off x="5365799" y="352324"/>
            <a:ext cx="493800" cy="42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flipH="1" rot="10800000">
            <a:off x="5010533" y="4576648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 flipH="1" rot="10800000">
            <a:off x="5133679" y="4056450"/>
            <a:ext cx="540000" cy="467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 flipH="1" rot="10800000">
            <a:off x="3530384" y="4576662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flipH="1" rot="10800000">
            <a:off x="-94969" y="303826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" name="Google Shape;52;p3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"/>
          <p:cNvSpPr/>
          <p:nvPr/>
        </p:nvSpPr>
        <p:spPr>
          <a:xfrm flipH="1" rot="10800000">
            <a:off x="66674" y="31354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 flipH="1" rot="10800000">
            <a:off x="828675" y="35165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/>
          <p:nvPr/>
        </p:nvSpPr>
        <p:spPr>
          <a:xfrm flipH="1" rot="10800000">
            <a:off x="761999" y="8779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"/>
          <p:cNvSpPr/>
          <p:nvPr/>
        </p:nvSpPr>
        <p:spPr>
          <a:xfrm flipH="1" rot="10800000">
            <a:off x="793851" y="4692801"/>
            <a:ext cx="517500" cy="447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flipH="1" rot="10800000">
            <a:off x="733424" y="39360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"/>
          <p:cNvSpPr/>
          <p:nvPr/>
        </p:nvSpPr>
        <p:spPr>
          <a:xfrm flipH="1" rot="10800000">
            <a:off x="738525" y="1008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"/>
          <p:cNvSpPr/>
          <p:nvPr/>
        </p:nvSpPr>
        <p:spPr>
          <a:xfrm flipH="1" rot="10800000">
            <a:off x="-291325" y="4148475"/>
            <a:ext cx="1182300" cy="1023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"/>
          <p:cNvSpPr/>
          <p:nvPr/>
        </p:nvSpPr>
        <p:spPr>
          <a:xfrm flipH="1" rot="10800000">
            <a:off x="420725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flipH="1" rot="10800000">
            <a:off x="-94969" y="619169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92" name="Google Shape;92;p4"/>
          <p:cNvSpPr/>
          <p:nvPr/>
        </p:nvSpPr>
        <p:spPr>
          <a:xfrm flipH="1" rot="10800000">
            <a:off x="-123826" y="28115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"/>
          <p:cNvSpPr/>
          <p:nvPr/>
        </p:nvSpPr>
        <p:spPr>
          <a:xfrm flipH="1" rot="10800000">
            <a:off x="638175" y="3192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"/>
          <p:cNvSpPr/>
          <p:nvPr/>
        </p:nvSpPr>
        <p:spPr>
          <a:xfrm flipH="1" rot="10800000">
            <a:off x="752474" y="120180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"/>
          <p:cNvSpPr/>
          <p:nvPr/>
        </p:nvSpPr>
        <p:spPr>
          <a:xfrm flipH="1" rot="10800000">
            <a:off x="657225" y="4380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flipH="1" rot="10800000">
            <a:off x="542924" y="36121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"/>
          <p:cNvSpPr/>
          <p:nvPr/>
        </p:nvSpPr>
        <p:spPr>
          <a:xfrm flipH="1" rot="10800000">
            <a:off x="729000" y="424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"/>
          <p:cNvSpPr/>
          <p:nvPr/>
        </p:nvSpPr>
        <p:spPr>
          <a:xfrm flipH="1" rot="10800000">
            <a:off x="-115052" y="3996025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"/>
          <p:cNvSpPr/>
          <p:nvPr/>
        </p:nvSpPr>
        <p:spPr>
          <a:xfrm flipH="1" rot="10800000">
            <a:off x="411200" y="2586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33" name="Google Shape;133;p5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34" name="Google Shape;134;p5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74" name="Google Shape;174;p6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5" name="Google Shape;175;p6"/>
          <p:cNvSpPr txBox="1"/>
          <p:nvPr>
            <p:ph idx="2" type="body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6" name="Google Shape;176;p6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6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6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6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6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6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6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15" name="Google Shape;215;p7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6" name="Google Shape;216;p7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7" name="Google Shape;217;p7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8" name="Google Shape;218;p7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7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7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7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" name="Google Shape;240;p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45" name="Google Shape;245;p8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8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8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8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" name="Google Shape;267;p8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8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8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8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" name="Google Shape;283;p9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" name="Google Shape;284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285" name="Google Shape;285;p9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9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9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9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9" name="Google Shape;289;p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90" name="Google Shape;290;p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" name="Google Shape;292;p9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" name="Google Shape;293;p9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94" name="Google Shape;294;p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" name="Google Shape;302;p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03" name="Google Shape;303;p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7" name="Google Shape;307;p9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9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9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9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9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2" name="Google Shape;312;p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13" name="Google Shape;313;p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" name="Google Shape;319;p9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flipH="1" rot="10800000">
            <a:off x="8218352" y="4121459"/>
            <a:ext cx="685200" cy="5934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flipH="1" rot="10800000">
            <a:off x="-123825" y="847791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0"/>
          <p:cNvSpPr/>
          <p:nvPr/>
        </p:nvSpPr>
        <p:spPr>
          <a:xfrm flipH="1" rot="10800000">
            <a:off x="503116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0"/>
          <p:cNvSpPr/>
          <p:nvPr/>
        </p:nvSpPr>
        <p:spPr>
          <a:xfrm flipH="1" rot="10800000">
            <a:off x="1208424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0"/>
          <p:cNvSpPr/>
          <p:nvPr/>
        </p:nvSpPr>
        <p:spPr>
          <a:xfrm flipH="1" rot="10800000">
            <a:off x="247753" y="49693"/>
            <a:ext cx="295200" cy="255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0"/>
          <p:cNvSpPr/>
          <p:nvPr/>
        </p:nvSpPr>
        <p:spPr>
          <a:xfrm flipH="1" rot="10800000">
            <a:off x="8763568" y="4485979"/>
            <a:ext cx="543000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0"/>
          <p:cNvSpPr/>
          <p:nvPr/>
        </p:nvSpPr>
        <p:spPr>
          <a:xfrm flipH="1" rot="10800000">
            <a:off x="8523810" y="4741100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0"/>
          <p:cNvSpPr/>
          <p:nvPr/>
        </p:nvSpPr>
        <p:spPr>
          <a:xfrm flipH="1" rot="10800000">
            <a:off x="8322785" y="3628023"/>
            <a:ext cx="543000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0"/>
          <p:cNvSpPr/>
          <p:nvPr/>
        </p:nvSpPr>
        <p:spPr>
          <a:xfrm flipH="1" rot="10800000">
            <a:off x="8763569" y="4009882"/>
            <a:ext cx="237600" cy="205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0E29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292E1"/>
                </a:solidFill>
              </a:rPr>
              <a:t>AUTOMOBILE INSURANCE FRAUD DETECTION</a:t>
            </a:r>
            <a:endParaRPr b="1">
              <a:solidFill>
                <a:srgbClr val="3292E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/>
          <p:nvPr/>
        </p:nvSpPr>
        <p:spPr>
          <a:xfrm>
            <a:off x="435500" y="168585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43" name="Google Shape;343;p12"/>
          <p:cNvSpPr txBox="1"/>
          <p:nvPr/>
        </p:nvSpPr>
        <p:spPr>
          <a:xfrm>
            <a:off x="3086100" y="916325"/>
            <a:ext cx="5653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C9DDE"/>
                </a:solidFill>
                <a:latin typeface="Muli"/>
                <a:ea typeface="Muli"/>
                <a:cs typeface="Muli"/>
                <a:sym typeface="Muli"/>
              </a:rPr>
              <a:t>Fraud claims affect not only the companies financial aspect, but also of the innocent people seeking effective claim coverage. Fraud claims are serious financial burden to the company.</a:t>
            </a:r>
            <a:endParaRPr>
              <a:solidFill>
                <a:srgbClr val="2C9DDE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4" name="Google Shape;344;p12"/>
          <p:cNvSpPr txBox="1"/>
          <p:nvPr/>
        </p:nvSpPr>
        <p:spPr>
          <a:xfrm>
            <a:off x="3169050" y="2518925"/>
            <a:ext cx="5487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C9DDE"/>
                </a:solidFill>
                <a:latin typeface="Muli"/>
                <a:ea typeface="Muli"/>
                <a:cs typeface="Muli"/>
                <a:sym typeface="Muli"/>
              </a:rPr>
              <a:t>Here we predict the claim is genuine or fraud by analyzing and manipulating the data collected. This will help the company to reject the fraud claims and accept only the </a:t>
            </a:r>
            <a:r>
              <a:rPr lang="en">
                <a:solidFill>
                  <a:srgbClr val="2C9DDE"/>
                </a:solidFill>
                <a:latin typeface="Muli"/>
                <a:ea typeface="Muli"/>
                <a:cs typeface="Muli"/>
                <a:sym typeface="Muli"/>
              </a:rPr>
              <a:t>genuine</a:t>
            </a:r>
            <a:r>
              <a:rPr lang="en">
                <a:solidFill>
                  <a:srgbClr val="2C9DDE"/>
                </a:solidFill>
                <a:latin typeface="Muli"/>
                <a:ea typeface="Muli"/>
                <a:cs typeface="Muli"/>
                <a:sym typeface="Muli"/>
              </a:rPr>
              <a:t> claim request.</a:t>
            </a:r>
            <a:endParaRPr>
              <a:solidFill>
                <a:srgbClr val="2C9DDE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0" name="Google Shape;350;p13"/>
          <p:cNvSpPr/>
          <p:nvPr/>
        </p:nvSpPr>
        <p:spPr>
          <a:xfrm>
            <a:off x="3359100" y="537575"/>
            <a:ext cx="1758600" cy="43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Data Collection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51" name="Google Shape;351;p13"/>
          <p:cNvSpPr/>
          <p:nvPr/>
        </p:nvSpPr>
        <p:spPr>
          <a:xfrm>
            <a:off x="2470650" y="1322625"/>
            <a:ext cx="3535500" cy="43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DATA EXPLORE AND VISUALIZATION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2" name="Google Shape;352;p13"/>
          <p:cNvSpPr/>
          <p:nvPr/>
        </p:nvSpPr>
        <p:spPr>
          <a:xfrm>
            <a:off x="2852700" y="2107675"/>
            <a:ext cx="2930400" cy="43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lang="en">
                <a:solidFill>
                  <a:schemeClr val="dk1"/>
                </a:solidFill>
              </a:rPr>
              <a:t> DATA PREPROCESSING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3" name="Google Shape;353;p13"/>
          <p:cNvSpPr/>
          <p:nvPr/>
        </p:nvSpPr>
        <p:spPr>
          <a:xfrm>
            <a:off x="2895900" y="2892725"/>
            <a:ext cx="2844000" cy="43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r>
              <a:rPr lang="en">
                <a:solidFill>
                  <a:schemeClr val="dk1"/>
                </a:solidFill>
              </a:rPr>
              <a:t> MODEL BUILDING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4" name="Google Shape;354;p13"/>
          <p:cNvSpPr/>
          <p:nvPr/>
        </p:nvSpPr>
        <p:spPr>
          <a:xfrm>
            <a:off x="2213000" y="3717150"/>
            <a:ext cx="4192500" cy="43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</a:t>
            </a:r>
            <a:r>
              <a:rPr lang="en">
                <a:solidFill>
                  <a:schemeClr val="dk1"/>
                </a:solidFill>
              </a:rPr>
              <a:t>MODEL VALIDATION AND FINALIZE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5" name="Google Shape;355;p13"/>
          <p:cNvSpPr/>
          <p:nvPr/>
        </p:nvSpPr>
        <p:spPr>
          <a:xfrm>
            <a:off x="2999650" y="4391425"/>
            <a:ext cx="2593500" cy="35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</a:t>
            </a:r>
            <a:r>
              <a:rPr lang="en">
                <a:solidFill>
                  <a:schemeClr val="dk1"/>
                </a:solidFill>
              </a:rPr>
              <a:t>DEPLOYMENT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1" name="Google Shape;3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0875" y="328525"/>
            <a:ext cx="4087474" cy="204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657" y="2528626"/>
            <a:ext cx="4964314" cy="246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58525" y="733221"/>
            <a:ext cx="2676576" cy="158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5"/>
          <p:cNvSpPr/>
          <p:nvPr/>
        </p:nvSpPr>
        <p:spPr>
          <a:xfrm rot="-5400000">
            <a:off x="-52900" y="540875"/>
            <a:ext cx="2668800" cy="3108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9" name="Google Shape;369;p15"/>
          <p:cNvSpPr txBox="1"/>
          <p:nvPr>
            <p:ph idx="4294967295" type="ctrTitle"/>
          </p:nvPr>
        </p:nvSpPr>
        <p:spPr>
          <a:xfrm>
            <a:off x="2657025" y="238650"/>
            <a:ext cx="58692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PREPROCESSING</a:t>
            </a:r>
            <a:endParaRPr sz="6000"/>
          </a:p>
        </p:txBody>
      </p:sp>
      <p:grpSp>
        <p:nvGrpSpPr>
          <p:cNvPr id="370" name="Google Shape;370;p15"/>
          <p:cNvGrpSpPr/>
          <p:nvPr/>
        </p:nvGrpSpPr>
        <p:grpSpPr>
          <a:xfrm>
            <a:off x="1885571" y="952450"/>
            <a:ext cx="1032405" cy="1032468"/>
            <a:chOff x="6654650" y="3665275"/>
            <a:chExt cx="409100" cy="409125"/>
          </a:xfrm>
        </p:grpSpPr>
        <p:sp>
          <p:nvSpPr>
            <p:cNvPr id="371" name="Google Shape;371;p15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5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3" name="Google Shape;373;p15"/>
          <p:cNvGrpSpPr/>
          <p:nvPr/>
        </p:nvGrpSpPr>
        <p:grpSpPr>
          <a:xfrm rot="-731900">
            <a:off x="1604965" y="2201851"/>
            <a:ext cx="688564" cy="688681"/>
            <a:chOff x="570875" y="4322250"/>
            <a:chExt cx="443300" cy="443325"/>
          </a:xfrm>
        </p:grpSpPr>
        <p:sp>
          <p:nvSpPr>
            <p:cNvPr id="374" name="Google Shape;374;p15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5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5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5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8" name="Google Shape;378;p15"/>
          <p:cNvSpPr/>
          <p:nvPr/>
        </p:nvSpPr>
        <p:spPr>
          <a:xfrm>
            <a:off x="2657037" y="2114501"/>
            <a:ext cx="260931" cy="24914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5"/>
          <p:cNvSpPr/>
          <p:nvPr/>
        </p:nvSpPr>
        <p:spPr>
          <a:xfrm rot="2327381">
            <a:off x="1220786" y="1598881"/>
            <a:ext cx="443468" cy="42338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5"/>
          <p:cNvSpPr/>
          <p:nvPr/>
        </p:nvSpPr>
        <p:spPr>
          <a:xfrm rot="2327012">
            <a:off x="2870273" y="1771645"/>
            <a:ext cx="183443" cy="17513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2" name="Google Shape;382;p15"/>
          <p:cNvSpPr txBox="1"/>
          <p:nvPr/>
        </p:nvSpPr>
        <p:spPr>
          <a:xfrm>
            <a:off x="3259000" y="2619300"/>
            <a:ext cx="4235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DATA TRANSFORMATION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DATA CLEANING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HANDLING MISSING AND DUPLICATE VALUES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BALANCED</a:t>
            </a: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 THE DATA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DIMENSIONAL REDUCTION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8" name="Google Shape;388;p16"/>
          <p:cNvSpPr txBox="1"/>
          <p:nvPr/>
        </p:nvSpPr>
        <p:spPr>
          <a:xfrm>
            <a:off x="2350375" y="1192950"/>
            <a:ext cx="45297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 u="sng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MODEL BUILDING</a:t>
            </a:r>
            <a:endParaRPr b="1" sz="3100" u="sng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89" name="Google Shape;389;p16"/>
          <p:cNvSpPr txBox="1"/>
          <p:nvPr/>
        </p:nvSpPr>
        <p:spPr>
          <a:xfrm>
            <a:off x="2593350" y="1996900"/>
            <a:ext cx="38295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1.RANDOM FOREST</a:t>
            </a:r>
            <a:endParaRPr sz="1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2.KNN</a:t>
            </a:r>
            <a:endParaRPr sz="1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3.BERNOULI</a:t>
            </a:r>
            <a:endParaRPr sz="1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4.SVM</a:t>
            </a:r>
            <a:endParaRPr sz="1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5.LOGISTIC REGRESSION</a:t>
            </a:r>
            <a:endParaRPr sz="1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6.MULTINOMIAL</a:t>
            </a:r>
            <a:endParaRPr sz="1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7"/>
          <p:cNvSpPr txBox="1"/>
          <p:nvPr>
            <p:ph idx="2" type="body"/>
          </p:nvPr>
        </p:nvSpPr>
        <p:spPr>
          <a:xfrm flipH="1">
            <a:off x="3403572" y="4374125"/>
            <a:ext cx="617400" cy="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95" name="Google Shape;395;p17"/>
          <p:cNvSpPr txBox="1"/>
          <p:nvPr>
            <p:ph idx="3" type="body"/>
          </p:nvPr>
        </p:nvSpPr>
        <p:spPr>
          <a:xfrm flipH="1">
            <a:off x="6250145" y="4745850"/>
            <a:ext cx="59100" cy="1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1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7" name="Google Shape;3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550" y="716200"/>
            <a:ext cx="6595271" cy="406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8"/>
          <p:cNvSpPr txBox="1"/>
          <p:nvPr>
            <p:ph idx="4294967295" type="title"/>
          </p:nvPr>
        </p:nvSpPr>
        <p:spPr>
          <a:xfrm>
            <a:off x="3933825" y="2774900"/>
            <a:ext cx="1996200" cy="45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403" name="Google Shape;403;p1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4" name="Google Shape;4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4150" y="887300"/>
            <a:ext cx="6212350" cy="374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0" name="Google Shape;410;p19"/>
          <p:cNvSpPr txBox="1"/>
          <p:nvPr/>
        </p:nvSpPr>
        <p:spPr>
          <a:xfrm>
            <a:off x="2091975" y="1841275"/>
            <a:ext cx="50571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1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THANK YOU</a:t>
            </a:r>
            <a:endParaRPr b="1" sz="61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