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5" r:id="rId6"/>
    <p:sldId id="266" r:id="rId7"/>
    <p:sldId id="267" r:id="rId8"/>
    <p:sldId id="268" r:id="rId9"/>
    <p:sldId id="260" r:id="rId10"/>
    <p:sldId id="261" r:id="rId11"/>
    <p:sldId id="269" r:id="rId12"/>
    <p:sldId id="271" r:id="rId13"/>
    <p:sldId id="262" r:id="rId14"/>
    <p:sldId id="270" r:id="rId15"/>
    <p:sldId id="272"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84E6-293C-4901-9D6C-90851A81D983}"/>
              </a:ext>
            </a:extLst>
          </p:cNvPr>
          <p:cNvSpPr>
            <a:spLocks noGrp="1"/>
          </p:cNvSpPr>
          <p:nvPr>
            <p:ph type="ctrTitle"/>
          </p:nvPr>
        </p:nvSpPr>
        <p:spPr>
          <a:xfrm>
            <a:off x="2544417" y="808726"/>
            <a:ext cx="4313583" cy="3184775"/>
          </a:xfrm>
        </p:spPr>
        <p:txBody>
          <a:bodyPr/>
          <a:lstStyle/>
          <a:p>
            <a:r>
              <a:rPr lang="en-IN" dirty="0">
                <a:latin typeface="Times New Roman" panose="02020603050405020304" pitchFamily="18" charset="0"/>
                <a:cs typeface="Times New Roman" panose="02020603050405020304" pitchFamily="18" charset="0"/>
              </a:rPr>
              <a:t>NATURAL LANGUAGE PROCESSING</a:t>
            </a:r>
          </a:p>
        </p:txBody>
      </p:sp>
      <p:sp>
        <p:nvSpPr>
          <p:cNvPr id="3" name="Subtitle 2">
            <a:extLst>
              <a:ext uri="{FF2B5EF4-FFF2-40B4-BE49-F238E27FC236}">
                <a16:creationId xmlns:a16="http://schemas.microsoft.com/office/drawing/2014/main" id="{E1ACB9CE-5652-422B-BE60-976B690CFBE3}"/>
              </a:ext>
            </a:extLst>
          </p:cNvPr>
          <p:cNvSpPr>
            <a:spLocks noGrp="1"/>
          </p:cNvSpPr>
          <p:nvPr>
            <p:ph type="subTitle" idx="1"/>
          </p:nvPr>
        </p:nvSpPr>
        <p:spPr>
          <a:xfrm>
            <a:off x="6708711" y="993914"/>
            <a:ext cx="4786604" cy="3988634"/>
          </a:xfrm>
        </p:spPr>
        <p:txBody>
          <a:bodyPr>
            <a:normAutofit fontScale="85000" lnSpcReduction="10000"/>
          </a:bodyPr>
          <a:lstStyle/>
          <a:p>
            <a:r>
              <a:rPr lang="en-IN" b="1" dirty="0">
                <a:latin typeface="Times New Roman" panose="02020603050405020304" pitchFamily="18" charset="0"/>
                <a:cs typeface="Times New Roman" panose="02020603050405020304" pitchFamily="18" charset="0"/>
              </a:rPr>
              <a:t>       PROJECT DONE BY,                                 </a:t>
            </a:r>
          </a:p>
          <a:p>
            <a:r>
              <a:rPr lang="en-IN" b="1" dirty="0">
                <a:latin typeface="Times New Roman" panose="02020603050405020304" pitchFamily="18" charset="0"/>
                <a:cs typeface="Times New Roman" panose="02020603050405020304" pitchFamily="18" charset="0"/>
              </a:rPr>
              <a:t>                     1. Sreelekshmi J</a:t>
            </a:r>
          </a:p>
          <a:p>
            <a:r>
              <a:rPr lang="en-IN" b="1" dirty="0">
                <a:latin typeface="Times New Roman" panose="02020603050405020304" pitchFamily="18" charset="0"/>
                <a:cs typeface="Times New Roman" panose="02020603050405020304" pitchFamily="18" charset="0"/>
              </a:rPr>
              <a:t>                     2. Niroshini M</a:t>
            </a:r>
          </a:p>
          <a:p>
            <a:r>
              <a:rPr lang="en-IN" b="1" dirty="0">
                <a:latin typeface="Times New Roman" panose="02020603050405020304" pitchFamily="18" charset="0"/>
                <a:cs typeface="Times New Roman" panose="02020603050405020304" pitchFamily="18" charset="0"/>
              </a:rPr>
              <a:t>                     3. Mohammed Arshad</a:t>
            </a:r>
          </a:p>
          <a:p>
            <a:r>
              <a:rPr lang="en-IN" b="1" dirty="0">
                <a:latin typeface="Times New Roman" panose="02020603050405020304" pitchFamily="18" charset="0"/>
                <a:cs typeface="Times New Roman" panose="02020603050405020304" pitchFamily="18" charset="0"/>
              </a:rPr>
              <a:t>                     4. Mohammed Suhail P K</a:t>
            </a:r>
          </a:p>
          <a:p>
            <a:r>
              <a:rPr lang="en-IN" b="1" dirty="0">
                <a:latin typeface="Times New Roman" panose="02020603050405020304" pitchFamily="18" charset="0"/>
                <a:cs typeface="Times New Roman" panose="02020603050405020304" pitchFamily="18" charset="0"/>
              </a:rPr>
              <a:t>                     5. Tanmay Mandalay</a:t>
            </a:r>
          </a:p>
          <a:p>
            <a:r>
              <a:rPr lang="en-IN" b="1" dirty="0">
                <a:latin typeface="Times New Roman" panose="02020603050405020304" pitchFamily="18" charset="0"/>
                <a:cs typeface="Times New Roman" panose="02020603050405020304" pitchFamily="18" charset="0"/>
              </a:rPr>
              <a:t>                     6. Nayuni Ramani </a:t>
            </a:r>
          </a:p>
          <a:p>
            <a:r>
              <a:rPr lang="en-IN" b="1" dirty="0">
                <a:latin typeface="Times New Roman" panose="02020603050405020304" pitchFamily="18" charset="0"/>
                <a:cs typeface="Times New Roman" panose="02020603050405020304" pitchFamily="18" charset="0"/>
              </a:rPr>
              <a:t>                     7. Salman M</a:t>
            </a:r>
          </a:p>
          <a:p>
            <a:br>
              <a:rPr lang="en-IN" dirty="0"/>
            </a:br>
            <a:endParaRPr lang="en-IN" dirty="0"/>
          </a:p>
        </p:txBody>
      </p:sp>
      <p:sp>
        <p:nvSpPr>
          <p:cNvPr id="4" name="Rectangle 3">
            <a:extLst>
              <a:ext uri="{FF2B5EF4-FFF2-40B4-BE49-F238E27FC236}">
                <a16:creationId xmlns:a16="http://schemas.microsoft.com/office/drawing/2014/main" id="{08F4442A-D05B-4B92-AB4E-554ADDFBA0C1}"/>
              </a:ext>
            </a:extLst>
          </p:cNvPr>
          <p:cNvSpPr/>
          <p:nvPr/>
        </p:nvSpPr>
        <p:spPr>
          <a:xfrm>
            <a:off x="4018722" y="4864369"/>
            <a:ext cx="6096000" cy="1477328"/>
          </a:xfrm>
          <a:prstGeom prst="rect">
            <a:avLst/>
          </a:prstGeom>
        </p:spPr>
        <p:txBody>
          <a:bodyPr>
            <a:spAutoFit/>
          </a:bodyPr>
          <a:lstStyle/>
          <a:p>
            <a:r>
              <a:rPr lang="en-US" dirty="0">
                <a:solidFill>
                  <a:srgbClr val="FFECD1"/>
                </a:solidFill>
                <a:latin typeface="Lato"/>
              </a:rPr>
              <a:t>                      </a:t>
            </a:r>
            <a:r>
              <a:rPr lang="en-US" b="1" dirty="0">
                <a:solidFill>
                  <a:srgbClr val="FFECD1"/>
                </a:solidFill>
                <a:latin typeface="Times New Roman" panose="02020603050405020304" pitchFamily="18" charset="0"/>
                <a:cs typeface="Times New Roman" panose="02020603050405020304" pitchFamily="18" charset="0"/>
              </a:rPr>
              <a:t>UNDER THE GUIDANCE OF,</a:t>
            </a:r>
            <a:endParaRPr lang="en-US" b="1" dirty="0">
              <a:latin typeface="Times New Roman" panose="02020603050405020304" pitchFamily="18" charset="0"/>
              <a:cs typeface="Times New Roman" panose="02020603050405020304" pitchFamily="18" charset="0"/>
            </a:endParaRPr>
          </a:p>
          <a:p>
            <a:r>
              <a:rPr lang="en-US" b="1" dirty="0">
                <a:solidFill>
                  <a:srgbClr val="FFECD1"/>
                </a:solidFill>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b="1" dirty="0">
                <a:solidFill>
                  <a:srgbClr val="FFECD1"/>
                </a:solidFill>
                <a:latin typeface="Times New Roman" panose="02020603050405020304" pitchFamily="18" charset="0"/>
                <a:cs typeface="Times New Roman" panose="02020603050405020304" pitchFamily="18" charset="0"/>
              </a:rPr>
              <a:t>                                           Karthik</a:t>
            </a:r>
            <a:endParaRPr lang="en-US" b="1" dirty="0">
              <a:latin typeface="Times New Roman" panose="02020603050405020304" pitchFamily="18" charset="0"/>
              <a:cs typeface="Times New Roman" panose="02020603050405020304" pitchFamily="18" charset="0"/>
            </a:endParaRPr>
          </a:p>
          <a:p>
            <a:br>
              <a:rPr lang="en-US" dirty="0"/>
            </a:br>
            <a:endParaRPr lang="en-IN" dirty="0"/>
          </a:p>
        </p:txBody>
      </p:sp>
    </p:spTree>
    <p:extLst>
      <p:ext uri="{BB962C8B-B14F-4D97-AF65-F5344CB8AC3E}">
        <p14:creationId xmlns:p14="http://schemas.microsoft.com/office/powerpoint/2010/main" val="1874883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347CED7-D9AB-49DA-87D3-B6BE7F10B9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2959" y="1661667"/>
            <a:ext cx="8160216" cy="39110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76EB39-E4BE-4804-A451-B6182C880F02}"/>
              </a:ext>
            </a:extLst>
          </p:cNvPr>
          <p:cNvSpPr txBox="1"/>
          <p:nvPr/>
        </p:nvSpPr>
        <p:spPr>
          <a:xfrm>
            <a:off x="1282959" y="1177742"/>
            <a:ext cx="2950374" cy="369332"/>
          </a:xfrm>
          <a:prstGeom prst="rect">
            <a:avLst/>
          </a:prstGeom>
          <a:noFill/>
        </p:spPr>
        <p:txBody>
          <a:bodyPr wrap="square" rtlCol="0">
            <a:spAutoFit/>
          </a:bodyPr>
          <a:lstStyle/>
          <a:p>
            <a:r>
              <a:rPr lang="en-IN" dirty="0"/>
              <a:t>Cleaned Data</a:t>
            </a:r>
          </a:p>
        </p:txBody>
      </p:sp>
      <p:sp>
        <p:nvSpPr>
          <p:cNvPr id="7" name="Title 1">
            <a:extLst>
              <a:ext uri="{FF2B5EF4-FFF2-40B4-BE49-F238E27FC236}">
                <a16:creationId xmlns:a16="http://schemas.microsoft.com/office/drawing/2014/main" id="{528D78B8-F1C8-4B90-9E33-4DA9548344A1}"/>
              </a:ext>
            </a:extLst>
          </p:cNvPr>
          <p:cNvSpPr>
            <a:spLocks noGrp="1"/>
          </p:cNvSpPr>
          <p:nvPr>
            <p:ph type="title"/>
          </p:nvPr>
        </p:nvSpPr>
        <p:spPr>
          <a:xfrm>
            <a:off x="1143001" y="496334"/>
            <a:ext cx="9905998" cy="566815"/>
          </a:xfrm>
        </p:spPr>
        <p:txBody>
          <a:bodyPr>
            <a:normAutofit fontScale="90000"/>
          </a:bodyPr>
          <a:lstStyle/>
          <a:p>
            <a:r>
              <a:rPr lang="en-IN" dirty="0">
                <a:latin typeface="Times New Roman" panose="02020603050405020304" pitchFamily="18" charset="0"/>
                <a:cs typeface="Times New Roman" panose="02020603050405020304" pitchFamily="18" charset="0"/>
              </a:rPr>
              <a:t>Data post pre-processing</a:t>
            </a:r>
            <a:endParaRPr lang="en-IN" dirty="0"/>
          </a:p>
        </p:txBody>
      </p:sp>
    </p:spTree>
    <p:extLst>
      <p:ext uri="{BB962C8B-B14F-4D97-AF65-F5344CB8AC3E}">
        <p14:creationId xmlns:p14="http://schemas.microsoft.com/office/powerpoint/2010/main" val="32435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63532CB-D8E6-4571-B330-BB03A0F813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1533" y="1326621"/>
            <a:ext cx="7743134" cy="454077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E1F297B2-1622-493B-8D82-FB3DC0A3B659}"/>
              </a:ext>
            </a:extLst>
          </p:cNvPr>
          <p:cNvSpPr>
            <a:spLocks noGrp="1"/>
          </p:cNvSpPr>
          <p:nvPr>
            <p:ph type="title"/>
          </p:nvPr>
        </p:nvSpPr>
        <p:spPr>
          <a:xfrm>
            <a:off x="1141413" y="618518"/>
            <a:ext cx="9905998" cy="448282"/>
          </a:xfrm>
        </p:spPr>
        <p:txBody>
          <a:bodyPr>
            <a:noAutofit/>
          </a:bodyPr>
          <a:lstStyle/>
          <a:p>
            <a:r>
              <a:rPr lang="en-IN" sz="2800" b="1" dirty="0">
                <a:latin typeface="Times New Roman" panose="02020603050405020304" pitchFamily="18" charset="0"/>
                <a:cs typeface="Times New Roman" panose="02020603050405020304" pitchFamily="18" charset="0"/>
              </a:rPr>
              <a:t>Word Cloud for representing of reviews</a:t>
            </a:r>
          </a:p>
        </p:txBody>
      </p:sp>
    </p:spTree>
    <p:extLst>
      <p:ext uri="{BB962C8B-B14F-4D97-AF65-F5344CB8AC3E}">
        <p14:creationId xmlns:p14="http://schemas.microsoft.com/office/powerpoint/2010/main" val="63703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AC1D-0FAE-42F6-AD7A-60EA3D97BE8C}"/>
              </a:ext>
            </a:extLst>
          </p:cNvPr>
          <p:cNvSpPr>
            <a:spLocks noGrp="1"/>
          </p:cNvSpPr>
          <p:nvPr>
            <p:ph type="title"/>
          </p:nvPr>
        </p:nvSpPr>
        <p:spPr>
          <a:xfrm>
            <a:off x="391886" y="251928"/>
            <a:ext cx="10657113" cy="1110342"/>
          </a:xfrm>
        </p:spPr>
        <p:txBody>
          <a:bodyPr/>
          <a:lstStyle/>
          <a:p>
            <a:pPr algn="ctr"/>
            <a:r>
              <a:rPr lang="en-US" b="1" dirty="0">
                <a:latin typeface="Times New Roman" panose="02020603050405020304" pitchFamily="18" charset="0"/>
                <a:cs typeface="Times New Roman" panose="02020603050405020304" pitchFamily="18" charset="0"/>
              </a:rPr>
              <a:t>Imbalance data</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8181A431-91C4-4D0F-A9E5-528EFF4246DF}"/>
              </a:ext>
            </a:extLst>
          </p:cNvPr>
          <p:cNvPicPr>
            <a:picLocks noGrp="1" noChangeAspect="1"/>
          </p:cNvPicPr>
          <p:nvPr>
            <p:ph idx="1"/>
          </p:nvPr>
        </p:nvPicPr>
        <p:blipFill>
          <a:blip r:embed="rId2"/>
          <a:stretch>
            <a:fillRect/>
          </a:stretch>
        </p:blipFill>
        <p:spPr>
          <a:xfrm>
            <a:off x="8263291" y="1731603"/>
            <a:ext cx="3260014" cy="1838130"/>
          </a:xfrm>
          <a:prstGeom prst="rect">
            <a:avLst/>
          </a:prstGeom>
        </p:spPr>
      </p:pic>
      <p:sp>
        <p:nvSpPr>
          <p:cNvPr id="5" name="TextBox 4">
            <a:extLst>
              <a:ext uri="{FF2B5EF4-FFF2-40B4-BE49-F238E27FC236}">
                <a16:creationId xmlns:a16="http://schemas.microsoft.com/office/drawing/2014/main" id="{4A222221-4079-4D23-BD18-FD77E819020D}"/>
              </a:ext>
            </a:extLst>
          </p:cNvPr>
          <p:cNvSpPr txBox="1"/>
          <p:nvPr/>
        </p:nvSpPr>
        <p:spPr>
          <a:xfrm>
            <a:off x="769766" y="1362270"/>
            <a:ext cx="7353566"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SMOTE (Synthetic Minority Oversampling Technique) – Oversampling</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SMOTE (synthetic minority oversampling technique) is one of the most commonly used oversampling methods to solve the imbalance problem.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aims to balance class distribution by randomly increasing minority class</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8851D05-720C-471C-B62D-C6BAEB78E747}"/>
              </a:ext>
            </a:extLst>
          </p:cNvPr>
          <p:cNvSpPr txBox="1"/>
          <p:nvPr/>
        </p:nvSpPr>
        <p:spPr>
          <a:xfrm>
            <a:off x="2914262" y="3200401"/>
            <a:ext cx="3974840" cy="369332"/>
          </a:xfrm>
          <a:prstGeom prst="rect">
            <a:avLst/>
          </a:prstGeom>
          <a:noFill/>
        </p:spPr>
        <p:txBody>
          <a:bodyPr wrap="square" rtlCol="0">
            <a:spAutoFit/>
          </a:bodyPr>
          <a:lstStyle/>
          <a:p>
            <a:r>
              <a:rPr lang="en-US" dirty="0"/>
              <a:t>After Balancing, data will be like this:</a:t>
            </a:r>
            <a:endParaRPr lang="en-IN" dirty="0"/>
          </a:p>
        </p:txBody>
      </p:sp>
      <p:pic>
        <p:nvPicPr>
          <p:cNvPr id="2050" name="Picture 2">
            <a:extLst>
              <a:ext uri="{FF2B5EF4-FFF2-40B4-BE49-F238E27FC236}">
                <a16:creationId xmlns:a16="http://schemas.microsoft.com/office/drawing/2014/main" id="{0EDBDE1B-A823-4BBF-85DF-D9C359052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381" y="3741405"/>
            <a:ext cx="366712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29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69C7-A3D3-4744-A8F9-97C0782A7263}"/>
              </a:ext>
            </a:extLst>
          </p:cNvPr>
          <p:cNvSpPr>
            <a:spLocks noGrp="1"/>
          </p:cNvSpPr>
          <p:nvPr>
            <p:ph type="title"/>
          </p:nvPr>
        </p:nvSpPr>
        <p:spPr>
          <a:xfrm>
            <a:off x="1141413" y="618518"/>
            <a:ext cx="9905998" cy="712165"/>
          </a:xfrm>
        </p:spPr>
        <p:txBody>
          <a:bodyPr/>
          <a:lstStyle/>
          <a:p>
            <a:r>
              <a:rPr lang="en-IN" b="1" dirty="0">
                <a:latin typeface="Times New Roman" panose="02020603050405020304" pitchFamily="18" charset="0"/>
                <a:cs typeface="Times New Roman" panose="02020603050405020304" pitchFamily="18" charset="0"/>
              </a:rPr>
              <a:t>MODEL BUILDING</a:t>
            </a:r>
          </a:p>
        </p:txBody>
      </p:sp>
      <p:sp>
        <p:nvSpPr>
          <p:cNvPr id="4" name="Content Placeholder 3">
            <a:extLst>
              <a:ext uri="{FF2B5EF4-FFF2-40B4-BE49-F238E27FC236}">
                <a16:creationId xmlns:a16="http://schemas.microsoft.com/office/drawing/2014/main" id="{4B1E59CA-0846-417E-A3E6-732CE4B19789}"/>
              </a:ext>
            </a:extLst>
          </p:cNvPr>
          <p:cNvSpPr>
            <a:spLocks noGrp="1"/>
          </p:cNvSpPr>
          <p:nvPr>
            <p:ph idx="1"/>
          </p:nvPr>
        </p:nvSpPr>
        <p:spPr>
          <a:xfrm>
            <a:off x="1276878" y="1434002"/>
            <a:ext cx="9905999" cy="3989995"/>
          </a:xfrm>
        </p:spPr>
        <p:txBody>
          <a:bodyPr/>
          <a:lstStyle/>
          <a:p>
            <a:r>
              <a:rPr lang="en-IN" b="1" dirty="0">
                <a:latin typeface="Times New Roman" panose="02020603050405020304" pitchFamily="18" charset="0"/>
                <a:cs typeface="Times New Roman" panose="02020603050405020304" pitchFamily="18" charset="0"/>
              </a:rPr>
              <a:t>    Logistic Regression</a:t>
            </a:r>
          </a:p>
          <a:p>
            <a:r>
              <a:rPr lang="en-IN" b="1" dirty="0">
                <a:latin typeface="Times New Roman" panose="02020603050405020304" pitchFamily="18" charset="0"/>
                <a:cs typeface="Times New Roman" panose="02020603050405020304" pitchFamily="18" charset="0"/>
              </a:rPr>
              <a:t>    SVM</a:t>
            </a:r>
          </a:p>
          <a:p>
            <a:r>
              <a:rPr lang="en-IN" b="1" dirty="0">
                <a:latin typeface="Times New Roman" panose="02020603050405020304" pitchFamily="18" charset="0"/>
                <a:cs typeface="Times New Roman" panose="02020603050405020304" pitchFamily="18" charset="0"/>
              </a:rPr>
              <a:t>    Naive Bayes</a:t>
            </a:r>
          </a:p>
          <a:p>
            <a:r>
              <a:rPr lang="en-IN" b="1" dirty="0">
                <a:latin typeface="Times New Roman" panose="02020603050405020304" pitchFamily="18" charset="0"/>
                <a:cs typeface="Times New Roman" panose="02020603050405020304" pitchFamily="18" charset="0"/>
              </a:rPr>
              <a:t>    k -NN classifier</a:t>
            </a:r>
          </a:p>
          <a:p>
            <a:r>
              <a:rPr lang="en-IN" b="1" dirty="0">
                <a:latin typeface="Times New Roman" panose="02020603050405020304" pitchFamily="18" charset="0"/>
                <a:cs typeface="Times New Roman" panose="02020603050405020304" pitchFamily="18" charset="0"/>
              </a:rPr>
              <a:t>    RandomForest</a:t>
            </a:r>
          </a:p>
          <a:p>
            <a:r>
              <a:rPr lang="en-IN" b="1" dirty="0">
                <a:latin typeface="Times New Roman" panose="02020603050405020304" pitchFamily="18" charset="0"/>
                <a:cs typeface="Times New Roman" panose="02020603050405020304" pitchFamily="18" charset="0"/>
              </a:rPr>
              <a:t>    Decision Tree</a:t>
            </a:r>
          </a:p>
          <a:p>
            <a:endParaRPr lang="en-IN" dirty="0"/>
          </a:p>
        </p:txBody>
      </p:sp>
      <p:pic>
        <p:nvPicPr>
          <p:cNvPr id="3" name="Picture 2">
            <a:extLst>
              <a:ext uri="{FF2B5EF4-FFF2-40B4-BE49-F238E27FC236}">
                <a16:creationId xmlns:a16="http://schemas.microsoft.com/office/drawing/2014/main" id="{8C8FE37C-2289-4EEB-8E9C-DDAF70768B74}"/>
              </a:ext>
            </a:extLst>
          </p:cNvPr>
          <p:cNvPicPr>
            <a:picLocks noChangeAspect="1"/>
          </p:cNvPicPr>
          <p:nvPr/>
        </p:nvPicPr>
        <p:blipFill>
          <a:blip r:embed="rId2"/>
          <a:stretch>
            <a:fillRect/>
          </a:stretch>
        </p:blipFill>
        <p:spPr>
          <a:xfrm>
            <a:off x="4702474" y="1663278"/>
            <a:ext cx="2905125" cy="2946044"/>
          </a:xfrm>
          <a:prstGeom prst="rect">
            <a:avLst/>
          </a:prstGeom>
        </p:spPr>
      </p:pic>
      <p:pic>
        <p:nvPicPr>
          <p:cNvPr id="1026" name="Picture 2">
            <a:extLst>
              <a:ext uri="{FF2B5EF4-FFF2-40B4-BE49-F238E27FC236}">
                <a16:creationId xmlns:a16="http://schemas.microsoft.com/office/drawing/2014/main" id="{7DA77E54-9D02-4D2E-A39E-FA4629D26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0350" y="870444"/>
            <a:ext cx="3575278" cy="4671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64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0" name="Group 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0532F319-B701-4055-ADFC-515ABA8D1581}"/>
              </a:ext>
            </a:extLst>
          </p:cNvPr>
          <p:cNvSpPr>
            <a:spLocks noGrp="1"/>
          </p:cNvSpPr>
          <p:nvPr>
            <p:ph type="title"/>
          </p:nvPr>
        </p:nvSpPr>
        <p:spPr>
          <a:xfrm>
            <a:off x="8133728" y="912813"/>
            <a:ext cx="3643934" cy="1443038"/>
          </a:xfrm>
        </p:spPr>
        <p:txBody>
          <a:bodyPr vert="horz" lIns="91440" tIns="45720" rIns="91440" bIns="45720" rtlCol="0" anchor="b">
            <a:normAutofit/>
          </a:bodyPr>
          <a:lstStyle/>
          <a:p>
            <a:r>
              <a:rPr lang="en-US" sz="4100" b="1" dirty="0"/>
              <a:t>MODEL DEPLOYEMENT</a:t>
            </a:r>
          </a:p>
        </p:txBody>
      </p:sp>
      <p:sp>
        <p:nvSpPr>
          <p:cNvPr id="66"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with medium confidence">
            <a:extLst>
              <a:ext uri="{FF2B5EF4-FFF2-40B4-BE49-F238E27FC236}">
                <a16:creationId xmlns:a16="http://schemas.microsoft.com/office/drawing/2014/main" id="{CBF2516D-64C2-4D58-A7EA-617EE1E9FAC6}"/>
              </a:ext>
            </a:extLst>
          </p:cNvPr>
          <p:cNvPicPr>
            <a:picLocks noChangeAspect="1"/>
          </p:cNvPicPr>
          <p:nvPr/>
        </p:nvPicPr>
        <p:blipFill rotWithShape="1">
          <a:blip r:embed="rId4"/>
          <a:srcRect l="25565" r="9003" b="2"/>
          <a:stretch/>
        </p:blipFill>
        <p:spPr>
          <a:xfrm>
            <a:off x="857249" y="884237"/>
            <a:ext cx="6550715" cy="5094288"/>
          </a:xfrm>
          <a:prstGeom prst="rect">
            <a:avLst/>
          </a:prstGeom>
        </p:spPr>
      </p:pic>
    </p:spTree>
    <p:extLst>
      <p:ext uri="{BB962C8B-B14F-4D97-AF65-F5344CB8AC3E}">
        <p14:creationId xmlns:p14="http://schemas.microsoft.com/office/powerpoint/2010/main" val="210718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04021-362F-4205-82A8-55924FF1B303}"/>
              </a:ext>
            </a:extLst>
          </p:cNvPr>
          <p:cNvSpPr>
            <a:spLocks noGrp="1"/>
          </p:cNvSpPr>
          <p:nvPr>
            <p:ph idx="1"/>
          </p:nvPr>
        </p:nvSpPr>
        <p:spPr>
          <a:xfrm>
            <a:off x="1141412" y="490330"/>
            <a:ext cx="9905999" cy="5300871"/>
          </a:xfrm>
        </p:spPr>
        <p:txBody>
          <a:bodyPr/>
          <a:lstStyle/>
          <a:p>
            <a:r>
              <a:rPr lang="en-US" dirty="0"/>
              <a:t>Challenges faced:</a:t>
            </a:r>
          </a:p>
          <a:p>
            <a:pPr>
              <a:buFont typeface="Wingdings" panose="05000000000000000000" pitchFamily="2" charset="2"/>
              <a:buChar char="§"/>
            </a:pPr>
            <a:r>
              <a:rPr lang="en-US" dirty="0"/>
              <a:t>	Scrapping multiple pages data from the website</a:t>
            </a:r>
          </a:p>
          <a:p>
            <a:pPr>
              <a:buFont typeface="Wingdings" panose="05000000000000000000" pitchFamily="2" charset="2"/>
              <a:buChar char="§"/>
            </a:pPr>
            <a:r>
              <a:rPr lang="en-US" dirty="0"/>
              <a:t> 	Balancing the imbalanced data</a:t>
            </a:r>
          </a:p>
          <a:p>
            <a:pPr>
              <a:buFont typeface="Wingdings" panose="05000000000000000000" pitchFamily="2" charset="2"/>
              <a:buChar char="§"/>
            </a:pPr>
            <a:endParaRPr lang="en-US" dirty="0"/>
          </a:p>
          <a:p>
            <a:r>
              <a:rPr lang="en-US" dirty="0"/>
              <a:t> How do we overcome:</a:t>
            </a:r>
          </a:p>
          <a:p>
            <a:pPr>
              <a:buFont typeface="Wingdings" panose="05000000000000000000" pitchFamily="2" charset="2"/>
              <a:buChar char="§"/>
            </a:pPr>
            <a:r>
              <a:rPr lang="en-US" dirty="0"/>
              <a:t> 	Using multiple online available codes and brainstorming</a:t>
            </a:r>
          </a:p>
          <a:p>
            <a:pPr>
              <a:buFont typeface="Wingdings" panose="05000000000000000000" pitchFamily="2" charset="2"/>
              <a:buChar char="§"/>
            </a:pPr>
            <a:r>
              <a:rPr lang="en-US" dirty="0"/>
              <a:t> 	oversample the data and used Smote(Synthetic Minority Oversampling Technique) </a:t>
            </a:r>
          </a:p>
        </p:txBody>
      </p:sp>
    </p:spTree>
    <p:extLst>
      <p:ext uri="{BB962C8B-B14F-4D97-AF65-F5344CB8AC3E}">
        <p14:creationId xmlns:p14="http://schemas.microsoft.com/office/powerpoint/2010/main" val="149786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5E70290-78C5-450B-85A4-932D062A30AD}"/>
              </a:ext>
            </a:extLst>
          </p:cNvPr>
          <p:cNvSpPr txBox="1"/>
          <p:nvPr/>
        </p:nvSpPr>
        <p:spPr>
          <a:xfrm>
            <a:off x="4506686" y="2985796"/>
            <a:ext cx="4208106" cy="1107996"/>
          </a:xfrm>
          <a:prstGeom prst="rect">
            <a:avLst/>
          </a:prstGeom>
          <a:noFill/>
        </p:spPr>
        <p:txBody>
          <a:bodyPr wrap="square" rtlCol="0">
            <a:spAutoFit/>
          </a:bodyPr>
          <a:lstStyle/>
          <a:p>
            <a:r>
              <a:rPr lang="en-IN" sz="6600" dirty="0">
                <a:latin typeface="Vladimir Script" panose="03050402040407070305" pitchFamily="66" charset="0"/>
              </a:rPr>
              <a:t>Thank you</a:t>
            </a:r>
          </a:p>
        </p:txBody>
      </p:sp>
    </p:spTree>
    <p:extLst>
      <p:ext uri="{BB962C8B-B14F-4D97-AF65-F5344CB8AC3E}">
        <p14:creationId xmlns:p14="http://schemas.microsoft.com/office/powerpoint/2010/main" val="382072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40B4-E195-4AFB-9231-BB2B1C9139C2}"/>
              </a:ext>
            </a:extLst>
          </p:cNvPr>
          <p:cNvSpPr>
            <a:spLocks noGrp="1"/>
          </p:cNvSpPr>
          <p:nvPr>
            <p:ph type="title"/>
          </p:nvPr>
        </p:nvSpPr>
        <p:spPr>
          <a:xfrm>
            <a:off x="1021703" y="480319"/>
            <a:ext cx="9905998" cy="1172960"/>
          </a:xfrm>
        </p:spPr>
        <p:txBody>
          <a:bodyPr/>
          <a:lstStyle/>
          <a:p>
            <a:pPr algn="ctr"/>
            <a:r>
              <a:rPr lang="en-IN" b="1"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DF57F1-0FF9-47F4-B60F-77BBE1544663}"/>
              </a:ext>
            </a:extLst>
          </p:cNvPr>
          <p:cNvSpPr>
            <a:spLocks noGrp="1"/>
          </p:cNvSpPr>
          <p:nvPr>
            <p:ph idx="1"/>
          </p:nvPr>
        </p:nvSpPr>
        <p:spPr>
          <a:xfrm>
            <a:off x="569168" y="1819469"/>
            <a:ext cx="11234056" cy="3971732"/>
          </a:xfrm>
        </p:spPr>
        <p:txBody>
          <a:bodyPr/>
          <a:lstStyle/>
          <a:p>
            <a:pPr marL="0" indent="0" algn="just">
              <a:buNone/>
            </a:pPr>
            <a:r>
              <a:rPr lang="en-US" dirty="0">
                <a:latin typeface="Times New Roman" panose="02020603050405020304" pitchFamily="18" charset="0"/>
                <a:cs typeface="Times New Roman" panose="02020603050405020304" pitchFamily="18" charset="0"/>
              </a:rPr>
              <a:t>Most of the people are expressing their view by posting it on social platforms about a product. We need to understand the liking or disliking of that product to help the organization to make some decisions about the production and supply of the same in the market. So here consider extracting reviews from any social platform or from ecommerce websites  ‘Amazon.com’ and analyze them to satisfy the object.</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6AED54B-7CA9-42CE-99FE-89F82C6A275B}"/>
              </a:ext>
            </a:extLst>
          </p:cNvPr>
          <p:cNvSpPr/>
          <p:nvPr/>
        </p:nvSpPr>
        <p:spPr>
          <a:xfrm>
            <a:off x="727788" y="4808021"/>
            <a:ext cx="12195109"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“Consumer Data Will be the biggest differentiator in the next two to three years, Whoever      unlocks the reams of data and uses it strategically will win”</a:t>
            </a:r>
          </a:p>
          <a:p>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11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2D36-9ACD-4C3A-97E4-67B34311520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WEB SCRAPING</a:t>
            </a:r>
          </a:p>
        </p:txBody>
      </p:sp>
      <p:pic>
        <p:nvPicPr>
          <p:cNvPr id="1026" name="Picture 2">
            <a:extLst>
              <a:ext uri="{FF2B5EF4-FFF2-40B4-BE49-F238E27FC236}">
                <a16:creationId xmlns:a16="http://schemas.microsoft.com/office/drawing/2014/main" id="{C289FC27-05C6-42D8-9F43-E94687BD80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1139" y="2553883"/>
            <a:ext cx="70104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07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BE570D-1245-4AB6-8FEC-682DC760405F}"/>
              </a:ext>
            </a:extLst>
          </p:cNvPr>
          <p:cNvSpPr/>
          <p:nvPr/>
        </p:nvSpPr>
        <p:spPr>
          <a:xfrm>
            <a:off x="995265" y="970584"/>
            <a:ext cx="6096000" cy="954107"/>
          </a:xfrm>
          <a:prstGeom prst="rect">
            <a:avLst/>
          </a:prstGeom>
        </p:spPr>
        <p:txBody>
          <a:bodyPr>
            <a:spAutoFit/>
          </a:bodyPr>
          <a:lstStyle/>
          <a:p>
            <a:r>
              <a:rPr lang="en-IN" dirty="0">
                <a:solidFill>
                  <a:srgbClr val="FFECD1"/>
                </a:solidFill>
                <a:latin typeface="Lato"/>
              </a:rPr>
              <a:t>   </a:t>
            </a:r>
            <a:r>
              <a:rPr lang="en-IN" sz="2000" b="1" dirty="0">
                <a:latin typeface="Times New Roman" panose="02020603050405020304" pitchFamily="18" charset="0"/>
                <a:cs typeface="Times New Roman" panose="02020603050405020304" pitchFamily="18" charset="0"/>
              </a:rPr>
              <a:t>AMAZON.COM</a:t>
            </a:r>
          </a:p>
          <a:p>
            <a:br>
              <a:rPr lang="en-IN" dirty="0"/>
            </a:br>
            <a:endParaRPr lang="en-IN" dirty="0"/>
          </a:p>
        </p:txBody>
      </p:sp>
      <p:sp>
        <p:nvSpPr>
          <p:cNvPr id="7" name="Rectangle 6">
            <a:extLst>
              <a:ext uri="{FF2B5EF4-FFF2-40B4-BE49-F238E27FC236}">
                <a16:creationId xmlns:a16="http://schemas.microsoft.com/office/drawing/2014/main" id="{DCF3FE92-9958-4DBE-9BBF-5AAD80120B22}"/>
              </a:ext>
            </a:extLst>
          </p:cNvPr>
          <p:cNvSpPr/>
          <p:nvPr/>
        </p:nvSpPr>
        <p:spPr>
          <a:xfrm>
            <a:off x="1612138" y="519795"/>
            <a:ext cx="1146468" cy="369332"/>
          </a:xfrm>
          <a:prstGeom prst="rect">
            <a:avLst/>
          </a:prstGeom>
        </p:spPr>
        <p:txBody>
          <a:bodyPr wrap="none">
            <a:spAutoFit/>
          </a:bodyPr>
          <a:lstStyle/>
          <a:p>
            <a:r>
              <a:rPr lang="en-IN" b="1" dirty="0">
                <a:solidFill>
                  <a:srgbClr val="001524"/>
                </a:solidFill>
                <a:latin typeface="Times New Roman" panose="02020603050405020304" pitchFamily="18" charset="0"/>
                <a:cs typeface="Times New Roman" panose="02020603050405020304" pitchFamily="18" charset="0"/>
              </a:rPr>
              <a:t>SOURCE</a:t>
            </a: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ADA54EE-F3B8-4DF9-A3A0-B648D0513A8B}"/>
              </a:ext>
            </a:extLst>
          </p:cNvPr>
          <p:cNvSpPr/>
          <p:nvPr/>
        </p:nvSpPr>
        <p:spPr>
          <a:xfrm>
            <a:off x="4606212" y="847472"/>
            <a:ext cx="2485053" cy="1200329"/>
          </a:xfrm>
          <a:prstGeom prst="rect">
            <a:avLst/>
          </a:prstGeom>
        </p:spPr>
        <p:txBody>
          <a:bodyPr wrap="square">
            <a:spAutoFit/>
          </a:bodyPr>
          <a:lstStyle/>
          <a:p>
            <a:pPr fontAlgn="base"/>
            <a:r>
              <a:rPr lang="en-IN" dirty="0">
                <a:latin typeface="Times New Roman" panose="02020603050405020304" pitchFamily="18" charset="0"/>
                <a:cs typeface="Times New Roman" panose="02020603050405020304" pitchFamily="18" charset="0"/>
              </a:rPr>
              <a:t>PANDAS</a:t>
            </a:r>
          </a:p>
          <a:p>
            <a:pPr fontAlgn="base"/>
            <a:r>
              <a:rPr lang="en-IN" dirty="0">
                <a:latin typeface="Times New Roman" panose="02020603050405020304" pitchFamily="18" charset="0"/>
                <a:cs typeface="Times New Roman" panose="02020603050405020304" pitchFamily="18" charset="0"/>
              </a:rPr>
              <a:t>NUMPY</a:t>
            </a:r>
          </a:p>
          <a:p>
            <a:pPr fontAlgn="base"/>
            <a:r>
              <a:rPr lang="en-IN" dirty="0">
                <a:latin typeface="Times New Roman" panose="02020603050405020304" pitchFamily="18" charset="0"/>
                <a:cs typeface="Times New Roman" panose="02020603050405020304" pitchFamily="18" charset="0"/>
              </a:rPr>
              <a:t>BEAUTIFULSOUP</a:t>
            </a:r>
          </a:p>
          <a:p>
            <a:pPr fontAlgn="base"/>
            <a:r>
              <a:rPr lang="en-IN" dirty="0">
                <a:latin typeface="Times New Roman" panose="02020603050405020304" pitchFamily="18" charset="0"/>
                <a:cs typeface="Times New Roman" panose="02020603050405020304" pitchFamily="18" charset="0"/>
              </a:rPr>
              <a:t>REQUESTS</a:t>
            </a:r>
          </a:p>
        </p:txBody>
      </p:sp>
      <p:sp>
        <p:nvSpPr>
          <p:cNvPr id="10" name="Rectangle 9">
            <a:extLst>
              <a:ext uri="{FF2B5EF4-FFF2-40B4-BE49-F238E27FC236}">
                <a16:creationId xmlns:a16="http://schemas.microsoft.com/office/drawing/2014/main" id="{621A5EFA-42F5-46E3-A6CD-4E338550811F}"/>
              </a:ext>
            </a:extLst>
          </p:cNvPr>
          <p:cNvSpPr/>
          <p:nvPr/>
        </p:nvSpPr>
        <p:spPr>
          <a:xfrm>
            <a:off x="4643600" y="411567"/>
            <a:ext cx="1507144" cy="369332"/>
          </a:xfrm>
          <a:prstGeom prst="rect">
            <a:avLst/>
          </a:prstGeom>
        </p:spPr>
        <p:txBody>
          <a:bodyPr wrap="none">
            <a:spAutoFit/>
          </a:bodyPr>
          <a:lstStyle/>
          <a:p>
            <a:r>
              <a:rPr lang="en-IN" b="1" dirty="0">
                <a:solidFill>
                  <a:srgbClr val="001524"/>
                </a:solidFill>
                <a:latin typeface="Times New Roman" panose="02020603050405020304" pitchFamily="18" charset="0"/>
                <a:cs typeface="Times New Roman" panose="02020603050405020304" pitchFamily="18" charset="0"/>
              </a:rPr>
              <a:t>LIBRARIES</a:t>
            </a:r>
            <a:r>
              <a:rPr lang="en-IN" b="1" dirty="0">
                <a:solidFill>
                  <a:srgbClr val="001524"/>
                </a:solidFill>
                <a:latin typeface="Barlow"/>
              </a:rPr>
              <a:t> </a:t>
            </a:r>
            <a:endParaRPr lang="en-IN" dirty="0"/>
          </a:p>
        </p:txBody>
      </p:sp>
      <p:sp>
        <p:nvSpPr>
          <p:cNvPr id="11" name="Rectangle 10">
            <a:extLst>
              <a:ext uri="{FF2B5EF4-FFF2-40B4-BE49-F238E27FC236}">
                <a16:creationId xmlns:a16="http://schemas.microsoft.com/office/drawing/2014/main" id="{8026B8B3-7CCA-4B69-85C0-D43E2CA5C91E}"/>
              </a:ext>
            </a:extLst>
          </p:cNvPr>
          <p:cNvSpPr/>
          <p:nvPr/>
        </p:nvSpPr>
        <p:spPr>
          <a:xfrm>
            <a:off x="4466253" y="400225"/>
            <a:ext cx="2485053" cy="923330"/>
          </a:xfrm>
          <a:prstGeom prst="rect">
            <a:avLst/>
          </a:prstGeom>
        </p:spPr>
        <p:txBody>
          <a:bodyPr wrap="square">
            <a:spAutoFit/>
          </a:bodyPr>
          <a:lstStyle/>
          <a:p>
            <a:r>
              <a:rPr lang="en-IN" dirty="0">
                <a:solidFill>
                  <a:srgbClr val="FFECD1"/>
                </a:solidFill>
                <a:latin typeface="Lato"/>
              </a:rPr>
              <a:t> </a:t>
            </a:r>
            <a:endParaRPr lang="en-IN" dirty="0"/>
          </a:p>
          <a:p>
            <a:br>
              <a:rPr lang="en-IN" dirty="0"/>
            </a:br>
            <a:endParaRPr lang="en-IN" dirty="0"/>
          </a:p>
        </p:txBody>
      </p:sp>
      <p:sp>
        <p:nvSpPr>
          <p:cNvPr id="12" name="Rectangle 11">
            <a:extLst>
              <a:ext uri="{FF2B5EF4-FFF2-40B4-BE49-F238E27FC236}">
                <a16:creationId xmlns:a16="http://schemas.microsoft.com/office/drawing/2014/main" id="{8E1EB8AF-DF98-492E-85D4-3F031215D89C}"/>
              </a:ext>
            </a:extLst>
          </p:cNvPr>
          <p:cNvSpPr/>
          <p:nvPr/>
        </p:nvSpPr>
        <p:spPr>
          <a:xfrm>
            <a:off x="4618653" y="552625"/>
            <a:ext cx="2485053" cy="923330"/>
          </a:xfrm>
          <a:prstGeom prst="rect">
            <a:avLst/>
          </a:prstGeom>
        </p:spPr>
        <p:txBody>
          <a:bodyPr wrap="square">
            <a:spAutoFit/>
          </a:bodyPr>
          <a:lstStyle/>
          <a:p>
            <a:r>
              <a:rPr lang="en-IN" dirty="0">
                <a:solidFill>
                  <a:srgbClr val="FFECD1"/>
                </a:solidFill>
                <a:latin typeface="Lato"/>
              </a:rPr>
              <a:t> </a:t>
            </a:r>
            <a:endParaRPr lang="en-IN" dirty="0"/>
          </a:p>
          <a:p>
            <a:br>
              <a:rPr lang="en-IN" dirty="0"/>
            </a:br>
            <a:endParaRPr lang="en-IN" dirty="0"/>
          </a:p>
        </p:txBody>
      </p:sp>
      <p:sp>
        <p:nvSpPr>
          <p:cNvPr id="13" name="Rectangle 12">
            <a:extLst>
              <a:ext uri="{FF2B5EF4-FFF2-40B4-BE49-F238E27FC236}">
                <a16:creationId xmlns:a16="http://schemas.microsoft.com/office/drawing/2014/main" id="{2CA82ACD-B600-4299-B556-2115E48BC021}"/>
              </a:ext>
            </a:extLst>
          </p:cNvPr>
          <p:cNvSpPr/>
          <p:nvPr/>
        </p:nvSpPr>
        <p:spPr>
          <a:xfrm>
            <a:off x="4771053" y="705025"/>
            <a:ext cx="2485053" cy="923330"/>
          </a:xfrm>
          <a:prstGeom prst="rect">
            <a:avLst/>
          </a:prstGeom>
        </p:spPr>
        <p:txBody>
          <a:bodyPr wrap="square">
            <a:spAutoFit/>
          </a:bodyPr>
          <a:lstStyle/>
          <a:p>
            <a:r>
              <a:rPr lang="en-IN" dirty="0">
                <a:solidFill>
                  <a:srgbClr val="FFECD1"/>
                </a:solidFill>
                <a:latin typeface="Lato"/>
              </a:rPr>
              <a:t> </a:t>
            </a:r>
            <a:endParaRPr lang="en-IN" dirty="0"/>
          </a:p>
          <a:p>
            <a:br>
              <a:rPr lang="en-IN" dirty="0"/>
            </a:br>
            <a:endParaRPr lang="en-IN" dirty="0"/>
          </a:p>
        </p:txBody>
      </p:sp>
      <p:sp>
        <p:nvSpPr>
          <p:cNvPr id="14" name="Rectangle 13">
            <a:extLst>
              <a:ext uri="{FF2B5EF4-FFF2-40B4-BE49-F238E27FC236}">
                <a16:creationId xmlns:a16="http://schemas.microsoft.com/office/drawing/2014/main" id="{895C01AB-0787-4B17-ACE0-50416EE286F5}"/>
              </a:ext>
            </a:extLst>
          </p:cNvPr>
          <p:cNvSpPr/>
          <p:nvPr/>
        </p:nvSpPr>
        <p:spPr>
          <a:xfrm>
            <a:off x="4923453" y="857425"/>
            <a:ext cx="2485053" cy="923330"/>
          </a:xfrm>
          <a:prstGeom prst="rect">
            <a:avLst/>
          </a:prstGeom>
        </p:spPr>
        <p:txBody>
          <a:bodyPr wrap="square">
            <a:spAutoFit/>
          </a:bodyPr>
          <a:lstStyle/>
          <a:p>
            <a:r>
              <a:rPr lang="en-IN" dirty="0">
                <a:solidFill>
                  <a:srgbClr val="FFECD1"/>
                </a:solidFill>
                <a:latin typeface="Lato"/>
              </a:rPr>
              <a:t> </a:t>
            </a:r>
            <a:endParaRPr lang="en-IN" dirty="0"/>
          </a:p>
          <a:p>
            <a:br>
              <a:rPr lang="en-IN" dirty="0"/>
            </a:br>
            <a:endParaRPr lang="en-IN" dirty="0"/>
          </a:p>
        </p:txBody>
      </p:sp>
      <p:sp>
        <p:nvSpPr>
          <p:cNvPr id="15" name="Rectangle 14">
            <a:extLst>
              <a:ext uri="{FF2B5EF4-FFF2-40B4-BE49-F238E27FC236}">
                <a16:creationId xmlns:a16="http://schemas.microsoft.com/office/drawing/2014/main" id="{A0113C4F-0DB9-4BD9-91E2-0F13D3B6FBC6}"/>
              </a:ext>
            </a:extLst>
          </p:cNvPr>
          <p:cNvSpPr/>
          <p:nvPr/>
        </p:nvSpPr>
        <p:spPr>
          <a:xfrm>
            <a:off x="7937241" y="411567"/>
            <a:ext cx="2485053" cy="1569660"/>
          </a:xfrm>
          <a:prstGeom prst="rect">
            <a:avLst/>
          </a:prstGeom>
        </p:spPr>
        <p:txBody>
          <a:bodyPr wrap="square">
            <a:spAutoFit/>
          </a:bodyPr>
          <a:lstStyle/>
          <a:p>
            <a:r>
              <a:rPr lang="en-IN" sz="2000" b="1" dirty="0">
                <a:solidFill>
                  <a:srgbClr val="001524"/>
                </a:solidFill>
                <a:latin typeface="Times New Roman" panose="02020603050405020304" pitchFamily="18" charset="0"/>
                <a:cs typeface="Times New Roman" panose="02020603050405020304" pitchFamily="18" charset="0"/>
              </a:rPr>
              <a:t>     PRODUCT</a:t>
            </a:r>
            <a:endParaRPr lang="en-IN" sz="2000" dirty="0">
              <a:latin typeface="Times New Roman" panose="02020603050405020304" pitchFamily="18" charset="0"/>
              <a:cs typeface="Times New Roman" panose="02020603050405020304" pitchFamily="18" charset="0"/>
            </a:endParaRPr>
          </a:p>
          <a:p>
            <a:r>
              <a:rPr lang="en-IN" sz="2000" dirty="0">
                <a:solidFill>
                  <a:srgbClr val="FFECD1"/>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IN" sz="2000" dirty="0">
                <a:solidFill>
                  <a:srgbClr val="FFECD1"/>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REDMI 9A </a:t>
            </a:r>
          </a:p>
          <a:p>
            <a:br>
              <a:rPr lang="en-IN" dirty="0"/>
            </a:br>
            <a:endParaRPr lang="en-IN" dirty="0"/>
          </a:p>
        </p:txBody>
      </p:sp>
      <p:pic>
        <p:nvPicPr>
          <p:cNvPr id="2050" name="Picture 2">
            <a:extLst>
              <a:ext uri="{FF2B5EF4-FFF2-40B4-BE49-F238E27FC236}">
                <a16:creationId xmlns:a16="http://schemas.microsoft.com/office/drawing/2014/main" id="{23BEDB8C-1BED-4A71-B4C7-898ACA1A0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861" y="2276074"/>
            <a:ext cx="10319657" cy="425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977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DFF7-EB56-42C7-A5D3-F201B1F3D12A}"/>
              </a:ext>
            </a:extLst>
          </p:cNvPr>
          <p:cNvSpPr>
            <a:spLocks noGrp="1"/>
          </p:cNvSpPr>
          <p:nvPr>
            <p:ph type="title"/>
          </p:nvPr>
        </p:nvSpPr>
        <p:spPr>
          <a:xfrm>
            <a:off x="1243013" y="144384"/>
            <a:ext cx="5750454" cy="524483"/>
          </a:xfrm>
        </p:spPr>
        <p:txBody>
          <a:bodyPr>
            <a:noAutofit/>
          </a:bodyPr>
          <a:lstStyle/>
          <a:p>
            <a:r>
              <a:rPr lang="en-IN" dirty="0">
                <a:latin typeface="Times New Roman" panose="02020603050405020304" pitchFamily="18" charset="0"/>
                <a:cs typeface="Times New Roman" panose="02020603050405020304" pitchFamily="18" charset="0"/>
              </a:rPr>
              <a:t>Project flowchart</a:t>
            </a:r>
          </a:p>
        </p:txBody>
      </p:sp>
      <p:sp>
        <p:nvSpPr>
          <p:cNvPr id="4" name="Content Placeholder 3">
            <a:extLst>
              <a:ext uri="{FF2B5EF4-FFF2-40B4-BE49-F238E27FC236}">
                <a16:creationId xmlns:a16="http://schemas.microsoft.com/office/drawing/2014/main" id="{CDC04B80-0C5E-44DE-B726-4025E3D23990}"/>
              </a:ext>
            </a:extLst>
          </p:cNvPr>
          <p:cNvSpPr>
            <a:spLocks noGrp="1"/>
          </p:cNvSpPr>
          <p:nvPr>
            <p:ph idx="1"/>
          </p:nvPr>
        </p:nvSpPr>
        <p:spPr>
          <a:xfrm>
            <a:off x="3915833" y="834320"/>
            <a:ext cx="3594100" cy="524482"/>
          </a:xfrm>
          <a:prstGeom prst="rect">
            <a:avLst/>
          </a:prstGeom>
          <a:ln w="3175"/>
        </p:spPr>
        <p:style>
          <a:lnRef idx="2">
            <a:schemeClr val="dk1"/>
          </a:lnRef>
          <a:fillRef idx="1">
            <a:schemeClr val="lt1"/>
          </a:fillRef>
          <a:effectRef idx="0">
            <a:schemeClr val="dk1"/>
          </a:effectRef>
          <a:fontRef idx="minor">
            <a:schemeClr val="dk1"/>
          </a:fontRef>
        </p:style>
        <p:txBody>
          <a:bodyPr rtlCol="0" anchor="ctr">
            <a:noAutofit/>
          </a:bodyPr>
          <a:lstStyle/>
          <a:p>
            <a:r>
              <a:rPr lang="en-US" sz="1500" dirty="0">
                <a:latin typeface="Times New Roman" panose="02020603050405020304" pitchFamily="18" charset="0"/>
                <a:cs typeface="Times New Roman" panose="02020603050405020304" pitchFamily="18" charset="0"/>
              </a:rPr>
              <a:t>Scrapped the data from Amazon web</a:t>
            </a:r>
            <a:endParaRPr lang="en-IN" sz="1500"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FB3EB9E7-4C3A-46FC-956B-49716FEACB48}"/>
              </a:ext>
            </a:extLst>
          </p:cNvPr>
          <p:cNvCxnSpPr>
            <a:cxnSpLocks/>
          </p:cNvCxnSpPr>
          <p:nvPr/>
        </p:nvCxnSpPr>
        <p:spPr>
          <a:xfrm>
            <a:off x="5736167" y="1389590"/>
            <a:ext cx="0" cy="217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Content Placeholder 3">
            <a:extLst>
              <a:ext uri="{FF2B5EF4-FFF2-40B4-BE49-F238E27FC236}">
                <a16:creationId xmlns:a16="http://schemas.microsoft.com/office/drawing/2014/main" id="{3A11952B-C6E3-42A8-8546-61D54D864D37}"/>
              </a:ext>
            </a:extLst>
          </p:cNvPr>
          <p:cNvSpPr txBox="1">
            <a:spLocks/>
          </p:cNvSpPr>
          <p:nvPr/>
        </p:nvSpPr>
        <p:spPr>
          <a:xfrm>
            <a:off x="3937000" y="1607078"/>
            <a:ext cx="3594098" cy="524021"/>
          </a:xfrm>
          <a:prstGeom prst="rect">
            <a:avLst/>
          </a:prstGeom>
          <a:ln w="317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9pPr>
          </a:lstStyle>
          <a:p>
            <a:r>
              <a:rPr lang="en-IN" sz="1500" dirty="0">
                <a:latin typeface="Times New Roman" panose="02020603050405020304" pitchFamily="18" charset="0"/>
                <a:cs typeface="Times New Roman" panose="02020603050405020304" pitchFamily="18" charset="0"/>
              </a:rPr>
              <a:t>Exploratory data analysis and visualization</a:t>
            </a:r>
          </a:p>
        </p:txBody>
      </p:sp>
      <p:sp>
        <p:nvSpPr>
          <p:cNvPr id="8" name="Content Placeholder 3">
            <a:extLst>
              <a:ext uri="{FF2B5EF4-FFF2-40B4-BE49-F238E27FC236}">
                <a16:creationId xmlns:a16="http://schemas.microsoft.com/office/drawing/2014/main" id="{0783C378-8D82-4566-A649-A93BCB4055F2}"/>
              </a:ext>
            </a:extLst>
          </p:cNvPr>
          <p:cNvSpPr txBox="1">
            <a:spLocks/>
          </p:cNvSpPr>
          <p:nvPr/>
        </p:nvSpPr>
        <p:spPr>
          <a:xfrm>
            <a:off x="3951821" y="5453117"/>
            <a:ext cx="3594093" cy="491021"/>
          </a:xfrm>
          <a:prstGeom prst="rect">
            <a:avLst/>
          </a:prstGeom>
          <a:ln w="317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9pPr>
          </a:lstStyle>
          <a:p>
            <a:pPr algn="ctr"/>
            <a:r>
              <a:rPr lang="en-US" sz="1500" dirty="0">
                <a:latin typeface="Times New Roman" panose="02020603050405020304" pitchFamily="18" charset="0"/>
                <a:cs typeface="Times New Roman" panose="02020603050405020304" pitchFamily="18" charset="0"/>
              </a:rPr>
              <a:t>Model deployment</a:t>
            </a:r>
            <a:endParaRPr lang="en-IN" sz="1500" dirty="0">
              <a:latin typeface="Times New Roman" panose="02020603050405020304" pitchFamily="18" charset="0"/>
              <a:cs typeface="Times New Roman" panose="02020603050405020304" pitchFamily="18" charset="0"/>
            </a:endParaRPr>
          </a:p>
        </p:txBody>
      </p:sp>
      <p:sp>
        <p:nvSpPr>
          <p:cNvPr id="9" name="Content Placeholder 3">
            <a:extLst>
              <a:ext uri="{FF2B5EF4-FFF2-40B4-BE49-F238E27FC236}">
                <a16:creationId xmlns:a16="http://schemas.microsoft.com/office/drawing/2014/main" id="{303EFE41-8BA0-4988-B641-3D3E2388C5A5}"/>
              </a:ext>
            </a:extLst>
          </p:cNvPr>
          <p:cNvSpPr txBox="1">
            <a:spLocks/>
          </p:cNvSpPr>
          <p:nvPr/>
        </p:nvSpPr>
        <p:spPr>
          <a:xfrm>
            <a:off x="3936998" y="4612886"/>
            <a:ext cx="3594094" cy="586845"/>
          </a:xfrm>
          <a:prstGeom prst="rect">
            <a:avLst/>
          </a:prstGeom>
          <a:ln w="317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9pPr>
          </a:lstStyle>
          <a:p>
            <a:r>
              <a:rPr lang="en-IN" dirty="0">
                <a:latin typeface="Times New Roman" panose="02020603050405020304" pitchFamily="18" charset="0"/>
                <a:cs typeface="Times New Roman" panose="02020603050405020304" pitchFamily="18" charset="0"/>
              </a:rPr>
              <a:t>Finalize the model and Implement NLP system</a:t>
            </a:r>
          </a:p>
        </p:txBody>
      </p:sp>
      <p:sp>
        <p:nvSpPr>
          <p:cNvPr id="11" name="Content Placeholder 3">
            <a:extLst>
              <a:ext uri="{FF2B5EF4-FFF2-40B4-BE49-F238E27FC236}">
                <a16:creationId xmlns:a16="http://schemas.microsoft.com/office/drawing/2014/main" id="{70D1C331-E7C7-4283-8455-BEDDD31C0C28}"/>
              </a:ext>
            </a:extLst>
          </p:cNvPr>
          <p:cNvSpPr txBox="1">
            <a:spLocks/>
          </p:cNvSpPr>
          <p:nvPr/>
        </p:nvSpPr>
        <p:spPr>
          <a:xfrm>
            <a:off x="3936999" y="2352541"/>
            <a:ext cx="3594097" cy="455941"/>
          </a:xfrm>
          <a:prstGeom prst="rect">
            <a:avLst/>
          </a:prstGeom>
          <a:ln w="317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9pPr>
          </a:lstStyle>
          <a:p>
            <a:r>
              <a:rPr lang="en-IN" sz="1500" dirty="0">
                <a:latin typeface="Times New Roman" panose="02020603050405020304" pitchFamily="18" charset="0"/>
                <a:cs typeface="Times New Roman" panose="02020603050405020304" pitchFamily="18" charset="0"/>
              </a:rPr>
              <a:t>Pre-processing data</a:t>
            </a:r>
          </a:p>
        </p:txBody>
      </p:sp>
      <p:sp>
        <p:nvSpPr>
          <p:cNvPr id="12" name="Content Placeholder 3">
            <a:extLst>
              <a:ext uri="{FF2B5EF4-FFF2-40B4-BE49-F238E27FC236}">
                <a16:creationId xmlns:a16="http://schemas.microsoft.com/office/drawing/2014/main" id="{5BE04B65-F56B-4B7E-A556-D1924E40ED30}"/>
              </a:ext>
            </a:extLst>
          </p:cNvPr>
          <p:cNvSpPr txBox="1">
            <a:spLocks/>
          </p:cNvSpPr>
          <p:nvPr/>
        </p:nvSpPr>
        <p:spPr>
          <a:xfrm>
            <a:off x="3937000" y="3049098"/>
            <a:ext cx="3594096" cy="455940"/>
          </a:xfrm>
          <a:prstGeom prst="rect">
            <a:avLst/>
          </a:prstGeom>
          <a:ln w="317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9pPr>
          </a:lstStyle>
          <a:p>
            <a:r>
              <a:rPr lang="en-US" sz="1500" dirty="0">
                <a:latin typeface="Times New Roman" panose="02020603050405020304" pitchFamily="18" charset="0"/>
                <a:cs typeface="Times New Roman" panose="02020603050405020304" pitchFamily="18" charset="0"/>
              </a:rPr>
              <a:t>Apply NLP models on the data</a:t>
            </a:r>
            <a:endParaRPr lang="en-IN" sz="1500" dirty="0">
              <a:latin typeface="Times New Roman" panose="02020603050405020304" pitchFamily="18" charset="0"/>
              <a:cs typeface="Times New Roman" panose="02020603050405020304" pitchFamily="18" charset="0"/>
            </a:endParaRPr>
          </a:p>
        </p:txBody>
      </p:sp>
      <p:sp>
        <p:nvSpPr>
          <p:cNvPr id="13" name="Content Placeholder 3">
            <a:extLst>
              <a:ext uri="{FF2B5EF4-FFF2-40B4-BE49-F238E27FC236}">
                <a16:creationId xmlns:a16="http://schemas.microsoft.com/office/drawing/2014/main" id="{96F7912B-66E1-4506-B578-149AA1DF45C6}"/>
              </a:ext>
            </a:extLst>
          </p:cNvPr>
          <p:cNvSpPr txBox="1">
            <a:spLocks/>
          </p:cNvSpPr>
          <p:nvPr/>
        </p:nvSpPr>
        <p:spPr>
          <a:xfrm>
            <a:off x="3951819" y="3762031"/>
            <a:ext cx="3594095" cy="586845"/>
          </a:xfrm>
          <a:prstGeom prst="rect">
            <a:avLst/>
          </a:prstGeom>
          <a:ln w="3175" cap="flat" cmpd="sng" algn="ctr">
            <a:solidFill>
              <a:schemeClr val="dk1"/>
            </a:solidFill>
            <a:prstDash val="solid"/>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dk1"/>
                </a:solidFill>
                <a:latin typeface="+mn-lt"/>
                <a:ea typeface="+mn-ea"/>
                <a:cs typeface="+mn-cs"/>
              </a:defRPr>
            </a:lvl9pPr>
          </a:lstStyle>
          <a:p>
            <a:r>
              <a:rPr lang="en-US" sz="1500" dirty="0">
                <a:latin typeface="Times New Roman" panose="02020603050405020304" pitchFamily="18" charset="0"/>
                <a:cs typeface="Times New Roman" panose="02020603050405020304" pitchFamily="18" charset="0"/>
              </a:rPr>
              <a:t>Evaluate and compare the model performance</a:t>
            </a:r>
            <a:endParaRPr lang="en-IN" sz="15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CC0E46F7-BD6E-4368-B22B-809C4B91BE66}"/>
              </a:ext>
            </a:extLst>
          </p:cNvPr>
          <p:cNvCxnSpPr>
            <a:cxnSpLocks/>
          </p:cNvCxnSpPr>
          <p:nvPr/>
        </p:nvCxnSpPr>
        <p:spPr>
          <a:xfrm>
            <a:off x="5736167" y="2135053"/>
            <a:ext cx="0" cy="217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218D54E-0381-4DE5-9F02-C81ECFB5AC5F}"/>
              </a:ext>
            </a:extLst>
          </p:cNvPr>
          <p:cNvCxnSpPr>
            <a:cxnSpLocks/>
          </p:cNvCxnSpPr>
          <p:nvPr/>
        </p:nvCxnSpPr>
        <p:spPr>
          <a:xfrm>
            <a:off x="5748867" y="2808482"/>
            <a:ext cx="0" cy="217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34531F2-5003-4B1F-8DA9-C4822696FE3E}"/>
              </a:ext>
            </a:extLst>
          </p:cNvPr>
          <p:cNvCxnSpPr>
            <a:cxnSpLocks/>
          </p:cNvCxnSpPr>
          <p:nvPr/>
        </p:nvCxnSpPr>
        <p:spPr>
          <a:xfrm>
            <a:off x="5748867" y="3505038"/>
            <a:ext cx="0" cy="217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00332CF-AC7C-46ED-9601-485F3D622038}"/>
              </a:ext>
            </a:extLst>
          </p:cNvPr>
          <p:cNvCxnSpPr>
            <a:cxnSpLocks/>
          </p:cNvCxnSpPr>
          <p:nvPr/>
        </p:nvCxnSpPr>
        <p:spPr>
          <a:xfrm>
            <a:off x="5734045" y="4348876"/>
            <a:ext cx="0" cy="217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258FAA9-6C96-476E-A4B0-15A04A3E6CCE}"/>
              </a:ext>
            </a:extLst>
          </p:cNvPr>
          <p:cNvCxnSpPr>
            <a:cxnSpLocks/>
          </p:cNvCxnSpPr>
          <p:nvPr/>
        </p:nvCxnSpPr>
        <p:spPr>
          <a:xfrm>
            <a:off x="5734045" y="5235629"/>
            <a:ext cx="0" cy="217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BE9193FB-6014-4973-9726-8EFA68FEC831}"/>
              </a:ext>
            </a:extLst>
          </p:cNvPr>
          <p:cNvCxnSpPr/>
          <p:nvPr/>
        </p:nvCxnSpPr>
        <p:spPr>
          <a:xfrm rot="10800000" flipH="1" flipV="1">
            <a:off x="3949440" y="3275281"/>
            <a:ext cx="2379" cy="867911"/>
          </a:xfrm>
          <a:prstGeom prst="curvedConnector3">
            <a:avLst>
              <a:gd name="adj1" fmla="val -11744430"/>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Curved 32">
            <a:extLst>
              <a:ext uri="{FF2B5EF4-FFF2-40B4-BE49-F238E27FC236}">
                <a16:creationId xmlns:a16="http://schemas.microsoft.com/office/drawing/2014/main" id="{8C490F20-5F79-4830-9269-1CF8A4EDEFEE}"/>
              </a:ext>
            </a:extLst>
          </p:cNvPr>
          <p:cNvCxnSpPr>
            <a:cxnSpLocks/>
          </p:cNvCxnSpPr>
          <p:nvPr/>
        </p:nvCxnSpPr>
        <p:spPr>
          <a:xfrm flipH="1" flipV="1">
            <a:off x="7543535" y="3222346"/>
            <a:ext cx="2379" cy="867911"/>
          </a:xfrm>
          <a:prstGeom prst="curvedConnector3">
            <a:avLst>
              <a:gd name="adj1" fmla="val -9609079"/>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457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08E7-6EB0-42B1-BEEA-B7B3CA786F7F}"/>
              </a:ext>
            </a:extLst>
          </p:cNvPr>
          <p:cNvSpPr>
            <a:spLocks noGrp="1"/>
          </p:cNvSpPr>
          <p:nvPr>
            <p:ph type="title"/>
          </p:nvPr>
        </p:nvSpPr>
        <p:spPr>
          <a:xfrm>
            <a:off x="1141413" y="618518"/>
            <a:ext cx="9905998" cy="727682"/>
          </a:xfrm>
        </p:spPr>
        <p:txBody>
          <a:bodyPr>
            <a:normAutofit/>
          </a:bodyPr>
          <a:lstStyle/>
          <a:p>
            <a:r>
              <a:rPr lang="en-IN" sz="3200" dirty="0">
                <a:latin typeface="Times New Roman" panose="02020603050405020304" pitchFamily="18" charset="0"/>
                <a:cs typeface="Times New Roman" panose="02020603050405020304" pitchFamily="18" charset="0"/>
              </a:rPr>
              <a:t>Exploratory data analysis</a:t>
            </a:r>
          </a:p>
        </p:txBody>
      </p:sp>
      <p:sp>
        <p:nvSpPr>
          <p:cNvPr id="3" name="Content Placeholder 2">
            <a:extLst>
              <a:ext uri="{FF2B5EF4-FFF2-40B4-BE49-F238E27FC236}">
                <a16:creationId xmlns:a16="http://schemas.microsoft.com/office/drawing/2014/main" id="{0387424E-31F1-4EBC-8E65-4F9BA4B29C11}"/>
              </a:ext>
            </a:extLst>
          </p:cNvPr>
          <p:cNvSpPr>
            <a:spLocks noGrp="1"/>
          </p:cNvSpPr>
          <p:nvPr>
            <p:ph idx="1"/>
          </p:nvPr>
        </p:nvSpPr>
        <p:spPr>
          <a:xfrm>
            <a:off x="1141412" y="1278467"/>
            <a:ext cx="9905999" cy="5444066"/>
          </a:xfrm>
        </p:spPr>
        <p:txBody>
          <a:bodyPr/>
          <a:lstStyle/>
          <a:p>
            <a:r>
              <a:rPr lang="en-IN" dirty="0"/>
              <a:t>Review rating data distribution:</a:t>
            </a:r>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dirty="0"/>
              <a:t>Sentiment polarity distribution:</a:t>
            </a:r>
          </a:p>
          <a:p>
            <a:pPr marL="0" indent="0">
              <a:buNone/>
            </a:pPr>
            <a:endParaRPr lang="en-IN" dirty="0"/>
          </a:p>
        </p:txBody>
      </p:sp>
      <p:pic>
        <p:nvPicPr>
          <p:cNvPr id="5" name="Picture 4">
            <a:extLst>
              <a:ext uri="{FF2B5EF4-FFF2-40B4-BE49-F238E27FC236}">
                <a16:creationId xmlns:a16="http://schemas.microsoft.com/office/drawing/2014/main" id="{EC8BDBFA-6C7B-49ED-A632-59E4EBB3217C}"/>
              </a:ext>
            </a:extLst>
          </p:cNvPr>
          <p:cNvPicPr>
            <a:picLocks noChangeAspect="1"/>
          </p:cNvPicPr>
          <p:nvPr/>
        </p:nvPicPr>
        <p:blipFill>
          <a:blip r:embed="rId2"/>
          <a:stretch>
            <a:fillRect/>
          </a:stretch>
        </p:blipFill>
        <p:spPr>
          <a:xfrm>
            <a:off x="1363133" y="1789017"/>
            <a:ext cx="6477000" cy="2219950"/>
          </a:xfrm>
          <a:prstGeom prst="rect">
            <a:avLst/>
          </a:prstGeom>
        </p:spPr>
      </p:pic>
      <p:pic>
        <p:nvPicPr>
          <p:cNvPr id="7" name="Picture 6">
            <a:extLst>
              <a:ext uri="{FF2B5EF4-FFF2-40B4-BE49-F238E27FC236}">
                <a16:creationId xmlns:a16="http://schemas.microsoft.com/office/drawing/2014/main" id="{2EB978E6-16D3-42FD-9C74-D27AD96A05EE}"/>
              </a:ext>
            </a:extLst>
          </p:cNvPr>
          <p:cNvPicPr>
            <a:picLocks noChangeAspect="1"/>
          </p:cNvPicPr>
          <p:nvPr/>
        </p:nvPicPr>
        <p:blipFill>
          <a:blip r:embed="rId3"/>
          <a:stretch>
            <a:fillRect/>
          </a:stretch>
        </p:blipFill>
        <p:spPr>
          <a:xfrm>
            <a:off x="1363133" y="4563533"/>
            <a:ext cx="6477000" cy="2159000"/>
          </a:xfrm>
          <a:prstGeom prst="rect">
            <a:avLst/>
          </a:prstGeom>
        </p:spPr>
      </p:pic>
    </p:spTree>
    <p:extLst>
      <p:ext uri="{BB962C8B-B14F-4D97-AF65-F5344CB8AC3E}">
        <p14:creationId xmlns:p14="http://schemas.microsoft.com/office/powerpoint/2010/main" val="384402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4C71-3356-404D-980E-E81545AC8A4C}"/>
              </a:ext>
            </a:extLst>
          </p:cNvPr>
          <p:cNvSpPr>
            <a:spLocks noGrp="1"/>
          </p:cNvSpPr>
          <p:nvPr>
            <p:ph type="title"/>
          </p:nvPr>
        </p:nvSpPr>
        <p:spPr>
          <a:xfrm>
            <a:off x="1141413" y="203201"/>
            <a:ext cx="9905998" cy="566815"/>
          </a:xfrm>
        </p:spPr>
        <p:txBody>
          <a:bodyPr>
            <a:normAutofit fontScale="90000"/>
          </a:bodyPr>
          <a:lstStyle/>
          <a:p>
            <a:r>
              <a:rPr lang="en-IN" sz="3600" dirty="0">
                <a:latin typeface="Times New Roman" panose="02020603050405020304" pitchFamily="18" charset="0"/>
                <a:cs typeface="Times New Roman" panose="02020603050405020304" pitchFamily="18" charset="0"/>
              </a:rPr>
              <a:t>Exploratory data analysis</a:t>
            </a:r>
            <a:endParaRPr lang="en-IN" dirty="0"/>
          </a:p>
        </p:txBody>
      </p:sp>
      <p:sp>
        <p:nvSpPr>
          <p:cNvPr id="3" name="Content Placeholder 2">
            <a:extLst>
              <a:ext uri="{FF2B5EF4-FFF2-40B4-BE49-F238E27FC236}">
                <a16:creationId xmlns:a16="http://schemas.microsoft.com/office/drawing/2014/main" id="{09EAF01F-BE7B-4A48-B326-AFEEE63584B4}"/>
              </a:ext>
            </a:extLst>
          </p:cNvPr>
          <p:cNvSpPr>
            <a:spLocks noGrp="1"/>
          </p:cNvSpPr>
          <p:nvPr>
            <p:ph idx="1"/>
          </p:nvPr>
        </p:nvSpPr>
        <p:spPr>
          <a:xfrm>
            <a:off x="1141413" y="863599"/>
            <a:ext cx="9905999" cy="5469467"/>
          </a:xfrm>
        </p:spPr>
        <p:txBody>
          <a:bodyPr/>
          <a:lstStyle/>
          <a:p>
            <a:r>
              <a:rPr lang="en-IN" dirty="0"/>
              <a:t>Review length distribution:</a:t>
            </a:r>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dirty="0"/>
              <a:t>Word count distribution:</a:t>
            </a:r>
          </a:p>
          <a:p>
            <a:pPr marL="0" indent="0">
              <a:buNone/>
            </a:pPr>
            <a:endParaRPr lang="en-IN" dirty="0"/>
          </a:p>
        </p:txBody>
      </p:sp>
      <p:pic>
        <p:nvPicPr>
          <p:cNvPr id="5" name="Picture 4">
            <a:extLst>
              <a:ext uri="{FF2B5EF4-FFF2-40B4-BE49-F238E27FC236}">
                <a16:creationId xmlns:a16="http://schemas.microsoft.com/office/drawing/2014/main" id="{56953BE0-C7E5-4994-8BBE-72B1F6D69F83}"/>
              </a:ext>
            </a:extLst>
          </p:cNvPr>
          <p:cNvPicPr>
            <a:picLocks noChangeAspect="1"/>
          </p:cNvPicPr>
          <p:nvPr/>
        </p:nvPicPr>
        <p:blipFill>
          <a:blip r:embed="rId2"/>
          <a:stretch>
            <a:fillRect/>
          </a:stretch>
        </p:blipFill>
        <p:spPr>
          <a:xfrm>
            <a:off x="1447800" y="1319116"/>
            <a:ext cx="6595533" cy="2279216"/>
          </a:xfrm>
          <a:prstGeom prst="rect">
            <a:avLst/>
          </a:prstGeom>
        </p:spPr>
      </p:pic>
      <p:pic>
        <p:nvPicPr>
          <p:cNvPr id="9" name="Picture 8">
            <a:extLst>
              <a:ext uri="{FF2B5EF4-FFF2-40B4-BE49-F238E27FC236}">
                <a16:creationId xmlns:a16="http://schemas.microsoft.com/office/drawing/2014/main" id="{7F9CD147-D20D-4901-B6C4-C5FEA0DB0D17}"/>
              </a:ext>
            </a:extLst>
          </p:cNvPr>
          <p:cNvPicPr>
            <a:picLocks noChangeAspect="1"/>
          </p:cNvPicPr>
          <p:nvPr/>
        </p:nvPicPr>
        <p:blipFill>
          <a:blip r:embed="rId3"/>
          <a:stretch>
            <a:fillRect/>
          </a:stretch>
        </p:blipFill>
        <p:spPr>
          <a:xfrm>
            <a:off x="1447800" y="4147433"/>
            <a:ext cx="6595533" cy="2279216"/>
          </a:xfrm>
          <a:prstGeom prst="rect">
            <a:avLst/>
          </a:prstGeom>
        </p:spPr>
      </p:pic>
    </p:spTree>
    <p:extLst>
      <p:ext uri="{BB962C8B-B14F-4D97-AF65-F5344CB8AC3E}">
        <p14:creationId xmlns:p14="http://schemas.microsoft.com/office/powerpoint/2010/main" val="854817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B49F-42B7-4749-8432-62D9EB699BA0}"/>
              </a:ext>
            </a:extLst>
          </p:cNvPr>
          <p:cNvSpPr>
            <a:spLocks noGrp="1"/>
          </p:cNvSpPr>
          <p:nvPr>
            <p:ph type="title"/>
          </p:nvPr>
        </p:nvSpPr>
        <p:spPr>
          <a:xfrm>
            <a:off x="1141413" y="618518"/>
            <a:ext cx="9905998" cy="558349"/>
          </a:xfrm>
        </p:spPr>
        <p:txBody>
          <a:bodyPr>
            <a:normAutofit fontScale="90000"/>
          </a:bodyPr>
          <a:lstStyle/>
          <a:p>
            <a:r>
              <a:rPr lang="en-IN" sz="3600" dirty="0">
                <a:latin typeface="Times New Roman" panose="02020603050405020304" pitchFamily="18" charset="0"/>
                <a:cs typeface="Times New Roman" panose="02020603050405020304" pitchFamily="18" charset="0"/>
              </a:rPr>
              <a:t>Exploratory data analysis</a:t>
            </a:r>
            <a:endParaRPr lang="en-IN" dirty="0"/>
          </a:p>
        </p:txBody>
      </p:sp>
      <p:sp>
        <p:nvSpPr>
          <p:cNvPr id="3" name="Content Placeholder 2">
            <a:extLst>
              <a:ext uri="{FF2B5EF4-FFF2-40B4-BE49-F238E27FC236}">
                <a16:creationId xmlns:a16="http://schemas.microsoft.com/office/drawing/2014/main" id="{3FBA9CFB-94F8-46E0-A0EA-F21B9F5E236D}"/>
              </a:ext>
            </a:extLst>
          </p:cNvPr>
          <p:cNvSpPr>
            <a:spLocks noGrp="1"/>
          </p:cNvSpPr>
          <p:nvPr>
            <p:ph idx="1"/>
          </p:nvPr>
        </p:nvSpPr>
        <p:spPr>
          <a:xfrm>
            <a:off x="1141411" y="1343553"/>
            <a:ext cx="9905999" cy="3541714"/>
          </a:xfrm>
        </p:spPr>
        <p:txBody>
          <a:bodyPr/>
          <a:lstStyle/>
          <a:p>
            <a:r>
              <a:rPr lang="en-IN" dirty="0"/>
              <a:t>Review sentiment analysis graph:</a:t>
            </a:r>
          </a:p>
          <a:p>
            <a:pPr marL="0" indent="0">
              <a:buNone/>
            </a:pPr>
            <a:endParaRPr lang="en-IN" dirty="0"/>
          </a:p>
        </p:txBody>
      </p:sp>
      <p:pic>
        <p:nvPicPr>
          <p:cNvPr id="5" name="Picture 4">
            <a:extLst>
              <a:ext uri="{FF2B5EF4-FFF2-40B4-BE49-F238E27FC236}">
                <a16:creationId xmlns:a16="http://schemas.microsoft.com/office/drawing/2014/main" id="{0EF4D8E8-242F-40AD-9777-25D418135B8F}"/>
              </a:ext>
            </a:extLst>
          </p:cNvPr>
          <p:cNvPicPr>
            <a:picLocks noChangeAspect="1"/>
          </p:cNvPicPr>
          <p:nvPr/>
        </p:nvPicPr>
        <p:blipFill>
          <a:blip r:embed="rId2"/>
          <a:stretch>
            <a:fillRect/>
          </a:stretch>
        </p:blipFill>
        <p:spPr>
          <a:xfrm>
            <a:off x="1456265" y="1814320"/>
            <a:ext cx="8633018" cy="3976880"/>
          </a:xfrm>
          <a:prstGeom prst="rect">
            <a:avLst/>
          </a:prstGeom>
        </p:spPr>
      </p:pic>
    </p:spTree>
    <p:extLst>
      <p:ext uri="{BB962C8B-B14F-4D97-AF65-F5344CB8AC3E}">
        <p14:creationId xmlns:p14="http://schemas.microsoft.com/office/powerpoint/2010/main" val="7476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3DD7-78A7-4543-AAB8-B68F5F320C96}"/>
              </a:ext>
            </a:extLst>
          </p:cNvPr>
          <p:cNvSpPr>
            <a:spLocks noGrp="1"/>
          </p:cNvSpPr>
          <p:nvPr>
            <p:ph type="title"/>
          </p:nvPr>
        </p:nvSpPr>
        <p:spPr>
          <a:xfrm>
            <a:off x="1141413" y="618518"/>
            <a:ext cx="9905998" cy="736149"/>
          </a:xfrm>
        </p:spPr>
        <p:txBody>
          <a:bodyPr/>
          <a:lstStyle/>
          <a:p>
            <a:r>
              <a:rPr lang="en-IN" b="1" dirty="0">
                <a:latin typeface="Times New Roman" panose="02020603050405020304" pitchFamily="18" charset="0"/>
                <a:cs typeface="Times New Roman" panose="02020603050405020304" pitchFamily="18" charset="0"/>
              </a:rPr>
              <a:t>PREPROCESSING STEPS</a:t>
            </a:r>
          </a:p>
        </p:txBody>
      </p:sp>
      <p:sp>
        <p:nvSpPr>
          <p:cNvPr id="3" name="Content Placeholder 2">
            <a:extLst>
              <a:ext uri="{FF2B5EF4-FFF2-40B4-BE49-F238E27FC236}">
                <a16:creationId xmlns:a16="http://schemas.microsoft.com/office/drawing/2014/main" id="{5BC59FBA-965C-472D-AB99-9DBC5CBF260A}"/>
              </a:ext>
            </a:extLst>
          </p:cNvPr>
          <p:cNvSpPr>
            <a:spLocks noGrp="1"/>
          </p:cNvSpPr>
          <p:nvPr>
            <p:ph idx="1"/>
          </p:nvPr>
        </p:nvSpPr>
        <p:spPr>
          <a:xfrm>
            <a:off x="1143000" y="1513338"/>
            <a:ext cx="9905999" cy="3024795"/>
          </a:xfrm>
        </p:spPr>
        <p:txBody>
          <a:bodyPr>
            <a:normAutofit/>
          </a:bodyPr>
          <a:lstStyle/>
          <a:p>
            <a:pPr fontAlgn="base"/>
            <a:r>
              <a:rPr lang="en-US" b="1" dirty="0">
                <a:latin typeface="Times New Roman" panose="02020603050405020304" pitchFamily="18" charset="0"/>
                <a:cs typeface="Times New Roman" panose="02020603050405020304" pitchFamily="18" charset="0"/>
              </a:rPr>
              <a:t>Removing Emojis, Special characters, URLs, Multiple spaces, hashtags </a:t>
            </a:r>
          </a:p>
          <a:p>
            <a:pPr fontAlgn="base"/>
            <a:r>
              <a:rPr lang="en-US" b="1" dirty="0">
                <a:latin typeface="Times New Roman" panose="02020603050405020304" pitchFamily="18" charset="0"/>
                <a:cs typeface="Times New Roman" panose="02020603050405020304" pitchFamily="18" charset="0"/>
              </a:rPr>
              <a:t>Normalizing the text</a:t>
            </a:r>
          </a:p>
          <a:p>
            <a:pPr fontAlgn="base"/>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Tokenization</a:t>
            </a:r>
          </a:p>
          <a:p>
            <a:pPr fontAlgn="base"/>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Removing Stopwords</a:t>
            </a:r>
          </a:p>
          <a:p>
            <a:pPr fontAlgn="base"/>
            <a:r>
              <a:rPr lang="en-US" b="1" dirty="0">
                <a:latin typeface="Times New Roman" panose="02020603050405020304" pitchFamily="18" charset="0"/>
                <a:cs typeface="Times New Roman" panose="02020603050405020304" pitchFamily="18" charset="0"/>
              </a:rPr>
              <a:t> Stemming/Lemmatization</a:t>
            </a:r>
          </a:p>
          <a:p>
            <a:endParaRPr lang="en-IN" dirty="0"/>
          </a:p>
        </p:txBody>
      </p:sp>
    </p:spTree>
    <p:extLst>
      <p:ext uri="{BB962C8B-B14F-4D97-AF65-F5344CB8AC3E}">
        <p14:creationId xmlns:p14="http://schemas.microsoft.com/office/powerpoint/2010/main" val="2871426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368</TotalTime>
  <Words>628</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Barlow</vt:lpstr>
      <vt:lpstr>Lato</vt:lpstr>
      <vt:lpstr>Times New Roman</vt:lpstr>
      <vt:lpstr>Tw Cen MT</vt:lpstr>
      <vt:lpstr>Vladimir Script</vt:lpstr>
      <vt:lpstr>Wingdings</vt:lpstr>
      <vt:lpstr>Circuit</vt:lpstr>
      <vt:lpstr>NATURAL LANGUAGE PROCESSING</vt:lpstr>
      <vt:lpstr>INTRODUCTION</vt:lpstr>
      <vt:lpstr>WEB SCRAPING</vt:lpstr>
      <vt:lpstr>PowerPoint Presentation</vt:lpstr>
      <vt:lpstr>Project flowchart</vt:lpstr>
      <vt:lpstr>Exploratory data analysis</vt:lpstr>
      <vt:lpstr>Exploratory data analysis</vt:lpstr>
      <vt:lpstr>Exploratory data analysis</vt:lpstr>
      <vt:lpstr>PREPROCESSING STEPS</vt:lpstr>
      <vt:lpstr>Data post pre-processing</vt:lpstr>
      <vt:lpstr>Word Cloud for representing of reviews</vt:lpstr>
      <vt:lpstr>Imbalance data</vt:lpstr>
      <vt:lpstr>MODEL BUILDING</vt:lpstr>
      <vt:lpstr>MODEL DEPLOYEMENT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DELL</dc:creator>
  <cp:lastModifiedBy>Mandalay, Tanmay (STAR India)</cp:lastModifiedBy>
  <cp:revision>15</cp:revision>
  <dcterms:created xsi:type="dcterms:W3CDTF">2022-04-22T11:29:18Z</dcterms:created>
  <dcterms:modified xsi:type="dcterms:W3CDTF">2022-05-07T12:35:54Z</dcterms:modified>
</cp:coreProperties>
</file>