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2"/>
  </p:notesMasterIdLst>
  <p:sldIdLst>
    <p:sldId id="257" r:id="rId2"/>
    <p:sldId id="260" r:id="rId3"/>
    <p:sldId id="371" r:id="rId4"/>
    <p:sldId id="372" r:id="rId5"/>
    <p:sldId id="373" r:id="rId6"/>
    <p:sldId id="290" r:id="rId7"/>
    <p:sldId id="377" r:id="rId8"/>
    <p:sldId id="306" r:id="rId9"/>
    <p:sldId id="261" r:id="rId10"/>
    <p:sldId id="307" r:id="rId11"/>
    <p:sldId id="308" r:id="rId12"/>
    <p:sldId id="309" r:id="rId13"/>
    <p:sldId id="312" r:id="rId14"/>
    <p:sldId id="313" r:id="rId15"/>
    <p:sldId id="314" r:id="rId16"/>
    <p:sldId id="315" r:id="rId17"/>
    <p:sldId id="316" r:id="rId18"/>
    <p:sldId id="317" r:id="rId19"/>
    <p:sldId id="319" r:id="rId20"/>
    <p:sldId id="320" r:id="rId21"/>
    <p:sldId id="318" r:id="rId22"/>
    <p:sldId id="264" r:id="rId23"/>
    <p:sldId id="322" r:id="rId24"/>
    <p:sldId id="323" r:id="rId25"/>
    <p:sldId id="324" r:id="rId26"/>
    <p:sldId id="326" r:id="rId27"/>
    <p:sldId id="378" r:id="rId28"/>
    <p:sldId id="327" r:id="rId29"/>
    <p:sldId id="328" r:id="rId30"/>
    <p:sldId id="329" r:id="rId31"/>
    <p:sldId id="330" r:id="rId32"/>
    <p:sldId id="331" r:id="rId33"/>
    <p:sldId id="332" r:id="rId34"/>
    <p:sldId id="333" r:id="rId35"/>
    <p:sldId id="334" r:id="rId36"/>
    <p:sldId id="336" r:id="rId37"/>
    <p:sldId id="337" r:id="rId38"/>
    <p:sldId id="338" r:id="rId39"/>
    <p:sldId id="339" r:id="rId40"/>
    <p:sldId id="340" r:id="rId41"/>
    <p:sldId id="341" r:id="rId42"/>
    <p:sldId id="342" r:id="rId43"/>
    <p:sldId id="344" r:id="rId44"/>
    <p:sldId id="343"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35" r:id="rId62"/>
    <p:sldId id="362" r:id="rId63"/>
    <p:sldId id="325" r:id="rId64"/>
    <p:sldId id="363" r:id="rId65"/>
    <p:sldId id="364" r:id="rId66"/>
    <p:sldId id="385" r:id="rId67"/>
    <p:sldId id="365" r:id="rId68"/>
    <p:sldId id="366" r:id="rId69"/>
    <p:sldId id="367" r:id="rId70"/>
    <p:sldId id="368" r:id="rId71"/>
    <p:sldId id="380" r:id="rId72"/>
    <p:sldId id="369" r:id="rId73"/>
    <p:sldId id="370" r:id="rId74"/>
    <p:sldId id="379" r:id="rId75"/>
    <p:sldId id="381" r:id="rId76"/>
    <p:sldId id="382" r:id="rId77"/>
    <p:sldId id="383" r:id="rId78"/>
    <p:sldId id="283" r:id="rId79"/>
    <p:sldId id="384" r:id="rId80"/>
    <p:sldId id="305"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0B3626-2C4D-4639-9C34-3EAE3E625036}" type="datetimeFigureOut">
              <a:rPr lang="en-US" smtClean="0"/>
              <a:pPr/>
              <a:t>8/19/2020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5EEE81-1117-4F24-AF59-A045D704107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85EEE81-1117-4F24-AF59-A045D7041072}"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5EEE81-1117-4F24-AF59-A045D7041072}" type="slidenum">
              <a:rPr lang="en-IN" smtClean="0"/>
              <a:pPr/>
              <a:t>55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383D13B-78BA-42D2-A9BE-D0B496578242}" type="datetime1">
              <a:rPr lang="en-US" smtClean="0"/>
              <a:pPr/>
              <a:t>8/19/2020</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36BA4E21-48E5-4BA3-9A00-5D85E60D8824}"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2A8EFE-140E-4580-9E4E-1BA19813725C}" type="datetime1">
              <a:rPr lang="en-US" smtClean="0"/>
              <a:pPr/>
              <a:t>8/19/2020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071AF8-D76F-4708-A2FB-CBCA01A12516}" type="datetime1">
              <a:rPr lang="en-US" smtClean="0"/>
              <a:pPr/>
              <a:t>8/19/2020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C1D61A-B9EC-4974-ABB1-1B47AA250451}" type="datetime1">
              <a:rPr lang="en-US" smtClean="0"/>
              <a:pPr/>
              <a:t>8/19/2020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316A981-422D-493E-A0DC-E81ECC4BCD6D}" type="datetime1">
              <a:rPr lang="en-US" smtClean="0"/>
              <a:pPr/>
              <a:t>8/19/2020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BA4E21-48E5-4BA3-9A00-5D85E60D8824}"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1B2D9C-C3A8-42BD-8D25-FF4B6771F8C4}" type="datetime1">
              <a:rPr lang="en-US" smtClean="0"/>
              <a:pPr/>
              <a:t>8/19/2020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A9E355-BF94-4ED5-B922-6F8C237BF069}" type="datetime1">
              <a:rPr lang="en-US" smtClean="0"/>
              <a:pPr/>
              <a:t>8/19/2020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C6B09BB-2244-49B8-9D92-6F6F6DEA2776}" type="datetime1">
              <a:rPr lang="en-US" smtClean="0"/>
              <a:pPr/>
              <a:t>8/19/2020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DC45A57-B447-4430-AC33-C235C1650AE7}" type="datetime1">
              <a:rPr lang="en-US" smtClean="0"/>
              <a:pPr/>
              <a:t>8/19/2020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6BA4E21-48E5-4BA3-9A00-5D85E60D8824}"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FE757C-018A-4053-9C03-2AA73B3682E7}" type="datetime1">
              <a:rPr lang="en-US" smtClean="0"/>
              <a:pPr/>
              <a:t>8/19/2020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0430F62-A0FB-4B6A-9120-3ADCE233C315}" type="datetime1">
              <a:rPr lang="en-US" smtClean="0"/>
              <a:pPr/>
              <a:t>8/19/2020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6BA4E21-48E5-4BA3-9A00-5D85E60D8824}"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BFDCA15-5412-438A-B6C9-0A1D8E0A860B}" type="datetime1">
              <a:rPr lang="en-US" smtClean="0"/>
              <a:pPr/>
              <a:t>8/19/2020</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6BA4E21-48E5-4BA3-9A00-5D85E60D8824}"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saedsayad.com/decision_tree_reg.htm" TargetMode="External"/><Relationship Id="rId2" Type="http://schemas.openxmlformats.org/officeDocument/2006/relationships/hyperlink" Target="https://machinelearningmastery.com/k-fold-cross-validation/" TargetMode="External"/><Relationship Id="rId1" Type="http://schemas.openxmlformats.org/officeDocument/2006/relationships/slideLayout" Target="../slideLayouts/slideLayout2.xml"/><Relationship Id="rId4" Type="http://schemas.openxmlformats.org/officeDocument/2006/relationships/hyperlink" Target="https://www.geeksforgeeks.org/random-forest-regression-in-pyth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WordArt 7"/>
          <p:cNvSpPr>
            <a:spLocks noChangeArrowheads="1" noChangeShapeType="1" noTextEdit="1"/>
          </p:cNvSpPr>
          <p:nvPr/>
        </p:nvSpPr>
        <p:spPr bwMode="auto">
          <a:xfrm>
            <a:off x="2214546" y="500042"/>
            <a:ext cx="5000660" cy="2857521"/>
          </a:xfrm>
          <a:prstGeom prst="rect">
            <a:avLst/>
          </a:prstGeom>
        </p:spPr>
        <p:txBody>
          <a:bodyPr wrap="none" fromWordArt="1">
            <a:prstTxWarp prst="textArchUp">
              <a:avLst>
                <a:gd name="adj" fmla="val 10800000"/>
              </a:avLst>
            </a:prstTxWarp>
            <a:scene3d>
              <a:camera prst="legacyObliqueTopLeft"/>
              <a:lightRig rig="legacyFlat3" dir="t"/>
            </a:scene3d>
            <a:sp3d extrusionH="430200" prstMaterial="legacyMatte">
              <a:extrusionClr>
                <a:srgbClr val="4BACC6"/>
              </a:extrusionClr>
            </a:sp3d>
          </a:bodyPr>
          <a:lstStyle/>
          <a:p>
            <a:pPr algn="ctr" rtl="0"/>
            <a:r>
              <a:rPr lang="en-IN" sz="1100" kern="10" spc="0" dirty="0" smtClean="0">
                <a:ln w="9525">
                  <a:round/>
                  <a:headEnd/>
                  <a:tailEnd/>
                </a:ln>
                <a:solidFill>
                  <a:schemeClr val="accent6">
                    <a:lumMod val="20000"/>
                    <a:lumOff val="80000"/>
                  </a:schemeClr>
                </a:solidFill>
                <a:effectLst/>
                <a:latin typeface="Arial Black"/>
              </a:rPr>
              <a:t>BANARAS HINDU UNIVERSITY</a:t>
            </a:r>
            <a:endParaRPr lang="en-IN" sz="1100" kern="10" spc="0" dirty="0">
              <a:ln w="9525">
                <a:round/>
                <a:headEnd/>
                <a:tailEnd/>
              </a:ln>
              <a:solidFill>
                <a:schemeClr val="accent6">
                  <a:lumMod val="20000"/>
                  <a:lumOff val="80000"/>
                </a:schemeClr>
              </a:solidFill>
              <a:effectLst/>
              <a:latin typeface="Arial Black"/>
            </a:endParaRPr>
          </a:p>
        </p:txBody>
      </p:sp>
      <p:pic>
        <p:nvPicPr>
          <p:cNvPr id="12" name="Picture 11" descr="Banaras-Hindu-University.jpg"/>
          <p:cNvPicPr>
            <a:picLocks noChangeAspect="1"/>
          </p:cNvPicPr>
          <p:nvPr/>
        </p:nvPicPr>
        <p:blipFill>
          <a:blip r:embed="rId2"/>
          <a:stretch>
            <a:fillRect/>
          </a:stretch>
        </p:blipFill>
        <p:spPr>
          <a:xfrm>
            <a:off x="2857488" y="642918"/>
            <a:ext cx="3786214" cy="1500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Box 12"/>
          <p:cNvSpPr txBox="1"/>
          <p:nvPr/>
        </p:nvSpPr>
        <p:spPr>
          <a:xfrm>
            <a:off x="4857752" y="4643446"/>
            <a:ext cx="4000528" cy="267765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buNone/>
            </a:pP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Submitted by-</a:t>
            </a:r>
          </a:p>
          <a:p>
            <a:pPr>
              <a:buNone/>
            </a:pP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Name – Mohammad </a:t>
            </a:r>
            <a:r>
              <a:rPr lang="en-IN" sz="2800" b="1" dirty="0" err="1" smtClean="0">
                <a:ln w="11430"/>
                <a:solidFill>
                  <a:srgbClr val="0000CC"/>
                </a:solidFill>
                <a:effectLst>
                  <a:outerShdw blurRad="50800" dist="39000" dir="5460000" algn="tl">
                    <a:srgbClr val="000000">
                      <a:alpha val="38000"/>
                    </a:srgbClr>
                  </a:outerShdw>
                </a:effectLst>
                <a:latin typeface="Monotype Corsiva" pitchFamily="66" charset="0"/>
              </a:rPr>
              <a:t>Salman</a:t>
            </a:r>
            <a:endParaRPr lang="en-IN" sz="2800" b="1" dirty="0" smtClean="0">
              <a:ln w="11430"/>
              <a:solidFill>
                <a:srgbClr val="0000CC"/>
              </a:solidFill>
              <a:effectLst>
                <a:outerShdw blurRad="50800" dist="39000" dir="5460000" algn="tl">
                  <a:srgbClr val="000000">
                    <a:alpha val="38000"/>
                  </a:srgbClr>
                </a:outerShdw>
              </a:effectLst>
              <a:latin typeface="Monotype Corsiva" pitchFamily="66" charset="0"/>
            </a:endParaRPr>
          </a:p>
          <a:p>
            <a:pPr>
              <a:buNone/>
            </a:pP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Class - MCA 6</a:t>
            </a:r>
            <a:r>
              <a:rPr lang="en-IN" sz="2800" b="1" baseline="30000" dirty="0" smtClean="0">
                <a:ln w="11430"/>
                <a:solidFill>
                  <a:srgbClr val="0000CC"/>
                </a:solidFill>
                <a:effectLst>
                  <a:outerShdw blurRad="50800" dist="39000" dir="5460000" algn="tl">
                    <a:srgbClr val="000000">
                      <a:alpha val="38000"/>
                    </a:srgbClr>
                  </a:outerShdw>
                </a:effectLst>
                <a:latin typeface="Monotype Corsiva" pitchFamily="66" charset="0"/>
              </a:rPr>
              <a:t>th</a:t>
            </a: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 semester</a:t>
            </a:r>
          </a:p>
          <a:p>
            <a:pPr>
              <a:buNone/>
            </a:pP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Roll No -17419MCA020  </a:t>
            </a:r>
          </a:p>
          <a:p>
            <a:pPr>
              <a:buNone/>
            </a:pPr>
            <a:endParaRPr lang="en-IN" sz="2800" b="1" dirty="0" smtClean="0">
              <a:ln w="11430"/>
              <a:solidFill>
                <a:srgbClr val="0000CC"/>
              </a:solidFill>
              <a:effectLst>
                <a:outerShdw blurRad="50800" dist="39000" dir="5460000" algn="tl">
                  <a:srgbClr val="000000">
                    <a:alpha val="38000"/>
                  </a:srgbClr>
                </a:outerShdw>
              </a:effectLst>
              <a:latin typeface="Monotype Corsiva" pitchFamily="66" charset="0"/>
            </a:endParaRPr>
          </a:p>
          <a:p>
            <a:pPr>
              <a:buNone/>
            </a:pP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 </a:t>
            </a:r>
          </a:p>
        </p:txBody>
      </p:sp>
      <p:sp>
        <p:nvSpPr>
          <p:cNvPr id="15" name="TextBox 14"/>
          <p:cNvSpPr txBox="1"/>
          <p:nvPr/>
        </p:nvSpPr>
        <p:spPr>
          <a:xfrm flipH="1">
            <a:off x="4572000" y="5715016"/>
            <a:ext cx="4286280" cy="52322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  	</a:t>
            </a:r>
          </a:p>
        </p:txBody>
      </p:sp>
      <p:sp>
        <p:nvSpPr>
          <p:cNvPr id="6" name="Rectangle 5"/>
          <p:cNvSpPr/>
          <p:nvPr/>
        </p:nvSpPr>
        <p:spPr>
          <a:xfrm>
            <a:off x="1071538" y="2786058"/>
            <a:ext cx="8072462" cy="1323439"/>
          </a:xfrm>
          <a:prstGeom prst="rect">
            <a:avLst/>
          </a:prstGeom>
        </p:spPr>
        <p:txBody>
          <a:bodyPr wrap="square">
            <a:spAutoFit/>
          </a:bodyPr>
          <a:lstStyle/>
          <a:p>
            <a:r>
              <a:rPr lang="en-IN" sz="4000" b="1" dirty="0" smtClean="0">
                <a:ln w="11430"/>
                <a:solidFill>
                  <a:srgbClr val="0000CC"/>
                </a:solidFill>
                <a:effectLst>
                  <a:outerShdw blurRad="50800" dist="39000" dir="5460000" algn="tl">
                    <a:srgbClr val="000000">
                      <a:alpha val="38000"/>
                    </a:srgbClr>
                  </a:outerShdw>
                </a:effectLst>
                <a:latin typeface="Monotype Corsiva" pitchFamily="66" charset="0"/>
              </a:rPr>
              <a:t>	Movie Recommendation System 	CS-506(Major Project)</a:t>
            </a:r>
            <a:endParaRPr lang="en-IN" sz="4000" b="1" dirty="0">
              <a:ln w="11430"/>
              <a:solidFill>
                <a:srgbClr val="0000CC"/>
              </a:solidFill>
              <a:effectLst>
                <a:outerShdw blurRad="50800" dist="39000" dir="5460000" algn="tl">
                  <a:srgbClr val="000000">
                    <a:alpha val="38000"/>
                  </a:srgbClr>
                </a:outerShdw>
              </a:effectLst>
              <a:latin typeface="Monotype Corsiva" pitchFamily="66" charset="0"/>
            </a:endParaRPr>
          </a:p>
        </p:txBody>
      </p:sp>
      <p:sp>
        <p:nvSpPr>
          <p:cNvPr id="7" name="Rectangle 6"/>
          <p:cNvSpPr/>
          <p:nvPr/>
        </p:nvSpPr>
        <p:spPr>
          <a:xfrm>
            <a:off x="1214414" y="4714884"/>
            <a:ext cx="3571900" cy="1815882"/>
          </a:xfrm>
          <a:prstGeom prst="rect">
            <a:avLst/>
          </a:prstGeom>
        </p:spPr>
        <p:txBody>
          <a:bodyPr wrap="square">
            <a:spAutoFit/>
          </a:bodyPr>
          <a:lstStyle/>
          <a:p>
            <a:pPr>
              <a:buNone/>
            </a:pPr>
            <a:r>
              <a:rPr lang="en-IN" sz="2800" b="1" dirty="0" smtClean="0">
                <a:ln w="11430"/>
                <a:solidFill>
                  <a:srgbClr val="FF0000"/>
                </a:solidFill>
                <a:effectLst>
                  <a:outerShdw blurRad="50800" dist="39000" dir="5460000" algn="tl">
                    <a:srgbClr val="000000">
                      <a:alpha val="38000"/>
                    </a:srgbClr>
                  </a:outerShdw>
                </a:effectLst>
                <a:latin typeface="Monotype Corsiva" pitchFamily="66" charset="0"/>
              </a:rPr>
              <a:t>Under the supervision of</a:t>
            </a:r>
          </a:p>
          <a:p>
            <a:pPr>
              <a:buNone/>
            </a:pPr>
            <a:r>
              <a:rPr lang="en-IN" sz="2800" b="1" dirty="0" smtClean="0">
                <a:ln w="11430"/>
                <a:solidFill>
                  <a:srgbClr val="FF0000"/>
                </a:solidFill>
                <a:effectLst>
                  <a:outerShdw blurRad="50800" dist="39000" dir="5460000" algn="tl">
                    <a:srgbClr val="000000">
                      <a:alpha val="38000"/>
                    </a:srgbClr>
                  </a:outerShdw>
                </a:effectLst>
                <a:latin typeface="Monotype Corsiva" pitchFamily="66" charset="0"/>
              </a:rPr>
              <a:t>Dr. </a:t>
            </a:r>
            <a:r>
              <a:rPr lang="en-IN" sz="2800" b="1" dirty="0" err="1" smtClean="0">
                <a:ln w="11430"/>
                <a:solidFill>
                  <a:srgbClr val="FF0000"/>
                </a:solidFill>
                <a:effectLst>
                  <a:outerShdw blurRad="50800" dist="39000" dir="5460000" algn="tl">
                    <a:srgbClr val="000000">
                      <a:alpha val="38000"/>
                    </a:srgbClr>
                  </a:outerShdw>
                </a:effectLst>
                <a:latin typeface="Monotype Corsiva" pitchFamily="66" charset="0"/>
              </a:rPr>
              <a:t>Gaurav</a:t>
            </a:r>
            <a:r>
              <a:rPr lang="en-IN" sz="2800" b="1" dirty="0" smtClean="0">
                <a:ln w="11430"/>
                <a:solidFill>
                  <a:srgbClr val="FF0000"/>
                </a:solidFill>
                <a:effectLst>
                  <a:outerShdw blurRad="50800" dist="39000" dir="5460000" algn="tl">
                    <a:srgbClr val="000000">
                      <a:alpha val="38000"/>
                    </a:srgbClr>
                  </a:outerShdw>
                </a:effectLst>
                <a:latin typeface="Monotype Corsiva" pitchFamily="66" charset="0"/>
              </a:rPr>
              <a:t> </a:t>
            </a:r>
            <a:r>
              <a:rPr lang="en-IN" sz="2800" b="1" dirty="0" err="1" smtClean="0">
                <a:ln w="11430"/>
                <a:solidFill>
                  <a:srgbClr val="FF0000"/>
                </a:solidFill>
                <a:effectLst>
                  <a:outerShdw blurRad="50800" dist="39000" dir="5460000" algn="tl">
                    <a:srgbClr val="000000">
                      <a:alpha val="38000"/>
                    </a:srgbClr>
                  </a:outerShdw>
                </a:effectLst>
                <a:latin typeface="Monotype Corsiva" pitchFamily="66" charset="0"/>
              </a:rPr>
              <a:t>Baranwal</a:t>
            </a:r>
            <a:endParaRPr lang="en-IN" sz="2800" b="1" dirty="0" smtClean="0">
              <a:ln w="11430"/>
              <a:solidFill>
                <a:srgbClr val="FF0000"/>
              </a:solidFill>
              <a:effectLst>
                <a:outerShdw blurRad="50800" dist="39000" dir="5460000" algn="tl">
                  <a:srgbClr val="000000">
                    <a:alpha val="38000"/>
                  </a:srgbClr>
                </a:outerShdw>
              </a:effectLst>
              <a:latin typeface="Monotype Corsiva" pitchFamily="66" charset="0"/>
            </a:endParaRPr>
          </a:p>
          <a:p>
            <a:pPr>
              <a:buNone/>
            </a:pPr>
            <a:endParaRPr lang="en-IN" sz="2800" b="1" dirty="0" smtClean="0">
              <a:ln w="11430"/>
              <a:solidFill>
                <a:srgbClr val="0000CC"/>
              </a:solidFill>
              <a:effectLst>
                <a:outerShdw blurRad="50800" dist="39000" dir="5460000" algn="tl">
                  <a:srgbClr val="000000">
                    <a:alpha val="38000"/>
                  </a:srgbClr>
                </a:outerShdw>
              </a:effectLst>
              <a:latin typeface="Monotype Corsiva" pitchFamily="66" charset="0"/>
            </a:endParaRPr>
          </a:p>
          <a:p>
            <a:pPr>
              <a:buNone/>
            </a:pPr>
            <a:endParaRPr lang="en-IN" sz="2800" b="1" dirty="0" smtClean="0">
              <a:ln w="11430"/>
              <a:solidFill>
                <a:srgbClr val="0000CC"/>
              </a:solidFill>
              <a:effectLst>
                <a:outerShdw blurRad="50800" dist="39000" dir="5460000" algn="tl">
                  <a:srgbClr val="000000">
                    <a:alpha val="38000"/>
                  </a:srgbClr>
                </a:outerShdw>
              </a:effectLst>
              <a:latin typeface="Monotype Corsiva" pitchFamily="66" charset="0"/>
            </a:endParaRPr>
          </a:p>
        </p:txBody>
      </p:sp>
      <p:sp>
        <p:nvSpPr>
          <p:cNvPr id="8" name="Slide Number Placeholder 7"/>
          <p:cNvSpPr>
            <a:spLocks noGrp="1"/>
          </p:cNvSpPr>
          <p:nvPr>
            <p:ph type="sldNum" sz="quarter" idx="12"/>
          </p:nvPr>
        </p:nvSpPr>
        <p:spPr/>
        <p:txBody>
          <a:bodyPr/>
          <a:lstStyle/>
          <a:p>
            <a:fld id="{36BA4E21-48E5-4BA3-9A00-5D85E60D8824}" type="slidenum">
              <a:rPr lang="en-IN" smtClean="0"/>
              <a:pPr/>
              <a:t>1</a:t>
            </a:fld>
            <a:endParaRPr lang="en-IN"/>
          </a:p>
        </p:txBody>
      </p:sp>
    </p:spTree>
  </p:cSld>
  <p:clrMapOvr>
    <a:masterClrMapping/>
  </p:clrMapOvr>
  <p:transition spd="slow">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98080" cy="5962672"/>
          </a:xfrm>
        </p:spPr>
        <p:txBody>
          <a:bodyPr/>
          <a:lstStyle/>
          <a:p>
            <a:pPr marL="539496" lvl="0" indent="-457200" algn="just">
              <a:buFont typeface="Wingdings" pitchFamily="2" charset="2"/>
              <a:buChar char="Ø"/>
            </a:pPr>
            <a:r>
              <a:rPr lang="en-US" sz="2400" dirty="0" smtClean="0"/>
              <a:t>In what way can the data be visualized to get the answer that is required?</a:t>
            </a:r>
          </a:p>
          <a:p>
            <a:pPr marL="539496" lvl="0" indent="-457200" algn="just">
              <a:buFont typeface="Wingdings" pitchFamily="2" charset="2"/>
              <a:buChar char="Ø"/>
            </a:pPr>
            <a:r>
              <a:rPr lang="en-US" sz="2400" dirty="0" smtClean="0"/>
              <a:t>Does the model used really answer the initial question or does it need to be adjusted?</a:t>
            </a:r>
          </a:p>
          <a:p>
            <a:pPr marL="539496" lvl="0" indent="-457200" algn="just">
              <a:buFont typeface="Wingdings" pitchFamily="2" charset="2"/>
              <a:buChar char="Ø"/>
            </a:pPr>
            <a:r>
              <a:rPr lang="en-US" sz="2400" dirty="0" smtClean="0"/>
              <a:t>Can you put the model into practice?</a:t>
            </a:r>
          </a:p>
          <a:p>
            <a:pPr marL="539496" lvl="0" indent="-457200" algn="just">
              <a:buFont typeface="Wingdings" pitchFamily="2" charset="2"/>
              <a:buChar char="Ø"/>
            </a:pPr>
            <a:r>
              <a:rPr lang="en-US" sz="2400" dirty="0" smtClean="0"/>
              <a:t>Can you get constructive feedback into answering the question?</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368412"/>
          </a:xfrm>
        </p:spPr>
        <p:txBody>
          <a:bodyPr>
            <a:normAutofit/>
          </a:bodyPr>
          <a:lstStyle/>
          <a:p>
            <a:pPr algn="just"/>
            <a:r>
              <a:rPr lang="en-US" sz="2400" dirty="0" smtClean="0">
                <a:latin typeface="+mn-lt"/>
              </a:rPr>
              <a:t>we explained all the working process in data science methodology through the following building block-</a:t>
            </a:r>
            <a:endParaRPr lang="en-US" sz="2400" dirty="0">
              <a:latin typeface="+mn-lt"/>
            </a:endParaRPr>
          </a:p>
        </p:txBody>
      </p:sp>
      <p:sp>
        <p:nvSpPr>
          <p:cNvPr id="4" name="Slide Number Placeholder 3"/>
          <p:cNvSpPr>
            <a:spLocks noGrp="1"/>
          </p:cNvSpPr>
          <p:nvPr>
            <p:ph type="sldNum" sz="quarter" idx="12"/>
          </p:nvPr>
        </p:nvSpPr>
        <p:spPr/>
        <p:txBody>
          <a:bodyPr/>
          <a:lstStyle/>
          <a:p>
            <a:fld id="{36BA4E21-48E5-4BA3-9A00-5D85E60D8824}" type="slidenum">
              <a:rPr lang="en-IN" smtClean="0"/>
              <a:pPr/>
              <a:t>11</a:t>
            </a:fld>
            <a:endParaRPr lang="en-IN"/>
          </a:p>
        </p:txBody>
      </p:sp>
      <p:pic>
        <p:nvPicPr>
          <p:cNvPr id="5" name="Content Placeholder 4" descr="1_YPsZO50dIiEKpW9RqzqsTw.jpeg"/>
          <p:cNvPicPr>
            <a:picLocks noGrp="1"/>
          </p:cNvPicPr>
          <p:nvPr>
            <p:ph idx="1"/>
          </p:nvPr>
        </p:nvPicPr>
        <p:blipFill>
          <a:blip r:embed="rId2" cstate="print"/>
          <a:stretch>
            <a:fillRect/>
          </a:stretch>
        </p:blipFill>
        <p:spPr>
          <a:xfrm>
            <a:off x="1643042" y="1714488"/>
            <a:ext cx="6929485" cy="45005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6851168" cy="796908"/>
          </a:xfrm>
        </p:spPr>
        <p:txBody>
          <a:bodyPr>
            <a:noAutofit/>
          </a:bodyPr>
          <a:lstStyle/>
          <a:p>
            <a:r>
              <a:rPr lang="en-IN" sz="4000" dirty="0" smtClean="0"/>
              <a:t>Machine </a:t>
            </a:r>
            <a:r>
              <a:rPr lang="en-IN" sz="4400" dirty="0" smtClean="0"/>
              <a:t>Learning</a:t>
            </a:r>
            <a:r>
              <a:rPr lang="en-IN" sz="4000" dirty="0" smtClean="0"/>
              <a:t>:</a:t>
            </a:r>
            <a:endParaRPr lang="en-US" sz="4000" dirty="0"/>
          </a:p>
        </p:txBody>
      </p:sp>
      <p:sp>
        <p:nvSpPr>
          <p:cNvPr id="3" name="Content Placeholder 2"/>
          <p:cNvSpPr>
            <a:spLocks noGrp="1"/>
          </p:cNvSpPr>
          <p:nvPr>
            <p:ph idx="1"/>
          </p:nvPr>
        </p:nvSpPr>
        <p:spPr>
          <a:xfrm>
            <a:off x="1435608" y="1357298"/>
            <a:ext cx="7498080" cy="4891102"/>
          </a:xfrm>
        </p:spPr>
        <p:txBody>
          <a:bodyPr>
            <a:normAutofit/>
          </a:bodyPr>
          <a:lstStyle/>
          <a:p>
            <a:pPr algn="just"/>
            <a:r>
              <a:rPr lang="en-US" sz="2400" dirty="0" smtClean="0"/>
              <a:t>Learning is the method by which anyone can perform work more efficiently. Learning makes useful changes in our mind so that work can be done better than previous.</a:t>
            </a:r>
          </a:p>
          <a:p>
            <a:pPr algn="just"/>
            <a:r>
              <a:rPr lang="en-US" sz="2400" b="1" dirty="0" smtClean="0"/>
              <a:t>Definition: </a:t>
            </a:r>
            <a:r>
              <a:rPr lang="en-US" sz="2400" dirty="0" smtClean="0"/>
              <a:t>A computer program is said to learn from experience E with respect to some class of tasks T and performance measure P, if its performance at tasks in T, as measured by P, improves with experience E.</a:t>
            </a:r>
          </a:p>
          <a:p>
            <a:pPr>
              <a:buNone/>
            </a:pPr>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Machine Learning Life Cycle</a:t>
            </a:r>
            <a:endParaRPr lang="en-US" dirty="0"/>
          </a:p>
        </p:txBody>
      </p:sp>
      <p:sp>
        <p:nvSpPr>
          <p:cNvPr id="4" name="Slide Number Placeholder 3"/>
          <p:cNvSpPr>
            <a:spLocks noGrp="1"/>
          </p:cNvSpPr>
          <p:nvPr>
            <p:ph type="sldNum" sz="quarter" idx="12"/>
          </p:nvPr>
        </p:nvSpPr>
        <p:spPr/>
        <p:txBody>
          <a:bodyPr/>
          <a:lstStyle/>
          <a:p>
            <a:pPr algn="just"/>
            <a:fld id="{36BA4E21-48E5-4BA3-9A00-5D85E60D8824}" type="slidenum">
              <a:rPr lang="en-IN" smtClean="0"/>
              <a:pPr algn="just"/>
              <a:t>13</a:t>
            </a:fld>
            <a:endParaRPr lang="en-IN"/>
          </a:p>
        </p:txBody>
      </p:sp>
      <p:pic>
        <p:nvPicPr>
          <p:cNvPr id="5" name="Content Placeholder 4" descr="machine-learning-life-cycle.png"/>
          <p:cNvPicPr>
            <a:picLocks noGrp="1"/>
          </p:cNvPicPr>
          <p:nvPr>
            <p:ph idx="1"/>
          </p:nvPr>
        </p:nvPicPr>
        <p:blipFill>
          <a:blip r:embed="rId2"/>
          <a:stretch>
            <a:fillRect/>
          </a:stretch>
        </p:blipFill>
        <p:spPr>
          <a:xfrm>
            <a:off x="1357290" y="1571612"/>
            <a:ext cx="6643734" cy="45720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Machine Learning</a:t>
            </a:r>
            <a:endParaRPr lang="en-US" dirty="0"/>
          </a:p>
        </p:txBody>
      </p:sp>
      <p:sp>
        <p:nvSpPr>
          <p:cNvPr id="3" name="Content Placeholder 2"/>
          <p:cNvSpPr>
            <a:spLocks noGrp="1"/>
          </p:cNvSpPr>
          <p:nvPr>
            <p:ph idx="1"/>
          </p:nvPr>
        </p:nvSpPr>
        <p:spPr/>
        <p:txBody>
          <a:bodyPr/>
          <a:lstStyle/>
          <a:p>
            <a:pPr algn="just"/>
            <a:r>
              <a:rPr lang="en-US" sz="2400" dirty="0" smtClean="0"/>
              <a:t>There are mainly three types of machine learning</a:t>
            </a:r>
          </a:p>
          <a:p>
            <a:pPr marL="596646" lvl="0" indent="-514350" algn="just">
              <a:buFont typeface="+mj-lt"/>
              <a:buAutoNum type="arabicPeriod"/>
            </a:pPr>
            <a:r>
              <a:rPr lang="en-US" sz="2400" dirty="0" smtClean="0"/>
              <a:t>Supervised Machine learning</a:t>
            </a:r>
          </a:p>
          <a:p>
            <a:pPr marL="596646" lvl="0" indent="-514350" algn="just">
              <a:buFont typeface="+mj-lt"/>
              <a:buAutoNum type="arabicPeriod"/>
            </a:pPr>
            <a:r>
              <a:rPr lang="en-US" sz="2400" dirty="0" smtClean="0"/>
              <a:t>Unsupervised Machine learning</a:t>
            </a:r>
          </a:p>
          <a:p>
            <a:pPr marL="596646" lvl="0" indent="-514350" algn="just">
              <a:buFont typeface="+mj-lt"/>
              <a:buAutoNum type="arabicPeriod"/>
            </a:pPr>
            <a:r>
              <a:rPr lang="en-US" sz="2400" dirty="0" smtClean="0"/>
              <a:t>Reinforcement Learning</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Algorithms Used for modelling</a:t>
            </a:r>
            <a:endParaRPr lang="en-US" dirty="0"/>
          </a:p>
        </p:txBody>
      </p:sp>
      <p:sp>
        <p:nvSpPr>
          <p:cNvPr id="3" name="Content Placeholder 2"/>
          <p:cNvSpPr>
            <a:spLocks noGrp="1"/>
          </p:cNvSpPr>
          <p:nvPr>
            <p:ph idx="1"/>
          </p:nvPr>
        </p:nvSpPr>
        <p:spPr>
          <a:xfrm>
            <a:off x="1435608" y="1643050"/>
            <a:ext cx="7498080" cy="4605350"/>
          </a:xfrm>
        </p:spPr>
        <p:txBody>
          <a:bodyPr>
            <a:normAutofit fontScale="92500" lnSpcReduction="10000"/>
          </a:bodyPr>
          <a:lstStyle/>
          <a:p>
            <a:pPr algn="just"/>
            <a:r>
              <a:rPr lang="en-IN" sz="2800" b="1" dirty="0" smtClean="0"/>
              <a:t>Regression: </a:t>
            </a:r>
          </a:p>
          <a:p>
            <a:pPr algn="just">
              <a:buNone/>
            </a:pPr>
            <a:r>
              <a:rPr lang="en-IN" dirty="0" smtClean="0"/>
              <a:t> 	</a:t>
            </a:r>
            <a:r>
              <a:rPr lang="en-US" sz="2400" dirty="0" smtClean="0"/>
              <a:t>Regression is a statistical process for estimating the relationships between the dependent variables or criterion variables and one or more independent variables or predictors. </a:t>
            </a:r>
            <a:endParaRPr lang="en-US" dirty="0" smtClean="0"/>
          </a:p>
          <a:p>
            <a:pPr algn="just">
              <a:buFont typeface="Wingdings" pitchFamily="2" charset="2"/>
              <a:buChar char="Ø"/>
            </a:pPr>
            <a:r>
              <a:rPr lang="en-IN" sz="2600" b="1" dirty="0" smtClean="0"/>
              <a:t>Linear Regression</a:t>
            </a:r>
            <a:r>
              <a:rPr lang="en-IN" sz="2400" b="1" dirty="0" smtClean="0"/>
              <a:t>:</a:t>
            </a:r>
          </a:p>
          <a:p>
            <a:pPr algn="just">
              <a:buNone/>
            </a:pPr>
            <a:r>
              <a:rPr lang="en-US" sz="2400" dirty="0" smtClean="0"/>
              <a:t>	linear regression is a linear approach to modeling the relationship between a scalar response (or dependent variables) and one or more explanatory variables (or independent variables). The case of one explanatory variable is called simple linear regression. For more than one explanatory variable, the process is called multiple linear regression.</a:t>
            </a:r>
          </a:p>
          <a:p>
            <a:pPr algn="just">
              <a:buFont typeface="Wingdings" pitchFamily="2" charset="2"/>
              <a:buChar char="Ø"/>
            </a:pPr>
            <a:endParaRPr lang="en-US" sz="2400" b="1"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57166"/>
            <a:ext cx="7498080" cy="5891234"/>
          </a:xfrm>
        </p:spPr>
        <p:txBody>
          <a:bodyPr/>
          <a:lstStyle/>
          <a:p>
            <a:pPr lvl="0" algn="just">
              <a:buFont typeface="Wingdings" pitchFamily="2" charset="2"/>
              <a:buChar char="Ø"/>
            </a:pPr>
            <a:r>
              <a:rPr lang="en-US" sz="2800" b="1" dirty="0" smtClean="0"/>
              <a:t> Simple Linear Regression:</a:t>
            </a:r>
            <a:endParaRPr lang="en-US" sz="2800" dirty="0" smtClean="0"/>
          </a:p>
          <a:p>
            <a:pPr algn="just">
              <a:buNone/>
            </a:pPr>
            <a:r>
              <a:rPr lang="en-US" b="1" dirty="0" smtClean="0"/>
              <a:t>		 	</a:t>
            </a:r>
            <a:r>
              <a:rPr lang="en-US" sz="2400" dirty="0" smtClean="0"/>
              <a:t>Y= </a:t>
            </a:r>
            <a:r>
              <a:rPr lang="en-US" sz="2400" dirty="0" err="1" smtClean="0"/>
              <a:t>mX+c</a:t>
            </a:r>
            <a:endParaRPr lang="en-US" sz="2400" dirty="0" smtClean="0"/>
          </a:p>
          <a:p>
            <a:pPr algn="just">
              <a:buNone/>
            </a:pPr>
            <a:r>
              <a:rPr lang="en-US" sz="2400" dirty="0" smtClean="0"/>
              <a:t>Where m is a slope and c is a intercept.</a:t>
            </a:r>
          </a:p>
          <a:p>
            <a:pPr lvl="0" algn="just">
              <a:buNone/>
            </a:pPr>
            <a:endParaRPr lang="en-US" b="1" dirty="0" smtClean="0"/>
          </a:p>
          <a:p>
            <a:pPr lvl="0" algn="just">
              <a:buFont typeface="Wingdings" pitchFamily="2" charset="2"/>
              <a:buChar char="Ø"/>
            </a:pPr>
            <a:r>
              <a:rPr lang="en-US" sz="2800" b="1" dirty="0" smtClean="0"/>
              <a:t>Multiple Linear Regression:</a:t>
            </a:r>
            <a:endParaRPr lang="en-US" sz="2800" dirty="0" smtClean="0"/>
          </a:p>
          <a:p>
            <a:pPr algn="just">
              <a:buNone/>
            </a:pPr>
            <a:r>
              <a:rPr lang="en-US" b="1" dirty="0" smtClean="0"/>
              <a:t>		</a:t>
            </a:r>
          </a:p>
          <a:p>
            <a:pPr algn="just">
              <a:buNone/>
            </a:pPr>
            <a:r>
              <a:rPr lang="en-US" b="1" dirty="0" smtClean="0"/>
              <a:t>		</a:t>
            </a:r>
            <a:r>
              <a:rPr lang="en-US" sz="2400" dirty="0" smtClean="0"/>
              <a:t>Y=a+m1*x1+m2*x2+m3*x3+…</a:t>
            </a:r>
            <a:endParaRPr lang="en-US" dirty="0" smtClean="0"/>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17</a:t>
            </a:fld>
            <a:endParaRPr lang="en-IN"/>
          </a:p>
        </p:txBody>
      </p:sp>
      <p:sp>
        <p:nvSpPr>
          <p:cNvPr id="6" name="Title 1"/>
          <p:cNvSpPr>
            <a:spLocks noGrp="1"/>
          </p:cNvSpPr>
          <p:nvPr>
            <p:ph idx="1"/>
          </p:nvPr>
        </p:nvSpPr>
        <p:spPr>
          <a:xfrm>
            <a:off x="1435608" y="285728"/>
            <a:ext cx="7498080" cy="5962672"/>
          </a:xfrm>
        </p:spPr>
        <p:txBody>
          <a:bodyPr>
            <a:normAutofit/>
          </a:bodyPr>
          <a:lstStyle/>
          <a:p>
            <a:pPr>
              <a:buFont typeface="Wingdings" pitchFamily="2" charset="2"/>
              <a:buChar char="Ø"/>
            </a:pPr>
            <a:r>
              <a:rPr lang="en-IN" sz="2400" b="1" dirty="0" smtClean="0"/>
              <a:t>Polynomial regression:</a:t>
            </a:r>
          </a:p>
          <a:p>
            <a:pPr algn="just">
              <a:buNone/>
            </a:pPr>
            <a:r>
              <a:rPr lang="en-US" sz="2400" dirty="0" smtClean="0"/>
              <a:t>	Polynomial regression is used for curvilinear data. Polynomial regression is fit with the method of least squares. The variable x has degree more than one. This is also two types, one is simple polynomial which have only one independent variable and other is multiple polynomial regression that have more than one independent variable. The equation for polynomial regression for one independent is: </a:t>
            </a:r>
          </a:p>
          <a:p>
            <a:pPr>
              <a:buNone/>
            </a:pPr>
            <a:r>
              <a:rPr lang="en-IN" sz="2400" b="1" dirty="0" smtClean="0"/>
              <a:t>			</a:t>
            </a:r>
            <a:r>
              <a:rPr lang="pl-PL" sz="2400" b="1" dirty="0" smtClean="0"/>
              <a:t>y = w</a:t>
            </a:r>
            <a:r>
              <a:rPr lang="pl-PL" sz="2400" b="1" baseline="-25000" dirty="0" smtClean="0"/>
              <a:t>1</a:t>
            </a:r>
            <a:r>
              <a:rPr lang="pl-PL" sz="2400" b="1" dirty="0" smtClean="0"/>
              <a:t>x</a:t>
            </a:r>
            <a:r>
              <a:rPr lang="pl-PL" sz="2400" b="1" baseline="-25000" dirty="0" smtClean="0"/>
              <a:t>1</a:t>
            </a:r>
            <a:r>
              <a:rPr lang="pl-PL" sz="2400" b="1" dirty="0" smtClean="0"/>
              <a:t> + w</a:t>
            </a:r>
            <a:r>
              <a:rPr lang="pl-PL" sz="2400" b="1" baseline="-25000" dirty="0" smtClean="0"/>
              <a:t>2</a:t>
            </a:r>
            <a:r>
              <a:rPr lang="pl-PL" sz="2400" b="1" dirty="0" smtClean="0"/>
              <a:t>x</a:t>
            </a:r>
            <a:r>
              <a:rPr lang="pl-PL" sz="2400" b="1" baseline="-25000" dirty="0" smtClean="0"/>
              <a:t>2</a:t>
            </a:r>
            <a:r>
              <a:rPr lang="pl-PL" sz="2400" b="1" dirty="0" smtClean="0"/>
              <a:t> </a:t>
            </a:r>
            <a:r>
              <a:rPr lang="pl-PL" sz="2400" b="1" baseline="30000" dirty="0" smtClean="0"/>
              <a:t>2</a:t>
            </a:r>
            <a:r>
              <a:rPr lang="pl-PL" sz="2400" b="1" dirty="0" smtClean="0"/>
              <a:t> + </a:t>
            </a:r>
            <a:r>
              <a:rPr lang="en-US" sz="2400" b="1" dirty="0" smtClean="0"/>
              <a:t>3</a:t>
            </a:r>
            <a:endParaRPr lang="en-US" sz="2400" dirty="0" smtClean="0"/>
          </a:p>
          <a:p>
            <a:pPr>
              <a:buNone/>
            </a:pPr>
            <a:endParaRPr 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57166"/>
            <a:ext cx="7498080" cy="5891234"/>
          </a:xfrm>
        </p:spPr>
        <p:txBody>
          <a:bodyPr>
            <a:normAutofit/>
          </a:bodyPr>
          <a:lstStyle/>
          <a:p>
            <a:pPr>
              <a:buFont typeface="Wingdings" pitchFamily="2" charset="2"/>
              <a:buChar char="Ø"/>
            </a:pPr>
            <a:r>
              <a:rPr lang="en-US" sz="2400" b="1" dirty="0" smtClean="0"/>
              <a:t>Decision tree:</a:t>
            </a:r>
          </a:p>
          <a:p>
            <a:pPr algn="just">
              <a:buNone/>
            </a:pPr>
            <a:r>
              <a:rPr lang="en-IN" sz="2400" b="1" dirty="0" smtClean="0"/>
              <a:t>	</a:t>
            </a:r>
            <a:r>
              <a:rPr lang="en-US" sz="2400" dirty="0" smtClean="0"/>
              <a:t>Decision tree builds regression or classification models in the form of a tree structure. It breaks down a dataset into smaller and smaller subsets while at the same time an associated decision tree is incrementally developed. . The final result is a tree with </a:t>
            </a:r>
            <a:r>
              <a:rPr lang="en-US" sz="2400" b="1" dirty="0" smtClean="0"/>
              <a:t>decision nodes</a:t>
            </a:r>
            <a:r>
              <a:rPr lang="en-US" sz="2400" dirty="0" smtClean="0"/>
              <a:t> and </a:t>
            </a:r>
            <a:r>
              <a:rPr lang="en-US" sz="2400" b="1" dirty="0" smtClean="0"/>
              <a:t>leaf nodes</a:t>
            </a:r>
            <a:r>
              <a:rPr lang="en-US" sz="2400" dirty="0" smtClean="0"/>
              <a:t>. A decision node has two or more branches, each representing values for the attribute tested. Leaf node represents a decision on the numerical target. The topmost decision node in a tree which corresponds to the best predictor called </a:t>
            </a:r>
            <a:r>
              <a:rPr lang="en-US" sz="2400" b="1" dirty="0" smtClean="0"/>
              <a:t>root node</a:t>
            </a:r>
            <a:r>
              <a:rPr lang="en-US" sz="2400" dirty="0" smtClean="0"/>
              <a:t>. Decision trees can handle both categorical and numerical data. </a:t>
            </a:r>
          </a:p>
          <a:p>
            <a:pPr>
              <a:buNone/>
            </a:pPr>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19</a:t>
            </a:fld>
            <a:endParaRPr lang="en-IN"/>
          </a:p>
        </p:txBody>
      </p:sp>
      <p:pic>
        <p:nvPicPr>
          <p:cNvPr id="5" name="Content Placeholder 4" descr="Classifying data with decision trees | ~elf11.github.io"/>
          <p:cNvPicPr>
            <a:picLocks noGrp="1"/>
          </p:cNvPicPr>
          <p:nvPr>
            <p:ph idx="1"/>
          </p:nvPr>
        </p:nvPicPr>
        <p:blipFill>
          <a:blip r:embed="rId2"/>
          <a:srcRect/>
          <a:stretch>
            <a:fillRect/>
          </a:stretch>
        </p:blipFill>
        <p:spPr bwMode="auto">
          <a:xfrm>
            <a:off x="1435100" y="285728"/>
            <a:ext cx="7499350" cy="564360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6908"/>
          </a:xfrm>
        </p:spPr>
        <p:txBody>
          <a:bodyPr/>
          <a:lstStyle/>
          <a:p>
            <a:r>
              <a:rPr lang="en-IN" b="1" dirty="0" smtClean="0"/>
              <a:t>Introduction</a:t>
            </a:r>
            <a:endParaRPr lang="en-IN" b="1" dirty="0"/>
          </a:p>
        </p:txBody>
      </p:sp>
      <p:sp>
        <p:nvSpPr>
          <p:cNvPr id="3" name="Content Placeholder 2"/>
          <p:cNvSpPr>
            <a:spLocks noGrp="1"/>
          </p:cNvSpPr>
          <p:nvPr>
            <p:ph idx="1"/>
          </p:nvPr>
        </p:nvSpPr>
        <p:spPr>
          <a:xfrm>
            <a:off x="1214414" y="1142984"/>
            <a:ext cx="7719274" cy="5105416"/>
          </a:xfrm>
        </p:spPr>
        <p:txBody>
          <a:bodyPr>
            <a:noAutofit/>
          </a:bodyPr>
          <a:lstStyle/>
          <a:p>
            <a:pPr algn="just"/>
            <a:r>
              <a:rPr lang="en-US" sz="2400" dirty="0" smtClean="0">
                <a:cs typeface="Calibri" pitchFamily="34" charset="0"/>
              </a:rPr>
              <a:t>In this project, we build a model to predict the estimated price of a car by using supervised machine learning techniques. Car price prediction is a challenging task due to the large number of attributes that should be considered for the accurate prediction. The main step in the prediction process is the collection and preprocessing of the dataset.  We used an automobile dataset in this project. Before building a model, we analyze all the factors and attributes that make a significant effect on the price. </a:t>
            </a:r>
          </a:p>
        </p:txBody>
      </p:sp>
      <p:sp>
        <p:nvSpPr>
          <p:cNvPr id="4" name="Slide Number Placeholder 3"/>
          <p:cNvSpPr>
            <a:spLocks noGrp="1"/>
          </p:cNvSpPr>
          <p:nvPr>
            <p:ph type="sldNum" sz="quarter" idx="12"/>
          </p:nvPr>
        </p:nvSpPr>
        <p:spPr/>
        <p:txBody>
          <a:bodyPr/>
          <a:lstStyle/>
          <a:p>
            <a:fld id="{36BA4E21-48E5-4BA3-9A00-5D85E60D8824}"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a:buFont typeface="Wingdings" pitchFamily="2" charset="2"/>
              <a:buChar char="Ø"/>
            </a:pPr>
            <a:r>
              <a:rPr lang="en-US" sz="2800" b="1" dirty="0" smtClean="0"/>
              <a:t>Random Forest:</a:t>
            </a:r>
          </a:p>
          <a:p>
            <a:pPr algn="just">
              <a:buNone/>
            </a:pPr>
            <a:r>
              <a:rPr lang="en-US" sz="2800" dirty="0" smtClean="0"/>
              <a:t>	</a:t>
            </a:r>
            <a:r>
              <a:rPr lang="en-US" sz="2400" dirty="0" smtClean="0"/>
              <a:t>Random Forest technique is capable of performing both regression and classification task more efficiently than any other model. Random Forest uses an ensemble of decision trees to perform regression tasks. In ensemble learning different algorithm together improve the prediction of a model. This uses different model implementation and then chooses the maximum information gain technique. In this technique maximum depth should also be define that is pruning should be made to avoid the </a:t>
            </a:r>
            <a:r>
              <a:rPr lang="en-US" sz="2400" dirty="0" err="1" smtClean="0"/>
              <a:t>overfitting</a:t>
            </a:r>
            <a:r>
              <a:rPr lang="en-US" sz="2400" dirty="0" smtClean="0"/>
              <a:t>.</a:t>
            </a:r>
          </a:p>
          <a:p>
            <a:pPr>
              <a:buNone/>
            </a:pPr>
            <a:endParaRPr lang="en-US" sz="28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21</a:t>
            </a:fld>
            <a:endParaRPr lang="en-IN"/>
          </a:p>
        </p:txBody>
      </p:sp>
      <p:pic>
        <p:nvPicPr>
          <p:cNvPr id="7" name="Content Placeholder 6" descr="Random Forest Regression. In this blog we'll try to understand ..."/>
          <p:cNvPicPr>
            <a:picLocks noGrp="1"/>
          </p:cNvPicPr>
          <p:nvPr>
            <p:ph idx="1"/>
          </p:nvPr>
        </p:nvPicPr>
        <p:blipFill>
          <a:blip r:embed="rId2"/>
          <a:srcRect/>
          <a:stretch>
            <a:fillRect/>
          </a:stretch>
        </p:blipFill>
        <p:spPr bwMode="auto">
          <a:xfrm>
            <a:off x="1435100" y="736358"/>
            <a:ext cx="7499350" cy="498999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57166"/>
            <a:ext cx="7498080" cy="1214446"/>
          </a:xfrm>
        </p:spPr>
        <p:txBody>
          <a:bodyPr>
            <a:normAutofit fontScale="90000"/>
          </a:bodyPr>
          <a:lstStyle/>
          <a:p>
            <a:r>
              <a:rPr lang="en-US" sz="4400" b="1" dirty="0" smtClean="0"/>
              <a:t>Implementation:</a:t>
            </a:r>
            <a:r>
              <a:rPr lang="en-US" dirty="0" smtClean="0"/>
              <a:t/>
            </a:r>
            <a:br>
              <a:rPr lang="en-US" dirty="0" smtClean="0"/>
            </a:br>
            <a:endParaRPr lang="en-IN" dirty="0"/>
          </a:p>
        </p:txBody>
      </p:sp>
      <p:sp>
        <p:nvSpPr>
          <p:cNvPr id="3" name="Content Placeholder 2"/>
          <p:cNvSpPr>
            <a:spLocks noGrp="1"/>
          </p:cNvSpPr>
          <p:nvPr>
            <p:ph idx="1"/>
          </p:nvPr>
        </p:nvSpPr>
        <p:spPr>
          <a:xfrm>
            <a:off x="1435608" y="1500174"/>
            <a:ext cx="7498080" cy="4748226"/>
          </a:xfrm>
        </p:spPr>
        <p:txBody>
          <a:bodyPr>
            <a:normAutofit/>
          </a:bodyPr>
          <a:lstStyle/>
          <a:p>
            <a:pPr algn="just">
              <a:buNone/>
            </a:pPr>
            <a:r>
              <a:rPr lang="en-US" dirty="0" smtClean="0"/>
              <a:t>	</a:t>
            </a:r>
            <a:r>
              <a:rPr lang="en-US" sz="2400" dirty="0" smtClean="0"/>
              <a:t>Now, we will implement our automobile price prediction model on </a:t>
            </a:r>
            <a:r>
              <a:rPr lang="en-US" sz="2400" dirty="0" err="1" smtClean="0"/>
              <a:t>Jupyter</a:t>
            </a:r>
            <a:r>
              <a:rPr lang="en-US" sz="2400" dirty="0" smtClean="0"/>
              <a:t> Notebook. There are seven  main step in the working of the project.</a:t>
            </a:r>
            <a:endParaRPr lang="en-US" dirty="0" smtClean="0"/>
          </a:p>
          <a:p>
            <a:pPr marL="596646" lvl="0" indent="-514350" algn="just">
              <a:buFont typeface="+mj-lt"/>
              <a:buAutoNum type="arabicPeriod"/>
            </a:pPr>
            <a:r>
              <a:rPr lang="en-US" sz="2400" dirty="0" smtClean="0"/>
              <a:t>Data Acquisition </a:t>
            </a:r>
          </a:p>
          <a:p>
            <a:pPr marL="596646" lvl="0" indent="-514350" algn="just">
              <a:buFont typeface="+mj-lt"/>
              <a:buAutoNum type="arabicPeriod"/>
            </a:pPr>
            <a:r>
              <a:rPr lang="en-US" sz="2400" dirty="0" smtClean="0"/>
              <a:t>Data Cleansing</a:t>
            </a:r>
          </a:p>
          <a:p>
            <a:pPr marL="596646" lvl="0" indent="-514350" algn="just">
              <a:buFont typeface="+mj-lt"/>
              <a:buAutoNum type="arabicPeriod"/>
            </a:pPr>
            <a:r>
              <a:rPr lang="en-US" sz="2400" dirty="0" smtClean="0"/>
              <a:t>Data Visualization and Analysis </a:t>
            </a:r>
          </a:p>
          <a:p>
            <a:pPr marL="596646" lvl="0" indent="-514350" algn="just">
              <a:buFont typeface="+mj-lt"/>
              <a:buAutoNum type="arabicPeriod"/>
            </a:pPr>
            <a:r>
              <a:rPr lang="en-US" sz="2400" dirty="0" smtClean="0"/>
              <a:t>Data Preprocessing</a:t>
            </a:r>
          </a:p>
          <a:p>
            <a:pPr marL="596646" lvl="0" indent="-514350" algn="just">
              <a:buFont typeface="+mj-lt"/>
              <a:buAutoNum type="arabicPeriod"/>
            </a:pPr>
            <a:r>
              <a:rPr lang="en-US" sz="2400" dirty="0" smtClean="0"/>
              <a:t>Model development </a:t>
            </a:r>
          </a:p>
          <a:p>
            <a:pPr marL="596646" lvl="0" indent="-514350" algn="just">
              <a:buFont typeface="+mj-lt"/>
              <a:buAutoNum type="arabicPeriod"/>
            </a:pPr>
            <a:r>
              <a:rPr lang="en-US" sz="2400" dirty="0" smtClean="0"/>
              <a:t>Model Evaluation</a:t>
            </a:r>
          </a:p>
          <a:p>
            <a:pPr marL="596646" lvl="0" indent="-514350" algn="just">
              <a:buFont typeface="+mj-lt"/>
              <a:buAutoNum type="arabicPeriod"/>
            </a:pPr>
            <a:r>
              <a:rPr lang="en-US" sz="2400" dirty="0" smtClean="0"/>
              <a:t>Save Model</a:t>
            </a:r>
          </a:p>
          <a:p>
            <a:pPr lvl="1" algn="just"/>
            <a:endParaRPr lang="en-IN"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46"/>
          </a:xfrm>
        </p:spPr>
        <p:txBody>
          <a:bodyPr>
            <a:normAutofit/>
          </a:bodyPr>
          <a:lstStyle/>
          <a:p>
            <a:r>
              <a:rPr lang="en-IN" sz="4000" dirty="0" smtClean="0"/>
              <a:t>1.  Data Acquisition</a:t>
            </a:r>
            <a:endParaRPr lang="en-US" sz="4000" dirty="0"/>
          </a:p>
        </p:txBody>
      </p:sp>
      <p:sp>
        <p:nvSpPr>
          <p:cNvPr id="3" name="Content Placeholder 2"/>
          <p:cNvSpPr>
            <a:spLocks noGrp="1"/>
          </p:cNvSpPr>
          <p:nvPr>
            <p:ph idx="1"/>
          </p:nvPr>
        </p:nvSpPr>
        <p:spPr>
          <a:xfrm>
            <a:off x="1000100" y="1447800"/>
            <a:ext cx="7933588" cy="4800600"/>
          </a:xfrm>
        </p:spPr>
        <p:txBody>
          <a:bodyPr/>
          <a:lstStyle/>
          <a:p>
            <a:pPr marL="365760" lvl="1" indent="-283464" algn="just">
              <a:spcBef>
                <a:spcPts val="600"/>
              </a:spcBef>
              <a:buSzPct val="80000"/>
              <a:buNone/>
            </a:pPr>
            <a:r>
              <a:rPr lang="en-US" dirty="0" smtClean="0"/>
              <a:t>	</a:t>
            </a:r>
            <a:r>
              <a:rPr lang="en-US" sz="2400" dirty="0" smtClean="0"/>
              <a:t>In this section, we load the main dataset (automobile dataset) into our </a:t>
            </a:r>
            <a:r>
              <a:rPr lang="en-US" sz="2400" dirty="0" err="1" smtClean="0"/>
              <a:t>Jupyter</a:t>
            </a:r>
            <a:r>
              <a:rPr lang="en-US" sz="2400" dirty="0" smtClean="0"/>
              <a:t> Notebook by using pandas library of the python. Here the pandas library is used for reading the CSV file by </a:t>
            </a:r>
            <a:r>
              <a:rPr lang="en-US" sz="2400" dirty="0" err="1" smtClean="0"/>
              <a:t>read_csv</a:t>
            </a:r>
            <a:r>
              <a:rPr lang="en-US" sz="2400" dirty="0" smtClean="0"/>
              <a:t> function.</a:t>
            </a:r>
            <a:endParaRPr lang="en-US" dirty="0" smtClean="0"/>
          </a:p>
          <a:p>
            <a:pPr marL="365760" lvl="1" indent="-283464">
              <a:spcBef>
                <a:spcPts val="600"/>
              </a:spcBef>
              <a:buSzPct val="80000"/>
              <a:buNone/>
            </a:pPr>
            <a:r>
              <a:rPr lang="en-IN" sz="2400" dirty="0" smtClean="0"/>
              <a:t>	Top five rows of the dataset:</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23</a:t>
            </a:fld>
            <a:endParaRPr lang="en-IN"/>
          </a:p>
        </p:txBody>
      </p:sp>
      <p:pic>
        <p:nvPicPr>
          <p:cNvPr id="6" name="Picture 5" descr="2020-06-21.png"/>
          <p:cNvPicPr/>
          <p:nvPr/>
        </p:nvPicPr>
        <p:blipFill>
          <a:blip r:embed="rId2"/>
          <a:stretch>
            <a:fillRect/>
          </a:stretch>
        </p:blipFill>
        <p:spPr>
          <a:xfrm>
            <a:off x="1142976" y="3571876"/>
            <a:ext cx="7534285" cy="307183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24</a:t>
            </a:fld>
            <a:endParaRPr lang="en-IN"/>
          </a:p>
        </p:txBody>
      </p:sp>
      <p:sp>
        <p:nvSpPr>
          <p:cNvPr id="5" name="Title 1"/>
          <p:cNvSpPr>
            <a:spLocks noGrp="1"/>
          </p:cNvSpPr>
          <p:nvPr>
            <p:ph idx="1"/>
          </p:nvPr>
        </p:nvSpPr>
        <p:spPr>
          <a:xfrm>
            <a:off x="1071563" y="214313"/>
            <a:ext cx="7862887" cy="6034087"/>
          </a:xfrm>
        </p:spPr>
        <p:txBody>
          <a:bodyPr/>
          <a:lstStyle/>
          <a:p>
            <a:pPr lvl="0" algn="just"/>
            <a:r>
              <a:rPr lang="en-US" sz="2400" dirty="0" smtClean="0"/>
              <a:t>By using the info function, we get information of the class type, the number of value in the dataset and data type of  each attributes.</a:t>
            </a:r>
          </a:p>
          <a:p>
            <a:pPr>
              <a:buNone/>
            </a:pPr>
            <a:endParaRPr lang="en-US" dirty="0"/>
          </a:p>
        </p:txBody>
      </p:sp>
      <p:pic>
        <p:nvPicPr>
          <p:cNvPr id="6" name="Picture 5" descr="2020-06-21 (1).png"/>
          <p:cNvPicPr/>
          <p:nvPr/>
        </p:nvPicPr>
        <p:blipFill>
          <a:blip r:embed="rId2"/>
          <a:stretch>
            <a:fillRect/>
          </a:stretch>
        </p:blipFill>
        <p:spPr>
          <a:xfrm>
            <a:off x="2071670" y="1500174"/>
            <a:ext cx="6072217" cy="49053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lstStyle/>
          <a:p>
            <a:pPr lvl="0" algn="just"/>
            <a:r>
              <a:rPr lang="en-US" sz="2400" dirty="0" smtClean="0"/>
              <a:t>By using describe function, we represent mean, standard deviation, minimum value, the maximum value count number of data and quartile value for each  numerical variable and represent number of unique values and frequency of most frequent value for categorical variables.</a:t>
            </a:r>
          </a:p>
          <a:p>
            <a:pPr algn="just">
              <a:buFont typeface="Wingdings" pitchFamily="2" charset="2"/>
              <a:buChar char="q"/>
            </a:pPr>
            <a:r>
              <a:rPr lang="en-US" sz="2400" dirty="0" smtClean="0"/>
              <a:t>Describe numerical variables:</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25</a:t>
            </a:fld>
            <a:endParaRPr lang="en-IN"/>
          </a:p>
        </p:txBody>
      </p:sp>
      <p:pic>
        <p:nvPicPr>
          <p:cNvPr id="5" name="Picture 4" descr="2020-06-21 (2).png"/>
          <p:cNvPicPr/>
          <p:nvPr/>
        </p:nvPicPr>
        <p:blipFill>
          <a:blip r:embed="rId2"/>
          <a:stretch>
            <a:fillRect/>
          </a:stretch>
        </p:blipFill>
        <p:spPr>
          <a:xfrm>
            <a:off x="1633537" y="2928934"/>
            <a:ext cx="7510463" cy="307183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26</a:t>
            </a:fld>
            <a:endParaRPr lang="en-IN"/>
          </a:p>
        </p:txBody>
      </p:sp>
      <p:sp>
        <p:nvSpPr>
          <p:cNvPr id="5" name="Title 1"/>
          <p:cNvSpPr>
            <a:spLocks noGrp="1"/>
          </p:cNvSpPr>
          <p:nvPr>
            <p:ph idx="1"/>
          </p:nvPr>
        </p:nvSpPr>
        <p:spPr>
          <a:xfrm>
            <a:off x="1435100" y="285750"/>
            <a:ext cx="7499350" cy="5962650"/>
          </a:xfrm>
        </p:spPr>
        <p:txBody>
          <a:bodyPr>
            <a:normAutofit/>
          </a:bodyPr>
          <a:lstStyle/>
          <a:p>
            <a:pPr>
              <a:buFont typeface="Wingdings" pitchFamily="2" charset="2"/>
              <a:buChar char="q"/>
            </a:pPr>
            <a:r>
              <a:rPr lang="en-US" sz="2400" dirty="0" smtClean="0"/>
              <a:t>Describe categorical variables:</a:t>
            </a:r>
          </a:p>
          <a:p>
            <a:endParaRPr lang="en-IN" sz="2400" dirty="0" smtClean="0"/>
          </a:p>
          <a:p>
            <a:endParaRPr lang="en-US" sz="2400" dirty="0"/>
          </a:p>
        </p:txBody>
      </p:sp>
      <p:pic>
        <p:nvPicPr>
          <p:cNvPr id="6" name="Content Placeholder 5" descr="2020-06-21 (3).png"/>
          <p:cNvPicPr>
            <a:picLocks/>
          </p:cNvPicPr>
          <p:nvPr/>
        </p:nvPicPr>
        <p:blipFill>
          <a:blip r:embed="rId2"/>
          <a:stretch>
            <a:fillRect/>
          </a:stretch>
        </p:blipFill>
        <p:spPr>
          <a:xfrm>
            <a:off x="1285852" y="1285860"/>
            <a:ext cx="7280304" cy="307183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a:t>
            </a:r>
            <a:r>
              <a:rPr lang="en-US" b="1" dirty="0" smtClean="0"/>
              <a:t> </a:t>
            </a:r>
            <a:r>
              <a:rPr lang="en-US" dirty="0" smtClean="0"/>
              <a:t>Data</a:t>
            </a:r>
            <a:r>
              <a:rPr lang="en-US" b="1" dirty="0" smtClean="0"/>
              <a:t> </a:t>
            </a:r>
            <a:r>
              <a:rPr lang="en-US" dirty="0" smtClean="0"/>
              <a:t>Cleansing</a:t>
            </a:r>
            <a:endParaRPr lang="en-US" dirty="0"/>
          </a:p>
        </p:txBody>
      </p:sp>
      <p:sp>
        <p:nvSpPr>
          <p:cNvPr id="3" name="Content Placeholder 2"/>
          <p:cNvSpPr>
            <a:spLocks noGrp="1"/>
          </p:cNvSpPr>
          <p:nvPr>
            <p:ph idx="1"/>
          </p:nvPr>
        </p:nvSpPr>
        <p:spPr/>
        <p:txBody>
          <a:bodyPr/>
          <a:lstStyle/>
          <a:p>
            <a:pPr algn="just">
              <a:buNone/>
            </a:pPr>
            <a:r>
              <a:rPr lang="en-US" dirty="0" smtClean="0"/>
              <a:t>	</a:t>
            </a:r>
            <a:r>
              <a:rPr lang="en-US" sz="2400" dirty="0" smtClean="0"/>
              <a:t>In this section, we will do the process of detecting and correcting corrupt or inaccurate records from the dataset and transform this raw data into a useful one because there are many problems with the datasets and it has a lot of missing values</a:t>
            </a:r>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28604"/>
            <a:ext cx="7498080" cy="5819796"/>
          </a:xfrm>
        </p:spPr>
        <p:txBody>
          <a:bodyPr>
            <a:normAutofit/>
          </a:bodyPr>
          <a:lstStyle/>
          <a:p>
            <a:pPr>
              <a:buFont typeface="Wingdings" pitchFamily="2" charset="2"/>
              <a:buChar char="Ø"/>
            </a:pPr>
            <a:r>
              <a:rPr lang="en-US" sz="2400" b="1" dirty="0" smtClean="0"/>
              <a:t>Identify missing data:</a:t>
            </a:r>
          </a:p>
          <a:p>
            <a:pPr>
              <a:buNone/>
            </a:pPr>
            <a:r>
              <a:rPr lang="en-US" sz="2400" dirty="0" smtClean="0"/>
              <a:t>	In the car dataset, missing data comes with the question mark "?". We replace "?" with </a:t>
            </a:r>
            <a:r>
              <a:rPr lang="en-US" sz="2400" dirty="0" err="1" smtClean="0"/>
              <a:t>NaN</a:t>
            </a:r>
            <a:r>
              <a:rPr lang="en-US" sz="2400" dirty="0" smtClean="0"/>
              <a:t> (Not a Number)</a:t>
            </a:r>
          </a:p>
          <a:p>
            <a:pPr>
              <a:buNone/>
            </a:pPr>
            <a:endParaRPr lang="en-IN" sz="2400" dirty="0" smtClean="0"/>
          </a:p>
          <a:p>
            <a:pPr>
              <a:buNone/>
            </a:pPr>
            <a:endParaRPr lang="en-US" sz="2400" dirty="0" smtClean="0"/>
          </a:p>
          <a:p>
            <a:pPr>
              <a:buFont typeface="Wingdings" pitchFamily="2" charset="2"/>
              <a:buChar char="Ø"/>
            </a:pPr>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28</a:t>
            </a:fld>
            <a:endParaRPr lang="en-IN"/>
          </a:p>
        </p:txBody>
      </p:sp>
      <p:pic>
        <p:nvPicPr>
          <p:cNvPr id="5" name="Picture 4" descr="2020-06-22.png"/>
          <p:cNvPicPr/>
          <p:nvPr/>
        </p:nvPicPr>
        <p:blipFill>
          <a:blip r:embed="rId2"/>
          <a:stretch>
            <a:fillRect/>
          </a:stretch>
        </p:blipFill>
        <p:spPr>
          <a:xfrm>
            <a:off x="1690687" y="2428868"/>
            <a:ext cx="7096155" cy="385765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29</a:t>
            </a:fld>
            <a:endParaRPr lang="en-IN"/>
          </a:p>
        </p:txBody>
      </p:sp>
      <p:sp>
        <p:nvSpPr>
          <p:cNvPr id="5" name="Title 1"/>
          <p:cNvSpPr>
            <a:spLocks noGrp="1"/>
          </p:cNvSpPr>
          <p:nvPr>
            <p:ph idx="1"/>
          </p:nvPr>
        </p:nvSpPr>
        <p:spPr>
          <a:xfrm>
            <a:off x="1435100" y="214313"/>
            <a:ext cx="7499350" cy="6034087"/>
          </a:xfrm>
        </p:spPr>
        <p:txBody>
          <a:bodyPr/>
          <a:lstStyle/>
          <a:p>
            <a:pPr algn="just"/>
            <a:r>
              <a:rPr lang="en-US" sz="2400" dirty="0" smtClean="0"/>
              <a:t>After that, we convert all the data in the form of Boolean values, in which, "True" stands for missing value, while "False" stands for not missing value.</a:t>
            </a:r>
          </a:p>
          <a:p>
            <a:pPr>
              <a:buNone/>
            </a:pPr>
            <a:endParaRPr lang="en-US" dirty="0"/>
          </a:p>
        </p:txBody>
      </p:sp>
      <p:pic>
        <p:nvPicPr>
          <p:cNvPr id="6" name="Picture 5" descr="2020-06-22 (1).png"/>
          <p:cNvPicPr/>
          <p:nvPr/>
        </p:nvPicPr>
        <p:blipFill>
          <a:blip r:embed="rId2"/>
          <a:stretch>
            <a:fillRect/>
          </a:stretch>
        </p:blipFill>
        <p:spPr>
          <a:xfrm>
            <a:off x="1628774" y="1714488"/>
            <a:ext cx="7300943" cy="37862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414" y="714356"/>
            <a:ext cx="7719274" cy="5534044"/>
          </a:xfrm>
        </p:spPr>
        <p:txBody>
          <a:bodyPr/>
          <a:lstStyle/>
          <a:p>
            <a:pPr algn="just"/>
            <a:r>
              <a:rPr lang="en-US" sz="2400" dirty="0" smtClean="0"/>
              <a:t>We build four models by using supervised machine learning techniques (Multiple Linear Regression, Polynomial Regression, Decision Tree Regression Model and Random Forest) and then select the best model for prediction based on their R-square score, mean square error and cross-validation.</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98080" cy="5962672"/>
          </a:xfrm>
        </p:spPr>
        <p:txBody>
          <a:bodyPr>
            <a:normAutofit/>
          </a:bodyPr>
          <a:lstStyle/>
          <a:p>
            <a:r>
              <a:rPr lang="en-IN" sz="2400" dirty="0" smtClean="0"/>
              <a:t>Find the attributes which have missing values:</a:t>
            </a:r>
          </a:p>
          <a:p>
            <a:pPr>
              <a:buNone/>
            </a:pPr>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30</a:t>
            </a:fld>
            <a:endParaRPr lang="en-IN"/>
          </a:p>
        </p:txBody>
      </p:sp>
      <p:pic>
        <p:nvPicPr>
          <p:cNvPr id="5" name="Picture 4" descr="2020-06-22 (10).png"/>
          <p:cNvPicPr/>
          <p:nvPr/>
        </p:nvPicPr>
        <p:blipFill>
          <a:blip r:embed="rId2"/>
          <a:stretch>
            <a:fillRect/>
          </a:stretch>
        </p:blipFill>
        <p:spPr>
          <a:xfrm>
            <a:off x="1643042" y="1133474"/>
            <a:ext cx="3143272" cy="5153045"/>
          </a:xfrm>
          <a:prstGeom prst="rect">
            <a:avLst/>
          </a:prstGeom>
        </p:spPr>
      </p:pic>
      <p:pic>
        <p:nvPicPr>
          <p:cNvPr id="6" name="Picture 5" descr="2020-06-22 (11).png"/>
          <p:cNvPicPr/>
          <p:nvPr/>
        </p:nvPicPr>
        <p:blipFill>
          <a:blip r:embed="rId3"/>
          <a:stretch>
            <a:fillRect/>
          </a:stretch>
        </p:blipFill>
        <p:spPr>
          <a:xfrm>
            <a:off x="5072066" y="1181100"/>
            <a:ext cx="3571900" cy="517685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31</a:t>
            </a:fld>
            <a:endParaRPr lang="en-IN"/>
          </a:p>
        </p:txBody>
      </p:sp>
      <p:pic>
        <p:nvPicPr>
          <p:cNvPr id="5" name="Content Placeholder 4" descr="222.png"/>
          <p:cNvPicPr>
            <a:picLocks noGrp="1"/>
          </p:cNvPicPr>
          <p:nvPr>
            <p:ph idx="1"/>
          </p:nvPr>
        </p:nvPicPr>
        <p:blipFill>
          <a:blip r:embed="rId2"/>
          <a:stretch>
            <a:fillRect/>
          </a:stretch>
        </p:blipFill>
        <p:spPr>
          <a:xfrm>
            <a:off x="1142977" y="285728"/>
            <a:ext cx="3214709" cy="4246661"/>
          </a:xfrm>
          <a:prstGeom prst="rect">
            <a:avLst/>
          </a:prstGeom>
        </p:spPr>
      </p:pic>
      <p:pic>
        <p:nvPicPr>
          <p:cNvPr id="6" name="Picture 5" descr="2020-06-22 (12).png"/>
          <p:cNvPicPr/>
          <p:nvPr/>
        </p:nvPicPr>
        <p:blipFill>
          <a:blip r:embed="rId3"/>
          <a:stretch>
            <a:fillRect/>
          </a:stretch>
        </p:blipFill>
        <p:spPr>
          <a:xfrm>
            <a:off x="4429124" y="357166"/>
            <a:ext cx="3500462" cy="395765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32</a:t>
            </a:fld>
            <a:endParaRPr lang="en-IN"/>
          </a:p>
        </p:txBody>
      </p:sp>
      <p:sp>
        <p:nvSpPr>
          <p:cNvPr id="5" name="Title 1"/>
          <p:cNvSpPr>
            <a:spLocks noGrp="1"/>
          </p:cNvSpPr>
          <p:nvPr>
            <p:ph idx="1"/>
          </p:nvPr>
        </p:nvSpPr>
        <p:spPr>
          <a:xfrm>
            <a:off x="1435100" y="285750"/>
            <a:ext cx="7499350" cy="5962650"/>
          </a:xfrm>
        </p:spPr>
        <p:txBody>
          <a:bodyPr>
            <a:normAutofit/>
          </a:bodyPr>
          <a:lstStyle/>
          <a:p>
            <a:pPr algn="just"/>
            <a:r>
              <a:rPr lang="en-US" sz="2400" dirty="0" smtClean="0"/>
              <a:t>Based on the summary above, all column has 205 rows of data, out of those there is 19 columns have 205 false value and 0 true value, but there are seven such columns which have less than 205 false values and some true values. Those columns which have some true value show missing value columns. Those columns and there missing values are-  </a:t>
            </a:r>
          </a:p>
          <a:p>
            <a:pPr marL="539496" lvl="0" indent="-457200" algn="just">
              <a:buFont typeface="+mj-lt"/>
              <a:buAutoNum type="arabicPeriod"/>
            </a:pPr>
            <a:r>
              <a:rPr lang="en-US" sz="2400" dirty="0" smtClean="0"/>
              <a:t>‘</a:t>
            </a:r>
            <a:r>
              <a:rPr lang="en-US" sz="2400" i="1" dirty="0" smtClean="0"/>
              <a:t>normalized-losses’</a:t>
            </a:r>
            <a:r>
              <a:rPr lang="en-US" sz="2400" dirty="0" smtClean="0"/>
              <a:t>: 41 missing data</a:t>
            </a:r>
          </a:p>
          <a:p>
            <a:pPr marL="539496" lvl="0" indent="-457200" algn="just">
              <a:buFont typeface="+mj-lt"/>
              <a:buAutoNum type="arabicPeriod"/>
            </a:pPr>
            <a:r>
              <a:rPr lang="en-US" sz="2400" i="1" dirty="0" smtClean="0"/>
              <a:t>num-of-doors’</a:t>
            </a:r>
            <a:r>
              <a:rPr lang="en-US" sz="2400" dirty="0" smtClean="0"/>
              <a:t>: 2 missing data</a:t>
            </a:r>
          </a:p>
          <a:p>
            <a:pPr marL="539496" lvl="0" indent="-457200" algn="just">
              <a:buFont typeface="+mj-lt"/>
              <a:buAutoNum type="arabicPeriod"/>
            </a:pPr>
            <a:r>
              <a:rPr lang="en-US" sz="2400" dirty="0" smtClean="0"/>
              <a:t>‘</a:t>
            </a:r>
            <a:r>
              <a:rPr lang="en-US" sz="2400" i="1" dirty="0" smtClean="0"/>
              <a:t>bore</a:t>
            </a:r>
            <a:r>
              <a:rPr lang="en-US" sz="2400" dirty="0" smtClean="0"/>
              <a:t>’: 4 missing data</a:t>
            </a:r>
          </a:p>
          <a:p>
            <a:pPr marL="539496" lvl="0" indent="-457200" algn="just">
              <a:buFont typeface="+mj-lt"/>
              <a:buAutoNum type="arabicPeriod"/>
            </a:pPr>
            <a:r>
              <a:rPr lang="en-US" sz="2400" dirty="0" smtClean="0"/>
              <a:t>‘</a:t>
            </a:r>
            <a:r>
              <a:rPr lang="en-US" sz="2400" i="1" dirty="0" smtClean="0"/>
              <a:t>stroke</a:t>
            </a:r>
            <a:r>
              <a:rPr lang="en-US" sz="2400" dirty="0" smtClean="0"/>
              <a:t>’ : 4 missing data</a:t>
            </a:r>
          </a:p>
          <a:p>
            <a:pPr marL="539496" lvl="0" indent="-457200" algn="just">
              <a:buFont typeface="+mj-lt"/>
              <a:buAutoNum type="arabicPeriod"/>
            </a:pPr>
            <a:r>
              <a:rPr lang="en-US" sz="2400" dirty="0" smtClean="0"/>
              <a:t>‘</a:t>
            </a:r>
            <a:r>
              <a:rPr lang="en-US" sz="2400" i="1" dirty="0" smtClean="0"/>
              <a:t>horsepower</a:t>
            </a:r>
            <a:r>
              <a:rPr lang="en-US" sz="2400" dirty="0" smtClean="0"/>
              <a:t>’: 2 missing data</a:t>
            </a:r>
          </a:p>
          <a:p>
            <a:pPr marL="539496" lvl="0" indent="-457200" algn="just">
              <a:buFont typeface="+mj-lt"/>
              <a:buAutoNum type="arabicPeriod"/>
            </a:pPr>
            <a:r>
              <a:rPr lang="en-US" sz="2400" i="1" dirty="0" smtClean="0"/>
              <a:t>‘peak-rpm’</a:t>
            </a:r>
            <a:r>
              <a:rPr lang="en-US" sz="2400" dirty="0" smtClean="0"/>
              <a:t>: 2 missing data</a:t>
            </a:r>
          </a:p>
          <a:p>
            <a:pPr marL="539496" lvl="0" indent="-457200" algn="just">
              <a:buFont typeface="+mj-lt"/>
              <a:buAutoNum type="arabicPeriod"/>
            </a:pPr>
            <a:r>
              <a:rPr lang="en-US" sz="2400" dirty="0" smtClean="0"/>
              <a:t>‘</a:t>
            </a:r>
            <a:r>
              <a:rPr lang="en-US" sz="2400" i="1" dirty="0" smtClean="0"/>
              <a:t>price</a:t>
            </a:r>
            <a:r>
              <a:rPr lang="en-US" sz="2400" dirty="0" smtClean="0"/>
              <a:t>’: 4 missing data</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33</a:t>
            </a:fld>
            <a:endParaRPr lang="en-IN"/>
          </a:p>
        </p:txBody>
      </p:sp>
      <p:sp>
        <p:nvSpPr>
          <p:cNvPr id="5" name="Title 1"/>
          <p:cNvSpPr>
            <a:spLocks noGrp="1"/>
          </p:cNvSpPr>
          <p:nvPr>
            <p:ph idx="1"/>
          </p:nvPr>
        </p:nvSpPr>
        <p:spPr>
          <a:xfrm>
            <a:off x="1435100" y="214313"/>
            <a:ext cx="7499350" cy="6034087"/>
          </a:xfrm>
        </p:spPr>
        <p:txBody>
          <a:bodyPr>
            <a:normAutofit lnSpcReduction="10000"/>
          </a:bodyPr>
          <a:lstStyle/>
          <a:p>
            <a:pPr>
              <a:buFont typeface="Wingdings" pitchFamily="2" charset="2"/>
              <a:buChar char="Ø"/>
            </a:pPr>
            <a:r>
              <a:rPr lang="en-US" sz="2400" b="1" dirty="0" smtClean="0"/>
              <a:t>Deal with missing data:</a:t>
            </a:r>
          </a:p>
          <a:p>
            <a:pPr algn="just">
              <a:buNone/>
            </a:pPr>
            <a:r>
              <a:rPr lang="en-US" sz="2400" dirty="0" smtClean="0"/>
              <a:t>	After identify missing values, now we start dealing with missing value. We do this by one of the two following method- </a:t>
            </a:r>
          </a:p>
          <a:p>
            <a:pPr algn="just"/>
            <a:r>
              <a:rPr lang="en-US" sz="2400" b="1" dirty="0" smtClean="0"/>
              <a:t>Replace data:</a:t>
            </a:r>
            <a:endParaRPr lang="en-US" sz="2400" dirty="0" smtClean="0"/>
          </a:p>
          <a:p>
            <a:pPr algn="just">
              <a:buNone/>
            </a:pPr>
            <a:r>
              <a:rPr lang="en-US" sz="2400" dirty="0" smtClean="0"/>
              <a:t>	It can be done by one of the three following method according to situation:</a:t>
            </a:r>
          </a:p>
          <a:p>
            <a:pPr marL="596646" lvl="0" indent="-514350" algn="just">
              <a:buFont typeface="+mj-lt"/>
              <a:buAutoNum type="romanUcPeriod"/>
            </a:pPr>
            <a:r>
              <a:rPr lang="en-US" sz="2400" dirty="0" smtClean="0"/>
              <a:t>Replace it by mean (for numeric data)</a:t>
            </a:r>
          </a:p>
          <a:p>
            <a:pPr marL="596646" lvl="0" indent="-514350" algn="just">
              <a:buFont typeface="+mj-lt"/>
              <a:buAutoNum type="romanUcPeriod"/>
            </a:pPr>
            <a:r>
              <a:rPr lang="en-US" sz="2400" dirty="0" smtClean="0"/>
              <a:t>Replace it by frequency (for categorical data)</a:t>
            </a:r>
          </a:p>
          <a:p>
            <a:pPr marL="596646" lvl="0" indent="-514350" algn="just">
              <a:buFont typeface="+mj-lt"/>
              <a:buAutoNum type="romanUcPeriod"/>
            </a:pPr>
            <a:r>
              <a:rPr lang="en-US" sz="2400" dirty="0" smtClean="0"/>
              <a:t>Replace it based on other functions (for both)</a:t>
            </a:r>
          </a:p>
          <a:p>
            <a:pPr marL="539496" indent="-457200" algn="just"/>
            <a:r>
              <a:rPr lang="en-US" sz="2400" b="1" dirty="0" smtClean="0"/>
              <a:t>Drop data:</a:t>
            </a:r>
            <a:endParaRPr lang="en-US" sz="2400" dirty="0" smtClean="0"/>
          </a:p>
          <a:p>
            <a:pPr marL="596646" indent="-514350" algn="just">
              <a:buNone/>
            </a:pPr>
            <a:r>
              <a:rPr lang="en-US" sz="2400" dirty="0" smtClean="0"/>
              <a:t>    It can be done by one of the three following method according to situation:</a:t>
            </a:r>
          </a:p>
          <a:p>
            <a:pPr marL="596646" lvl="0" indent="-514350" algn="just">
              <a:buFont typeface="+mj-lt"/>
              <a:buAutoNum type="romanUcPeriod"/>
            </a:pPr>
            <a:r>
              <a:rPr lang="en-US" sz="2400" dirty="0" smtClean="0"/>
              <a:t>drop the whole row</a:t>
            </a:r>
          </a:p>
          <a:p>
            <a:pPr marL="596646" lvl="0" indent="-514350" algn="just">
              <a:buFont typeface="+mj-lt"/>
              <a:buAutoNum type="romanUcPeriod"/>
            </a:pPr>
            <a:r>
              <a:rPr lang="en-US" sz="2400" dirty="0" smtClean="0"/>
              <a:t>drop the whole column</a:t>
            </a:r>
          </a:p>
          <a:p>
            <a:pPr>
              <a:buNone/>
            </a:pP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34</a:t>
            </a:fld>
            <a:endParaRPr lang="en-IN"/>
          </a:p>
        </p:txBody>
      </p:sp>
      <p:sp>
        <p:nvSpPr>
          <p:cNvPr id="5" name="Title 1"/>
          <p:cNvSpPr>
            <a:spLocks noGrp="1"/>
          </p:cNvSpPr>
          <p:nvPr>
            <p:ph idx="1"/>
          </p:nvPr>
        </p:nvSpPr>
        <p:spPr>
          <a:xfrm>
            <a:off x="1435100" y="285750"/>
            <a:ext cx="7499350" cy="5962650"/>
          </a:xfrm>
        </p:spPr>
        <p:txBody>
          <a:bodyPr>
            <a:normAutofit/>
          </a:bodyPr>
          <a:lstStyle/>
          <a:p>
            <a:pPr algn="just">
              <a:buNone/>
            </a:pPr>
            <a:r>
              <a:rPr lang="en-US" sz="2400" dirty="0" smtClean="0"/>
              <a:t>	The missing value of the numeric attributes (‘</a:t>
            </a:r>
            <a:r>
              <a:rPr lang="en-US" sz="2400" b="1" dirty="0" smtClean="0"/>
              <a:t>normalized-loss’, ‘bore’, ‘stroke’, ‘horsepower’, and ‘peak-rpm’) </a:t>
            </a:r>
            <a:r>
              <a:rPr lang="en-US" sz="2400" dirty="0" smtClean="0"/>
              <a:t>replace by their mean, and the missing value of categorical attribute </a:t>
            </a:r>
            <a:r>
              <a:rPr lang="en-US" sz="2400" b="1" dirty="0" smtClean="0"/>
              <a:t>(‘num-of door’) </a:t>
            </a:r>
            <a:r>
              <a:rPr lang="en-US" sz="2400" dirty="0" smtClean="0"/>
              <a:t>replace by ‘four’ because 84% sedans is four doors. ‘price’ has 4 missing data, simply we delete the hole row because price is what we want to predict. </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35</a:t>
            </a:fld>
            <a:endParaRPr lang="en-IN"/>
          </a:p>
        </p:txBody>
      </p:sp>
      <p:sp>
        <p:nvSpPr>
          <p:cNvPr id="5" name="Title 1"/>
          <p:cNvSpPr>
            <a:spLocks noGrp="1"/>
          </p:cNvSpPr>
          <p:nvPr>
            <p:ph idx="1"/>
          </p:nvPr>
        </p:nvSpPr>
        <p:spPr>
          <a:xfrm>
            <a:off x="1435100" y="142875"/>
            <a:ext cx="7499350" cy="6105525"/>
          </a:xfrm>
        </p:spPr>
        <p:txBody>
          <a:bodyPr/>
          <a:lstStyle/>
          <a:p>
            <a:pPr>
              <a:buFont typeface="Wingdings" pitchFamily="2" charset="2"/>
              <a:buChar char="Ø"/>
            </a:pPr>
            <a:r>
              <a:rPr lang="en-IN" sz="2400" b="1" dirty="0" smtClean="0"/>
              <a:t>Correct the data format:</a:t>
            </a:r>
          </a:p>
          <a:p>
            <a:pPr>
              <a:buFont typeface="Arial" pitchFamily="34" charset="0"/>
              <a:buChar char="•"/>
            </a:pPr>
            <a:r>
              <a:rPr lang="en-IN" sz="2400" dirty="0" smtClean="0"/>
              <a:t>Incorrect  data format:</a:t>
            </a:r>
          </a:p>
          <a:p>
            <a:pPr>
              <a:buNone/>
            </a:pPr>
            <a:endParaRPr lang="en-IN" sz="2400" dirty="0" smtClean="0"/>
          </a:p>
        </p:txBody>
      </p:sp>
      <p:sp>
        <p:nvSpPr>
          <p:cNvPr id="8" name="Right Arrow 7"/>
          <p:cNvSpPr/>
          <p:nvPr/>
        </p:nvSpPr>
        <p:spPr>
          <a:xfrm>
            <a:off x="1500166" y="6143644"/>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500166" y="4786322"/>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500166" y="500063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500166" y="5500702"/>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1571604" y="1500174"/>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2020-08-17 (1).png"/>
          <p:cNvPicPr>
            <a:picLocks noChangeAspect="1"/>
          </p:cNvPicPr>
          <p:nvPr/>
        </p:nvPicPr>
        <p:blipFill>
          <a:blip r:embed="rId2"/>
          <a:stretch>
            <a:fillRect/>
          </a:stretch>
        </p:blipFill>
        <p:spPr>
          <a:xfrm>
            <a:off x="1857356" y="1214422"/>
            <a:ext cx="4124801" cy="538255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98080" cy="5962672"/>
          </a:xfrm>
        </p:spPr>
        <p:txBody>
          <a:bodyPr>
            <a:normAutofit/>
          </a:bodyPr>
          <a:lstStyle/>
          <a:p>
            <a:r>
              <a:rPr lang="en-IN" sz="2400" dirty="0" smtClean="0"/>
              <a:t>Correct data format:</a:t>
            </a:r>
          </a:p>
          <a:p>
            <a:endParaRPr lang="en-IN" sz="2400" dirty="0" smtClean="0"/>
          </a:p>
          <a:p>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36</a:t>
            </a:fld>
            <a:endParaRPr lang="en-IN"/>
          </a:p>
        </p:txBody>
      </p:sp>
      <p:pic>
        <p:nvPicPr>
          <p:cNvPr id="6" name="Picture 5" descr="2020-06-23 (2).png"/>
          <p:cNvPicPr/>
          <p:nvPr/>
        </p:nvPicPr>
        <p:blipFill>
          <a:blip r:embed="rId2"/>
          <a:stretch>
            <a:fillRect/>
          </a:stretch>
        </p:blipFill>
        <p:spPr>
          <a:xfrm>
            <a:off x="1714480" y="1214423"/>
            <a:ext cx="4857784" cy="507209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Data Visualization and Analysis</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t>	In this section, we analyze the data by applying a variety of mathematical and statistical tools and techniques to explore the data and find a pattern in it and extract useful information from data.</a:t>
            </a:r>
          </a:p>
          <a:p>
            <a:pPr algn="just">
              <a:buNone/>
            </a:pPr>
            <a:r>
              <a:rPr lang="en-US" sz="2400" dirty="0" smtClean="0"/>
              <a:t>	In our dataset, there are two types of variables present, first one is numerical variable and other is categorical variables. We will apply different tools and techniques for these two type of variables for analysis the data.</a:t>
            </a:r>
          </a:p>
          <a:p>
            <a:pPr>
              <a:buNone/>
            </a:pPr>
            <a:endParaRPr lang="en-US" sz="2400" b="1" dirty="0" smtClean="0"/>
          </a:p>
          <a:p>
            <a:endParaRPr lang="en-US" sz="2400" b="1"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214290"/>
            <a:ext cx="7933588" cy="6643710"/>
          </a:xfrm>
        </p:spPr>
        <p:txBody>
          <a:bodyPr>
            <a:normAutofit/>
          </a:bodyPr>
          <a:lstStyle/>
          <a:p>
            <a:pPr>
              <a:buFont typeface="Wingdings" pitchFamily="2" charset="2"/>
              <a:buChar char="Ø"/>
            </a:pPr>
            <a:r>
              <a:rPr lang="en-US" sz="2400" b="1" dirty="0" smtClean="0"/>
              <a:t>Analysis of continuous numerical variables:</a:t>
            </a:r>
          </a:p>
          <a:p>
            <a:pPr>
              <a:buFont typeface="Wingdings" pitchFamily="2" charset="2"/>
              <a:buChar char="v"/>
            </a:pPr>
            <a:r>
              <a:rPr lang="en-IN" sz="2400" b="1" dirty="0" smtClean="0"/>
              <a:t>Correlation:</a:t>
            </a:r>
          </a:p>
          <a:p>
            <a:pPr>
              <a:buNone/>
            </a:pPr>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38</a:t>
            </a:fld>
            <a:endParaRPr lang="en-IN"/>
          </a:p>
        </p:txBody>
      </p:sp>
      <p:pic>
        <p:nvPicPr>
          <p:cNvPr id="5" name="Picture 4" descr="2020-06-25 (1).png"/>
          <p:cNvPicPr/>
          <p:nvPr/>
        </p:nvPicPr>
        <p:blipFill>
          <a:blip r:embed="rId2"/>
          <a:stretch>
            <a:fillRect/>
          </a:stretch>
        </p:blipFill>
        <p:spPr>
          <a:xfrm>
            <a:off x="1142976" y="1290637"/>
            <a:ext cx="8001024" cy="556736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2852"/>
            <a:ext cx="7498080" cy="6105548"/>
          </a:xfrm>
        </p:spPr>
        <p:txBody>
          <a:bodyPr>
            <a:normAutofit/>
          </a:bodyPr>
          <a:lstStyle/>
          <a:p>
            <a:pPr>
              <a:buFont typeface="Wingdings" pitchFamily="2" charset="2"/>
              <a:buChar char="v"/>
            </a:pPr>
            <a:r>
              <a:rPr lang="en-IN" sz="2400" b="1" dirty="0" smtClean="0"/>
              <a:t>P-value:</a:t>
            </a:r>
          </a:p>
          <a:p>
            <a:pPr>
              <a:buNone/>
            </a:pPr>
            <a:endParaRPr lang="en-US" sz="2400" b="1"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39</a:t>
            </a:fld>
            <a:endParaRPr lang="en-IN"/>
          </a:p>
        </p:txBody>
      </p:sp>
      <p:pic>
        <p:nvPicPr>
          <p:cNvPr id="5" name="Picture 4" descr="2020-06-25 (3).png"/>
          <p:cNvPicPr/>
          <p:nvPr/>
        </p:nvPicPr>
        <p:blipFill>
          <a:blip r:embed="rId2"/>
          <a:stretch>
            <a:fillRect/>
          </a:stretch>
        </p:blipFill>
        <p:spPr>
          <a:xfrm>
            <a:off x="1714480" y="714356"/>
            <a:ext cx="5429288" cy="5267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Problem Statements</a:t>
            </a:r>
            <a:r>
              <a:rPr lang="en-IN" dirty="0" smtClean="0"/>
              <a:t>:</a:t>
            </a:r>
            <a:endParaRPr lang="en-US" dirty="0"/>
          </a:p>
        </p:txBody>
      </p:sp>
      <p:sp>
        <p:nvSpPr>
          <p:cNvPr id="3" name="Content Placeholder 2"/>
          <p:cNvSpPr>
            <a:spLocks noGrp="1"/>
          </p:cNvSpPr>
          <p:nvPr>
            <p:ph idx="1"/>
          </p:nvPr>
        </p:nvSpPr>
        <p:spPr>
          <a:xfrm>
            <a:off x="1071538" y="1447800"/>
            <a:ext cx="7862150" cy="4800600"/>
          </a:xfrm>
        </p:spPr>
        <p:txBody>
          <a:bodyPr>
            <a:normAutofit/>
          </a:bodyPr>
          <a:lstStyle/>
          <a:p>
            <a:pPr algn="just">
              <a:buNone/>
            </a:pPr>
            <a:r>
              <a:rPr lang="en-US" dirty="0" smtClean="0"/>
              <a:t>	</a:t>
            </a:r>
            <a:r>
              <a:rPr lang="en-US" sz="2400" dirty="0" smtClean="0"/>
              <a:t>Many automobile companies aspires to enter the market by setting up their manufacturing unit there and producing cars locally to give competition to their counter parts. They want to understand the factors affecting the pricing of cars in the market. The company wants to know:</a:t>
            </a:r>
          </a:p>
          <a:p>
            <a:pPr algn="just"/>
            <a:endParaRPr lang="en-US" sz="2600" dirty="0" smtClean="0"/>
          </a:p>
          <a:p>
            <a:pPr algn="just">
              <a:buFont typeface="Wingdings" pitchFamily="2" charset="2"/>
              <a:buChar char="Ø"/>
            </a:pPr>
            <a:r>
              <a:rPr lang="en-US" sz="2400" dirty="0" smtClean="0"/>
              <a:t>Which variables are significant in predicting the price of a car?</a:t>
            </a:r>
          </a:p>
          <a:p>
            <a:pPr algn="just">
              <a:buFont typeface="Wingdings" pitchFamily="2" charset="2"/>
              <a:buChar char="Ø"/>
            </a:pPr>
            <a:r>
              <a:rPr lang="en-US" sz="2400" dirty="0" smtClean="0"/>
              <a:t>What price should be estimated for the cars according their features?</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4</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40</a:t>
            </a:fld>
            <a:endParaRPr lang="en-IN"/>
          </a:p>
        </p:txBody>
      </p:sp>
      <p:sp>
        <p:nvSpPr>
          <p:cNvPr id="5" name="Title 1"/>
          <p:cNvSpPr>
            <a:spLocks noGrp="1"/>
          </p:cNvSpPr>
          <p:nvPr>
            <p:ph idx="1"/>
          </p:nvPr>
        </p:nvSpPr>
        <p:spPr>
          <a:xfrm>
            <a:off x="1214438" y="214313"/>
            <a:ext cx="7720012" cy="6034087"/>
          </a:xfrm>
        </p:spPr>
        <p:txBody>
          <a:bodyPr>
            <a:normAutofit/>
          </a:bodyPr>
          <a:lstStyle/>
          <a:p>
            <a:pPr>
              <a:buFont typeface="Wingdings" pitchFamily="2" charset="2"/>
              <a:buChar char="v"/>
            </a:pPr>
            <a:r>
              <a:rPr lang="en-US" sz="2400" b="1" dirty="0" smtClean="0"/>
              <a:t>Linear Relationship:</a:t>
            </a:r>
          </a:p>
          <a:p>
            <a:pPr>
              <a:buFont typeface="Wingdings" pitchFamily="2" charset="2"/>
              <a:buChar char="q"/>
            </a:pPr>
            <a:r>
              <a:rPr lang="en-US" sz="2400" dirty="0" smtClean="0"/>
              <a:t>Positive Linear Relationship:</a:t>
            </a:r>
          </a:p>
          <a:p>
            <a:pPr>
              <a:buNone/>
            </a:pPr>
            <a:endParaRPr lang="en-US" sz="2400" dirty="0"/>
          </a:p>
        </p:txBody>
      </p:sp>
      <p:pic>
        <p:nvPicPr>
          <p:cNvPr id="6" name="Picture 5" descr="hp.png"/>
          <p:cNvPicPr/>
          <p:nvPr/>
        </p:nvPicPr>
        <p:blipFill>
          <a:blip r:embed="rId2"/>
          <a:stretch>
            <a:fillRect/>
          </a:stretch>
        </p:blipFill>
        <p:spPr>
          <a:xfrm>
            <a:off x="1214414" y="1357298"/>
            <a:ext cx="3214710" cy="2500330"/>
          </a:xfrm>
          <a:prstGeom prst="rect">
            <a:avLst/>
          </a:prstGeom>
        </p:spPr>
      </p:pic>
      <p:pic>
        <p:nvPicPr>
          <p:cNvPr id="7" name="Picture 6" descr="width.png"/>
          <p:cNvPicPr/>
          <p:nvPr/>
        </p:nvPicPr>
        <p:blipFill>
          <a:blip r:embed="rId3"/>
          <a:stretch>
            <a:fillRect/>
          </a:stretch>
        </p:blipFill>
        <p:spPr>
          <a:xfrm>
            <a:off x="5214942" y="1357298"/>
            <a:ext cx="3357586" cy="2571768"/>
          </a:xfrm>
          <a:prstGeom prst="rect">
            <a:avLst/>
          </a:prstGeom>
        </p:spPr>
      </p:pic>
      <p:pic>
        <p:nvPicPr>
          <p:cNvPr id="8" name="Picture 7" descr="length.png"/>
          <p:cNvPicPr/>
          <p:nvPr/>
        </p:nvPicPr>
        <p:blipFill>
          <a:blip r:embed="rId4"/>
          <a:stretch>
            <a:fillRect/>
          </a:stretch>
        </p:blipFill>
        <p:spPr>
          <a:xfrm>
            <a:off x="1214414" y="4000504"/>
            <a:ext cx="3286148" cy="2857496"/>
          </a:xfrm>
          <a:prstGeom prst="rect">
            <a:avLst/>
          </a:prstGeom>
        </p:spPr>
      </p:pic>
      <p:pic>
        <p:nvPicPr>
          <p:cNvPr id="9" name="Picture 8" descr="wheel base.png"/>
          <p:cNvPicPr/>
          <p:nvPr/>
        </p:nvPicPr>
        <p:blipFill>
          <a:blip r:embed="rId5"/>
          <a:stretch>
            <a:fillRect/>
          </a:stretch>
        </p:blipFill>
        <p:spPr>
          <a:xfrm>
            <a:off x="5214942" y="4071942"/>
            <a:ext cx="3429024" cy="278605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41</a:t>
            </a:fld>
            <a:endParaRPr lang="en-IN"/>
          </a:p>
        </p:txBody>
      </p:sp>
      <p:pic>
        <p:nvPicPr>
          <p:cNvPr id="5" name="Content Placeholder 4" descr="bore.png"/>
          <p:cNvPicPr>
            <a:picLocks noGrp="1"/>
          </p:cNvPicPr>
          <p:nvPr>
            <p:ph idx="1"/>
          </p:nvPr>
        </p:nvPicPr>
        <p:blipFill>
          <a:blip r:embed="rId2"/>
          <a:stretch>
            <a:fillRect/>
          </a:stretch>
        </p:blipFill>
        <p:spPr>
          <a:xfrm>
            <a:off x="1214414" y="500042"/>
            <a:ext cx="3937776" cy="3000395"/>
          </a:xfrm>
          <a:prstGeom prst="rect">
            <a:avLst/>
          </a:prstGeom>
        </p:spPr>
      </p:pic>
      <p:pic>
        <p:nvPicPr>
          <p:cNvPr id="6" name="Picture 5" descr="curb w.png"/>
          <p:cNvPicPr/>
          <p:nvPr/>
        </p:nvPicPr>
        <p:blipFill>
          <a:blip r:embed="rId3"/>
          <a:stretch>
            <a:fillRect/>
          </a:stretch>
        </p:blipFill>
        <p:spPr>
          <a:xfrm>
            <a:off x="5429256" y="357166"/>
            <a:ext cx="3429024" cy="3071834"/>
          </a:xfrm>
          <a:prstGeom prst="rect">
            <a:avLst/>
          </a:prstGeom>
        </p:spPr>
      </p:pic>
      <p:pic>
        <p:nvPicPr>
          <p:cNvPr id="7" name="Picture 6" descr="en size.png"/>
          <p:cNvPicPr/>
          <p:nvPr/>
        </p:nvPicPr>
        <p:blipFill>
          <a:blip r:embed="rId4"/>
          <a:stretch>
            <a:fillRect/>
          </a:stretch>
        </p:blipFill>
        <p:spPr>
          <a:xfrm>
            <a:off x="1214414" y="3857628"/>
            <a:ext cx="3929090" cy="271464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42</a:t>
            </a:fld>
            <a:endParaRPr lang="en-IN"/>
          </a:p>
        </p:txBody>
      </p:sp>
      <p:sp>
        <p:nvSpPr>
          <p:cNvPr id="5" name="Title 1"/>
          <p:cNvSpPr>
            <a:spLocks noGrp="1"/>
          </p:cNvSpPr>
          <p:nvPr>
            <p:ph idx="1"/>
          </p:nvPr>
        </p:nvSpPr>
        <p:spPr>
          <a:xfrm>
            <a:off x="1435100" y="0"/>
            <a:ext cx="7499350" cy="6248400"/>
          </a:xfrm>
        </p:spPr>
        <p:txBody>
          <a:bodyPr/>
          <a:lstStyle/>
          <a:p>
            <a:pPr>
              <a:buFont typeface="Wingdings" pitchFamily="2" charset="2"/>
              <a:buChar char="q"/>
            </a:pPr>
            <a:r>
              <a:rPr lang="en-US" sz="2400" b="1" dirty="0" smtClean="0"/>
              <a:t> </a:t>
            </a:r>
            <a:r>
              <a:rPr lang="en-US" sz="2400" dirty="0" smtClean="0"/>
              <a:t>Negative Linear Relationship:</a:t>
            </a:r>
          </a:p>
          <a:p>
            <a:pPr>
              <a:buFont typeface="Wingdings" pitchFamily="2" charset="2"/>
              <a:buChar char="q"/>
            </a:pPr>
            <a:endParaRPr lang="en-IN" sz="2400" dirty="0" smtClean="0"/>
          </a:p>
          <a:p>
            <a:pPr>
              <a:buFont typeface="Wingdings" pitchFamily="2" charset="2"/>
              <a:buChar char="q"/>
            </a:pPr>
            <a:endParaRPr lang="en-IN" sz="2400" dirty="0" smtClean="0"/>
          </a:p>
          <a:p>
            <a:pPr>
              <a:buFont typeface="Wingdings" pitchFamily="2" charset="2"/>
              <a:buChar char="q"/>
            </a:pPr>
            <a:endParaRPr lang="en-IN" sz="2400" dirty="0" smtClean="0"/>
          </a:p>
          <a:p>
            <a:pPr>
              <a:buNone/>
            </a:pPr>
            <a:endParaRPr lang="en-IN" sz="2400" dirty="0" smtClean="0"/>
          </a:p>
          <a:p>
            <a:pPr>
              <a:buNone/>
            </a:pPr>
            <a:endParaRPr lang="en-IN" sz="2400" dirty="0" smtClean="0"/>
          </a:p>
          <a:p>
            <a:pPr>
              <a:buFont typeface="Wingdings" pitchFamily="2" charset="2"/>
              <a:buChar char="q"/>
            </a:pPr>
            <a:endParaRPr lang="en-US" sz="2400" dirty="0" smtClean="0"/>
          </a:p>
          <a:p>
            <a:pPr>
              <a:buFont typeface="Wingdings" pitchFamily="2" charset="2"/>
              <a:buChar char="q"/>
            </a:pPr>
            <a:r>
              <a:rPr lang="en-US" sz="2400" dirty="0" smtClean="0"/>
              <a:t>Weak Linear Relationship:</a:t>
            </a:r>
            <a:endParaRPr lang="en-US" sz="2400" dirty="0"/>
          </a:p>
        </p:txBody>
      </p:sp>
      <p:pic>
        <p:nvPicPr>
          <p:cNvPr id="6" name="Picture 5" descr="highway.png"/>
          <p:cNvPicPr/>
          <p:nvPr/>
        </p:nvPicPr>
        <p:blipFill>
          <a:blip r:embed="rId2"/>
          <a:stretch>
            <a:fillRect/>
          </a:stretch>
        </p:blipFill>
        <p:spPr>
          <a:xfrm>
            <a:off x="1571604" y="642918"/>
            <a:ext cx="3357586" cy="2214578"/>
          </a:xfrm>
          <a:prstGeom prst="rect">
            <a:avLst/>
          </a:prstGeom>
        </p:spPr>
      </p:pic>
      <p:pic>
        <p:nvPicPr>
          <p:cNvPr id="7" name="Picture 6" descr="city.png"/>
          <p:cNvPicPr/>
          <p:nvPr/>
        </p:nvPicPr>
        <p:blipFill>
          <a:blip r:embed="rId3"/>
          <a:stretch>
            <a:fillRect/>
          </a:stretch>
        </p:blipFill>
        <p:spPr>
          <a:xfrm>
            <a:off x="5143504" y="642918"/>
            <a:ext cx="3571900" cy="2143140"/>
          </a:xfrm>
          <a:prstGeom prst="rect">
            <a:avLst/>
          </a:prstGeom>
        </p:spPr>
      </p:pic>
      <p:pic>
        <p:nvPicPr>
          <p:cNvPr id="8" name="Picture 7" descr="norm.png"/>
          <p:cNvPicPr/>
          <p:nvPr/>
        </p:nvPicPr>
        <p:blipFill>
          <a:blip r:embed="rId4"/>
          <a:stretch>
            <a:fillRect/>
          </a:stretch>
        </p:blipFill>
        <p:spPr>
          <a:xfrm>
            <a:off x="1714480" y="3643314"/>
            <a:ext cx="3214710" cy="2928958"/>
          </a:xfrm>
          <a:prstGeom prst="rect">
            <a:avLst/>
          </a:prstGeom>
        </p:spPr>
      </p:pic>
      <p:pic>
        <p:nvPicPr>
          <p:cNvPr id="9" name="Picture 8" descr="height.png"/>
          <p:cNvPicPr/>
          <p:nvPr/>
        </p:nvPicPr>
        <p:blipFill>
          <a:blip r:embed="rId5"/>
          <a:stretch>
            <a:fillRect/>
          </a:stretch>
        </p:blipFill>
        <p:spPr>
          <a:xfrm>
            <a:off x="5572132" y="3500438"/>
            <a:ext cx="3000396" cy="300039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43</a:t>
            </a:fld>
            <a:endParaRPr lang="en-IN"/>
          </a:p>
        </p:txBody>
      </p:sp>
      <p:pic>
        <p:nvPicPr>
          <p:cNvPr id="6" name="Content Placeholder 5" descr="prpm.png"/>
          <p:cNvPicPr>
            <a:picLocks noGrp="1"/>
          </p:cNvPicPr>
          <p:nvPr>
            <p:ph idx="1"/>
          </p:nvPr>
        </p:nvPicPr>
        <p:blipFill>
          <a:blip r:embed="rId2"/>
          <a:stretch>
            <a:fillRect/>
          </a:stretch>
        </p:blipFill>
        <p:spPr>
          <a:xfrm>
            <a:off x="1142976" y="714356"/>
            <a:ext cx="3773425" cy="2382213"/>
          </a:xfrm>
          <a:prstGeom prst="rect">
            <a:avLst/>
          </a:prstGeom>
        </p:spPr>
      </p:pic>
      <p:pic>
        <p:nvPicPr>
          <p:cNvPr id="7" name="Picture 6" descr="str.png"/>
          <p:cNvPicPr/>
          <p:nvPr/>
        </p:nvPicPr>
        <p:blipFill>
          <a:blip r:embed="rId3"/>
          <a:stretch>
            <a:fillRect/>
          </a:stretch>
        </p:blipFill>
        <p:spPr>
          <a:xfrm>
            <a:off x="5500694" y="571480"/>
            <a:ext cx="3071834" cy="2500330"/>
          </a:xfrm>
          <a:prstGeom prst="rect">
            <a:avLst/>
          </a:prstGeom>
        </p:spPr>
      </p:pic>
      <p:pic>
        <p:nvPicPr>
          <p:cNvPr id="8" name="Picture 7" descr="sym.png"/>
          <p:cNvPicPr/>
          <p:nvPr/>
        </p:nvPicPr>
        <p:blipFill>
          <a:blip r:embed="rId4"/>
          <a:stretch>
            <a:fillRect/>
          </a:stretch>
        </p:blipFill>
        <p:spPr>
          <a:xfrm>
            <a:off x="1142976" y="3786190"/>
            <a:ext cx="3714776" cy="2428892"/>
          </a:xfrm>
          <a:prstGeom prst="rect">
            <a:avLst/>
          </a:prstGeom>
        </p:spPr>
      </p:pic>
      <p:pic>
        <p:nvPicPr>
          <p:cNvPr id="9" name="Picture 8" descr="com ra.png"/>
          <p:cNvPicPr/>
          <p:nvPr/>
        </p:nvPicPr>
        <p:blipFill>
          <a:blip r:embed="rId5"/>
          <a:stretch>
            <a:fillRect/>
          </a:stretch>
        </p:blipFill>
        <p:spPr>
          <a:xfrm>
            <a:off x="5429256" y="3643314"/>
            <a:ext cx="3214710" cy="250033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44</a:t>
            </a:fld>
            <a:endParaRPr lang="en-IN"/>
          </a:p>
        </p:txBody>
      </p:sp>
      <p:sp>
        <p:nvSpPr>
          <p:cNvPr id="5" name="Title 1"/>
          <p:cNvSpPr>
            <a:spLocks noGrp="1"/>
          </p:cNvSpPr>
          <p:nvPr>
            <p:ph idx="1"/>
          </p:nvPr>
        </p:nvSpPr>
        <p:spPr>
          <a:xfrm>
            <a:off x="1435100" y="0"/>
            <a:ext cx="7499350" cy="6248400"/>
          </a:xfrm>
        </p:spPr>
        <p:txBody>
          <a:bodyPr>
            <a:normAutofit/>
          </a:bodyPr>
          <a:lstStyle/>
          <a:p>
            <a:pPr>
              <a:buFont typeface="Wingdings" pitchFamily="2" charset="2"/>
              <a:buChar char="Ø"/>
            </a:pPr>
            <a:r>
              <a:rPr lang="en-US" sz="2400" b="1" dirty="0" smtClean="0"/>
              <a:t>Analysis of Categorical Variables:</a:t>
            </a:r>
          </a:p>
          <a:p>
            <a:pPr>
              <a:buNone/>
            </a:pPr>
            <a:endParaRPr lang="en-US" sz="2400" dirty="0"/>
          </a:p>
        </p:txBody>
      </p:sp>
      <p:pic>
        <p:nvPicPr>
          <p:cNvPr id="6" name="Picture 5" descr="num door p.png"/>
          <p:cNvPicPr/>
          <p:nvPr/>
        </p:nvPicPr>
        <p:blipFill>
          <a:blip r:embed="rId2"/>
          <a:stretch>
            <a:fillRect/>
          </a:stretch>
        </p:blipFill>
        <p:spPr>
          <a:xfrm>
            <a:off x="1000100" y="428604"/>
            <a:ext cx="3500462" cy="3081337"/>
          </a:xfrm>
          <a:prstGeom prst="rect">
            <a:avLst/>
          </a:prstGeom>
        </p:spPr>
      </p:pic>
      <p:pic>
        <p:nvPicPr>
          <p:cNvPr id="7" name="Picture 6" descr="num door.png"/>
          <p:cNvPicPr/>
          <p:nvPr/>
        </p:nvPicPr>
        <p:blipFill>
          <a:blip r:embed="rId3"/>
          <a:stretch>
            <a:fillRect/>
          </a:stretch>
        </p:blipFill>
        <p:spPr>
          <a:xfrm>
            <a:off x="4500562" y="571480"/>
            <a:ext cx="4357718" cy="3209925"/>
          </a:xfrm>
          <a:prstGeom prst="rect">
            <a:avLst/>
          </a:prstGeom>
        </p:spPr>
      </p:pic>
      <p:pic>
        <p:nvPicPr>
          <p:cNvPr id="8" name="Picture 7" descr="num of cy p.png"/>
          <p:cNvPicPr/>
          <p:nvPr/>
        </p:nvPicPr>
        <p:blipFill>
          <a:blip r:embed="rId4"/>
          <a:stretch>
            <a:fillRect/>
          </a:stretch>
        </p:blipFill>
        <p:spPr>
          <a:xfrm>
            <a:off x="1071538" y="3500438"/>
            <a:ext cx="3500462" cy="3214687"/>
          </a:xfrm>
          <a:prstGeom prst="rect">
            <a:avLst/>
          </a:prstGeom>
        </p:spPr>
      </p:pic>
      <p:pic>
        <p:nvPicPr>
          <p:cNvPr id="9" name="Picture 8" descr="num of cy.png"/>
          <p:cNvPicPr/>
          <p:nvPr/>
        </p:nvPicPr>
        <p:blipFill>
          <a:blip r:embed="rId5"/>
          <a:stretch>
            <a:fillRect/>
          </a:stretch>
        </p:blipFill>
        <p:spPr>
          <a:xfrm>
            <a:off x="4643438" y="3409950"/>
            <a:ext cx="4071966" cy="34480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45</a:t>
            </a:fld>
            <a:endParaRPr lang="en-IN"/>
          </a:p>
        </p:txBody>
      </p:sp>
      <p:pic>
        <p:nvPicPr>
          <p:cNvPr id="5" name="Content Placeholder 4" descr="fuel typep.png"/>
          <p:cNvPicPr>
            <a:picLocks noGrp="1"/>
          </p:cNvPicPr>
          <p:nvPr>
            <p:ph idx="1"/>
          </p:nvPr>
        </p:nvPicPr>
        <p:blipFill>
          <a:blip r:embed="rId2"/>
          <a:stretch>
            <a:fillRect/>
          </a:stretch>
        </p:blipFill>
        <p:spPr>
          <a:xfrm>
            <a:off x="1071538" y="214291"/>
            <a:ext cx="3571900" cy="3071833"/>
          </a:xfrm>
          <a:prstGeom prst="rect">
            <a:avLst/>
          </a:prstGeom>
        </p:spPr>
      </p:pic>
      <p:pic>
        <p:nvPicPr>
          <p:cNvPr id="6" name="Picture 5" descr="fuel type.png"/>
          <p:cNvPicPr/>
          <p:nvPr/>
        </p:nvPicPr>
        <p:blipFill>
          <a:blip r:embed="rId3"/>
          <a:stretch>
            <a:fillRect/>
          </a:stretch>
        </p:blipFill>
        <p:spPr>
          <a:xfrm>
            <a:off x="4714876" y="357166"/>
            <a:ext cx="4133857" cy="3000396"/>
          </a:xfrm>
          <a:prstGeom prst="rect">
            <a:avLst/>
          </a:prstGeom>
        </p:spPr>
      </p:pic>
      <p:pic>
        <p:nvPicPr>
          <p:cNvPr id="7" name="Picture 6" descr="body stye p.png"/>
          <p:cNvPicPr/>
          <p:nvPr/>
        </p:nvPicPr>
        <p:blipFill>
          <a:blip r:embed="rId4"/>
          <a:stretch>
            <a:fillRect/>
          </a:stretch>
        </p:blipFill>
        <p:spPr>
          <a:xfrm>
            <a:off x="1071538" y="3357562"/>
            <a:ext cx="3786214" cy="3500438"/>
          </a:xfrm>
          <a:prstGeom prst="rect">
            <a:avLst/>
          </a:prstGeom>
        </p:spPr>
      </p:pic>
      <p:pic>
        <p:nvPicPr>
          <p:cNvPr id="8" name="Picture 7" descr="body style.png"/>
          <p:cNvPicPr/>
          <p:nvPr/>
        </p:nvPicPr>
        <p:blipFill>
          <a:blip r:embed="rId5"/>
          <a:stretch>
            <a:fillRect/>
          </a:stretch>
        </p:blipFill>
        <p:spPr>
          <a:xfrm>
            <a:off x="4714876" y="3714752"/>
            <a:ext cx="4286280" cy="28575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46</a:t>
            </a:fld>
            <a:endParaRPr lang="en-IN"/>
          </a:p>
        </p:txBody>
      </p:sp>
      <p:pic>
        <p:nvPicPr>
          <p:cNvPr id="5" name="Content Placeholder 4" descr="drive wheelp.png"/>
          <p:cNvPicPr>
            <a:picLocks noGrp="1"/>
          </p:cNvPicPr>
          <p:nvPr>
            <p:ph idx="1"/>
          </p:nvPr>
        </p:nvPicPr>
        <p:blipFill>
          <a:blip r:embed="rId2"/>
          <a:stretch>
            <a:fillRect/>
          </a:stretch>
        </p:blipFill>
        <p:spPr>
          <a:xfrm>
            <a:off x="1000100" y="214289"/>
            <a:ext cx="4071966" cy="3357587"/>
          </a:xfrm>
          <a:prstGeom prst="rect">
            <a:avLst/>
          </a:prstGeom>
        </p:spPr>
      </p:pic>
      <p:pic>
        <p:nvPicPr>
          <p:cNvPr id="6" name="Picture 5" descr="drive wheels.png"/>
          <p:cNvPicPr/>
          <p:nvPr/>
        </p:nvPicPr>
        <p:blipFill>
          <a:blip r:embed="rId3"/>
          <a:stretch>
            <a:fillRect/>
          </a:stretch>
        </p:blipFill>
        <p:spPr>
          <a:xfrm>
            <a:off x="5143504" y="285728"/>
            <a:ext cx="3714776" cy="3286148"/>
          </a:xfrm>
          <a:prstGeom prst="rect">
            <a:avLst/>
          </a:prstGeom>
        </p:spPr>
      </p:pic>
      <p:pic>
        <p:nvPicPr>
          <p:cNvPr id="7" name="Picture 6" descr="engine lop.png"/>
          <p:cNvPicPr/>
          <p:nvPr/>
        </p:nvPicPr>
        <p:blipFill>
          <a:blip r:embed="rId4"/>
          <a:stretch>
            <a:fillRect/>
          </a:stretch>
        </p:blipFill>
        <p:spPr>
          <a:xfrm>
            <a:off x="1000100" y="3571876"/>
            <a:ext cx="3786214" cy="3000396"/>
          </a:xfrm>
          <a:prstGeom prst="rect">
            <a:avLst/>
          </a:prstGeom>
        </p:spPr>
      </p:pic>
      <p:pic>
        <p:nvPicPr>
          <p:cNvPr id="8" name="Picture 7" descr="engine lo.png"/>
          <p:cNvPicPr/>
          <p:nvPr/>
        </p:nvPicPr>
        <p:blipFill>
          <a:blip r:embed="rId5"/>
          <a:stretch>
            <a:fillRect/>
          </a:stretch>
        </p:blipFill>
        <p:spPr>
          <a:xfrm>
            <a:off x="5072066" y="3714752"/>
            <a:ext cx="4071934" cy="278608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47</a:t>
            </a:fld>
            <a:endParaRPr lang="en-IN"/>
          </a:p>
        </p:txBody>
      </p:sp>
      <p:pic>
        <p:nvPicPr>
          <p:cNvPr id="5" name="Picture 4" descr="engine type p.png"/>
          <p:cNvPicPr/>
          <p:nvPr/>
        </p:nvPicPr>
        <p:blipFill>
          <a:blip r:embed="rId2"/>
          <a:stretch>
            <a:fillRect/>
          </a:stretch>
        </p:blipFill>
        <p:spPr>
          <a:xfrm>
            <a:off x="1142976" y="214290"/>
            <a:ext cx="3429024" cy="3295650"/>
          </a:xfrm>
          <a:prstGeom prst="rect">
            <a:avLst/>
          </a:prstGeom>
        </p:spPr>
      </p:pic>
      <p:pic>
        <p:nvPicPr>
          <p:cNvPr id="6" name="Picture 5" descr="engine type.png"/>
          <p:cNvPicPr/>
          <p:nvPr/>
        </p:nvPicPr>
        <p:blipFill>
          <a:blip r:embed="rId3"/>
          <a:stretch>
            <a:fillRect/>
          </a:stretch>
        </p:blipFill>
        <p:spPr>
          <a:xfrm>
            <a:off x="4572000" y="142852"/>
            <a:ext cx="4214842" cy="3071834"/>
          </a:xfrm>
          <a:prstGeom prst="rect">
            <a:avLst/>
          </a:prstGeom>
        </p:spPr>
      </p:pic>
      <p:pic>
        <p:nvPicPr>
          <p:cNvPr id="7" name="Picture 6" descr="fuel system p.png"/>
          <p:cNvPicPr/>
          <p:nvPr/>
        </p:nvPicPr>
        <p:blipFill>
          <a:blip r:embed="rId4"/>
          <a:stretch>
            <a:fillRect/>
          </a:stretch>
        </p:blipFill>
        <p:spPr>
          <a:xfrm>
            <a:off x="1142976" y="3429000"/>
            <a:ext cx="3500462" cy="3429000"/>
          </a:xfrm>
          <a:prstGeom prst="rect">
            <a:avLst/>
          </a:prstGeom>
        </p:spPr>
      </p:pic>
      <p:pic>
        <p:nvPicPr>
          <p:cNvPr id="8" name="Picture 7" descr="fuel system.png"/>
          <p:cNvPicPr/>
          <p:nvPr/>
        </p:nvPicPr>
        <p:blipFill>
          <a:blip r:embed="rId5"/>
          <a:stretch>
            <a:fillRect/>
          </a:stretch>
        </p:blipFill>
        <p:spPr>
          <a:xfrm>
            <a:off x="4786314" y="3286124"/>
            <a:ext cx="4071966" cy="335758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48</a:t>
            </a:fld>
            <a:endParaRPr lang="en-IN"/>
          </a:p>
        </p:txBody>
      </p:sp>
      <p:sp>
        <p:nvSpPr>
          <p:cNvPr id="5" name="Title 1"/>
          <p:cNvSpPr>
            <a:spLocks noGrp="1"/>
          </p:cNvSpPr>
          <p:nvPr>
            <p:ph idx="1"/>
          </p:nvPr>
        </p:nvSpPr>
        <p:spPr>
          <a:xfrm>
            <a:off x="1435100" y="214313"/>
            <a:ext cx="7499350" cy="6034087"/>
          </a:xfrm>
        </p:spPr>
        <p:txBody>
          <a:bodyPr>
            <a:normAutofit/>
          </a:bodyPr>
          <a:lstStyle/>
          <a:p>
            <a:pPr>
              <a:buFont typeface="Wingdings" pitchFamily="2" charset="2"/>
              <a:buChar char="Ø"/>
            </a:pPr>
            <a:r>
              <a:rPr lang="en-US" sz="2400" b="1" dirty="0" smtClean="0"/>
              <a:t>An examination of price trend:</a:t>
            </a:r>
          </a:p>
          <a:p>
            <a:pPr>
              <a:buFont typeface="Wingdings" pitchFamily="2" charset="2"/>
              <a:buChar char="Ø"/>
            </a:pPr>
            <a:endParaRPr lang="en-US" sz="2400" dirty="0"/>
          </a:p>
        </p:txBody>
      </p:sp>
      <p:pic>
        <p:nvPicPr>
          <p:cNvPr id="6" name="Picture 5" descr="2020-06-28.png"/>
          <p:cNvPicPr/>
          <p:nvPr/>
        </p:nvPicPr>
        <p:blipFill>
          <a:blip r:embed="rId2"/>
          <a:stretch>
            <a:fillRect/>
          </a:stretch>
        </p:blipFill>
        <p:spPr>
          <a:xfrm>
            <a:off x="1285853" y="785794"/>
            <a:ext cx="7072362" cy="3357586"/>
          </a:xfrm>
          <a:prstGeom prst="rect">
            <a:avLst/>
          </a:prstGeom>
        </p:spPr>
      </p:pic>
      <p:pic>
        <p:nvPicPr>
          <p:cNvPr id="7" name="Picture 6" descr="2020-06-29 (1).png"/>
          <p:cNvPicPr/>
          <p:nvPr/>
        </p:nvPicPr>
        <p:blipFill>
          <a:blip r:embed="rId3"/>
          <a:stretch>
            <a:fillRect/>
          </a:stretch>
        </p:blipFill>
        <p:spPr>
          <a:xfrm>
            <a:off x="1785918" y="4214818"/>
            <a:ext cx="2714644" cy="264318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38" y="0"/>
            <a:ext cx="7862150" cy="6858000"/>
          </a:xfrm>
        </p:spPr>
        <p:txBody>
          <a:bodyPr>
            <a:normAutofit fontScale="92500" lnSpcReduction="10000"/>
          </a:bodyPr>
          <a:lstStyle/>
          <a:p>
            <a:pPr marL="365760" lvl="2" indent="-283464">
              <a:spcBef>
                <a:spcPts val="600"/>
              </a:spcBef>
              <a:buClr>
                <a:schemeClr val="accent1"/>
              </a:buClr>
              <a:buSzPct val="80000"/>
              <a:buNone/>
            </a:pPr>
            <a:r>
              <a:rPr lang="en-US" b="1" dirty="0" smtClean="0"/>
              <a:t>Conclusion: Important variables-</a:t>
            </a:r>
          </a:p>
          <a:p>
            <a:pPr algn="just">
              <a:buNone/>
            </a:pPr>
            <a:r>
              <a:rPr lang="en-US" sz="2600" dirty="0" smtClean="0"/>
              <a:t>	We now have a better idea of what our data looks like and which variables are important to take into account when predicting the car price. We have narrowed it down to the following variables:</a:t>
            </a:r>
          </a:p>
          <a:p>
            <a:pPr lvl="0"/>
            <a:r>
              <a:rPr lang="en-US" sz="2600" b="1" dirty="0" smtClean="0"/>
              <a:t>Continuous numerical variables:</a:t>
            </a:r>
            <a:endParaRPr lang="en-US" sz="2600" dirty="0" smtClean="0"/>
          </a:p>
          <a:p>
            <a:pPr marL="596646" lvl="0" indent="-514350">
              <a:buFont typeface="+mj-lt"/>
              <a:buAutoNum type="arabicPeriod"/>
            </a:pPr>
            <a:r>
              <a:rPr lang="en-US" sz="2600" dirty="0" smtClean="0"/>
              <a:t>Length</a:t>
            </a:r>
          </a:p>
          <a:p>
            <a:pPr marL="596646" lvl="0" indent="-514350">
              <a:buFont typeface="+mj-lt"/>
              <a:buAutoNum type="arabicPeriod"/>
            </a:pPr>
            <a:r>
              <a:rPr lang="en-US" sz="2600" dirty="0" smtClean="0"/>
              <a:t>Width</a:t>
            </a:r>
          </a:p>
          <a:p>
            <a:pPr marL="596646" lvl="0" indent="-514350">
              <a:buFont typeface="+mj-lt"/>
              <a:buAutoNum type="arabicPeriod"/>
            </a:pPr>
            <a:r>
              <a:rPr lang="en-US" sz="2600" dirty="0" smtClean="0"/>
              <a:t>Curb-weight</a:t>
            </a:r>
          </a:p>
          <a:p>
            <a:pPr marL="596646" lvl="0" indent="-514350">
              <a:buFont typeface="+mj-lt"/>
              <a:buAutoNum type="arabicPeriod"/>
            </a:pPr>
            <a:r>
              <a:rPr lang="en-US" sz="2600" dirty="0" smtClean="0"/>
              <a:t>Engine-size</a:t>
            </a:r>
          </a:p>
          <a:p>
            <a:pPr marL="596646" lvl="0" indent="-514350">
              <a:buFont typeface="+mj-lt"/>
              <a:buAutoNum type="arabicPeriod"/>
            </a:pPr>
            <a:r>
              <a:rPr lang="en-US" sz="2600" dirty="0" smtClean="0"/>
              <a:t>Horsepower</a:t>
            </a:r>
          </a:p>
          <a:p>
            <a:pPr marL="596646" lvl="0" indent="-514350">
              <a:buFont typeface="+mj-lt"/>
              <a:buAutoNum type="arabicPeriod"/>
            </a:pPr>
            <a:r>
              <a:rPr lang="en-US" sz="2600" dirty="0" smtClean="0"/>
              <a:t>City-km/L</a:t>
            </a:r>
          </a:p>
          <a:p>
            <a:pPr marL="596646" lvl="0" indent="-514350">
              <a:buFont typeface="+mj-lt"/>
              <a:buAutoNum type="arabicPeriod"/>
            </a:pPr>
            <a:r>
              <a:rPr lang="en-US" sz="2600" dirty="0" smtClean="0"/>
              <a:t>Highway-km/L</a:t>
            </a:r>
          </a:p>
          <a:p>
            <a:pPr marL="596646" lvl="0" indent="-514350">
              <a:buFont typeface="+mj-lt"/>
              <a:buAutoNum type="arabicPeriod"/>
            </a:pPr>
            <a:r>
              <a:rPr lang="en-US" sz="2600" dirty="0" smtClean="0"/>
              <a:t>Wheel-base</a:t>
            </a:r>
          </a:p>
          <a:p>
            <a:pPr marL="596646" lvl="0" indent="-514350">
              <a:buFont typeface="+mj-lt"/>
              <a:buAutoNum type="arabicPeriod"/>
            </a:pPr>
            <a:r>
              <a:rPr lang="en-US" sz="2600" dirty="0" smtClean="0"/>
              <a:t>Bore</a:t>
            </a:r>
          </a:p>
          <a:p>
            <a:pPr lvl="0"/>
            <a:r>
              <a:rPr lang="en-US" sz="2600" b="1" dirty="0" smtClean="0"/>
              <a:t>Categorical variables:</a:t>
            </a:r>
            <a:endParaRPr lang="en-US" sz="2600" dirty="0" smtClean="0"/>
          </a:p>
          <a:p>
            <a:pPr marL="596646" lvl="0" indent="-514350">
              <a:buFont typeface="+mj-lt"/>
              <a:buAutoNum type="arabicPeriod"/>
            </a:pPr>
            <a:r>
              <a:rPr lang="en-US" sz="2600" dirty="0" smtClean="0"/>
              <a:t>Drive-wheels</a:t>
            </a:r>
          </a:p>
          <a:p>
            <a:pPr marL="365760" lvl="2" indent="-283464">
              <a:spcBef>
                <a:spcPts val="600"/>
              </a:spcBef>
              <a:buClr>
                <a:schemeClr val="accent1"/>
              </a:buClr>
              <a:buSzPct val="80000"/>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49</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Our Objectives:</a:t>
            </a:r>
            <a:endParaRPr lang="en-US" b="1" dirty="0"/>
          </a:p>
        </p:txBody>
      </p:sp>
      <p:sp>
        <p:nvSpPr>
          <p:cNvPr id="3" name="Content Placeholder 2"/>
          <p:cNvSpPr>
            <a:spLocks noGrp="1"/>
          </p:cNvSpPr>
          <p:nvPr>
            <p:ph idx="1"/>
          </p:nvPr>
        </p:nvSpPr>
        <p:spPr>
          <a:xfrm>
            <a:off x="1285852" y="1447800"/>
            <a:ext cx="7647836" cy="4800600"/>
          </a:xfrm>
        </p:spPr>
        <p:txBody>
          <a:bodyPr>
            <a:normAutofit/>
          </a:bodyPr>
          <a:lstStyle/>
          <a:p>
            <a:pPr algn="just"/>
            <a:r>
              <a:rPr lang="en-US" sz="2400" dirty="0" smtClean="0"/>
              <a:t>We need to build a model for the price of cars with the available independent variables. </a:t>
            </a:r>
          </a:p>
          <a:p>
            <a:pPr algn="just"/>
            <a:r>
              <a:rPr lang="en-US" sz="2400" dirty="0" smtClean="0"/>
              <a:t>It will be used by the automobile companies to understand how exactly the prices vary with the Independent variables.  </a:t>
            </a:r>
          </a:p>
          <a:p>
            <a:pPr algn="just"/>
            <a:r>
              <a:rPr lang="en-US" sz="2400" dirty="0" smtClean="0"/>
              <a:t>The company will also use it to configure the price of a car according to its features.</a:t>
            </a:r>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5</a:t>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a:t>
            </a:r>
            <a:r>
              <a:rPr lang="en-IN" dirty="0" smtClean="0">
                <a:effectLst>
                  <a:outerShdw blurRad="38100" dist="38100" dir="2700000" algn="tl">
                    <a:srgbClr val="000000">
                      <a:alpha val="43137"/>
                    </a:srgbClr>
                  </a:outerShdw>
                </a:effectLst>
              </a:rPr>
              <a:t>Data Pre-processing: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400" b="1" dirty="0" smtClean="0"/>
              <a:t>One Hot Encoding:</a:t>
            </a:r>
          </a:p>
          <a:p>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50</a:t>
            </a:fld>
            <a:endParaRPr lang="en-IN"/>
          </a:p>
        </p:txBody>
      </p:sp>
      <p:pic>
        <p:nvPicPr>
          <p:cNvPr id="5" name="Picture 4" descr="2020-06-30.png"/>
          <p:cNvPicPr/>
          <p:nvPr/>
        </p:nvPicPr>
        <p:blipFill>
          <a:blip r:embed="rId2"/>
          <a:stretch>
            <a:fillRect/>
          </a:stretch>
        </p:blipFill>
        <p:spPr>
          <a:xfrm>
            <a:off x="1662112" y="2000240"/>
            <a:ext cx="6981854" cy="335758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marL="365760" lvl="2" indent="-283464">
              <a:spcBef>
                <a:spcPts val="600"/>
              </a:spcBef>
              <a:buClr>
                <a:schemeClr val="accent1"/>
              </a:buClr>
              <a:buSzPct val="80000"/>
              <a:buFont typeface="Wingdings 2"/>
              <a:buChar char=""/>
            </a:pPr>
            <a:r>
              <a:rPr lang="en-US" b="1" dirty="0" smtClean="0"/>
              <a:t>Data Standardization:</a:t>
            </a:r>
          </a:p>
          <a:p>
            <a:pPr marL="365760" lvl="2" indent="-283464" algn="just">
              <a:spcBef>
                <a:spcPts val="600"/>
              </a:spcBef>
              <a:buClr>
                <a:schemeClr val="accent1"/>
              </a:buClr>
              <a:buSzPct val="80000"/>
              <a:buNone/>
            </a:pPr>
            <a:r>
              <a:rPr lang="en-US" dirty="0" smtClean="0"/>
              <a:t>	In our dataset, the fuel consumption columns "city-mpg" and "highway-mpg" are represented by mpg (miles per gallon) unit. We are developing this model for our  country that accept the fuel consumption with km/L standard. So we have to transform ‘mpg’ into ‘km/L’ standard by using formula-</a:t>
            </a:r>
          </a:p>
          <a:p>
            <a:pPr marL="365760" lvl="2" indent="-283464" algn="just">
              <a:spcBef>
                <a:spcPts val="600"/>
              </a:spcBef>
              <a:buClr>
                <a:schemeClr val="accent1"/>
              </a:buClr>
              <a:buSzPct val="80000"/>
              <a:buNone/>
            </a:pPr>
            <a:r>
              <a:rPr lang="en-US" dirty="0" smtClean="0"/>
              <a:t>			Km/L= mpg /2.35</a:t>
            </a:r>
          </a:p>
          <a:p>
            <a:pPr marL="365760" lvl="2" indent="-283464" algn="just">
              <a:spcBef>
                <a:spcPts val="600"/>
              </a:spcBef>
              <a:buClr>
                <a:schemeClr val="accent1"/>
              </a:buClr>
              <a:buSzPct val="80000"/>
              <a:buFont typeface="Wingdings 2"/>
              <a:buChar char=""/>
            </a:pPr>
            <a:r>
              <a:rPr lang="en-US" b="1" dirty="0" smtClean="0"/>
              <a:t>Data Normalization</a:t>
            </a:r>
            <a:endParaRPr lang="en-US" dirty="0" smtClean="0"/>
          </a:p>
          <a:p>
            <a:pPr algn="just">
              <a:buNone/>
            </a:pPr>
            <a:r>
              <a:rPr lang="en-US" sz="2400" dirty="0" smtClean="0"/>
              <a:t>	We are going to normalize the columns "length", "width" and "height" so their value ranges from 0 to 1.</a:t>
            </a:r>
          </a:p>
          <a:p>
            <a:pPr algn="just">
              <a:buNone/>
            </a:pPr>
            <a:r>
              <a:rPr lang="en-US" sz="2400" dirty="0" smtClean="0"/>
              <a:t>	Replace original value by (original value)/(maximum value).</a:t>
            </a:r>
          </a:p>
          <a:p>
            <a:pPr algn="just">
              <a:buNone/>
            </a:pPr>
            <a:endParaRPr lang="en-US" sz="2400" dirty="0" smtClean="0"/>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51</a:t>
            </a:fld>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5. Model development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400" b="1" dirty="0" smtClean="0"/>
              <a:t>Data splitting:</a:t>
            </a:r>
          </a:p>
          <a:p>
            <a:pPr algn="just">
              <a:buNone/>
            </a:pPr>
            <a:r>
              <a:rPr lang="en-US" sz="2400" dirty="0" smtClean="0"/>
              <a:t>	Before going through the modeling process, we randomly split our data into training and testing data using the function </a:t>
            </a:r>
            <a:r>
              <a:rPr lang="en-US" sz="2400" b="1" dirty="0" err="1" smtClean="0"/>
              <a:t>train_test_split</a:t>
            </a:r>
            <a:r>
              <a:rPr lang="en-US" sz="2400" dirty="0" smtClean="0"/>
              <a:t>. In this process, 75% of the data was split for the train data and 25% of the data was taken as test data.</a:t>
            </a:r>
          </a:p>
          <a:p>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52</a:t>
            </a:fld>
            <a:endParaRPr lang="en-IN"/>
          </a:p>
        </p:txBody>
      </p:sp>
      <p:pic>
        <p:nvPicPr>
          <p:cNvPr id="5" name="Picture 4" descr="Data splitting | Machine Learning"/>
          <p:cNvPicPr/>
          <p:nvPr/>
        </p:nvPicPr>
        <p:blipFill>
          <a:blip r:embed="rId2"/>
          <a:srcRect/>
          <a:stretch>
            <a:fillRect/>
          </a:stretch>
        </p:blipFill>
        <p:spPr bwMode="auto">
          <a:xfrm>
            <a:off x="2714612" y="3786190"/>
            <a:ext cx="4500594" cy="2689551"/>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53</a:t>
            </a:fld>
            <a:endParaRPr lang="en-IN"/>
          </a:p>
        </p:txBody>
      </p:sp>
      <p:sp>
        <p:nvSpPr>
          <p:cNvPr id="5" name="Title 1"/>
          <p:cNvSpPr>
            <a:spLocks noGrp="1"/>
          </p:cNvSpPr>
          <p:nvPr>
            <p:ph idx="1"/>
          </p:nvPr>
        </p:nvSpPr>
        <p:spPr>
          <a:xfrm>
            <a:off x="1435100" y="214313"/>
            <a:ext cx="7499350" cy="6034087"/>
          </a:xfrm>
        </p:spPr>
        <p:txBody>
          <a:bodyPr/>
          <a:lstStyle/>
          <a:p>
            <a:pPr marL="365760" lvl="2" indent="-283464">
              <a:spcBef>
                <a:spcPts val="600"/>
              </a:spcBef>
              <a:buClr>
                <a:schemeClr val="accent1"/>
              </a:buClr>
              <a:buSzPct val="80000"/>
              <a:buFont typeface="Wingdings 2"/>
              <a:buChar char=""/>
            </a:pPr>
            <a:r>
              <a:rPr lang="en-US" b="1" dirty="0" smtClean="0"/>
              <a:t>Model -1: Multiple Linear Regression:</a:t>
            </a:r>
            <a:endParaRPr lang="en-US" dirty="0" smtClean="0"/>
          </a:p>
          <a:p>
            <a:pPr algn="just">
              <a:buNone/>
            </a:pPr>
            <a:r>
              <a:rPr lang="en-US" sz="2400" dirty="0" smtClean="0"/>
              <a:t>	Distribution plot and Scatter plot between actual value and predicted value of train data for Multiple Linear Regression</a:t>
            </a:r>
          </a:p>
          <a:p>
            <a:pPr>
              <a:buNone/>
            </a:pPr>
            <a:endParaRPr lang="en-US" sz="2400" dirty="0"/>
          </a:p>
        </p:txBody>
      </p:sp>
      <p:pic>
        <p:nvPicPr>
          <p:cNvPr id="6" name="Picture 5" descr="dmlr-tr.png"/>
          <p:cNvPicPr/>
          <p:nvPr/>
        </p:nvPicPr>
        <p:blipFill>
          <a:blip r:embed="rId2"/>
          <a:stretch>
            <a:fillRect/>
          </a:stretch>
        </p:blipFill>
        <p:spPr>
          <a:xfrm>
            <a:off x="1357290" y="1857364"/>
            <a:ext cx="3857652" cy="4572032"/>
          </a:xfrm>
          <a:prstGeom prst="rect">
            <a:avLst/>
          </a:prstGeom>
        </p:spPr>
      </p:pic>
      <p:pic>
        <p:nvPicPr>
          <p:cNvPr id="7" name="Picture 6" descr="Smlr-tr.png"/>
          <p:cNvPicPr/>
          <p:nvPr/>
        </p:nvPicPr>
        <p:blipFill>
          <a:blip r:embed="rId3"/>
          <a:stretch>
            <a:fillRect/>
          </a:stretch>
        </p:blipFill>
        <p:spPr>
          <a:xfrm>
            <a:off x="5286380" y="2000240"/>
            <a:ext cx="3500462" cy="4214842"/>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0"/>
            <a:ext cx="7498080" cy="6572272"/>
          </a:xfrm>
        </p:spPr>
        <p:txBody>
          <a:bodyPr/>
          <a:lstStyle/>
          <a:p>
            <a:pPr algn="just">
              <a:buNone/>
            </a:pPr>
            <a:r>
              <a:rPr lang="en-US" sz="2400" dirty="0" smtClean="0"/>
              <a:t>	Distribution plot and Scatter plot between actual value and predicted value for test data for Multiple Linear Regression</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54</a:t>
            </a:fld>
            <a:endParaRPr lang="en-IN"/>
          </a:p>
        </p:txBody>
      </p:sp>
      <p:pic>
        <p:nvPicPr>
          <p:cNvPr id="5" name="Picture 4" descr="Dmlr-test.png"/>
          <p:cNvPicPr/>
          <p:nvPr/>
        </p:nvPicPr>
        <p:blipFill>
          <a:blip r:embed="rId2"/>
          <a:stretch>
            <a:fillRect/>
          </a:stretch>
        </p:blipFill>
        <p:spPr>
          <a:xfrm>
            <a:off x="1428728" y="1643050"/>
            <a:ext cx="4214842" cy="50006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smlr-test.png"/>
          <p:cNvPicPr/>
          <p:nvPr/>
        </p:nvPicPr>
        <p:blipFill>
          <a:blip r:embed="rId3"/>
          <a:stretch>
            <a:fillRect/>
          </a:stretch>
        </p:blipFill>
        <p:spPr>
          <a:xfrm>
            <a:off x="5786446" y="1571612"/>
            <a:ext cx="3143272" cy="4786346"/>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55</a:t>
            </a:fld>
            <a:endParaRPr lang="en-IN"/>
          </a:p>
        </p:txBody>
      </p:sp>
      <p:sp>
        <p:nvSpPr>
          <p:cNvPr id="5" name="Title 1"/>
          <p:cNvSpPr>
            <a:spLocks noGrp="1"/>
          </p:cNvSpPr>
          <p:nvPr>
            <p:ph idx="1"/>
          </p:nvPr>
        </p:nvSpPr>
        <p:spPr>
          <a:xfrm>
            <a:off x="1435100" y="214290"/>
            <a:ext cx="7499350" cy="6034110"/>
          </a:xfrm>
        </p:spPr>
        <p:txBody>
          <a:bodyPr>
            <a:normAutofit/>
          </a:bodyPr>
          <a:lstStyle/>
          <a:p>
            <a:r>
              <a:rPr lang="en-US" sz="2400" b="1" dirty="0" smtClean="0"/>
              <a:t>Model -2: Polynomial Regression:</a:t>
            </a:r>
          </a:p>
          <a:p>
            <a:pPr algn="just">
              <a:buNone/>
            </a:pPr>
            <a:r>
              <a:rPr lang="en-US" sz="2400" dirty="0" smtClean="0"/>
              <a:t>	Distribution plot and Scatter plot between actual value and predicted value for train data for Polynomial Regression</a:t>
            </a:r>
          </a:p>
          <a:p>
            <a:pPr algn="just">
              <a:buNone/>
            </a:pPr>
            <a:endParaRPr lang="en-US" sz="2400" dirty="0"/>
          </a:p>
        </p:txBody>
      </p:sp>
      <p:pic>
        <p:nvPicPr>
          <p:cNvPr id="6" name="Picture 5" descr="dpm-tr.png"/>
          <p:cNvPicPr/>
          <p:nvPr/>
        </p:nvPicPr>
        <p:blipFill>
          <a:blip r:embed="rId3"/>
          <a:stretch>
            <a:fillRect/>
          </a:stretch>
        </p:blipFill>
        <p:spPr>
          <a:xfrm>
            <a:off x="1000100" y="2000240"/>
            <a:ext cx="4786346" cy="4572032"/>
          </a:xfrm>
          <a:prstGeom prst="rect">
            <a:avLst/>
          </a:prstGeom>
        </p:spPr>
      </p:pic>
      <p:pic>
        <p:nvPicPr>
          <p:cNvPr id="7" name="Picture 6" descr="spm-tr.png"/>
          <p:cNvPicPr/>
          <p:nvPr/>
        </p:nvPicPr>
        <p:blipFill>
          <a:blip r:embed="rId4"/>
          <a:stretch>
            <a:fillRect/>
          </a:stretch>
        </p:blipFill>
        <p:spPr>
          <a:xfrm>
            <a:off x="5786446" y="2000240"/>
            <a:ext cx="3000396" cy="421484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0"/>
            <a:ext cx="7498080" cy="6248400"/>
          </a:xfrm>
        </p:spPr>
        <p:txBody>
          <a:bodyPr>
            <a:normAutofit/>
          </a:bodyPr>
          <a:lstStyle/>
          <a:p>
            <a:pPr algn="just"/>
            <a:r>
              <a:rPr lang="en-US" sz="2400" dirty="0" smtClean="0"/>
              <a:t>Distribution plot and Scatter plot between actual value and predicted value for test data for Polynomial Regression</a:t>
            </a:r>
          </a:p>
          <a:p>
            <a:pPr algn="just"/>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56</a:t>
            </a:fld>
            <a:endParaRPr lang="en-IN"/>
          </a:p>
        </p:txBody>
      </p:sp>
      <p:pic>
        <p:nvPicPr>
          <p:cNvPr id="5" name="Picture 4" descr="dpm-tst.png"/>
          <p:cNvPicPr/>
          <p:nvPr/>
        </p:nvPicPr>
        <p:blipFill>
          <a:blip r:embed="rId2"/>
          <a:stretch>
            <a:fillRect/>
          </a:stretch>
        </p:blipFill>
        <p:spPr>
          <a:xfrm>
            <a:off x="1357290" y="1428736"/>
            <a:ext cx="4286280" cy="5072098"/>
          </a:xfrm>
          <a:prstGeom prst="rect">
            <a:avLst/>
          </a:prstGeom>
        </p:spPr>
      </p:pic>
      <p:pic>
        <p:nvPicPr>
          <p:cNvPr id="6" name="Picture 5" descr="Spm-test.png"/>
          <p:cNvPicPr/>
          <p:nvPr/>
        </p:nvPicPr>
        <p:blipFill>
          <a:blip r:embed="rId3"/>
          <a:stretch>
            <a:fillRect/>
          </a:stretch>
        </p:blipFill>
        <p:spPr>
          <a:xfrm>
            <a:off x="5857884" y="1571612"/>
            <a:ext cx="3143272" cy="450059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357982"/>
          </a:xfrm>
        </p:spPr>
        <p:txBody>
          <a:bodyPr>
            <a:normAutofit/>
          </a:bodyPr>
          <a:lstStyle/>
          <a:p>
            <a:r>
              <a:rPr lang="en-US" sz="2400" b="1" dirty="0" smtClean="0"/>
              <a:t>Model -3: Decision Tree Regression:</a:t>
            </a:r>
          </a:p>
          <a:p>
            <a:pPr algn="just">
              <a:buNone/>
            </a:pPr>
            <a:r>
              <a:rPr lang="en-US" sz="2400" dirty="0" smtClean="0"/>
              <a:t>	Distribution plot and Scatter plot between actual value and predicted value for train data for Decision Tree Regression</a:t>
            </a:r>
          </a:p>
          <a:p>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57</a:t>
            </a:fld>
            <a:endParaRPr lang="en-IN"/>
          </a:p>
        </p:txBody>
      </p:sp>
      <p:pic>
        <p:nvPicPr>
          <p:cNvPr id="5" name="Picture 4" descr="ddt-tr.png"/>
          <p:cNvPicPr/>
          <p:nvPr/>
        </p:nvPicPr>
        <p:blipFill>
          <a:blip r:embed="rId2"/>
          <a:stretch>
            <a:fillRect/>
          </a:stretch>
        </p:blipFill>
        <p:spPr>
          <a:xfrm>
            <a:off x="1142976" y="1928802"/>
            <a:ext cx="4572032" cy="4714908"/>
          </a:xfrm>
          <a:prstGeom prst="rect">
            <a:avLst/>
          </a:prstGeom>
        </p:spPr>
      </p:pic>
      <p:pic>
        <p:nvPicPr>
          <p:cNvPr id="6" name="Picture 5" descr="sdt-tr.png"/>
          <p:cNvPicPr/>
          <p:nvPr/>
        </p:nvPicPr>
        <p:blipFill>
          <a:blip r:embed="rId3"/>
          <a:stretch>
            <a:fillRect/>
          </a:stretch>
        </p:blipFill>
        <p:spPr>
          <a:xfrm>
            <a:off x="6072198" y="2000240"/>
            <a:ext cx="3071802" cy="435771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0"/>
            <a:ext cx="7498080" cy="6248400"/>
          </a:xfrm>
        </p:spPr>
        <p:txBody>
          <a:bodyPr/>
          <a:lstStyle/>
          <a:p>
            <a:pPr algn="just"/>
            <a:r>
              <a:rPr lang="en-US" sz="2400" dirty="0" smtClean="0"/>
              <a:t>Distribution plot and Scatter plot between actual value and predicted value for test data</a:t>
            </a:r>
          </a:p>
          <a:p>
            <a:pPr>
              <a:buNone/>
            </a:pPr>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58</a:t>
            </a:fld>
            <a:endParaRPr lang="en-IN"/>
          </a:p>
        </p:txBody>
      </p:sp>
      <p:pic>
        <p:nvPicPr>
          <p:cNvPr id="5" name="Picture 4" descr="Ddt-test.png"/>
          <p:cNvPicPr/>
          <p:nvPr/>
        </p:nvPicPr>
        <p:blipFill>
          <a:blip r:embed="rId2"/>
          <a:stretch>
            <a:fillRect/>
          </a:stretch>
        </p:blipFill>
        <p:spPr>
          <a:xfrm>
            <a:off x="1214414" y="1000108"/>
            <a:ext cx="4214842" cy="5500726"/>
          </a:xfrm>
          <a:prstGeom prst="rect">
            <a:avLst/>
          </a:prstGeom>
        </p:spPr>
      </p:pic>
      <p:pic>
        <p:nvPicPr>
          <p:cNvPr id="6" name="Picture 5" descr="sdt-test.png"/>
          <p:cNvPicPr/>
          <p:nvPr/>
        </p:nvPicPr>
        <p:blipFill>
          <a:blip r:embed="rId3"/>
          <a:stretch>
            <a:fillRect/>
          </a:stretch>
        </p:blipFill>
        <p:spPr>
          <a:xfrm>
            <a:off x="5500694" y="1214422"/>
            <a:ext cx="3357586" cy="4500594"/>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59</a:t>
            </a:fld>
            <a:endParaRPr lang="en-IN"/>
          </a:p>
        </p:txBody>
      </p:sp>
      <p:sp>
        <p:nvSpPr>
          <p:cNvPr id="5" name="Title 1"/>
          <p:cNvSpPr>
            <a:spLocks noGrp="1"/>
          </p:cNvSpPr>
          <p:nvPr>
            <p:ph idx="1"/>
          </p:nvPr>
        </p:nvSpPr>
        <p:spPr>
          <a:xfrm>
            <a:off x="1435100" y="142875"/>
            <a:ext cx="7499350" cy="6105525"/>
          </a:xfrm>
        </p:spPr>
        <p:txBody>
          <a:bodyPr>
            <a:normAutofit/>
          </a:bodyPr>
          <a:lstStyle/>
          <a:p>
            <a:r>
              <a:rPr lang="en-US" sz="2400" b="1" dirty="0" smtClean="0"/>
              <a:t>Model -4: Random Forest  Regression:</a:t>
            </a:r>
          </a:p>
          <a:p>
            <a:pPr algn="just">
              <a:buNone/>
            </a:pPr>
            <a:r>
              <a:rPr lang="en-US" sz="2400" dirty="0" smtClean="0"/>
              <a:t>	Distribution plot and Scatter plot between actual value and predicted value for train data and Random Forest Regression</a:t>
            </a:r>
          </a:p>
          <a:p>
            <a:pPr algn="just">
              <a:buNone/>
            </a:pPr>
            <a:endParaRPr lang="en-US" sz="2400" dirty="0"/>
          </a:p>
        </p:txBody>
      </p:sp>
      <p:pic>
        <p:nvPicPr>
          <p:cNvPr id="6" name="Picture 5" descr="Drf-tr.png"/>
          <p:cNvPicPr/>
          <p:nvPr/>
        </p:nvPicPr>
        <p:blipFill>
          <a:blip r:embed="rId2"/>
          <a:stretch>
            <a:fillRect/>
          </a:stretch>
        </p:blipFill>
        <p:spPr>
          <a:xfrm>
            <a:off x="1142976" y="1857364"/>
            <a:ext cx="4500594" cy="4714908"/>
          </a:xfrm>
          <a:prstGeom prst="rect">
            <a:avLst/>
          </a:prstGeom>
        </p:spPr>
      </p:pic>
      <p:pic>
        <p:nvPicPr>
          <p:cNvPr id="7" name="Picture 6" descr="srf-tr.png"/>
          <p:cNvPicPr/>
          <p:nvPr/>
        </p:nvPicPr>
        <p:blipFill>
          <a:blip r:embed="rId3"/>
          <a:stretch>
            <a:fillRect/>
          </a:stretch>
        </p:blipFill>
        <p:spPr>
          <a:xfrm>
            <a:off x="5786446" y="2000240"/>
            <a:ext cx="3071834" cy="41434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546" y="3286124"/>
            <a:ext cx="6719142" cy="3357586"/>
          </a:xfrm>
        </p:spPr>
        <p:txBody>
          <a:bodyPr>
            <a:normAutofit/>
          </a:bodyPr>
          <a:lstStyle/>
          <a:p>
            <a:r>
              <a:rPr lang="en-US" sz="2400" dirty="0" smtClean="0"/>
              <a:t/>
            </a:r>
            <a:br>
              <a:rPr lang="en-US" sz="2400" dirty="0" smtClean="0"/>
            </a:br>
            <a:r>
              <a:rPr lang="en-US" sz="2400" dirty="0" smtClean="0"/>
              <a:t/>
            </a:r>
            <a:br>
              <a:rPr lang="en-US" sz="2400" dirty="0" smtClean="0"/>
            </a:br>
            <a:endParaRPr lang="en-US" sz="2400" dirty="0"/>
          </a:p>
        </p:txBody>
      </p:sp>
      <p:sp>
        <p:nvSpPr>
          <p:cNvPr id="3" name="Slide Number Placeholder 2"/>
          <p:cNvSpPr>
            <a:spLocks noGrp="1"/>
          </p:cNvSpPr>
          <p:nvPr>
            <p:ph type="sldNum" sz="quarter" idx="12"/>
          </p:nvPr>
        </p:nvSpPr>
        <p:spPr/>
        <p:txBody>
          <a:bodyPr/>
          <a:lstStyle/>
          <a:p>
            <a:fld id="{36BA4E21-48E5-4BA3-9A00-5D85E60D8824}" type="slidenum">
              <a:rPr lang="en-IN" smtClean="0"/>
              <a:pPr/>
              <a:t>6</a:t>
            </a:fld>
            <a:endParaRPr lang="en-IN"/>
          </a:p>
        </p:txBody>
      </p:sp>
      <p:sp>
        <p:nvSpPr>
          <p:cNvPr id="4" name="Title 1"/>
          <p:cNvSpPr txBox="1">
            <a:spLocks/>
          </p:cNvSpPr>
          <p:nvPr/>
        </p:nvSpPr>
        <p:spPr>
          <a:xfrm>
            <a:off x="1435608" y="274638"/>
            <a:ext cx="749808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Proposed</a:t>
            </a:r>
            <a:r>
              <a:rPr kumimoji="0" lang="en-US" sz="43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Approach:</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Content Placeholder 4"/>
          <p:cNvSpPr txBox="1">
            <a:spLocks/>
          </p:cNvSpPr>
          <p:nvPr/>
        </p:nvSpPr>
        <p:spPr>
          <a:xfrm>
            <a:off x="1435608" y="1447800"/>
            <a:ext cx="7498080" cy="4800600"/>
          </a:xfrm>
          <a:prstGeom prst="rect">
            <a:avLst/>
          </a:prstGeom>
        </p:spPr>
        <p:txBody>
          <a:bodyPr/>
          <a:lstStyle/>
          <a:p>
            <a:pPr marL="365760" lvl="0" indent="-283464" algn="just">
              <a:spcBef>
                <a:spcPts val="600"/>
              </a:spcBef>
              <a:buClr>
                <a:schemeClr val="accent1"/>
              </a:buClr>
              <a:buSzPct val="80000"/>
              <a:defRPr/>
            </a:pPr>
            <a:r>
              <a:rPr lang="en-US" sz="2400" dirty="0" smtClean="0"/>
              <a:t>	In </a:t>
            </a:r>
            <a:r>
              <a:rPr lang="en-US" sz="2400" dirty="0" smtClean="0"/>
              <a:t>this section we will discuss the data science methodology, some machine learning algorithm  which are used for modeling and dataset used in this project. We also discuss some essential tools and python libraries, which play a vital role in building our model.</a:t>
            </a:r>
            <a:br>
              <a:rPr lang="en-US" sz="2400" dirty="0" smtClean="0"/>
            </a:br>
            <a:endParaRPr kumimoji="0" lang="en-US" sz="2400" i="0" u="none" strike="noStrike" kern="1200" cap="none" spc="0" normalizeH="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2852"/>
            <a:ext cx="7498080" cy="6105548"/>
          </a:xfrm>
        </p:spPr>
        <p:txBody>
          <a:bodyPr>
            <a:normAutofit/>
          </a:bodyPr>
          <a:lstStyle/>
          <a:p>
            <a:pPr algn="just">
              <a:buNone/>
            </a:pPr>
            <a:r>
              <a:rPr lang="en-US" sz="2400" dirty="0" smtClean="0"/>
              <a:t>	Distribution plot and Scatter plot between actual value and predicted value for test data for Random Forest Regression</a:t>
            </a:r>
          </a:p>
          <a:p>
            <a:pPr algn="just">
              <a:buNone/>
            </a:pPr>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60</a:t>
            </a:fld>
            <a:endParaRPr lang="en-IN"/>
          </a:p>
        </p:txBody>
      </p:sp>
      <p:pic>
        <p:nvPicPr>
          <p:cNvPr id="5" name="Picture 4" descr="Drf-test.png"/>
          <p:cNvPicPr/>
          <p:nvPr/>
        </p:nvPicPr>
        <p:blipFill>
          <a:blip r:embed="rId2"/>
          <a:stretch>
            <a:fillRect/>
          </a:stretch>
        </p:blipFill>
        <p:spPr>
          <a:xfrm>
            <a:off x="1214414" y="1643050"/>
            <a:ext cx="4429156" cy="5000660"/>
          </a:xfrm>
          <a:prstGeom prst="rect">
            <a:avLst/>
          </a:prstGeom>
        </p:spPr>
      </p:pic>
      <p:pic>
        <p:nvPicPr>
          <p:cNvPr id="6" name="Picture 5" descr="Srf-test.png"/>
          <p:cNvPicPr/>
          <p:nvPr/>
        </p:nvPicPr>
        <p:blipFill>
          <a:blip r:embed="rId3"/>
          <a:stretch>
            <a:fillRect/>
          </a:stretch>
        </p:blipFill>
        <p:spPr>
          <a:xfrm>
            <a:off x="5857884" y="1928802"/>
            <a:ext cx="3071834" cy="428628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98080" cy="5962672"/>
          </a:xfrm>
        </p:spPr>
        <p:txBody>
          <a:bodyPr/>
          <a:lstStyle/>
          <a:p>
            <a:pPr algn="just">
              <a:buNone/>
            </a:pPr>
            <a:r>
              <a:rPr lang="en-US" dirty="0" smtClean="0"/>
              <a:t>	</a:t>
            </a:r>
            <a:r>
              <a:rPr lang="en-US" sz="2400" dirty="0" smtClean="0"/>
              <a:t>Now we are too confused to select the best model, which gives the best prediction because we cannot all plot looks very. Now we want a quantitative measure to determine how accurate the model is. In the next section (model evaluation), we do all things for the selection of the best model.</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61</a:t>
            </a:fld>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Model evaluation</a:t>
            </a:r>
            <a:endParaRPr lang="en-US" dirty="0"/>
          </a:p>
        </p:txBody>
      </p:sp>
      <p:sp>
        <p:nvSpPr>
          <p:cNvPr id="3" name="Content Placeholder 2"/>
          <p:cNvSpPr>
            <a:spLocks noGrp="1"/>
          </p:cNvSpPr>
          <p:nvPr>
            <p:ph idx="1"/>
          </p:nvPr>
        </p:nvSpPr>
        <p:spPr/>
        <p:txBody>
          <a:bodyPr/>
          <a:lstStyle/>
          <a:p>
            <a:pPr algn="just">
              <a:buNone/>
            </a:pPr>
            <a:r>
              <a:rPr lang="en-US" sz="2400" dirty="0" smtClean="0"/>
              <a:t>	In this section we will evaluate all the models by using quantitative measure. Now we are going to use two very important measures that are often used in Statistics to determine the accuracy of a model are:</a:t>
            </a:r>
          </a:p>
          <a:p>
            <a:pPr lvl="0" algn="just"/>
            <a:r>
              <a:rPr lang="en-US" sz="2400" dirty="0" smtClean="0"/>
              <a:t>R^2 / R-squared</a:t>
            </a:r>
          </a:p>
          <a:p>
            <a:pPr lvl="0" algn="just"/>
            <a:r>
              <a:rPr lang="en-US" sz="2400" dirty="0" smtClean="0"/>
              <a:t>Root Mean Squared Error (RMSE)</a:t>
            </a:r>
          </a:p>
          <a:p>
            <a:pPr>
              <a:buNone/>
            </a:pPr>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62</a:t>
            </a:fld>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63</a:t>
            </a:fld>
            <a:endParaRPr lang="en-IN"/>
          </a:p>
        </p:txBody>
      </p:sp>
      <p:sp>
        <p:nvSpPr>
          <p:cNvPr id="7" name="Content Placeholder 6"/>
          <p:cNvSpPr>
            <a:spLocks noGrp="1"/>
          </p:cNvSpPr>
          <p:nvPr>
            <p:ph idx="1"/>
          </p:nvPr>
        </p:nvSpPr>
        <p:spPr>
          <a:xfrm>
            <a:off x="1435608" y="142852"/>
            <a:ext cx="7498080" cy="6105548"/>
          </a:xfrm>
        </p:spPr>
        <p:txBody>
          <a:bodyPr/>
          <a:lstStyle/>
          <a:p>
            <a:r>
              <a:rPr lang="en-US" b="1" dirty="0" smtClean="0"/>
              <a:t>General Evaluation:</a:t>
            </a:r>
          </a:p>
          <a:p>
            <a:pPr algn="just">
              <a:buNone/>
            </a:pPr>
            <a:r>
              <a:rPr lang="en-US" sz="2400" dirty="0" smtClean="0"/>
              <a:t>	We have four different models, and we are going to generate R-squared and RMSE values for each model in general way. For determine a good model fit, we will focus on two points-</a:t>
            </a:r>
          </a:p>
          <a:p>
            <a:pPr lvl="0" algn="just">
              <a:buFont typeface="Wingdings" pitchFamily="2" charset="2"/>
              <a:buChar char="Ø"/>
            </a:pPr>
            <a:r>
              <a:rPr lang="en-US" sz="2400" b="1" dirty="0" smtClean="0"/>
              <a:t>The model with the higher R-squared value is a better fit</a:t>
            </a:r>
            <a:r>
              <a:rPr lang="en-US" sz="2400" dirty="0" smtClean="0"/>
              <a:t> for the data.</a:t>
            </a:r>
          </a:p>
          <a:p>
            <a:pPr lvl="0" algn="just">
              <a:buFont typeface="Wingdings" pitchFamily="2" charset="2"/>
              <a:buChar char="Ø"/>
            </a:pPr>
            <a:r>
              <a:rPr lang="en-US" sz="2400" b="1" dirty="0" smtClean="0"/>
              <a:t>The model with the smallest RMSE value is a better fit</a:t>
            </a:r>
            <a:r>
              <a:rPr lang="en-US" sz="2400" dirty="0" smtClean="0"/>
              <a:t> for the data.</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64</a:t>
            </a:fld>
            <a:endParaRPr lang="en-IN"/>
          </a:p>
        </p:txBody>
      </p:sp>
      <p:pic>
        <p:nvPicPr>
          <p:cNvPr id="6" name="Content Placeholder 5" descr="eva- table.png"/>
          <p:cNvPicPr>
            <a:picLocks noGrp="1"/>
          </p:cNvPicPr>
          <p:nvPr>
            <p:ph idx="1"/>
          </p:nvPr>
        </p:nvPicPr>
        <p:blipFill>
          <a:blip r:embed="rId2"/>
          <a:stretch>
            <a:fillRect/>
          </a:stretch>
        </p:blipFill>
        <p:spPr>
          <a:xfrm>
            <a:off x="1285853" y="428604"/>
            <a:ext cx="7500990" cy="5143536"/>
          </a:xfrm>
          <a:prstGeom prst="rect">
            <a:avLst/>
          </a:prstGeom>
        </p:spPr>
      </p:pic>
      <p:sp>
        <p:nvSpPr>
          <p:cNvPr id="10" name="Left Arrow 9"/>
          <p:cNvSpPr/>
          <p:nvPr/>
        </p:nvSpPr>
        <p:spPr>
          <a:xfrm>
            <a:off x="8751091" y="4572008"/>
            <a:ext cx="785818" cy="198880"/>
          </a:xfrm>
          <a:prstGeom prst="leftArrow">
            <a:avLst/>
          </a:prstGeom>
          <a:solidFill>
            <a:schemeClr val="accent3"/>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6600"/>
              </a:solidFill>
            </a:endParaRPr>
          </a:p>
        </p:txBody>
      </p:sp>
      <p:sp>
        <p:nvSpPr>
          <p:cNvPr id="11" name="Left Arrow 10"/>
          <p:cNvSpPr/>
          <p:nvPr/>
        </p:nvSpPr>
        <p:spPr>
          <a:xfrm>
            <a:off x="4929190" y="3714752"/>
            <a:ext cx="714380" cy="142876"/>
          </a:xfrm>
          <a:prstGeom prst="leftArrow">
            <a:avLst/>
          </a:prstGeom>
          <a:solidFill>
            <a:srgbClr val="FF00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65</a:t>
            </a:fld>
            <a:endParaRPr lang="en-IN"/>
          </a:p>
        </p:txBody>
      </p:sp>
      <p:sp>
        <p:nvSpPr>
          <p:cNvPr id="5" name="Title 1"/>
          <p:cNvSpPr>
            <a:spLocks noGrp="1"/>
          </p:cNvSpPr>
          <p:nvPr>
            <p:ph idx="1"/>
          </p:nvPr>
        </p:nvSpPr>
        <p:spPr>
          <a:xfrm>
            <a:off x="1435100" y="214313"/>
            <a:ext cx="7499350" cy="6034087"/>
          </a:xfrm>
        </p:spPr>
        <p:txBody>
          <a:bodyPr>
            <a:normAutofit/>
          </a:bodyPr>
          <a:lstStyle/>
          <a:p>
            <a:pPr algn="just"/>
            <a:r>
              <a:rPr lang="en-US" sz="2400" b="1" dirty="0" smtClean="0"/>
              <a:t>Model Evaluation by using K-fold Cross-Validation:</a:t>
            </a:r>
          </a:p>
          <a:p>
            <a:pPr algn="just">
              <a:buNone/>
            </a:pPr>
            <a:r>
              <a:rPr lang="en-IN" sz="2400" b="1" dirty="0" smtClean="0"/>
              <a:t>	</a:t>
            </a:r>
            <a:r>
              <a:rPr lang="en-US" sz="2400" dirty="0" smtClean="0"/>
              <a:t>Here, we split the data into four equal folds; it may be called 4-fold cross-validation. We use three parts out of four to train the model and use one remaining part for test the model. So, we use each and every fold to test the model and the remaining three parts for training the model. </a:t>
            </a:r>
          </a:p>
          <a:p>
            <a:pPr algn="just">
              <a:buNone/>
            </a:pPr>
            <a:r>
              <a:rPr lang="en-US" sz="2400" dirty="0" smtClean="0"/>
              <a:t>	Therefore we have four R-squared values and four RMSE values for each model. We calculate the mean of both R-squared values and RMSE values for a model. After that, we compare all the scores of the four models and select the best model.</a:t>
            </a:r>
            <a:endParaRPr lang="en-US" sz="2400" b="1" dirty="0" smtClean="0"/>
          </a:p>
          <a:p>
            <a:pPr algn="just">
              <a:buNone/>
            </a:pPr>
            <a:endParaRPr 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66</a:t>
            </a:fld>
            <a:endParaRPr lang="en-IN"/>
          </a:p>
        </p:txBody>
      </p:sp>
      <p:pic>
        <p:nvPicPr>
          <p:cNvPr id="6" name="Content Placeholder 5" descr="4-Fold cross-validation scheme. | Download Scientific Diagram"/>
          <p:cNvPicPr>
            <a:picLocks noGrp="1"/>
          </p:cNvPicPr>
          <p:nvPr>
            <p:ph idx="1"/>
          </p:nvPr>
        </p:nvPicPr>
        <p:blipFill>
          <a:blip r:embed="rId2"/>
          <a:srcRect/>
          <a:stretch>
            <a:fillRect/>
          </a:stretch>
        </p:blipFill>
        <p:spPr bwMode="auto">
          <a:xfrm>
            <a:off x="1435100" y="500042"/>
            <a:ext cx="7499350" cy="5390528"/>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67</a:t>
            </a:fld>
            <a:endParaRPr lang="en-IN"/>
          </a:p>
        </p:txBody>
      </p:sp>
      <p:sp>
        <p:nvSpPr>
          <p:cNvPr id="5" name="Title 1"/>
          <p:cNvSpPr>
            <a:spLocks noGrp="1"/>
          </p:cNvSpPr>
          <p:nvPr>
            <p:ph idx="1"/>
          </p:nvPr>
        </p:nvSpPr>
        <p:spPr>
          <a:xfrm>
            <a:off x="1435100" y="214313"/>
            <a:ext cx="7499350" cy="6034087"/>
          </a:xfrm>
        </p:spPr>
        <p:txBody>
          <a:bodyPr/>
          <a:lstStyle/>
          <a:p>
            <a:r>
              <a:rPr lang="en-IN" dirty="0" smtClean="0"/>
              <a:t>R^2 Score:</a:t>
            </a:r>
          </a:p>
          <a:p>
            <a:pPr>
              <a:buNone/>
            </a:pPr>
            <a:endParaRPr lang="en-US" dirty="0"/>
          </a:p>
        </p:txBody>
      </p:sp>
      <p:pic>
        <p:nvPicPr>
          <p:cNvPr id="7" name="Picture 6" descr="r2.png"/>
          <p:cNvPicPr>
            <a:picLocks noChangeAspect="1"/>
          </p:cNvPicPr>
          <p:nvPr/>
        </p:nvPicPr>
        <p:blipFill>
          <a:blip r:embed="rId2"/>
          <a:stretch>
            <a:fillRect/>
          </a:stretch>
        </p:blipFill>
        <p:spPr>
          <a:xfrm>
            <a:off x="955800" y="1071547"/>
            <a:ext cx="8045355" cy="3996416"/>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fontScale="92500" lnSpcReduction="20000"/>
          </a:bodyPr>
          <a:lstStyle/>
          <a:p>
            <a:r>
              <a:rPr lang="en-IN" dirty="0" smtClean="0"/>
              <a:t>RMSE Values:</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algn="just"/>
            <a:endParaRPr lang="en-US" sz="2600" b="1" dirty="0" smtClean="0"/>
          </a:p>
          <a:p>
            <a:pPr algn="just">
              <a:buNone/>
            </a:pPr>
            <a:r>
              <a:rPr lang="en-US" sz="2600" b="1" dirty="0" smtClean="0"/>
              <a:t>	Inference</a:t>
            </a:r>
            <a:r>
              <a:rPr lang="en-US" sz="2600" dirty="0" smtClean="0"/>
              <a:t>: As we saw both tables show above, we can understand that random forest model has the lowest mean of RMSE value and the highest mean of R-squared score for both training and testing dataset among all four models. </a:t>
            </a:r>
          </a:p>
          <a:p>
            <a:endParaRPr lang="en-IN" dirty="0" smtClean="0"/>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68</a:t>
            </a:fld>
            <a:endParaRPr lang="en-IN"/>
          </a:p>
        </p:txBody>
      </p:sp>
      <p:pic>
        <p:nvPicPr>
          <p:cNvPr id="5" name="Picture 4" descr="rmse.png"/>
          <p:cNvPicPr>
            <a:picLocks noChangeAspect="1"/>
          </p:cNvPicPr>
          <p:nvPr/>
        </p:nvPicPr>
        <p:blipFill>
          <a:blip r:embed="rId2"/>
          <a:stretch>
            <a:fillRect/>
          </a:stretch>
        </p:blipFill>
        <p:spPr>
          <a:xfrm>
            <a:off x="1571604" y="785794"/>
            <a:ext cx="7358114" cy="3500462"/>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 Save Model</a:t>
            </a:r>
            <a:endParaRPr lang="en-US" dirty="0"/>
          </a:p>
        </p:txBody>
      </p:sp>
      <p:sp>
        <p:nvSpPr>
          <p:cNvPr id="3" name="Content Placeholder 2"/>
          <p:cNvSpPr>
            <a:spLocks noGrp="1"/>
          </p:cNvSpPr>
          <p:nvPr>
            <p:ph idx="1"/>
          </p:nvPr>
        </p:nvSpPr>
        <p:spPr/>
        <p:txBody>
          <a:bodyPr/>
          <a:lstStyle/>
          <a:p>
            <a:pPr algn="just">
              <a:buNone/>
            </a:pPr>
            <a:r>
              <a:rPr lang="en-US" sz="2400" dirty="0" smtClean="0"/>
              <a:t>	After all the process given above, we save the model which has the lowest RMSE value and the highest mean of R-squared score. We use this saved model for future uses for the prediction of unknown data by using </a:t>
            </a:r>
            <a:r>
              <a:rPr lang="en-US" sz="2400" dirty="0" err="1" smtClean="0"/>
              <a:t>joblib</a:t>
            </a:r>
            <a:r>
              <a:rPr lang="en-US" sz="2400" dirty="0" smtClean="0"/>
              <a:t> library function of python.</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69</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Datasets:</a:t>
            </a:r>
            <a:endParaRPr lang="en-US" dirty="0"/>
          </a:p>
        </p:txBody>
      </p:sp>
      <p:sp>
        <p:nvSpPr>
          <p:cNvPr id="3" name="Content Placeholder 2"/>
          <p:cNvSpPr>
            <a:spLocks noGrp="1"/>
          </p:cNvSpPr>
          <p:nvPr>
            <p:ph idx="1"/>
          </p:nvPr>
        </p:nvSpPr>
        <p:spPr>
          <a:xfrm>
            <a:off x="1071538" y="1447800"/>
            <a:ext cx="7862150" cy="4800600"/>
          </a:xfrm>
        </p:spPr>
        <p:txBody>
          <a:bodyPr>
            <a:normAutofit/>
          </a:bodyPr>
          <a:lstStyle/>
          <a:p>
            <a:pPr algn="just">
              <a:buNone/>
            </a:pPr>
            <a:r>
              <a:rPr lang="en-US" sz="2400" dirty="0" smtClean="0"/>
              <a:t>	The data used in this project was downloaded from UCI Machine Learning Repository.  It was uploaded donated by Jeffrey C </a:t>
            </a:r>
            <a:r>
              <a:rPr lang="en-US" sz="2400" dirty="0" err="1" smtClean="0"/>
              <a:t>Schlimmer</a:t>
            </a:r>
            <a:r>
              <a:rPr lang="en-US" sz="2400" dirty="0" smtClean="0"/>
              <a:t> in 1987. This is a multivariate dataset. It has 26 attributes and 205 instances.</a:t>
            </a:r>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7</a:t>
            </a:fld>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Result And Discussion</a:t>
            </a:r>
            <a:endParaRPr lang="en-US" dirty="0"/>
          </a:p>
        </p:txBody>
      </p:sp>
      <p:sp>
        <p:nvSpPr>
          <p:cNvPr id="3" name="Content Placeholder 2"/>
          <p:cNvSpPr>
            <a:spLocks noGrp="1"/>
          </p:cNvSpPr>
          <p:nvPr>
            <p:ph idx="1"/>
          </p:nvPr>
        </p:nvSpPr>
        <p:spPr>
          <a:xfrm>
            <a:off x="1000100" y="1447800"/>
            <a:ext cx="7933588" cy="4800600"/>
          </a:xfrm>
        </p:spPr>
        <p:txBody>
          <a:bodyPr>
            <a:normAutofit fontScale="85000" lnSpcReduction="20000"/>
          </a:bodyPr>
          <a:lstStyle/>
          <a:p>
            <a:pPr lvl="0">
              <a:buFont typeface="Wingdings" pitchFamily="2" charset="2"/>
              <a:buChar char="v"/>
            </a:pPr>
            <a:r>
              <a:rPr lang="en-US" sz="2800" dirty="0" smtClean="0"/>
              <a:t>After implementing all the process, we can see that the following feature of the cars act a significant role in estimating the price of the car.</a:t>
            </a:r>
            <a:endParaRPr lang="en-US" sz="2600" dirty="0" smtClean="0"/>
          </a:p>
          <a:p>
            <a:pPr lvl="0"/>
            <a:r>
              <a:rPr lang="en-US" sz="2800" dirty="0" smtClean="0"/>
              <a:t>Length</a:t>
            </a:r>
          </a:p>
          <a:p>
            <a:pPr lvl="0"/>
            <a:r>
              <a:rPr lang="en-US" sz="2800" dirty="0" smtClean="0"/>
              <a:t>Width</a:t>
            </a:r>
          </a:p>
          <a:p>
            <a:pPr lvl="0"/>
            <a:r>
              <a:rPr lang="en-US" sz="2800" dirty="0" smtClean="0"/>
              <a:t>Curb-weight</a:t>
            </a:r>
          </a:p>
          <a:p>
            <a:pPr lvl="0"/>
            <a:r>
              <a:rPr lang="en-US" sz="2800" dirty="0" smtClean="0"/>
              <a:t>Engine-size</a:t>
            </a:r>
          </a:p>
          <a:p>
            <a:pPr lvl="0"/>
            <a:r>
              <a:rPr lang="en-US" sz="2800" dirty="0" smtClean="0"/>
              <a:t>Horsepower</a:t>
            </a:r>
          </a:p>
          <a:p>
            <a:pPr lvl="0"/>
            <a:r>
              <a:rPr lang="en-US" sz="2800" dirty="0" smtClean="0"/>
              <a:t>City-km/L</a:t>
            </a:r>
          </a:p>
          <a:p>
            <a:pPr lvl="0"/>
            <a:r>
              <a:rPr lang="en-US" sz="2800" dirty="0" smtClean="0"/>
              <a:t>Highway-km/L</a:t>
            </a:r>
          </a:p>
          <a:p>
            <a:pPr lvl="0"/>
            <a:r>
              <a:rPr lang="en-US" sz="2800" dirty="0" smtClean="0"/>
              <a:t>Wheel-base</a:t>
            </a:r>
          </a:p>
          <a:p>
            <a:pPr lvl="0"/>
            <a:r>
              <a:rPr lang="en-US" sz="2800" dirty="0" smtClean="0"/>
              <a:t>Bore</a:t>
            </a:r>
          </a:p>
          <a:p>
            <a:pPr lvl="0"/>
            <a:r>
              <a:rPr lang="en-US" sz="2800" dirty="0" smtClean="0"/>
              <a:t>Drive-wheels</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70</a:t>
            </a:fld>
            <a:endParaRPr lang="en-I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algn="just">
              <a:buFont typeface="Wingdings" pitchFamily="2" charset="2"/>
              <a:buChar char="v"/>
            </a:pPr>
            <a:r>
              <a:rPr lang="en-IN" sz="2400" dirty="0" smtClean="0"/>
              <a:t>We </a:t>
            </a:r>
            <a:r>
              <a:rPr lang="en-US" sz="2400" dirty="0" smtClean="0"/>
              <a:t>evaluate all the four models by finding their R-squared score and RMSE values by applying test dataset. We also use K-fold cross-validation for the evaluation process. After that, we discovered that our </a:t>
            </a:r>
            <a:r>
              <a:rPr lang="en-US" sz="2400" b="1" dirty="0" smtClean="0"/>
              <a:t>random forest regression model </a:t>
            </a:r>
            <a:r>
              <a:rPr lang="en-US" sz="2400" dirty="0" smtClean="0"/>
              <a:t>fitted very well and has the </a:t>
            </a:r>
            <a:r>
              <a:rPr lang="en-US" sz="2400" b="1" dirty="0" smtClean="0"/>
              <a:t>lowest RMSE value (3198.41)</a:t>
            </a:r>
            <a:r>
              <a:rPr lang="en-US" sz="2400" dirty="0" smtClean="0"/>
              <a:t> and the highest mean of </a:t>
            </a:r>
            <a:r>
              <a:rPr lang="en-US" sz="2400" b="1" dirty="0" smtClean="0"/>
              <a:t>R-squared score (0.7574)</a:t>
            </a:r>
            <a:r>
              <a:rPr lang="en-US" sz="2400" dirty="0" smtClean="0"/>
              <a:t> among all the models.</a:t>
            </a:r>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71</a:t>
            </a:fld>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The Model With New Dataset</a:t>
            </a:r>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72</a:t>
            </a:fld>
            <a:endParaRPr lang="en-IN"/>
          </a:p>
        </p:txBody>
      </p:sp>
      <p:pic>
        <p:nvPicPr>
          <p:cNvPr id="5" name="Content Placeholder 4" descr="Dbest model.png"/>
          <p:cNvPicPr>
            <a:picLocks noGrp="1"/>
          </p:cNvPicPr>
          <p:nvPr>
            <p:ph idx="1"/>
          </p:nvPr>
        </p:nvPicPr>
        <p:blipFill>
          <a:blip r:embed="rId2"/>
          <a:stretch>
            <a:fillRect/>
          </a:stretch>
        </p:blipFill>
        <p:spPr>
          <a:xfrm>
            <a:off x="1071538" y="1447800"/>
            <a:ext cx="4500594" cy="5053034"/>
          </a:xfrm>
          <a:prstGeom prst="rect">
            <a:avLst/>
          </a:prstGeom>
        </p:spPr>
      </p:pic>
      <p:pic>
        <p:nvPicPr>
          <p:cNvPr id="6" name="Picture 5" descr="sbest model.png"/>
          <p:cNvPicPr/>
          <p:nvPr/>
        </p:nvPicPr>
        <p:blipFill>
          <a:blip r:embed="rId3"/>
          <a:stretch>
            <a:fillRect/>
          </a:stretch>
        </p:blipFill>
        <p:spPr>
          <a:xfrm>
            <a:off x="5572132" y="1428736"/>
            <a:ext cx="3571867" cy="4786346"/>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414" y="214290"/>
            <a:ext cx="7719274" cy="6643710"/>
          </a:xfrm>
        </p:spPr>
        <p:txBody>
          <a:bodyPr/>
          <a:lstStyle/>
          <a:p>
            <a:pPr algn="just">
              <a:buNone/>
            </a:pPr>
            <a:r>
              <a:rPr lang="en-US" sz="2400" dirty="0" smtClean="0"/>
              <a:t>	Scatter plot for the difference between the predicted value and the actual value of a particular car n the model testing:</a:t>
            </a:r>
          </a:p>
          <a:p>
            <a:pPr algn="just">
              <a:buNone/>
            </a:pPr>
            <a:endParaRPr lang="en-IN" sz="2400" dirty="0" smtClean="0"/>
          </a:p>
          <a:p>
            <a:pPr algn="just">
              <a:buNone/>
            </a:pPr>
            <a:endParaRPr lang="en-IN" sz="2400" dirty="0" smtClean="0"/>
          </a:p>
          <a:p>
            <a:pPr algn="just">
              <a:buNone/>
            </a:pPr>
            <a:endParaRPr lang="en-IN" sz="2400" dirty="0" smtClean="0"/>
          </a:p>
          <a:p>
            <a:pPr algn="just">
              <a:buNone/>
            </a:pPr>
            <a:endParaRPr lang="en-IN" sz="2400" dirty="0" smtClean="0"/>
          </a:p>
          <a:p>
            <a:pPr algn="just">
              <a:buNone/>
            </a:pPr>
            <a:endParaRPr lang="en-IN" sz="2400" dirty="0" smtClean="0"/>
          </a:p>
          <a:p>
            <a:pPr algn="just">
              <a:buNone/>
            </a:pPr>
            <a:endParaRPr lang="en-IN" sz="2400" dirty="0" smtClean="0"/>
          </a:p>
          <a:p>
            <a:pPr algn="just">
              <a:buNone/>
            </a:pPr>
            <a:endParaRPr lang="en-IN" sz="2400" dirty="0" smtClean="0"/>
          </a:p>
          <a:p>
            <a:pPr algn="just">
              <a:buNone/>
            </a:pPr>
            <a:endParaRPr lang="en-US" sz="2400" b="1" dirty="0" smtClean="0"/>
          </a:p>
          <a:p>
            <a:pPr algn="just">
              <a:buNone/>
            </a:pPr>
            <a:r>
              <a:rPr lang="en-US" sz="2400" b="1" dirty="0" smtClean="0"/>
              <a:t>R^2  score and RMSE value for test dataset</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73</a:t>
            </a:fld>
            <a:endParaRPr lang="en-IN"/>
          </a:p>
        </p:txBody>
      </p:sp>
      <p:pic>
        <p:nvPicPr>
          <p:cNvPr id="5" name="Picture 4" descr="error.png"/>
          <p:cNvPicPr/>
          <p:nvPr/>
        </p:nvPicPr>
        <p:blipFill>
          <a:blip r:embed="rId2"/>
          <a:stretch>
            <a:fillRect/>
          </a:stretch>
        </p:blipFill>
        <p:spPr>
          <a:xfrm>
            <a:off x="1214414" y="1428737"/>
            <a:ext cx="7286676" cy="3071834"/>
          </a:xfrm>
          <a:prstGeom prst="rect">
            <a:avLst/>
          </a:prstGeom>
        </p:spPr>
      </p:pic>
      <p:pic>
        <p:nvPicPr>
          <p:cNvPr id="6" name="Picture 5" descr="res.png"/>
          <p:cNvPicPr>
            <a:picLocks noChangeAspect="1"/>
          </p:cNvPicPr>
          <p:nvPr/>
        </p:nvPicPr>
        <p:blipFill>
          <a:blip r:embed="rId3"/>
          <a:stretch>
            <a:fillRect/>
          </a:stretch>
        </p:blipFill>
        <p:spPr>
          <a:xfrm>
            <a:off x="3214678" y="5429264"/>
            <a:ext cx="3430387" cy="1181578"/>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marL="365760" lvl="1" indent="-283464" algn="just">
              <a:spcBef>
                <a:spcPts val="600"/>
              </a:spcBef>
              <a:buSzPct val="80000"/>
              <a:buFont typeface="Wingdings 2"/>
              <a:buChar char=""/>
            </a:pPr>
            <a:r>
              <a:rPr lang="en-US" sz="2400" b="1" dirty="0" smtClean="0"/>
              <a:t>Discussion On Result</a:t>
            </a:r>
          </a:p>
          <a:p>
            <a:pPr marL="365760" lvl="1" indent="-283464" algn="just">
              <a:spcBef>
                <a:spcPts val="600"/>
              </a:spcBef>
              <a:buSzPct val="80000"/>
              <a:buNone/>
            </a:pPr>
            <a:r>
              <a:rPr lang="en-US" dirty="0" smtClean="0"/>
              <a:t>	</a:t>
            </a:r>
            <a:r>
              <a:rPr lang="en-US" sz="2400" dirty="0" smtClean="0"/>
              <a:t>After applying the test data and analyzing the above figure, we can conclude the following results-</a:t>
            </a:r>
          </a:p>
          <a:p>
            <a:pPr marL="539496" lvl="1" indent="-457200" algn="just">
              <a:spcBef>
                <a:spcPts val="600"/>
              </a:spcBef>
              <a:buSzPct val="80000"/>
              <a:buFont typeface="+mj-lt"/>
              <a:buAutoNum type="alphaUcPeriod"/>
            </a:pPr>
            <a:r>
              <a:rPr lang="en-US" sz="2400" dirty="0" smtClean="0"/>
              <a:t>As we can see in the distribution plot, the fitted values are very close enough to the actual values</a:t>
            </a:r>
          </a:p>
          <a:p>
            <a:pPr marL="539496" lvl="1" indent="-457200" algn="just">
              <a:spcBef>
                <a:spcPts val="600"/>
              </a:spcBef>
              <a:buSzPct val="80000"/>
              <a:buFont typeface="+mj-lt"/>
              <a:buAutoNum type="alphaUcPeriod"/>
            </a:pPr>
            <a:r>
              <a:rPr lang="en-US" sz="2400" dirty="0" smtClean="0"/>
              <a:t>In the scatter plot shown above, we observed that the most of the values (or dots) are either lying on the straight line or too close to it, too few of them are at a very short distance from the line.</a:t>
            </a:r>
          </a:p>
          <a:p>
            <a:pPr marL="539496" lvl="1" indent="-457200" algn="just">
              <a:spcBef>
                <a:spcPts val="600"/>
              </a:spcBef>
              <a:buSzPct val="80000"/>
              <a:buFont typeface="+mj-lt"/>
              <a:buAutoNum type="alphaUcPeriod"/>
            </a:pPr>
            <a:r>
              <a:rPr lang="en-US" sz="2400" dirty="0" smtClean="0"/>
              <a:t>After analyzing the scatter plot between the price and error of prediction, we observed that most of the values (or dots) is very close enough to the zero on the y-axis. Maximum dots show the error between -2000 to 2000 in price. Too few of them have error out of the range -2000 to 2000.</a:t>
            </a:r>
          </a:p>
          <a:p>
            <a:pPr marL="539496" lvl="1" indent="-457200">
              <a:spcBef>
                <a:spcPts val="600"/>
              </a:spcBef>
              <a:buSzPct val="80000"/>
              <a:buFont typeface="+mj-lt"/>
              <a:buAutoNum type="alphaUcPeriod"/>
            </a:pPr>
            <a:endParaRPr lang="en-US" sz="2400" dirty="0" smtClean="0"/>
          </a:p>
          <a:p>
            <a:pPr marL="365760" lvl="1" indent="-283464">
              <a:spcBef>
                <a:spcPts val="600"/>
              </a:spcBef>
              <a:buSzPct val="80000"/>
              <a:buFont typeface="Wingdings 2"/>
              <a:buChar char=""/>
            </a:pPr>
            <a:endParaRPr lang="en-US" dirty="0" smtClean="0"/>
          </a:p>
          <a:p>
            <a:pPr marL="365760" lvl="1" indent="-283464">
              <a:spcBef>
                <a:spcPts val="600"/>
              </a:spcBef>
              <a:buSzPct val="80000"/>
              <a:buFont typeface="Wingdings 2"/>
              <a:buChar char=""/>
            </a:pPr>
            <a:endParaRPr lang="en-US" dirty="0" smtClean="0"/>
          </a:p>
        </p:txBody>
      </p:sp>
      <p:sp>
        <p:nvSpPr>
          <p:cNvPr id="4" name="Slide Number Placeholder 3"/>
          <p:cNvSpPr>
            <a:spLocks noGrp="1"/>
          </p:cNvSpPr>
          <p:nvPr>
            <p:ph type="sldNum" sz="quarter" idx="12"/>
          </p:nvPr>
        </p:nvSpPr>
        <p:spPr/>
        <p:txBody>
          <a:bodyPr/>
          <a:lstStyle/>
          <a:p>
            <a:fld id="{36BA4E21-48E5-4BA3-9A00-5D85E60D8824}" type="slidenum">
              <a:rPr lang="en-IN" smtClean="0"/>
              <a:pPr/>
              <a:t>74</a:t>
            </a:fld>
            <a:endParaRPr lang="en-I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414" y="428604"/>
            <a:ext cx="7719274" cy="5819796"/>
          </a:xfrm>
        </p:spPr>
        <p:txBody>
          <a:bodyPr>
            <a:normAutofit/>
          </a:bodyPr>
          <a:lstStyle/>
          <a:p>
            <a:pPr marL="596646" lvl="0" indent="-514350">
              <a:buNone/>
            </a:pPr>
            <a:r>
              <a:rPr lang="en-IN" sz="2400" dirty="0" smtClean="0">
                <a:solidFill>
                  <a:srgbClr val="00B0F0"/>
                </a:solidFill>
              </a:rPr>
              <a:t>D.    </a:t>
            </a:r>
            <a:r>
              <a:rPr lang="en-US" sz="2400" dirty="0" smtClean="0"/>
              <a:t>This model has an R-squared score is 0.8969, and RMSE value is 2573.0688. It is perfect for a good model.</a:t>
            </a:r>
          </a:p>
          <a:p>
            <a:pPr marL="596646" indent="-514350">
              <a:buNone/>
            </a:pPr>
            <a:endParaRPr lang="en-IN" sz="2400" dirty="0" smtClean="0">
              <a:solidFill>
                <a:srgbClr val="00B0F0"/>
              </a:solidFill>
            </a:endParaRPr>
          </a:p>
          <a:p>
            <a:pPr marL="596646" indent="-514350" algn="just">
              <a:buNone/>
            </a:pPr>
            <a:r>
              <a:rPr lang="en-US" sz="2400" dirty="0" smtClean="0"/>
              <a:t>	After observing the above results, we can say that our model works efficiently and predict the price nearly equal to the actual price of most of the cars.</a:t>
            </a:r>
          </a:p>
          <a:p>
            <a:pPr marL="596646" indent="-514350">
              <a:buNone/>
            </a:pPr>
            <a:endParaRPr lang="en-US" sz="2400" dirty="0">
              <a:solidFill>
                <a:srgbClr val="00B0F0"/>
              </a:solidFill>
            </a:endParaRPr>
          </a:p>
        </p:txBody>
      </p:sp>
      <p:sp>
        <p:nvSpPr>
          <p:cNvPr id="4" name="Slide Number Placeholder 3"/>
          <p:cNvSpPr>
            <a:spLocks noGrp="1"/>
          </p:cNvSpPr>
          <p:nvPr>
            <p:ph type="sldNum" sz="quarter" idx="12"/>
          </p:nvPr>
        </p:nvSpPr>
        <p:spPr/>
        <p:txBody>
          <a:bodyPr/>
          <a:lstStyle/>
          <a:p>
            <a:fld id="{36BA4E21-48E5-4BA3-9A00-5D85E60D8824}" type="slidenum">
              <a:rPr lang="en-IN" smtClean="0"/>
              <a:pPr/>
              <a:t>75</a:t>
            </a:fld>
            <a:endParaRPr lang="en-I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US" b="1" dirty="0"/>
          </a:p>
        </p:txBody>
      </p:sp>
      <p:sp>
        <p:nvSpPr>
          <p:cNvPr id="3" name="Content Placeholder 2"/>
          <p:cNvSpPr>
            <a:spLocks noGrp="1"/>
          </p:cNvSpPr>
          <p:nvPr>
            <p:ph idx="1"/>
          </p:nvPr>
        </p:nvSpPr>
        <p:spPr>
          <a:xfrm>
            <a:off x="1142976" y="1142984"/>
            <a:ext cx="7790712" cy="5105416"/>
          </a:xfrm>
        </p:spPr>
        <p:txBody>
          <a:bodyPr>
            <a:noAutofit/>
          </a:bodyPr>
          <a:lstStyle/>
          <a:p>
            <a:pPr algn="just">
              <a:buNone/>
            </a:pPr>
            <a:r>
              <a:rPr lang="en-US" sz="2400" dirty="0" smtClean="0"/>
              <a:t>	In this project, I tried to analysis of all features of the car and try to find important feature  that act a significant role in the prediction of the price of the car and build a model by using data science process. This model can predict the price of cars based on its features or attributes. In the process of building the model, at the first stage, we collect the data, cleaned the data and preprocessed. With the help of the exploratory data analysis and the data visualizations, we explored the data deeply and uncovered the hidden pattern in the data. We find a meaningful relationship between features.</a:t>
            </a:r>
          </a:p>
          <a:p>
            <a:pPr algn="just">
              <a:buNone/>
            </a:pPr>
            <a:r>
              <a:rPr lang="en-US" sz="2400" dirty="0" smtClean="0"/>
              <a:t>	This model works efficiently for a given data. This model can be used for business purpose. It will give benefit to both buyer and seller, and save money and time of the user.</a:t>
            </a:r>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76</a:t>
            </a:fld>
            <a:endParaRPr lang="en-I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Limitations of the study and suggestions for the future works </a:t>
            </a:r>
            <a:endParaRPr lang="en-US" b="1" dirty="0"/>
          </a:p>
        </p:txBody>
      </p:sp>
      <p:sp>
        <p:nvSpPr>
          <p:cNvPr id="3" name="Content Placeholder 2"/>
          <p:cNvSpPr>
            <a:spLocks noGrp="1"/>
          </p:cNvSpPr>
          <p:nvPr>
            <p:ph idx="1"/>
          </p:nvPr>
        </p:nvSpPr>
        <p:spPr>
          <a:xfrm>
            <a:off x="1435608" y="2000240"/>
            <a:ext cx="7498080" cy="4248160"/>
          </a:xfrm>
        </p:spPr>
        <p:txBody>
          <a:bodyPr>
            <a:normAutofit/>
          </a:bodyPr>
          <a:lstStyle/>
          <a:p>
            <a:pPr algn="just">
              <a:buNone/>
            </a:pPr>
            <a:r>
              <a:rPr lang="en-US" sz="2400" dirty="0" smtClean="0"/>
              <a:t>	The main limitation of this project is the low number of data that have been used. We use only 205 data. Gathering more data can yield more robust predictions. As a suggestion for future work, we intend to use more advanced techniques like artificial neural networks, fuzzy logic and genetic algorithms to predict car prices.</a:t>
            </a:r>
            <a:r>
              <a:rPr lang="en-US" sz="2400" b="1" dirty="0" smtClean="0"/>
              <a:t> </a:t>
            </a:r>
            <a:r>
              <a:rPr lang="en-US" sz="2400" dirty="0" smtClean="0"/>
              <a:t>We can add some other advance features and techniques like CNN and computer vision to predict the price of automobiles other than cars and so on. </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77</a:t>
            </a:fld>
            <a:endParaRPr lang="en-I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82594"/>
          </a:xfrm>
        </p:spPr>
        <p:txBody>
          <a:bodyPr>
            <a:normAutofit fontScale="90000"/>
          </a:bodyPr>
          <a:lstStyle/>
          <a:p>
            <a:r>
              <a:rPr lang="en-IN" b="1" dirty="0" smtClean="0"/>
              <a:t>References:</a:t>
            </a:r>
            <a:endParaRPr lang="en-IN" dirty="0"/>
          </a:p>
        </p:txBody>
      </p:sp>
      <p:sp>
        <p:nvSpPr>
          <p:cNvPr id="3" name="Content Placeholder 2"/>
          <p:cNvSpPr>
            <a:spLocks noGrp="1"/>
          </p:cNvSpPr>
          <p:nvPr>
            <p:ph idx="1"/>
          </p:nvPr>
        </p:nvSpPr>
        <p:spPr>
          <a:xfrm>
            <a:off x="1435608" y="857232"/>
            <a:ext cx="7498080" cy="5391168"/>
          </a:xfrm>
        </p:spPr>
        <p:txBody>
          <a:bodyPr>
            <a:noAutofit/>
          </a:bodyPr>
          <a:lstStyle/>
          <a:p>
            <a:pPr lvl="0" algn="just" hangingPunct="0"/>
            <a:r>
              <a:rPr lang="en-US" sz="2000" dirty="0" smtClean="0"/>
              <a:t>Gareth, J., Daniela, W., Trevor, H., &amp; </a:t>
            </a:r>
            <a:r>
              <a:rPr lang="en-US" sz="2000" dirty="0" err="1" smtClean="0"/>
              <a:t>Tibshirani</a:t>
            </a:r>
            <a:r>
              <a:rPr lang="en-US" sz="2000" dirty="0" smtClean="0"/>
              <a:t>, R. (2013). An Introduction to Statistical </a:t>
            </a:r>
          </a:p>
          <a:p>
            <a:pPr lvl="0" algn="just" hangingPunct="0"/>
            <a:r>
              <a:rPr lang="en-US" sz="2000" dirty="0" err="1" smtClean="0"/>
              <a:t>Gongqi</a:t>
            </a:r>
            <a:r>
              <a:rPr lang="en-US" sz="2000" dirty="0" smtClean="0"/>
              <a:t>, S., </a:t>
            </a:r>
            <a:r>
              <a:rPr lang="en-US" sz="2000" dirty="0" err="1" smtClean="0"/>
              <a:t>Yansong</a:t>
            </a:r>
            <a:r>
              <a:rPr lang="en-US" sz="2000" dirty="0" smtClean="0"/>
              <a:t>, W., &amp; </a:t>
            </a:r>
            <a:r>
              <a:rPr lang="en-US" sz="2000" dirty="0" err="1" smtClean="0"/>
              <a:t>Qiang</a:t>
            </a:r>
            <a:r>
              <a:rPr lang="en-US" sz="2000" dirty="0" smtClean="0"/>
              <a:t>, Z. (2011, January). New Model for Residual Value Prediction of the Used Car Based on BP Neural Network and Nonlinear Curve Fit. In </a:t>
            </a:r>
            <a:r>
              <a:rPr lang="en-US" sz="2000" i="1" dirty="0" smtClean="0"/>
              <a:t>Measuring Technology and </a:t>
            </a:r>
            <a:r>
              <a:rPr lang="en-US" sz="2000" i="1" dirty="0" err="1" smtClean="0"/>
              <a:t>Mechatronics</a:t>
            </a:r>
            <a:r>
              <a:rPr lang="en-US" sz="2000" i="1" dirty="0" smtClean="0"/>
              <a:t> Automation (ICMTMA), 2011 Third International Conference on </a:t>
            </a:r>
            <a:r>
              <a:rPr lang="en-US" sz="2000" dirty="0" smtClean="0"/>
              <a:t>(Vol. 2, pp. 682-685). IEEE.</a:t>
            </a:r>
          </a:p>
          <a:p>
            <a:pPr lvl="0" algn="just" hangingPunct="0"/>
            <a:r>
              <a:rPr lang="en-US" sz="2000" dirty="0" err="1" smtClean="0"/>
              <a:t>Pudaruth</a:t>
            </a:r>
            <a:r>
              <a:rPr lang="en-US" sz="2000" dirty="0" smtClean="0"/>
              <a:t>, S. (2014). Predicting the price of used cars using machine learning techniques. </a:t>
            </a:r>
            <a:r>
              <a:rPr lang="en-US" sz="2000" i="1" dirty="0" smtClean="0"/>
              <a:t>Int. J. Inf.</a:t>
            </a:r>
            <a:r>
              <a:rPr lang="en-US" sz="2000" dirty="0" smtClean="0"/>
              <a:t> </a:t>
            </a:r>
            <a:r>
              <a:rPr lang="en-US" sz="2000" i="1" dirty="0" err="1" smtClean="0"/>
              <a:t>Comput</a:t>
            </a:r>
            <a:r>
              <a:rPr lang="en-US" sz="2000" i="1" dirty="0" smtClean="0"/>
              <a:t>. </a:t>
            </a:r>
            <a:r>
              <a:rPr lang="en-US" sz="2000" i="1" dirty="0" err="1" smtClean="0"/>
              <a:t>Technol</a:t>
            </a:r>
            <a:r>
              <a:rPr lang="en-US" sz="2000" dirty="0" smtClean="0"/>
              <a:t>, </a:t>
            </a:r>
            <a:r>
              <a:rPr lang="en-US" sz="2000" i="1" dirty="0" smtClean="0"/>
              <a:t>4</a:t>
            </a:r>
            <a:r>
              <a:rPr lang="en-US" sz="2000" dirty="0" smtClean="0"/>
              <a:t>(7), 753-764.</a:t>
            </a:r>
          </a:p>
          <a:p>
            <a:pPr lvl="0" algn="just" hangingPunct="0"/>
            <a:r>
              <a:rPr lang="en-US" sz="2000" dirty="0" err="1" smtClean="0"/>
              <a:t>Noor</a:t>
            </a:r>
            <a:r>
              <a:rPr lang="en-US" sz="2000" dirty="0" smtClean="0"/>
              <a:t>, K., &amp; Jan, S. (2017). Vehicle Price Prediction System using Machine Learning </a:t>
            </a:r>
            <a:r>
              <a:rPr lang="en-US" sz="2000" dirty="0" err="1" smtClean="0"/>
              <a:t>Techniques.</a:t>
            </a:r>
            <a:r>
              <a:rPr lang="en-US" sz="2000" i="1" dirty="0" err="1" smtClean="0"/>
              <a:t>International</a:t>
            </a:r>
            <a:r>
              <a:rPr lang="en-US" sz="2000" i="1" dirty="0" smtClean="0"/>
              <a:t> Journal of Computer Applications</a:t>
            </a:r>
            <a:r>
              <a:rPr lang="en-US" sz="2000" dirty="0" smtClean="0"/>
              <a:t>, </a:t>
            </a:r>
            <a:r>
              <a:rPr lang="en-US" sz="2000" i="1" dirty="0" smtClean="0"/>
              <a:t>167</a:t>
            </a:r>
            <a:r>
              <a:rPr lang="en-US" sz="2000" dirty="0" smtClean="0"/>
              <a:t>(9), 27-31.</a:t>
            </a:r>
          </a:p>
          <a:p>
            <a:pPr lvl="0" algn="just" hangingPunct="0"/>
            <a:r>
              <a:rPr lang="en-US" sz="2000" dirty="0" err="1" smtClean="0"/>
              <a:t>Weka</a:t>
            </a:r>
            <a:r>
              <a:rPr lang="en-US" sz="2000" dirty="0" smtClean="0"/>
              <a:t> 3 - Data Mining with Open Source Machine Learning Software in Java. (</a:t>
            </a:r>
            <a:r>
              <a:rPr lang="en-US" sz="2000" dirty="0" err="1" smtClean="0"/>
              <a:t>n.d</a:t>
            </a:r>
            <a:r>
              <a:rPr lang="en-US" sz="2000" dirty="0" smtClean="0"/>
              <a:t>.), Retrieved </a:t>
            </a:r>
            <a:r>
              <a:rPr lang="en-US" sz="2000" dirty="0" err="1" smtClean="0"/>
              <a:t>from:</a:t>
            </a:r>
            <a:r>
              <a:rPr lang="en-US" sz="2000" u="sng" dirty="0" err="1" smtClean="0"/>
              <a:t>https</a:t>
            </a:r>
            <a:r>
              <a:rPr lang="en-US" sz="2000" u="sng" dirty="0" smtClean="0"/>
              <a:t>://</a:t>
            </a:r>
            <a:r>
              <a:rPr lang="en-US" sz="2000" u="sng" dirty="0" err="1" smtClean="0"/>
              <a:t>www.cs.waikato.ac.nz</a:t>
            </a:r>
            <a:r>
              <a:rPr lang="en-US" sz="2000" u="sng" dirty="0" smtClean="0"/>
              <a:t>/ml/</a:t>
            </a:r>
            <a:r>
              <a:rPr lang="en-US" sz="2000" u="sng" dirty="0" err="1" smtClean="0"/>
              <a:t>weka</a:t>
            </a:r>
            <a:r>
              <a:rPr lang="en-US" sz="2000" u="sng" dirty="0" smtClean="0"/>
              <a:t>/</a:t>
            </a:r>
            <a:r>
              <a:rPr lang="en-US" sz="2000" dirty="0" smtClean="0"/>
              <a:t>. [August 04, 2018].</a:t>
            </a:r>
          </a:p>
          <a:p>
            <a:pPr lvl="0" algn="just" hangingPunct="0"/>
            <a:r>
              <a:rPr lang="en-US" sz="2000" dirty="0" smtClean="0"/>
              <a:t>Ho, T. K. (1995, August). Random decision forests. In </a:t>
            </a:r>
            <a:r>
              <a:rPr lang="en-US" sz="2000" i="1" dirty="0" smtClean="0"/>
              <a:t>Document analysis and recognition, 1995.proceedings of the third international conference on </a:t>
            </a:r>
            <a:r>
              <a:rPr lang="en-US" sz="2000" dirty="0" smtClean="0"/>
              <a:t>(Vol. 1, pp. 278-282). IEEE.</a:t>
            </a:r>
          </a:p>
          <a:p>
            <a:endParaRPr lang="en-US" sz="1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78</a:t>
            </a:fld>
            <a:endParaRPr lang="en-I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79</a:t>
            </a:fld>
            <a:endParaRPr lang="en-IN"/>
          </a:p>
        </p:txBody>
      </p:sp>
      <p:sp>
        <p:nvSpPr>
          <p:cNvPr id="5" name="Title 1"/>
          <p:cNvSpPr>
            <a:spLocks noGrp="1"/>
          </p:cNvSpPr>
          <p:nvPr>
            <p:ph idx="1"/>
          </p:nvPr>
        </p:nvSpPr>
        <p:spPr>
          <a:xfrm>
            <a:off x="1435100" y="142875"/>
            <a:ext cx="7499350" cy="6105525"/>
          </a:xfrm>
        </p:spPr>
        <p:txBody>
          <a:bodyPr>
            <a:normAutofit/>
          </a:bodyPr>
          <a:lstStyle/>
          <a:p>
            <a:pPr lvl="0" algn="just" hangingPunct="0"/>
            <a:r>
              <a:rPr lang="en-US" sz="2400" dirty="0" smtClean="0"/>
              <a:t>https://gallery.azure.ai/Experiment/Automobile-price-prediction-256</a:t>
            </a:r>
          </a:p>
          <a:p>
            <a:pPr lvl="0" algn="just" hangingPunct="0"/>
            <a:r>
              <a:rPr lang="en-US" sz="2400" dirty="0" smtClean="0"/>
              <a:t>https://towardsdatascience.com/build-develop-and-deploy-a-machine-learning-model-to-predict-cars-price-using-gradient-boosting-2d4d78fddf09</a:t>
            </a:r>
          </a:p>
          <a:p>
            <a:pPr lvl="0" algn="just" hangingPunct="0"/>
            <a:r>
              <a:rPr lang="en-US" sz="2400" dirty="0" smtClean="0"/>
              <a:t>https://en.wikipedia.org/wiki/Data_analysis</a:t>
            </a:r>
          </a:p>
          <a:p>
            <a:pPr lvl="0" algn="just" hangingPunct="0"/>
            <a:r>
              <a:rPr lang="en-US" sz="2400" dirty="0" smtClean="0"/>
              <a:t>https://machinelearningmastery.com/k-fold-cross-</a:t>
            </a:r>
            <a:r>
              <a:rPr lang="en-US" sz="2400" u="sng" dirty="0" smtClean="0">
                <a:hlinkClick r:id="rId2"/>
              </a:rPr>
              <a:t>validation/#:~:text=Cross%2Dvalidation%20is%20a%20resampling,k%2Dfold%20cross%2Dvalidation.</a:t>
            </a:r>
            <a:endParaRPr lang="en-US" sz="2400" dirty="0" smtClean="0"/>
          </a:p>
          <a:p>
            <a:pPr lvl="0" algn="just" hangingPunct="0"/>
            <a:r>
              <a:rPr lang="en-US" sz="2400" u="sng" dirty="0" smtClean="0">
                <a:hlinkClick r:id="rId3"/>
              </a:rPr>
              <a:t>https://www.saedsayad.com/decision_tree_reg.htm</a:t>
            </a:r>
            <a:endParaRPr lang="en-US" sz="2400" dirty="0" smtClean="0"/>
          </a:p>
          <a:p>
            <a:pPr lvl="0" algn="just" hangingPunct="0"/>
            <a:r>
              <a:rPr lang="en-US" sz="2400" u="sng" dirty="0" smtClean="0">
                <a:hlinkClick r:id="rId4"/>
              </a:rPr>
              <a:t>https://www.geeksforgeeks.org/random-forest-regression-in-python/</a:t>
            </a:r>
            <a:endParaRPr lang="en-US" sz="2400" dirty="0" smtClean="0"/>
          </a:p>
          <a:p>
            <a:pPr lvl="0" algn="just" hangingPunct="0"/>
            <a:r>
              <a:rPr lang="en-US" sz="2400" u="sng" dirty="0" smtClean="0">
                <a:hlinkClick r:id="rId4"/>
              </a:rPr>
              <a:t>https://www.geeksforgeeks.org/random-forest-regression-in-python/</a:t>
            </a:r>
            <a:endParaRPr lang="en-US" sz="24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6BA4E21-48E5-4BA3-9A00-5D85E60D8824}" type="slidenum">
              <a:rPr lang="en-IN" smtClean="0"/>
              <a:pPr/>
              <a:t>8</a:t>
            </a:fld>
            <a:endParaRPr lang="en-IN"/>
          </a:p>
        </p:txBody>
      </p:sp>
      <p:pic>
        <p:nvPicPr>
          <p:cNvPr id="4" name="Picture 3" descr="2020-06-21 (1).png"/>
          <p:cNvPicPr/>
          <p:nvPr/>
        </p:nvPicPr>
        <p:blipFill>
          <a:blip r:embed="rId2"/>
          <a:stretch>
            <a:fillRect/>
          </a:stretch>
        </p:blipFill>
        <p:spPr>
          <a:xfrm>
            <a:off x="928662" y="571480"/>
            <a:ext cx="8072493" cy="6143668"/>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5297820"/>
          </a:xfrm>
        </p:spPr>
        <p:txBody>
          <a:bodyPr/>
          <a:lstStyle/>
          <a:p>
            <a:r>
              <a:rPr lang="en-IN" dirty="0" smtClean="0"/>
              <a:t>		</a:t>
            </a:r>
            <a:r>
              <a:rPr lang="en-IN" sz="5400" dirty="0" smtClean="0"/>
              <a:t>Thank You</a:t>
            </a:r>
            <a:endParaRPr lang="en-US" sz="5400" dirty="0"/>
          </a:p>
        </p:txBody>
      </p:sp>
      <p:sp>
        <p:nvSpPr>
          <p:cNvPr id="3" name="Slide Number Placeholder 2"/>
          <p:cNvSpPr>
            <a:spLocks noGrp="1"/>
          </p:cNvSpPr>
          <p:nvPr>
            <p:ph type="sldNum" sz="quarter" idx="12"/>
          </p:nvPr>
        </p:nvSpPr>
        <p:spPr/>
        <p:txBody>
          <a:bodyPr/>
          <a:lstStyle/>
          <a:p>
            <a:fld id="{36BA4E21-48E5-4BA3-9A00-5D85E60D8824}" type="slidenum">
              <a:rPr lang="en-IN" smtClean="0"/>
              <a:pPr/>
              <a:t>80</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Science Methodology</a:t>
            </a:r>
            <a:endParaRPr lang="en-IN" dirty="0"/>
          </a:p>
        </p:txBody>
      </p:sp>
      <p:sp>
        <p:nvSpPr>
          <p:cNvPr id="3" name="Content Placeholder 2"/>
          <p:cNvSpPr>
            <a:spLocks noGrp="1"/>
          </p:cNvSpPr>
          <p:nvPr>
            <p:ph idx="1"/>
          </p:nvPr>
        </p:nvSpPr>
        <p:spPr>
          <a:xfrm>
            <a:off x="1071538" y="1447800"/>
            <a:ext cx="7862150" cy="4800600"/>
          </a:xfrm>
        </p:spPr>
        <p:txBody>
          <a:bodyPr>
            <a:normAutofit fontScale="92500" lnSpcReduction="20000"/>
          </a:bodyPr>
          <a:lstStyle/>
          <a:p>
            <a:pPr algn="just">
              <a:buNone/>
            </a:pPr>
            <a:r>
              <a:rPr lang="en-US" sz="2600" dirty="0" smtClean="0">
                <a:cs typeface="Calibri" pitchFamily="34" charset="0"/>
              </a:rPr>
              <a:t>	Data Science Methodology indicates the routine for finding solutions to a specific problem from data. The aim of this methodology to answer the following 10 questions in this prescribed sequence:</a:t>
            </a:r>
          </a:p>
          <a:p>
            <a:pPr algn="just">
              <a:buNone/>
            </a:pPr>
            <a:endParaRPr lang="en-US" sz="2600" dirty="0" smtClean="0">
              <a:latin typeface="+mj-lt"/>
              <a:cs typeface="Calibri" pitchFamily="34" charset="0"/>
            </a:endParaRPr>
          </a:p>
          <a:p>
            <a:pPr marL="539496" lvl="0" indent="-457200" algn="just">
              <a:buFont typeface="Wingdings" pitchFamily="2" charset="2"/>
              <a:buChar char="Ø"/>
            </a:pPr>
            <a:r>
              <a:rPr lang="en-US" sz="2600" dirty="0" smtClean="0"/>
              <a:t>What is the problem that you are trying to solve?</a:t>
            </a:r>
          </a:p>
          <a:p>
            <a:pPr marL="539496" lvl="0" indent="-457200" algn="just">
              <a:buFont typeface="Wingdings" pitchFamily="2" charset="2"/>
              <a:buChar char="Ø"/>
            </a:pPr>
            <a:r>
              <a:rPr lang="en-US" sz="2600" dirty="0" smtClean="0"/>
              <a:t>How can you use data to answer the question?</a:t>
            </a:r>
          </a:p>
          <a:p>
            <a:pPr marL="539496" lvl="0" indent="-457200" algn="just">
              <a:buFont typeface="Wingdings" pitchFamily="2" charset="2"/>
              <a:buChar char="Ø"/>
            </a:pPr>
            <a:r>
              <a:rPr lang="en-US" sz="2600" dirty="0" smtClean="0"/>
              <a:t>What data do you need to answer the question?</a:t>
            </a:r>
          </a:p>
          <a:p>
            <a:pPr marL="539496" lvl="0" indent="-457200" algn="just">
              <a:buFont typeface="Wingdings" pitchFamily="2" charset="2"/>
              <a:buChar char="Ø"/>
            </a:pPr>
            <a:r>
              <a:rPr lang="en-US" sz="2600" dirty="0" smtClean="0"/>
              <a:t>Where is the data coming from (identify all sources) and how will you get it?</a:t>
            </a:r>
          </a:p>
          <a:p>
            <a:pPr marL="539496" lvl="0" indent="-457200" algn="just">
              <a:buFont typeface="Wingdings" pitchFamily="2" charset="2"/>
              <a:buChar char="Ø"/>
            </a:pPr>
            <a:r>
              <a:rPr lang="en-US" sz="2600" dirty="0" smtClean="0"/>
              <a:t>Is the data that you collected representative of the problem to be solved?</a:t>
            </a:r>
          </a:p>
          <a:p>
            <a:pPr marL="539496" lvl="0" indent="-457200" algn="just">
              <a:buFont typeface="Wingdings" pitchFamily="2" charset="2"/>
              <a:buChar char="Ø"/>
            </a:pPr>
            <a:r>
              <a:rPr lang="en-US" sz="2600" dirty="0" smtClean="0"/>
              <a:t>What additional work is required to manipulate and work with the data?</a:t>
            </a:r>
          </a:p>
          <a:p>
            <a:pPr marL="539496" indent="-457200">
              <a:buFont typeface="+mj-lt"/>
              <a:buAutoNum type="arabicPeriod"/>
            </a:pPr>
            <a:endParaRPr lang="en-US" sz="2400"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36BA4E21-48E5-4BA3-9A00-5D85E60D8824}" type="slidenum">
              <a:rPr lang="en-IN" smtClean="0"/>
              <a:pPr/>
              <a:t>9</a:t>
            </a:fld>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4111</TotalTime>
  <Words>1111</Words>
  <Application>Microsoft Office PowerPoint</Application>
  <PresentationFormat>On-screen Show (4:3)</PresentationFormat>
  <Paragraphs>332</Paragraphs>
  <Slides>80</Slides>
  <Notes>2</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Solstice</vt:lpstr>
      <vt:lpstr>Slide 1</vt:lpstr>
      <vt:lpstr>Introduction</vt:lpstr>
      <vt:lpstr>Slide 3</vt:lpstr>
      <vt:lpstr>Problem Statements:</vt:lpstr>
      <vt:lpstr>Our Objectives:</vt:lpstr>
      <vt:lpstr>  </vt:lpstr>
      <vt:lpstr>Description of Datasets:</vt:lpstr>
      <vt:lpstr>Slide 8</vt:lpstr>
      <vt:lpstr>Data Science Methodology</vt:lpstr>
      <vt:lpstr>Slide 10</vt:lpstr>
      <vt:lpstr>we explained all the working process in data science methodology through the following building block-</vt:lpstr>
      <vt:lpstr>Machine Learning:</vt:lpstr>
      <vt:lpstr>Machine Learning Life Cycle</vt:lpstr>
      <vt:lpstr>Types of Machine Learning</vt:lpstr>
      <vt:lpstr>Machine Learning Algorithms Used for modelling</vt:lpstr>
      <vt:lpstr>Slide 16</vt:lpstr>
      <vt:lpstr>Slide 17</vt:lpstr>
      <vt:lpstr>Slide 18</vt:lpstr>
      <vt:lpstr>Slide 19</vt:lpstr>
      <vt:lpstr>Slide 20</vt:lpstr>
      <vt:lpstr>Slide 21</vt:lpstr>
      <vt:lpstr>Implementation: </vt:lpstr>
      <vt:lpstr>1.  Data Acquisition</vt:lpstr>
      <vt:lpstr>Slide 24</vt:lpstr>
      <vt:lpstr>Slide 25</vt:lpstr>
      <vt:lpstr>Slide 26</vt:lpstr>
      <vt:lpstr>2. Data Cleansing</vt:lpstr>
      <vt:lpstr>Slide 28</vt:lpstr>
      <vt:lpstr>Slide 29</vt:lpstr>
      <vt:lpstr>Slide 30</vt:lpstr>
      <vt:lpstr>Slide 31</vt:lpstr>
      <vt:lpstr>Slide 32</vt:lpstr>
      <vt:lpstr>Slide 33</vt:lpstr>
      <vt:lpstr>Slide 34</vt:lpstr>
      <vt:lpstr>Slide 35</vt:lpstr>
      <vt:lpstr>Slide 36</vt:lpstr>
      <vt:lpstr>3. Data Visualization and Analysis</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4. Data Pre-processing:</vt:lpstr>
      <vt:lpstr>Slide 51</vt:lpstr>
      <vt:lpstr>5. Model development</vt:lpstr>
      <vt:lpstr>Slide 53</vt:lpstr>
      <vt:lpstr>Slide 54</vt:lpstr>
      <vt:lpstr>Slide 55</vt:lpstr>
      <vt:lpstr>Slide 56</vt:lpstr>
      <vt:lpstr>Slide 57</vt:lpstr>
      <vt:lpstr>Slide 58</vt:lpstr>
      <vt:lpstr>Slide 59</vt:lpstr>
      <vt:lpstr>Slide 60</vt:lpstr>
      <vt:lpstr>Slide 61</vt:lpstr>
      <vt:lpstr>6. Model evaluation</vt:lpstr>
      <vt:lpstr>Slide 63</vt:lpstr>
      <vt:lpstr>Slide 64</vt:lpstr>
      <vt:lpstr>Slide 65</vt:lpstr>
      <vt:lpstr>Slide 66</vt:lpstr>
      <vt:lpstr>Slide 67</vt:lpstr>
      <vt:lpstr>Slide 68</vt:lpstr>
      <vt:lpstr>7. Save Model</vt:lpstr>
      <vt:lpstr>Result And Discussion</vt:lpstr>
      <vt:lpstr>Slide 71</vt:lpstr>
      <vt:lpstr>Test The Model With New Dataset</vt:lpstr>
      <vt:lpstr>Slide 73</vt:lpstr>
      <vt:lpstr>Slide 74</vt:lpstr>
      <vt:lpstr>Slide 75</vt:lpstr>
      <vt:lpstr>Conclusion:</vt:lpstr>
      <vt:lpstr>Limitations of the study and suggestions for the future works </vt:lpstr>
      <vt:lpstr>References:</vt:lpstr>
      <vt:lpstr>Slide 79</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SONALIKA SINGH</dc:creator>
  <cp:lastModifiedBy>MOHAMMAD SALMAN</cp:lastModifiedBy>
  <cp:revision>167</cp:revision>
  <dcterms:created xsi:type="dcterms:W3CDTF">2019-12-09T14:59:49Z</dcterms:created>
  <dcterms:modified xsi:type="dcterms:W3CDTF">2020-08-19T15:38:58Z</dcterms:modified>
</cp:coreProperties>
</file>