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3"/>
  </p:notesMasterIdLst>
  <p:sldIdLst>
    <p:sldId id="257" r:id="rId2"/>
    <p:sldId id="260" r:id="rId3"/>
    <p:sldId id="290" r:id="rId4"/>
    <p:sldId id="261" r:id="rId5"/>
    <p:sldId id="291" r:id="rId6"/>
    <p:sldId id="293" r:id="rId7"/>
    <p:sldId id="294" r:id="rId8"/>
    <p:sldId id="285" r:id="rId9"/>
    <p:sldId id="262" r:id="rId10"/>
    <p:sldId id="263" r:id="rId11"/>
    <p:sldId id="264" r:id="rId12"/>
    <p:sldId id="265" r:id="rId13"/>
    <p:sldId id="295" r:id="rId14"/>
    <p:sldId id="296" r:id="rId15"/>
    <p:sldId id="297" r:id="rId16"/>
    <p:sldId id="266" r:id="rId17"/>
    <p:sldId id="302" r:id="rId18"/>
    <p:sldId id="268" r:id="rId19"/>
    <p:sldId id="269" r:id="rId20"/>
    <p:sldId id="270" r:id="rId21"/>
    <p:sldId id="272" r:id="rId22"/>
    <p:sldId id="273" r:id="rId23"/>
    <p:sldId id="274" r:id="rId24"/>
    <p:sldId id="275" r:id="rId25"/>
    <p:sldId id="278" r:id="rId26"/>
    <p:sldId id="286" r:id="rId27"/>
    <p:sldId id="303" r:id="rId28"/>
    <p:sldId id="301" r:id="rId29"/>
    <p:sldId id="283" r:id="rId30"/>
    <p:sldId id="304" r:id="rId31"/>
    <p:sldId id="30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0B3626-2C4D-4639-9C34-3EAE3E625036}" type="datetimeFigureOut">
              <a:rPr lang="en-US" smtClean="0"/>
              <a:pPr/>
              <a:t>1/10/2020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5EEE81-1117-4F24-AF59-A045D704107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785EEE81-1117-4F24-AF59-A045D7041072}" type="slidenum">
              <a:rPr lang="en-IN" smtClean="0"/>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7383D13B-78BA-42D2-A9BE-D0B496578242}" type="datetime1">
              <a:rPr lang="en-US" smtClean="0"/>
              <a:pPr/>
              <a:t>1/10/2020</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36BA4E21-48E5-4BA3-9A00-5D85E60D8824}"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E2A8EFE-140E-4580-9E4E-1BA19813725C}" type="datetime1">
              <a:rPr lang="en-US" smtClean="0"/>
              <a:pPr/>
              <a:t>1/10/2020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6BA4E21-48E5-4BA3-9A00-5D85E60D882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7071AF8-D76F-4708-A2FB-CBCA01A12516}" type="datetime1">
              <a:rPr lang="en-US" smtClean="0"/>
              <a:pPr/>
              <a:t>1/10/2020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6BA4E21-48E5-4BA3-9A00-5D85E60D882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C1D61A-B9EC-4974-ABB1-1B47AA250451}" type="datetime1">
              <a:rPr lang="en-US" smtClean="0"/>
              <a:pPr/>
              <a:t>1/10/2020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6BA4E21-48E5-4BA3-9A00-5D85E60D882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316A981-422D-493E-A0DC-E81ECC4BCD6D}" type="datetime1">
              <a:rPr lang="en-US" smtClean="0"/>
              <a:pPr/>
              <a:t>1/10/2020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6BA4E21-48E5-4BA3-9A00-5D85E60D8824}"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01B2D9C-C3A8-42BD-8D25-FF4B6771F8C4}" type="datetime1">
              <a:rPr lang="en-US" smtClean="0"/>
              <a:pPr/>
              <a:t>1/10/2020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6BA4E21-48E5-4BA3-9A00-5D85E60D882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6A9E355-BF94-4ED5-B922-6F8C237BF069}" type="datetime1">
              <a:rPr lang="en-US" smtClean="0"/>
              <a:pPr/>
              <a:t>1/10/2020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36BA4E21-48E5-4BA3-9A00-5D85E60D882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C6B09BB-2244-49B8-9D92-6F6F6DEA2776}" type="datetime1">
              <a:rPr lang="en-US" smtClean="0"/>
              <a:pPr/>
              <a:t>1/10/2020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36BA4E21-48E5-4BA3-9A00-5D85E60D882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DC45A57-B447-4430-AC33-C235C1650AE7}" type="datetime1">
              <a:rPr lang="en-US" smtClean="0"/>
              <a:pPr/>
              <a:t>1/10/2020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36BA4E21-48E5-4BA3-9A00-5D85E60D8824}"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4FE757C-018A-4053-9C03-2AA73B3682E7}" type="datetime1">
              <a:rPr lang="en-US" smtClean="0"/>
              <a:pPr/>
              <a:t>1/10/2020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6BA4E21-48E5-4BA3-9A00-5D85E60D882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0430F62-A0FB-4B6A-9120-3ADCE233C315}" type="datetime1">
              <a:rPr lang="en-US" smtClean="0"/>
              <a:pPr/>
              <a:t>1/10/2020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6BA4E21-48E5-4BA3-9A00-5D85E60D8824}"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BFDCA15-5412-438A-B6C9-0A1D8E0A860B}" type="datetime1">
              <a:rPr lang="en-US" smtClean="0"/>
              <a:pPr/>
              <a:t>1/10/2020</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6BA4E21-48E5-4BA3-9A00-5D85E60D8824}"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hyperlink" Target="https://indatalabs.com/blog/big-data-behind-recommender-systems" TargetMode="External"/><Relationship Id="rId3" Type="http://schemas.openxmlformats.org/officeDocument/2006/relationships/hyperlink" Target="http://infolab.stanford.edu/~ullman/mmds/ch9.pdf" TargetMode="External"/><Relationship Id="rId7" Type="http://schemas.openxmlformats.org/officeDocument/2006/relationships/hyperlink" Target="https://towardsdatascience.com/brief-on-recommender-systems-b86a1068a4dd" TargetMode="External"/><Relationship Id="rId2" Type="http://schemas.openxmlformats.org/officeDocument/2006/relationships/hyperlink" Target="https://link.springer.com/chapter/10.1007/978-3-540-72079-9_10" TargetMode="External"/><Relationship Id="rId1" Type="http://schemas.openxmlformats.org/officeDocument/2006/relationships/slideLayout" Target="../slideLayouts/slideLayout1.xml"/><Relationship Id="rId6" Type="http://schemas.openxmlformats.org/officeDocument/2006/relationships/hyperlink" Target="https://en.wikipedia.org/wiki/Recommender_system" TargetMode="External"/><Relationship Id="rId11" Type="http://schemas.openxmlformats.org/officeDocument/2006/relationships/hyperlink" Target="https://towardsdatascience.com/https-medium-com-lorrli-classific" TargetMode="External"/><Relationship Id="rId5" Type="http://schemas.openxmlformats.org/officeDocument/2006/relationships/hyperlink" Target="http://www.ijesrt.com/issues%20pdf%20file/Archive-2016/November-2016/63.pdf" TargetMode="External"/><Relationship Id="rId10" Type="http://schemas.openxmlformats.org/officeDocument/2006/relationships/hyperlink" Target="https://mindmajix.com/polynomial-regression" TargetMode="External"/><Relationship Id="rId4" Type="http://schemas.openxmlformats.org/officeDocument/2006/relationships/hyperlink" Target="http://cs229.stanford.edu/proj2018/report/128.pdf" TargetMode="External"/><Relationship Id="rId9" Type="http://schemas.openxmlformats.org/officeDocument/2006/relationships/hyperlink" Target="https://docs.microsoft.com/en-us/analysis-services/data-mining/training-and-testing-data-set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WordArt 7"/>
          <p:cNvSpPr>
            <a:spLocks noChangeArrowheads="1" noChangeShapeType="1" noTextEdit="1"/>
          </p:cNvSpPr>
          <p:nvPr/>
        </p:nvSpPr>
        <p:spPr bwMode="auto">
          <a:xfrm>
            <a:off x="2214546" y="500042"/>
            <a:ext cx="5000660" cy="2857521"/>
          </a:xfrm>
          <a:prstGeom prst="rect">
            <a:avLst/>
          </a:prstGeom>
        </p:spPr>
        <p:txBody>
          <a:bodyPr wrap="none" fromWordArt="1">
            <a:prstTxWarp prst="textArchUp">
              <a:avLst>
                <a:gd name="adj" fmla="val 10800000"/>
              </a:avLst>
            </a:prstTxWarp>
            <a:scene3d>
              <a:camera prst="legacyObliqueTopLeft"/>
              <a:lightRig rig="legacyFlat3" dir="t"/>
            </a:scene3d>
            <a:sp3d extrusionH="430200" prstMaterial="legacyMatte">
              <a:extrusionClr>
                <a:srgbClr val="4BACC6"/>
              </a:extrusionClr>
            </a:sp3d>
          </a:bodyPr>
          <a:lstStyle/>
          <a:p>
            <a:pPr algn="ctr" rtl="0"/>
            <a:r>
              <a:rPr lang="en-IN" sz="1100" kern="10" spc="0" dirty="0" smtClean="0">
                <a:ln w="9525">
                  <a:round/>
                  <a:headEnd/>
                  <a:tailEnd/>
                </a:ln>
                <a:solidFill>
                  <a:schemeClr val="accent6">
                    <a:lumMod val="20000"/>
                    <a:lumOff val="80000"/>
                  </a:schemeClr>
                </a:solidFill>
                <a:effectLst/>
                <a:latin typeface="Arial Black"/>
              </a:rPr>
              <a:t>BANARAS HINDU UNIVERSITY</a:t>
            </a:r>
            <a:endParaRPr lang="en-IN" sz="1100" kern="10" spc="0" dirty="0">
              <a:ln w="9525">
                <a:round/>
                <a:headEnd/>
                <a:tailEnd/>
              </a:ln>
              <a:solidFill>
                <a:schemeClr val="accent6">
                  <a:lumMod val="20000"/>
                  <a:lumOff val="80000"/>
                </a:schemeClr>
              </a:solidFill>
              <a:effectLst/>
              <a:latin typeface="Arial Black"/>
            </a:endParaRPr>
          </a:p>
        </p:txBody>
      </p:sp>
      <p:pic>
        <p:nvPicPr>
          <p:cNvPr id="12" name="Picture 11" descr="Banaras-Hindu-University.jpg"/>
          <p:cNvPicPr>
            <a:picLocks noChangeAspect="1"/>
          </p:cNvPicPr>
          <p:nvPr/>
        </p:nvPicPr>
        <p:blipFill>
          <a:blip r:embed="rId2"/>
          <a:stretch>
            <a:fillRect/>
          </a:stretch>
        </p:blipFill>
        <p:spPr>
          <a:xfrm>
            <a:off x="2857488" y="642918"/>
            <a:ext cx="3786214" cy="150019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3" name="TextBox 12"/>
          <p:cNvSpPr txBox="1"/>
          <p:nvPr/>
        </p:nvSpPr>
        <p:spPr>
          <a:xfrm>
            <a:off x="4857752" y="4643446"/>
            <a:ext cx="4000528" cy="2677656"/>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buNone/>
            </a:pPr>
            <a:r>
              <a:rPr lang="en-IN" sz="2800" b="1" dirty="0" smtClean="0">
                <a:ln w="11430"/>
                <a:solidFill>
                  <a:srgbClr val="0000CC"/>
                </a:solidFill>
                <a:effectLst>
                  <a:outerShdw blurRad="50800" dist="39000" dir="5460000" algn="tl">
                    <a:srgbClr val="000000">
                      <a:alpha val="38000"/>
                    </a:srgbClr>
                  </a:outerShdw>
                </a:effectLst>
                <a:latin typeface="Monotype Corsiva" pitchFamily="66" charset="0"/>
              </a:rPr>
              <a:t>Submitted by-</a:t>
            </a:r>
          </a:p>
          <a:p>
            <a:pPr>
              <a:buNone/>
            </a:pPr>
            <a:r>
              <a:rPr lang="en-IN" sz="2800" b="1" dirty="0" smtClean="0">
                <a:ln w="11430"/>
                <a:solidFill>
                  <a:srgbClr val="0000CC"/>
                </a:solidFill>
                <a:effectLst>
                  <a:outerShdw blurRad="50800" dist="39000" dir="5460000" algn="tl">
                    <a:srgbClr val="000000">
                      <a:alpha val="38000"/>
                    </a:srgbClr>
                  </a:outerShdw>
                </a:effectLst>
                <a:latin typeface="Monotype Corsiva" pitchFamily="66" charset="0"/>
              </a:rPr>
              <a:t>Name </a:t>
            </a:r>
            <a:r>
              <a:rPr lang="en-IN" sz="2800" b="1" dirty="0" smtClean="0">
                <a:ln w="11430"/>
                <a:solidFill>
                  <a:srgbClr val="0000CC"/>
                </a:solidFill>
                <a:effectLst>
                  <a:outerShdw blurRad="50800" dist="39000" dir="5460000" algn="tl">
                    <a:srgbClr val="000000">
                      <a:alpha val="38000"/>
                    </a:srgbClr>
                  </a:outerShdw>
                </a:effectLst>
                <a:latin typeface="Monotype Corsiva" pitchFamily="66" charset="0"/>
              </a:rPr>
              <a:t>– </a:t>
            </a:r>
            <a:r>
              <a:rPr lang="en-IN" sz="2800" b="1" dirty="0" smtClean="0">
                <a:ln w="11430"/>
                <a:solidFill>
                  <a:srgbClr val="0000CC"/>
                </a:solidFill>
                <a:effectLst>
                  <a:outerShdw blurRad="50800" dist="39000" dir="5460000" algn="tl">
                    <a:srgbClr val="000000">
                      <a:alpha val="38000"/>
                    </a:srgbClr>
                  </a:outerShdw>
                </a:effectLst>
                <a:latin typeface="Monotype Corsiva" pitchFamily="66" charset="0"/>
              </a:rPr>
              <a:t>Mohammad </a:t>
            </a:r>
            <a:r>
              <a:rPr lang="en-IN" sz="2800" b="1" dirty="0" err="1" smtClean="0">
                <a:ln w="11430"/>
                <a:solidFill>
                  <a:srgbClr val="0000CC"/>
                </a:solidFill>
                <a:effectLst>
                  <a:outerShdw blurRad="50800" dist="39000" dir="5460000" algn="tl">
                    <a:srgbClr val="000000">
                      <a:alpha val="38000"/>
                    </a:srgbClr>
                  </a:outerShdw>
                </a:effectLst>
                <a:latin typeface="Monotype Corsiva" pitchFamily="66" charset="0"/>
              </a:rPr>
              <a:t>Salman</a:t>
            </a:r>
            <a:endParaRPr lang="en-IN" sz="2800" b="1" dirty="0" smtClean="0">
              <a:ln w="11430"/>
              <a:solidFill>
                <a:srgbClr val="0000CC"/>
              </a:solidFill>
              <a:effectLst>
                <a:outerShdw blurRad="50800" dist="39000" dir="5460000" algn="tl">
                  <a:srgbClr val="000000">
                    <a:alpha val="38000"/>
                  </a:srgbClr>
                </a:outerShdw>
              </a:effectLst>
              <a:latin typeface="Monotype Corsiva" pitchFamily="66" charset="0"/>
            </a:endParaRPr>
          </a:p>
          <a:p>
            <a:pPr>
              <a:buNone/>
            </a:pPr>
            <a:r>
              <a:rPr lang="en-IN" sz="2800" b="1" dirty="0" smtClean="0">
                <a:ln w="11430"/>
                <a:solidFill>
                  <a:srgbClr val="0000CC"/>
                </a:solidFill>
                <a:effectLst>
                  <a:outerShdw blurRad="50800" dist="39000" dir="5460000" algn="tl">
                    <a:srgbClr val="000000">
                      <a:alpha val="38000"/>
                    </a:srgbClr>
                  </a:outerShdw>
                </a:effectLst>
                <a:latin typeface="Monotype Corsiva" pitchFamily="66" charset="0"/>
              </a:rPr>
              <a:t>Class - MCA 5</a:t>
            </a:r>
            <a:r>
              <a:rPr lang="en-IN" sz="2800" b="1" baseline="30000" dirty="0" smtClean="0">
                <a:ln w="11430"/>
                <a:solidFill>
                  <a:srgbClr val="0000CC"/>
                </a:solidFill>
                <a:effectLst>
                  <a:outerShdw blurRad="50800" dist="39000" dir="5460000" algn="tl">
                    <a:srgbClr val="000000">
                      <a:alpha val="38000"/>
                    </a:srgbClr>
                  </a:outerShdw>
                </a:effectLst>
                <a:latin typeface="Monotype Corsiva" pitchFamily="66" charset="0"/>
              </a:rPr>
              <a:t>th</a:t>
            </a:r>
            <a:r>
              <a:rPr lang="en-IN" sz="2800" b="1" dirty="0" smtClean="0">
                <a:ln w="11430"/>
                <a:solidFill>
                  <a:srgbClr val="0000CC"/>
                </a:solidFill>
                <a:effectLst>
                  <a:outerShdw blurRad="50800" dist="39000" dir="5460000" algn="tl">
                    <a:srgbClr val="000000">
                      <a:alpha val="38000"/>
                    </a:srgbClr>
                  </a:outerShdw>
                </a:effectLst>
                <a:latin typeface="Monotype Corsiva" pitchFamily="66" charset="0"/>
              </a:rPr>
              <a:t> semester</a:t>
            </a:r>
          </a:p>
          <a:p>
            <a:pPr>
              <a:buNone/>
            </a:pPr>
            <a:r>
              <a:rPr lang="en-IN" sz="2800" b="1" dirty="0" smtClean="0">
                <a:ln w="11430"/>
                <a:solidFill>
                  <a:srgbClr val="0000CC"/>
                </a:solidFill>
                <a:effectLst>
                  <a:outerShdw blurRad="50800" dist="39000" dir="5460000" algn="tl">
                    <a:srgbClr val="000000">
                      <a:alpha val="38000"/>
                    </a:srgbClr>
                  </a:outerShdw>
                </a:effectLst>
                <a:latin typeface="Monotype Corsiva" pitchFamily="66" charset="0"/>
              </a:rPr>
              <a:t>Roll No -</a:t>
            </a:r>
            <a:r>
              <a:rPr lang="en-IN" sz="2800" b="1" dirty="0" smtClean="0">
                <a:ln w="11430"/>
                <a:solidFill>
                  <a:srgbClr val="0000CC"/>
                </a:solidFill>
                <a:effectLst>
                  <a:outerShdw blurRad="50800" dist="39000" dir="5460000" algn="tl">
                    <a:srgbClr val="000000">
                      <a:alpha val="38000"/>
                    </a:srgbClr>
                  </a:outerShdw>
                </a:effectLst>
                <a:latin typeface="Monotype Corsiva" pitchFamily="66" charset="0"/>
              </a:rPr>
              <a:t>17419MCA020  </a:t>
            </a:r>
            <a:endParaRPr lang="en-IN" sz="2800" b="1" dirty="0" smtClean="0">
              <a:ln w="11430"/>
              <a:solidFill>
                <a:srgbClr val="0000CC"/>
              </a:solidFill>
              <a:effectLst>
                <a:outerShdw blurRad="50800" dist="39000" dir="5460000" algn="tl">
                  <a:srgbClr val="000000">
                    <a:alpha val="38000"/>
                  </a:srgbClr>
                </a:outerShdw>
              </a:effectLst>
              <a:latin typeface="Monotype Corsiva" pitchFamily="66" charset="0"/>
            </a:endParaRPr>
          </a:p>
          <a:p>
            <a:pPr>
              <a:buNone/>
            </a:pPr>
            <a:endParaRPr lang="en-IN" sz="2800" b="1" dirty="0" smtClean="0">
              <a:ln w="11430"/>
              <a:solidFill>
                <a:srgbClr val="0000CC"/>
              </a:solidFill>
              <a:effectLst>
                <a:outerShdw blurRad="50800" dist="39000" dir="5460000" algn="tl">
                  <a:srgbClr val="000000">
                    <a:alpha val="38000"/>
                  </a:srgbClr>
                </a:outerShdw>
              </a:effectLst>
              <a:latin typeface="Monotype Corsiva" pitchFamily="66" charset="0"/>
            </a:endParaRPr>
          </a:p>
          <a:p>
            <a:pPr>
              <a:buNone/>
            </a:pPr>
            <a:r>
              <a:rPr lang="en-IN" sz="2800" b="1" dirty="0" smtClean="0">
                <a:ln w="11430"/>
                <a:solidFill>
                  <a:srgbClr val="0000CC"/>
                </a:solidFill>
                <a:effectLst>
                  <a:outerShdw blurRad="50800" dist="39000" dir="5460000" algn="tl">
                    <a:srgbClr val="000000">
                      <a:alpha val="38000"/>
                    </a:srgbClr>
                  </a:outerShdw>
                </a:effectLst>
                <a:latin typeface="Monotype Corsiva" pitchFamily="66" charset="0"/>
              </a:rPr>
              <a:t> </a:t>
            </a:r>
          </a:p>
        </p:txBody>
      </p:sp>
      <p:sp>
        <p:nvSpPr>
          <p:cNvPr id="15" name="TextBox 14"/>
          <p:cNvSpPr txBox="1"/>
          <p:nvPr/>
        </p:nvSpPr>
        <p:spPr>
          <a:xfrm flipH="1">
            <a:off x="4572000" y="5715016"/>
            <a:ext cx="4286280" cy="52322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IN" sz="2800" b="1" dirty="0" smtClean="0">
                <a:ln w="11430"/>
                <a:solidFill>
                  <a:srgbClr val="0000CC"/>
                </a:solidFill>
                <a:effectLst>
                  <a:outerShdw blurRad="50800" dist="39000" dir="5460000" algn="tl">
                    <a:srgbClr val="000000">
                      <a:alpha val="38000"/>
                    </a:srgbClr>
                  </a:outerShdw>
                </a:effectLst>
                <a:latin typeface="Monotype Corsiva" pitchFamily="66" charset="0"/>
              </a:rPr>
              <a:t>  	</a:t>
            </a:r>
          </a:p>
        </p:txBody>
      </p:sp>
      <p:sp>
        <p:nvSpPr>
          <p:cNvPr id="6" name="Rectangle 5"/>
          <p:cNvSpPr/>
          <p:nvPr/>
        </p:nvSpPr>
        <p:spPr>
          <a:xfrm>
            <a:off x="1071538" y="2786058"/>
            <a:ext cx="8072462" cy="1323439"/>
          </a:xfrm>
          <a:prstGeom prst="rect">
            <a:avLst/>
          </a:prstGeom>
        </p:spPr>
        <p:txBody>
          <a:bodyPr wrap="square">
            <a:spAutoFit/>
          </a:bodyPr>
          <a:lstStyle/>
          <a:p>
            <a:r>
              <a:rPr lang="en-IN" sz="4000" b="1" dirty="0" smtClean="0">
                <a:ln w="11430"/>
                <a:solidFill>
                  <a:srgbClr val="0000CC"/>
                </a:solidFill>
                <a:effectLst>
                  <a:outerShdw blurRad="50800" dist="39000" dir="5460000" algn="tl">
                    <a:srgbClr val="000000">
                      <a:alpha val="38000"/>
                    </a:srgbClr>
                  </a:outerShdw>
                </a:effectLst>
                <a:latin typeface="Monotype Corsiva" pitchFamily="66" charset="0"/>
              </a:rPr>
              <a:t>	</a:t>
            </a:r>
            <a:r>
              <a:rPr lang="en-IN" sz="4000" b="1" dirty="0" smtClean="0">
                <a:ln w="11430"/>
                <a:solidFill>
                  <a:srgbClr val="0000CC"/>
                </a:solidFill>
                <a:effectLst>
                  <a:outerShdw blurRad="50800" dist="39000" dir="5460000" algn="tl">
                    <a:srgbClr val="000000">
                      <a:alpha val="38000"/>
                    </a:srgbClr>
                  </a:outerShdw>
                </a:effectLst>
                <a:latin typeface="Monotype Corsiva" pitchFamily="66" charset="0"/>
              </a:rPr>
              <a:t>Movie Recommendation System</a:t>
            </a:r>
            <a:r>
              <a:rPr lang="en-IN" sz="4000" b="1" dirty="0" smtClean="0">
                <a:ln w="11430"/>
                <a:solidFill>
                  <a:srgbClr val="0000CC"/>
                </a:solidFill>
                <a:effectLst>
                  <a:outerShdw blurRad="50800" dist="39000" dir="5460000" algn="tl">
                    <a:srgbClr val="000000">
                      <a:alpha val="38000"/>
                    </a:srgbClr>
                  </a:outerShdw>
                </a:effectLst>
                <a:latin typeface="Monotype Corsiva" pitchFamily="66" charset="0"/>
              </a:rPr>
              <a:t> </a:t>
            </a:r>
            <a:r>
              <a:rPr lang="en-IN" sz="4000" b="1" dirty="0" smtClean="0">
                <a:ln w="11430"/>
                <a:solidFill>
                  <a:srgbClr val="0000CC"/>
                </a:solidFill>
                <a:effectLst>
                  <a:outerShdw blurRad="50800" dist="39000" dir="5460000" algn="tl">
                    <a:srgbClr val="000000">
                      <a:alpha val="38000"/>
                    </a:srgbClr>
                  </a:outerShdw>
                </a:effectLst>
                <a:latin typeface="Monotype Corsiva" pitchFamily="66" charset="0"/>
              </a:rPr>
              <a:t>	CS-505(MINI  Project)</a:t>
            </a:r>
            <a:endParaRPr lang="en-IN" sz="4000" b="1" dirty="0">
              <a:ln w="11430"/>
              <a:solidFill>
                <a:srgbClr val="0000CC"/>
              </a:solidFill>
              <a:effectLst>
                <a:outerShdw blurRad="50800" dist="39000" dir="5460000" algn="tl">
                  <a:srgbClr val="000000">
                    <a:alpha val="38000"/>
                  </a:srgbClr>
                </a:outerShdw>
              </a:effectLst>
              <a:latin typeface="Monotype Corsiva" pitchFamily="66" charset="0"/>
            </a:endParaRPr>
          </a:p>
        </p:txBody>
      </p:sp>
      <p:sp>
        <p:nvSpPr>
          <p:cNvPr id="7" name="Rectangle 6"/>
          <p:cNvSpPr/>
          <p:nvPr/>
        </p:nvSpPr>
        <p:spPr>
          <a:xfrm>
            <a:off x="1214414" y="4714884"/>
            <a:ext cx="3571900" cy="1815882"/>
          </a:xfrm>
          <a:prstGeom prst="rect">
            <a:avLst/>
          </a:prstGeom>
        </p:spPr>
        <p:txBody>
          <a:bodyPr wrap="square">
            <a:spAutoFit/>
          </a:bodyPr>
          <a:lstStyle/>
          <a:p>
            <a:pPr>
              <a:buNone/>
            </a:pPr>
            <a:r>
              <a:rPr lang="en-IN" sz="2800" b="1" dirty="0" smtClean="0">
                <a:ln w="11430"/>
                <a:solidFill>
                  <a:srgbClr val="FF0000"/>
                </a:solidFill>
                <a:effectLst>
                  <a:outerShdw blurRad="50800" dist="39000" dir="5460000" algn="tl">
                    <a:srgbClr val="000000">
                      <a:alpha val="38000"/>
                    </a:srgbClr>
                  </a:outerShdw>
                </a:effectLst>
                <a:latin typeface="Monotype Corsiva" pitchFamily="66" charset="0"/>
              </a:rPr>
              <a:t>Under the supervision of</a:t>
            </a:r>
          </a:p>
          <a:p>
            <a:pPr>
              <a:buNone/>
            </a:pPr>
            <a:r>
              <a:rPr lang="en-IN" sz="2800" b="1" dirty="0" smtClean="0">
                <a:ln w="11430"/>
                <a:solidFill>
                  <a:srgbClr val="FF0000"/>
                </a:solidFill>
                <a:effectLst>
                  <a:outerShdw blurRad="50800" dist="39000" dir="5460000" algn="tl">
                    <a:srgbClr val="000000">
                      <a:alpha val="38000"/>
                    </a:srgbClr>
                  </a:outerShdw>
                </a:effectLst>
                <a:latin typeface="Monotype Corsiva" pitchFamily="66" charset="0"/>
              </a:rPr>
              <a:t>Dr. </a:t>
            </a:r>
            <a:r>
              <a:rPr lang="en-IN" sz="2800" b="1" dirty="0" err="1" smtClean="0">
                <a:ln w="11430"/>
                <a:solidFill>
                  <a:srgbClr val="FF0000"/>
                </a:solidFill>
                <a:effectLst>
                  <a:outerShdw blurRad="50800" dist="39000" dir="5460000" algn="tl">
                    <a:srgbClr val="000000">
                      <a:alpha val="38000"/>
                    </a:srgbClr>
                  </a:outerShdw>
                </a:effectLst>
                <a:latin typeface="Monotype Corsiva" pitchFamily="66" charset="0"/>
              </a:rPr>
              <a:t>Gaurav</a:t>
            </a:r>
            <a:r>
              <a:rPr lang="en-IN" sz="2800" b="1" dirty="0" smtClean="0">
                <a:ln w="11430"/>
                <a:solidFill>
                  <a:srgbClr val="FF0000"/>
                </a:solidFill>
                <a:effectLst>
                  <a:outerShdw blurRad="50800" dist="39000" dir="5460000" algn="tl">
                    <a:srgbClr val="000000">
                      <a:alpha val="38000"/>
                    </a:srgbClr>
                  </a:outerShdw>
                </a:effectLst>
                <a:latin typeface="Monotype Corsiva" pitchFamily="66" charset="0"/>
              </a:rPr>
              <a:t> </a:t>
            </a:r>
            <a:r>
              <a:rPr lang="en-IN" sz="2800" b="1" dirty="0" err="1" smtClean="0">
                <a:ln w="11430"/>
                <a:solidFill>
                  <a:srgbClr val="FF0000"/>
                </a:solidFill>
                <a:effectLst>
                  <a:outerShdw blurRad="50800" dist="39000" dir="5460000" algn="tl">
                    <a:srgbClr val="000000">
                      <a:alpha val="38000"/>
                    </a:srgbClr>
                  </a:outerShdw>
                </a:effectLst>
                <a:latin typeface="Monotype Corsiva" pitchFamily="66" charset="0"/>
              </a:rPr>
              <a:t>Baranwal</a:t>
            </a:r>
            <a:endParaRPr lang="en-IN" sz="2800" b="1" dirty="0" smtClean="0">
              <a:ln w="11430"/>
              <a:solidFill>
                <a:srgbClr val="FF0000"/>
              </a:solidFill>
              <a:effectLst>
                <a:outerShdw blurRad="50800" dist="39000" dir="5460000" algn="tl">
                  <a:srgbClr val="000000">
                    <a:alpha val="38000"/>
                  </a:srgbClr>
                </a:outerShdw>
              </a:effectLst>
              <a:latin typeface="Monotype Corsiva" pitchFamily="66" charset="0"/>
            </a:endParaRPr>
          </a:p>
          <a:p>
            <a:pPr>
              <a:buNone/>
            </a:pPr>
            <a:endParaRPr lang="en-IN" sz="2800" b="1" dirty="0" smtClean="0">
              <a:ln w="11430"/>
              <a:solidFill>
                <a:srgbClr val="0000CC"/>
              </a:solidFill>
              <a:effectLst>
                <a:outerShdw blurRad="50800" dist="39000" dir="5460000" algn="tl">
                  <a:srgbClr val="000000">
                    <a:alpha val="38000"/>
                  </a:srgbClr>
                </a:outerShdw>
              </a:effectLst>
              <a:latin typeface="Monotype Corsiva" pitchFamily="66" charset="0"/>
            </a:endParaRPr>
          </a:p>
          <a:p>
            <a:pPr>
              <a:buNone/>
            </a:pPr>
            <a:endParaRPr lang="en-IN" sz="2800" b="1" dirty="0" smtClean="0">
              <a:ln w="11430"/>
              <a:solidFill>
                <a:srgbClr val="0000CC"/>
              </a:solidFill>
              <a:effectLst>
                <a:outerShdw blurRad="50800" dist="39000" dir="5460000" algn="tl">
                  <a:srgbClr val="000000">
                    <a:alpha val="38000"/>
                  </a:srgbClr>
                </a:outerShdw>
              </a:effectLst>
              <a:latin typeface="Monotype Corsiva" pitchFamily="66" charset="0"/>
            </a:endParaRPr>
          </a:p>
        </p:txBody>
      </p:sp>
      <p:sp>
        <p:nvSpPr>
          <p:cNvPr id="8" name="Slide Number Placeholder 7"/>
          <p:cNvSpPr>
            <a:spLocks noGrp="1"/>
          </p:cNvSpPr>
          <p:nvPr>
            <p:ph type="sldNum" sz="quarter" idx="12"/>
          </p:nvPr>
        </p:nvSpPr>
        <p:spPr/>
        <p:txBody>
          <a:bodyPr/>
          <a:lstStyle/>
          <a:p>
            <a:fld id="{36BA4E21-48E5-4BA3-9A00-5D85E60D8824}" type="slidenum">
              <a:rPr lang="en-IN" smtClean="0"/>
              <a:pPr/>
              <a:t>1</a:t>
            </a:fld>
            <a:endParaRPr lang="en-IN"/>
          </a:p>
        </p:txBody>
      </p:sp>
    </p:spTree>
  </p:cSld>
  <p:clrMapOvr>
    <a:masterClrMapping/>
  </p:clrMapOvr>
  <p:transition spd="slow">
    <p:zoom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a:t>
            </a:r>
            <a:r>
              <a:rPr lang="en-US" dirty="0" smtClean="0"/>
              <a:t>Approach</a:t>
            </a:r>
            <a:endParaRPr lang="en-IN" dirty="0"/>
          </a:p>
        </p:txBody>
      </p:sp>
      <p:sp>
        <p:nvSpPr>
          <p:cNvPr id="3" name="Content Placeholder 2"/>
          <p:cNvSpPr>
            <a:spLocks noGrp="1"/>
          </p:cNvSpPr>
          <p:nvPr>
            <p:ph idx="1"/>
          </p:nvPr>
        </p:nvSpPr>
        <p:spPr/>
        <p:txBody>
          <a:bodyPr>
            <a:normAutofit/>
          </a:bodyPr>
          <a:lstStyle/>
          <a:p>
            <a:pPr algn="just"/>
            <a:endParaRPr lang="en-IN" dirty="0" smtClean="0"/>
          </a:p>
          <a:p>
            <a:pPr algn="just"/>
            <a:endParaRPr lang="en-IN" dirty="0" smtClean="0"/>
          </a:p>
          <a:p>
            <a:pPr algn="just">
              <a:buNone/>
            </a:pPr>
            <a:r>
              <a:rPr lang="en-IN" dirty="0" smtClean="0"/>
              <a:t>      		</a:t>
            </a:r>
          </a:p>
          <a:p>
            <a:pPr algn="just">
              <a:buNone/>
            </a:pPr>
            <a:endParaRPr lang="en-IN" dirty="0" smtClean="0"/>
          </a:p>
          <a:p>
            <a:pPr algn="just">
              <a:buNone/>
            </a:pPr>
            <a:endParaRPr lang="en-IN" dirty="0" smtClean="0"/>
          </a:p>
          <a:p>
            <a:pPr algn="just">
              <a:buNone/>
            </a:pPr>
            <a:endParaRPr lang="en-IN"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10</a:t>
            </a:fld>
            <a:endParaRPr lang="en-IN"/>
          </a:p>
        </p:txBody>
      </p:sp>
      <p:pic>
        <p:nvPicPr>
          <p:cNvPr id="5" name="Picture 4" descr="2020-01-10 (22).png"/>
          <p:cNvPicPr/>
          <p:nvPr/>
        </p:nvPicPr>
        <p:blipFill>
          <a:blip r:embed="rId2"/>
          <a:stretch>
            <a:fillRect/>
          </a:stretch>
        </p:blipFill>
        <p:spPr>
          <a:xfrm>
            <a:off x="1665092" y="1774370"/>
            <a:ext cx="6907435" cy="436927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IMPLEMENTATION</a:t>
            </a:r>
            <a:r>
              <a:rPr lang="en-US" dirty="0" smtClean="0"/>
              <a:t/>
            </a:r>
            <a:br>
              <a:rPr lang="en-US" dirty="0" smtClean="0"/>
            </a:br>
            <a:endParaRPr lang="en-IN" dirty="0"/>
          </a:p>
        </p:txBody>
      </p:sp>
      <p:sp>
        <p:nvSpPr>
          <p:cNvPr id="3" name="Content Placeholder 2"/>
          <p:cNvSpPr>
            <a:spLocks noGrp="1"/>
          </p:cNvSpPr>
          <p:nvPr>
            <p:ph idx="1"/>
          </p:nvPr>
        </p:nvSpPr>
        <p:spPr/>
        <p:txBody>
          <a:bodyPr/>
          <a:lstStyle/>
          <a:p>
            <a:pPr algn="just"/>
            <a:r>
              <a:rPr lang="en-US" dirty="0" smtClean="0"/>
              <a:t>There are three main steps in the working of the project –</a:t>
            </a:r>
          </a:p>
          <a:p>
            <a:pPr marL="916686" lvl="1" indent="-514350">
              <a:buFont typeface="+mj-lt"/>
              <a:buAutoNum type="arabicPeriod"/>
            </a:pPr>
            <a:r>
              <a:rPr lang="en-US" dirty="0" smtClean="0"/>
              <a:t>Acquiring the data</a:t>
            </a:r>
            <a:endParaRPr lang="en-US" sz="2400" dirty="0" smtClean="0"/>
          </a:p>
          <a:p>
            <a:pPr marL="916686" lvl="1" indent="-514350">
              <a:buFont typeface="+mj-lt"/>
              <a:buAutoNum type="arabicPeriod"/>
            </a:pPr>
            <a:r>
              <a:rPr lang="en-US" dirty="0" smtClean="0"/>
              <a:t>Preprocessing</a:t>
            </a:r>
            <a:endParaRPr lang="en-US" sz="2400" dirty="0" smtClean="0"/>
          </a:p>
          <a:p>
            <a:pPr marL="916686" lvl="1" indent="-514350">
              <a:buFont typeface="+mj-lt"/>
              <a:buAutoNum type="arabicPeriod"/>
            </a:pPr>
            <a:r>
              <a:rPr lang="en-US" dirty="0" smtClean="0"/>
              <a:t>Content-Based Filtering</a:t>
            </a:r>
            <a:endParaRPr lang="en-US" sz="2400" dirty="0" smtClean="0"/>
          </a:p>
          <a:p>
            <a:pPr lvl="1" algn="just"/>
            <a:endParaRPr lang="en-IN"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11</a:t>
            </a:fld>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 </a:t>
            </a:r>
            <a:r>
              <a:rPr lang="en-US" b="1" dirty="0" smtClean="0"/>
              <a:t>Acquiring the Data:</a:t>
            </a:r>
            <a:endParaRPr lang="en-IN" dirty="0"/>
          </a:p>
        </p:txBody>
      </p:sp>
      <p:sp>
        <p:nvSpPr>
          <p:cNvPr id="3" name="Content Placeholder 2"/>
          <p:cNvSpPr>
            <a:spLocks noGrp="1"/>
          </p:cNvSpPr>
          <p:nvPr>
            <p:ph idx="1"/>
          </p:nvPr>
        </p:nvSpPr>
        <p:spPr/>
        <p:txBody>
          <a:bodyPr/>
          <a:lstStyle/>
          <a:p>
            <a:pPr>
              <a:buNone/>
            </a:pPr>
            <a:endParaRPr lang="en-US" dirty="0" smtClean="0"/>
          </a:p>
          <a:p>
            <a:r>
              <a:rPr lang="en-US" dirty="0" smtClean="0"/>
              <a:t>As </a:t>
            </a:r>
            <a:r>
              <a:rPr lang="en-US" dirty="0" smtClean="0"/>
              <a:t>I discussed earlier, the main data sets is taken from the Movie Lens. These data sets are </a:t>
            </a:r>
            <a:r>
              <a:rPr lang="en-US" dirty="0" err="1" smtClean="0"/>
              <a:t>csv</a:t>
            </a:r>
            <a:r>
              <a:rPr lang="en-US" dirty="0" smtClean="0"/>
              <a:t> format documentation.</a:t>
            </a:r>
            <a:endParaRPr lang="en-US"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12</a:t>
            </a:fld>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1.1   Loading the </a:t>
            </a:r>
            <a:r>
              <a:rPr lang="en-US" b="1" dirty="0" smtClean="0"/>
              <a:t>data</a:t>
            </a:r>
            <a:endParaRPr lang="en-US" dirty="0"/>
          </a:p>
        </p:txBody>
      </p:sp>
      <p:sp>
        <p:nvSpPr>
          <p:cNvPr id="3" name="Content Placeholder 2"/>
          <p:cNvSpPr>
            <a:spLocks noGrp="1"/>
          </p:cNvSpPr>
          <p:nvPr>
            <p:ph idx="1"/>
          </p:nvPr>
        </p:nvSpPr>
        <p:spPr/>
        <p:txBody>
          <a:bodyPr/>
          <a:lstStyle/>
          <a:p>
            <a:r>
              <a:rPr lang="en-US" sz="2800" dirty="0" smtClean="0"/>
              <a:t>This is the first step for data modeling. In this step load the movies dataset using the pandas library. Here the pandas library is used for reading the CSV file by </a:t>
            </a:r>
            <a:r>
              <a:rPr lang="en-US" sz="2800" dirty="0" err="1" smtClean="0"/>
              <a:t>read_csv</a:t>
            </a:r>
            <a:r>
              <a:rPr lang="en-US" sz="2800" dirty="0" smtClean="0"/>
              <a:t> function.</a:t>
            </a:r>
          </a:p>
          <a:p>
            <a:endParaRPr lang="en-US"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1.2 Find the attributes and their </a:t>
            </a:r>
            <a:r>
              <a:rPr lang="en-US" b="1" dirty="0" smtClean="0"/>
              <a:t>types</a:t>
            </a:r>
            <a:endParaRPr lang="en-US"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14</a:t>
            </a:fld>
            <a:endParaRPr lang="en-IN"/>
          </a:p>
        </p:txBody>
      </p:sp>
      <p:pic>
        <p:nvPicPr>
          <p:cNvPr id="5" name="Content Placeholder 4" descr="mov without fil.png"/>
          <p:cNvPicPr>
            <a:picLocks noGrp="1"/>
          </p:cNvPicPr>
          <p:nvPr>
            <p:ph idx="1"/>
          </p:nvPr>
        </p:nvPicPr>
        <p:blipFill>
          <a:blip r:embed="rId2"/>
          <a:stretch>
            <a:fillRect/>
          </a:stretch>
        </p:blipFill>
        <p:spPr>
          <a:xfrm>
            <a:off x="1428728" y="1643051"/>
            <a:ext cx="7143799" cy="2143140"/>
          </a:xfrm>
          <a:prstGeom prst="rect">
            <a:avLst/>
          </a:prstGeom>
        </p:spPr>
      </p:pic>
      <p:pic>
        <p:nvPicPr>
          <p:cNvPr id="6" name="Picture 5" descr="2020-01-10 (18).png"/>
          <p:cNvPicPr/>
          <p:nvPr/>
        </p:nvPicPr>
        <p:blipFill>
          <a:blip r:embed="rId3"/>
          <a:stretch>
            <a:fillRect/>
          </a:stretch>
        </p:blipFill>
        <p:spPr>
          <a:xfrm>
            <a:off x="1785918" y="4000504"/>
            <a:ext cx="6072230" cy="235745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Preprocessing </a:t>
            </a:r>
            <a:r>
              <a:rPr lang="en-US" b="1" dirty="0" smtClean="0"/>
              <a:t>of the </a:t>
            </a:r>
            <a:r>
              <a:rPr lang="en-US" b="1" dirty="0" smtClean="0"/>
              <a:t>data</a:t>
            </a:r>
            <a:endParaRPr lang="en-US" dirty="0"/>
          </a:p>
        </p:txBody>
      </p:sp>
      <p:sp>
        <p:nvSpPr>
          <p:cNvPr id="3" name="Content Placeholder 2"/>
          <p:cNvSpPr>
            <a:spLocks noGrp="1"/>
          </p:cNvSpPr>
          <p:nvPr>
            <p:ph idx="1"/>
          </p:nvPr>
        </p:nvSpPr>
        <p:spPr/>
        <p:txBody>
          <a:bodyPr>
            <a:normAutofit/>
          </a:bodyPr>
          <a:lstStyle/>
          <a:p>
            <a:r>
              <a:rPr lang="en-US" sz="2800" b="1" dirty="0" smtClean="0"/>
              <a:t>2.1 Removing year from ‘</a:t>
            </a:r>
            <a:r>
              <a:rPr lang="en-US" sz="2800" b="1" dirty="0" err="1" smtClean="0"/>
              <a:t>title‘column</a:t>
            </a:r>
            <a:endParaRPr lang="en-US" sz="2800" b="1" dirty="0" smtClean="0"/>
          </a:p>
          <a:p>
            <a:r>
              <a:rPr lang="en-US" sz="2800" b="1" dirty="0" smtClean="0"/>
              <a:t>2.2 Splitting the values in the ’ genre’ </a:t>
            </a:r>
            <a:endParaRPr lang="en-US" sz="2800" b="1" dirty="0" smtClean="0"/>
          </a:p>
          <a:p>
            <a:endParaRPr lang="en-US" sz="2800"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15</a:t>
            </a:fld>
            <a:endParaRPr lang="en-IN"/>
          </a:p>
        </p:txBody>
      </p:sp>
      <p:pic>
        <p:nvPicPr>
          <p:cNvPr id="5" name="Picture 4" descr="mo after fil.png"/>
          <p:cNvPicPr/>
          <p:nvPr/>
        </p:nvPicPr>
        <p:blipFill>
          <a:blip r:embed="rId2"/>
          <a:stretch>
            <a:fillRect/>
          </a:stretch>
        </p:blipFill>
        <p:spPr>
          <a:xfrm>
            <a:off x="1878846" y="3071810"/>
            <a:ext cx="6336492" cy="264320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6908"/>
          </a:xfrm>
        </p:spPr>
        <p:txBody>
          <a:bodyPr>
            <a:noAutofit/>
          </a:bodyPr>
          <a:lstStyle/>
          <a:p>
            <a:r>
              <a:rPr lang="en-US" sz="2800" b="1" dirty="0" smtClean="0">
                <a:solidFill>
                  <a:schemeClr val="tx1"/>
                </a:solidFill>
              </a:rPr>
              <a:t>2.3 Converting the list of genres to a vector</a:t>
            </a:r>
            <a:endParaRPr lang="en-IN" sz="2800" dirty="0">
              <a:solidFill>
                <a:schemeClr val="tx1"/>
              </a:solidFill>
            </a:endParaRPr>
          </a:p>
        </p:txBody>
      </p:sp>
      <p:sp>
        <p:nvSpPr>
          <p:cNvPr id="6" name="Slide Number Placeholder 5"/>
          <p:cNvSpPr>
            <a:spLocks noGrp="1"/>
          </p:cNvSpPr>
          <p:nvPr>
            <p:ph type="sldNum" sz="quarter" idx="12"/>
          </p:nvPr>
        </p:nvSpPr>
        <p:spPr/>
        <p:txBody>
          <a:bodyPr/>
          <a:lstStyle/>
          <a:p>
            <a:fld id="{36BA4E21-48E5-4BA3-9A00-5D85E60D8824}" type="slidenum">
              <a:rPr lang="en-IN" smtClean="0"/>
              <a:pPr/>
              <a:t>16</a:t>
            </a:fld>
            <a:endParaRPr lang="en-IN"/>
          </a:p>
        </p:txBody>
      </p:sp>
      <p:pic>
        <p:nvPicPr>
          <p:cNvPr id="7" name="Content Placeholder 6" descr="user dat with mo.png"/>
          <p:cNvPicPr>
            <a:picLocks noGrp="1"/>
          </p:cNvPicPr>
          <p:nvPr>
            <p:ph idx="1"/>
          </p:nvPr>
        </p:nvPicPr>
        <p:blipFill>
          <a:blip r:embed="rId2"/>
          <a:stretch>
            <a:fillRect/>
          </a:stretch>
        </p:blipFill>
        <p:spPr>
          <a:xfrm>
            <a:off x="1000100" y="2074552"/>
            <a:ext cx="7934350" cy="392621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800" dirty="0" smtClean="0"/>
              <a:t/>
            </a:r>
            <a:br>
              <a:rPr lang="en-US" sz="1800" dirty="0" smtClean="0"/>
            </a:br>
            <a:r>
              <a:rPr lang="en-US" sz="4400" b="1" dirty="0" smtClean="0"/>
              <a:t>3</a:t>
            </a:r>
            <a:r>
              <a:rPr lang="en-US" sz="1800" b="1" dirty="0" smtClean="0"/>
              <a:t>.</a:t>
            </a:r>
            <a:r>
              <a:rPr lang="en-US" sz="4400" b="1" dirty="0" smtClean="0"/>
              <a:t>Content-Based Filtering :</a:t>
            </a:r>
            <a:endParaRPr lang="en-US" dirty="0"/>
          </a:p>
        </p:txBody>
      </p:sp>
      <p:sp>
        <p:nvSpPr>
          <p:cNvPr id="3" name="Subtitle 2"/>
          <p:cNvSpPr>
            <a:spLocks noGrp="1"/>
          </p:cNvSpPr>
          <p:nvPr>
            <p:ph type="subTitle" idx="1"/>
          </p:nvPr>
        </p:nvSpPr>
        <p:spPr>
          <a:xfrm>
            <a:off x="1432560" y="1850064"/>
            <a:ext cx="7406640" cy="4150704"/>
          </a:xfrm>
        </p:spPr>
        <p:txBody>
          <a:bodyPr>
            <a:normAutofit/>
          </a:bodyPr>
          <a:lstStyle/>
          <a:p>
            <a:pPr>
              <a:buFont typeface="Arial" pitchFamily="34" charset="0"/>
              <a:buChar char="•"/>
            </a:pPr>
            <a:r>
              <a:rPr lang="en-US" dirty="0" smtClean="0"/>
              <a:t>This technique attempts to figure out what a user's favorite aspects of an item is and then recommends items that present those aspects. In our case, we are going to try to figure out the input's favorite genres from the movies and ratings given</a:t>
            </a:r>
          </a:p>
          <a:p>
            <a:pPr>
              <a:buFont typeface="Arial" pitchFamily="34" charset="0"/>
              <a:buChar char="•"/>
            </a:pPr>
            <a:r>
              <a:rPr lang="en-US" dirty="0" smtClean="0"/>
              <a:t>This filtering process occurred in few steps</a:t>
            </a:r>
          </a:p>
          <a:p>
            <a:endParaRPr lang="en-US"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17</a:t>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BA4E21-48E5-4BA3-9A00-5D85E60D8824}" type="slidenum">
              <a:rPr lang="en-IN" smtClean="0"/>
              <a:pPr/>
              <a:t>18</a:t>
            </a:fld>
            <a:endParaRPr lang="en-IN"/>
          </a:p>
        </p:txBody>
      </p:sp>
      <p:sp>
        <p:nvSpPr>
          <p:cNvPr id="6" name="Title 1"/>
          <p:cNvSpPr>
            <a:spLocks noGrp="1"/>
          </p:cNvSpPr>
          <p:nvPr>
            <p:ph type="title"/>
          </p:nvPr>
        </p:nvSpPr>
        <p:spPr/>
        <p:txBody>
          <a:bodyPr>
            <a:normAutofit fontScale="90000"/>
          </a:bodyPr>
          <a:lstStyle/>
          <a:p>
            <a:r>
              <a:rPr lang="en-US" b="1" dirty="0" smtClean="0"/>
              <a:t>Step 1:- Creating an input user to recommend </a:t>
            </a:r>
            <a:r>
              <a:rPr lang="en-US" b="1" dirty="0" smtClean="0"/>
              <a:t>movies</a:t>
            </a:r>
            <a:endParaRPr lang="en-US" dirty="0"/>
          </a:p>
        </p:txBody>
      </p:sp>
      <p:pic>
        <p:nvPicPr>
          <p:cNvPr id="8" name="Content Placeholder 7" descr="user iput.png"/>
          <p:cNvPicPr>
            <a:picLocks noGrp="1"/>
          </p:cNvPicPr>
          <p:nvPr>
            <p:ph idx="1"/>
          </p:nvPr>
        </p:nvPicPr>
        <p:blipFill>
          <a:blip r:embed="rId2"/>
          <a:stretch>
            <a:fillRect/>
          </a:stretch>
        </p:blipFill>
        <p:spPr>
          <a:xfrm>
            <a:off x="2000232" y="1785926"/>
            <a:ext cx="5357850" cy="450059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Step 2 :-Add </a:t>
            </a:r>
            <a:r>
              <a:rPr lang="en-US" b="1" dirty="0" err="1" smtClean="0"/>
              <a:t>movieId</a:t>
            </a:r>
            <a:r>
              <a:rPr lang="en-US" b="1" dirty="0" smtClean="0"/>
              <a:t> to input user </a:t>
            </a:r>
            <a:endParaRPr lang="en-US" dirty="0"/>
          </a:p>
        </p:txBody>
      </p:sp>
      <p:sp>
        <p:nvSpPr>
          <p:cNvPr id="5" name="Slide Number Placeholder 4"/>
          <p:cNvSpPr>
            <a:spLocks noGrp="1"/>
          </p:cNvSpPr>
          <p:nvPr>
            <p:ph type="sldNum" sz="quarter" idx="12"/>
          </p:nvPr>
        </p:nvSpPr>
        <p:spPr/>
        <p:txBody>
          <a:bodyPr/>
          <a:lstStyle/>
          <a:p>
            <a:fld id="{36BA4E21-48E5-4BA3-9A00-5D85E60D8824}" type="slidenum">
              <a:rPr lang="en-IN" smtClean="0"/>
              <a:pPr/>
              <a:t>19</a:t>
            </a:fld>
            <a:endParaRPr lang="en-IN"/>
          </a:p>
        </p:txBody>
      </p:sp>
      <p:pic>
        <p:nvPicPr>
          <p:cNvPr id="6" name="Picture 5" descr="user input aftr marge.png"/>
          <p:cNvPicPr/>
          <p:nvPr/>
        </p:nvPicPr>
        <p:blipFill>
          <a:blip r:embed="rId2"/>
          <a:stretch>
            <a:fillRect/>
          </a:stretch>
        </p:blipFill>
        <p:spPr>
          <a:xfrm>
            <a:off x="2428860" y="1928802"/>
            <a:ext cx="5282102" cy="429132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6908"/>
          </a:xfrm>
        </p:spPr>
        <p:txBody>
          <a:bodyPr/>
          <a:lstStyle/>
          <a:p>
            <a:r>
              <a:rPr lang="en-IN" dirty="0" smtClean="0"/>
              <a:t>        Introduction</a:t>
            </a:r>
            <a:endParaRPr lang="en-IN" dirty="0"/>
          </a:p>
        </p:txBody>
      </p:sp>
      <p:sp>
        <p:nvSpPr>
          <p:cNvPr id="3" name="Content Placeholder 2"/>
          <p:cNvSpPr>
            <a:spLocks noGrp="1"/>
          </p:cNvSpPr>
          <p:nvPr>
            <p:ph idx="1"/>
          </p:nvPr>
        </p:nvSpPr>
        <p:spPr>
          <a:xfrm>
            <a:off x="1435608" y="1142984"/>
            <a:ext cx="7498080" cy="5105416"/>
          </a:xfrm>
        </p:spPr>
        <p:txBody>
          <a:bodyPr>
            <a:normAutofit/>
          </a:bodyPr>
          <a:lstStyle/>
          <a:p>
            <a:r>
              <a:rPr lang="en-US" dirty="0" smtClean="0"/>
              <a:t> </a:t>
            </a:r>
            <a:r>
              <a:rPr lang="en-US" dirty="0" smtClean="0"/>
              <a:t>  </a:t>
            </a:r>
            <a:r>
              <a:rPr lang="en-US" sz="2400" dirty="0" smtClean="0"/>
              <a:t>In </a:t>
            </a:r>
            <a:r>
              <a:rPr lang="en-US" sz="2400" dirty="0" smtClean="0"/>
              <a:t>today’s world, where there is a variety of content to be consumed like books, videos, articles, movies, etc. and finding the content of one’s liking has become an irksome task. This is where the recommendation system comes into the picture, where the content providers recommend users the content according to the user's liking</a:t>
            </a:r>
            <a:r>
              <a:rPr lang="en-US" sz="2400" dirty="0" smtClean="0"/>
              <a:t>.</a:t>
            </a:r>
          </a:p>
          <a:p>
            <a:r>
              <a:rPr lang="en-US" sz="2400" dirty="0" smtClean="0"/>
              <a:t>In this project, we use machine learning to build a movie recommendation system which will be based on the user’s previous movie ratings by using the Content-Based Recommendation algorithm</a:t>
            </a:r>
            <a:endParaRPr lang="en-IN" sz="2400" dirty="0" smtClean="0"/>
          </a:p>
          <a:p>
            <a:pPr algn="just"/>
            <a:endParaRPr lang="en-IN"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2</a:t>
            </a:fld>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511288"/>
          </a:xfrm>
        </p:spPr>
        <p:txBody>
          <a:bodyPr>
            <a:normAutofit fontScale="90000"/>
          </a:bodyPr>
          <a:lstStyle/>
          <a:p>
            <a:r>
              <a:rPr lang="en-US" sz="4000" b="1" dirty="0" smtClean="0"/>
              <a:t>Step 3:- Learning the input </a:t>
            </a:r>
            <a:r>
              <a:rPr lang="en-US" sz="4000" b="1" dirty="0" err="1" smtClean="0"/>
              <a:t>preferenes</a:t>
            </a:r>
            <a:r>
              <a:rPr lang="en-US" dirty="0" smtClean="0"/>
              <a:t/>
            </a:r>
            <a:br>
              <a:rPr lang="en-US" dirty="0" smtClean="0"/>
            </a:br>
            <a:endParaRPr lang="en-IN" dirty="0"/>
          </a:p>
        </p:txBody>
      </p:sp>
      <p:sp>
        <p:nvSpPr>
          <p:cNvPr id="3" name="Content Placeholder 2"/>
          <p:cNvSpPr>
            <a:spLocks noGrp="1"/>
          </p:cNvSpPr>
          <p:nvPr>
            <p:ph idx="1"/>
          </p:nvPr>
        </p:nvSpPr>
        <p:spPr/>
        <p:txBody>
          <a:bodyPr>
            <a:normAutofit/>
          </a:bodyPr>
          <a:lstStyle/>
          <a:p>
            <a:pPr algn="just"/>
            <a:r>
              <a:rPr lang="en-US" sz="2400" dirty="0" smtClean="0"/>
              <a:t>For learning the input preferences, we get the subset of movies that the input has watched from the </a:t>
            </a:r>
            <a:r>
              <a:rPr lang="en-US" sz="2400" dirty="0" err="1" smtClean="0"/>
              <a:t>Dataframe</a:t>
            </a:r>
            <a:r>
              <a:rPr lang="en-US" sz="2400" dirty="0" smtClean="0"/>
              <a:t> </a:t>
            </a:r>
            <a:r>
              <a:rPr lang="en-US" sz="2400" dirty="0" smtClean="0"/>
              <a:t>containing genres</a:t>
            </a:r>
          </a:p>
          <a:p>
            <a:pPr algn="just"/>
            <a:endParaRPr lang="en-IN" sz="2400" dirty="0"/>
          </a:p>
        </p:txBody>
      </p:sp>
      <p:sp>
        <p:nvSpPr>
          <p:cNvPr id="5" name="Slide Number Placeholder 4"/>
          <p:cNvSpPr>
            <a:spLocks noGrp="1"/>
          </p:cNvSpPr>
          <p:nvPr>
            <p:ph type="sldNum" sz="quarter" idx="12"/>
          </p:nvPr>
        </p:nvSpPr>
        <p:spPr/>
        <p:txBody>
          <a:bodyPr/>
          <a:lstStyle/>
          <a:p>
            <a:fld id="{36BA4E21-48E5-4BA3-9A00-5D85E60D8824}" type="slidenum">
              <a:rPr lang="en-IN" smtClean="0"/>
              <a:pPr/>
              <a:t>20</a:t>
            </a:fld>
            <a:endParaRPr lang="en-IN"/>
          </a:p>
        </p:txBody>
      </p:sp>
      <p:pic>
        <p:nvPicPr>
          <p:cNvPr id="6" name="Picture 5" descr="user dat with mo.png"/>
          <p:cNvPicPr/>
          <p:nvPr/>
        </p:nvPicPr>
        <p:blipFill>
          <a:blip r:embed="rId2"/>
          <a:stretch>
            <a:fillRect/>
          </a:stretch>
        </p:blipFill>
        <p:spPr>
          <a:xfrm>
            <a:off x="1357290" y="2714620"/>
            <a:ext cx="7329518" cy="3786214"/>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2700" dirty="0" smtClean="0"/>
              <a:t>Now we have only needed the actual genre table, so clean this by resetting the index and dropping the movie Id, title, genres and year columns.</a:t>
            </a:r>
            <a:r>
              <a:rPr lang="en-US" dirty="0" smtClean="0"/>
              <a:t/>
            </a:r>
            <a:br>
              <a:rPr lang="en-US" dirty="0" smtClean="0"/>
            </a:br>
            <a:r>
              <a:rPr lang="en-US" dirty="0" smtClean="0"/>
              <a:t> </a:t>
            </a:r>
            <a:endParaRPr lang="en-US" dirty="0"/>
          </a:p>
        </p:txBody>
      </p:sp>
      <p:sp>
        <p:nvSpPr>
          <p:cNvPr id="5" name="Slide Number Placeholder 4"/>
          <p:cNvSpPr>
            <a:spLocks noGrp="1"/>
          </p:cNvSpPr>
          <p:nvPr>
            <p:ph type="sldNum" sz="quarter" idx="12"/>
          </p:nvPr>
        </p:nvSpPr>
        <p:spPr/>
        <p:txBody>
          <a:bodyPr/>
          <a:lstStyle/>
          <a:p>
            <a:fld id="{36BA4E21-48E5-4BA3-9A00-5D85E60D8824}" type="slidenum">
              <a:rPr lang="en-IN" smtClean="0"/>
              <a:pPr/>
              <a:t>21</a:t>
            </a:fld>
            <a:endParaRPr lang="en-IN"/>
          </a:p>
        </p:txBody>
      </p:sp>
      <p:pic>
        <p:nvPicPr>
          <p:cNvPr id="7" name="Picture 6" descr="nnnnn.png"/>
          <p:cNvPicPr/>
          <p:nvPr/>
        </p:nvPicPr>
        <p:blipFill>
          <a:blip r:embed="rId2"/>
          <a:stretch>
            <a:fillRect/>
          </a:stretch>
        </p:blipFill>
        <p:spPr>
          <a:xfrm>
            <a:off x="928663" y="2291442"/>
            <a:ext cx="7929618" cy="3923639"/>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BA4E21-48E5-4BA3-9A00-5D85E60D8824}" type="slidenum">
              <a:rPr lang="en-IN" smtClean="0"/>
              <a:pPr/>
              <a:t>22</a:t>
            </a:fld>
            <a:endParaRPr lang="en-IN"/>
          </a:p>
        </p:txBody>
      </p:sp>
      <p:pic>
        <p:nvPicPr>
          <p:cNvPr id="5" name="Content Placeholder 4" descr="user rating.png"/>
          <p:cNvPicPr>
            <a:picLocks noGrp="1"/>
          </p:cNvPicPr>
          <p:nvPr>
            <p:ph idx="1"/>
          </p:nvPr>
        </p:nvPicPr>
        <p:blipFill>
          <a:blip r:embed="rId2"/>
          <a:stretch>
            <a:fillRect/>
          </a:stretch>
        </p:blipFill>
        <p:spPr>
          <a:xfrm>
            <a:off x="2000232" y="4357694"/>
            <a:ext cx="6215106" cy="2000264"/>
          </a:xfrm>
          <a:prstGeom prst="rect">
            <a:avLst/>
          </a:prstGeom>
        </p:spPr>
      </p:pic>
      <p:pic>
        <p:nvPicPr>
          <p:cNvPr id="6" name="Picture 5" descr="nnnnn.png"/>
          <p:cNvPicPr/>
          <p:nvPr/>
        </p:nvPicPr>
        <p:blipFill>
          <a:blip r:embed="rId3"/>
          <a:stretch>
            <a:fillRect/>
          </a:stretch>
        </p:blipFill>
        <p:spPr>
          <a:xfrm>
            <a:off x="1357290" y="857233"/>
            <a:ext cx="6929486" cy="2643206"/>
          </a:xfrm>
          <a:prstGeom prst="rect">
            <a:avLst/>
          </a:prstGeom>
        </p:spPr>
      </p:pic>
      <p:sp>
        <p:nvSpPr>
          <p:cNvPr id="7" name="Rectangle 6"/>
          <p:cNvSpPr/>
          <p:nvPr/>
        </p:nvSpPr>
        <p:spPr>
          <a:xfrm>
            <a:off x="1714480" y="4214818"/>
            <a:ext cx="6929486" cy="2286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user rating.png"/>
          <p:cNvPicPr/>
          <p:nvPr/>
        </p:nvPicPr>
        <p:blipFill>
          <a:blip r:embed="rId2"/>
          <a:stretch>
            <a:fillRect/>
          </a:stretch>
        </p:blipFill>
        <p:spPr>
          <a:xfrm>
            <a:off x="2928926" y="4500570"/>
            <a:ext cx="3786214" cy="156250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368412"/>
          </a:xfrm>
        </p:spPr>
        <p:txBody>
          <a:bodyPr>
            <a:noAutofit/>
          </a:bodyPr>
          <a:lstStyle/>
          <a:p>
            <a:r>
              <a:rPr lang="en-US" sz="2400" dirty="0" smtClean="0"/>
              <a:t>Now the dot product between Transpose of matrix elements of </a:t>
            </a:r>
            <a:r>
              <a:rPr lang="en-US" sz="2400" dirty="0" smtClean="0"/>
              <a:t>above tables and got user profile</a:t>
            </a:r>
            <a:r>
              <a:rPr lang="en-US" sz="2400" dirty="0" smtClean="0"/>
              <a:t/>
            </a:r>
            <a:br>
              <a:rPr lang="en-US" sz="2400" dirty="0" smtClean="0"/>
            </a:br>
            <a:endParaRPr lang="en-IN" sz="2400" dirty="0"/>
          </a:p>
        </p:txBody>
      </p:sp>
      <p:sp>
        <p:nvSpPr>
          <p:cNvPr id="3" name="Content Placeholder 2"/>
          <p:cNvSpPr>
            <a:spLocks noGrp="1"/>
          </p:cNvSpPr>
          <p:nvPr>
            <p:ph idx="1"/>
          </p:nvPr>
        </p:nvSpPr>
        <p:spPr/>
        <p:txBody>
          <a:bodyPr/>
          <a:lstStyle/>
          <a:p>
            <a:pPr>
              <a:buNone/>
            </a:pPr>
            <a:endParaRPr lang="en-IN" sz="2400" dirty="0" smtClean="0"/>
          </a:p>
          <a:p>
            <a:pPr>
              <a:buNone/>
            </a:pPr>
            <a:endParaRPr lang="en-IN" sz="2400"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23</a:t>
            </a:fld>
            <a:endParaRPr lang="en-IN"/>
          </a:p>
        </p:txBody>
      </p:sp>
      <p:pic>
        <p:nvPicPr>
          <p:cNvPr id="5" name="Picture 4" descr="usr pro.png"/>
          <p:cNvPicPr/>
          <p:nvPr/>
        </p:nvPicPr>
        <p:blipFill>
          <a:blip r:embed="rId2"/>
          <a:stretch>
            <a:fillRect/>
          </a:stretch>
        </p:blipFill>
        <p:spPr>
          <a:xfrm>
            <a:off x="1285852" y="1852612"/>
            <a:ext cx="7000924" cy="4505346"/>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Step 4: Creating the list of top 20 recommended movie table</a:t>
            </a:r>
            <a:r>
              <a:rPr lang="en-US" b="1" dirty="0" smtClean="0"/>
              <a:t>:</a:t>
            </a:r>
            <a:endParaRPr lang="en-US" dirty="0"/>
          </a:p>
        </p:txBody>
      </p:sp>
      <p:sp>
        <p:nvSpPr>
          <p:cNvPr id="3" name="Content Placeholder 2"/>
          <p:cNvSpPr>
            <a:spLocks noGrp="1"/>
          </p:cNvSpPr>
          <p:nvPr>
            <p:ph idx="1"/>
          </p:nvPr>
        </p:nvSpPr>
        <p:spPr/>
        <p:txBody>
          <a:bodyPr>
            <a:normAutofit/>
          </a:bodyPr>
          <a:lstStyle/>
          <a:p>
            <a:pPr algn="just"/>
            <a:r>
              <a:rPr lang="en-US" sz="2400" dirty="0" smtClean="0"/>
              <a:t>We have started by extracting the genre table from the original data frame, .and after that drop the unnecessary information. Now we have with the input's profile and the complete list of movies and their genres. After that, we're going to multiply the genres by the weights and then take the weighted average of every movie based on the input profile and sort it in descending order then </a:t>
            </a:r>
            <a:r>
              <a:rPr lang="en-US" sz="2400" b="1" i="1" dirty="0" smtClean="0"/>
              <a:t>we have found the recommendation table as a result of the top 20 movies that most satisfy it.</a:t>
            </a:r>
            <a:endParaRPr lang="en-US" sz="2400" dirty="0" smtClean="0"/>
          </a:p>
          <a:p>
            <a:pPr algn="just"/>
            <a:endParaRPr lang="en-IN"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24</a:t>
            </a:fld>
            <a:endParaRPr lang="en-I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45920" y="0"/>
            <a:ext cx="7498080" cy="1714488"/>
          </a:xfrm>
        </p:spPr>
        <p:txBody>
          <a:bodyPr>
            <a:normAutofit fontScale="90000"/>
          </a:bodyPr>
          <a:lstStyle/>
          <a:p>
            <a:r>
              <a:rPr lang="en-US" b="1" dirty="0" smtClean="0"/>
              <a:t>RESULTS</a:t>
            </a:r>
            <a:br>
              <a:rPr lang="en-US" b="1" dirty="0" smtClean="0"/>
            </a:br>
            <a:r>
              <a:rPr lang="en-US" b="1" dirty="0" smtClean="0"/>
              <a:t/>
            </a:r>
            <a:br>
              <a:rPr lang="en-US" b="1" dirty="0" smtClean="0"/>
            </a:br>
            <a:r>
              <a:rPr lang="en-US" dirty="0" smtClean="0"/>
              <a:t>. </a:t>
            </a:r>
            <a:endParaRPr lang="en-IN" dirty="0"/>
          </a:p>
        </p:txBody>
      </p:sp>
      <p:sp>
        <p:nvSpPr>
          <p:cNvPr id="6" name="Slide Number Placeholder 5"/>
          <p:cNvSpPr>
            <a:spLocks noGrp="1"/>
          </p:cNvSpPr>
          <p:nvPr>
            <p:ph type="sldNum" sz="quarter" idx="12"/>
          </p:nvPr>
        </p:nvSpPr>
        <p:spPr/>
        <p:txBody>
          <a:bodyPr/>
          <a:lstStyle/>
          <a:p>
            <a:fld id="{36BA4E21-48E5-4BA3-9A00-5D85E60D8824}" type="slidenum">
              <a:rPr lang="en-IN" smtClean="0"/>
              <a:pPr/>
              <a:t>25</a:t>
            </a:fld>
            <a:endParaRPr lang="en-IN"/>
          </a:p>
        </p:txBody>
      </p:sp>
      <p:pic>
        <p:nvPicPr>
          <p:cNvPr id="7" name="Picture 6" descr="rrrrr.png"/>
          <p:cNvPicPr/>
          <p:nvPr/>
        </p:nvPicPr>
        <p:blipFill>
          <a:blip r:embed="rId2"/>
          <a:stretch>
            <a:fillRect/>
          </a:stretch>
        </p:blipFill>
        <p:spPr>
          <a:xfrm>
            <a:off x="1361176" y="1000108"/>
            <a:ext cx="7568542" cy="5643602"/>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6155076"/>
          </a:xfrm>
        </p:spPr>
        <p:txBody>
          <a:bodyPr>
            <a:normAutofit/>
          </a:bodyPr>
          <a:lstStyle/>
          <a:p>
            <a:r>
              <a:rPr lang="en-US" dirty="0" smtClean="0"/>
              <a:t>Advantages and Disadvantages of Content-Based </a:t>
            </a:r>
            <a:r>
              <a:rPr lang="en-US" dirty="0" smtClean="0"/>
              <a:t>Filtering</a:t>
            </a:r>
            <a:r>
              <a:rPr lang="en-US" dirty="0" smtClean="0"/>
              <a:t/>
            </a:r>
            <a:br>
              <a:rPr lang="en-US" dirty="0" smtClean="0"/>
            </a:br>
            <a:r>
              <a:rPr lang="en-US" dirty="0" smtClean="0"/>
              <a:t> </a:t>
            </a:r>
            <a:r>
              <a:rPr lang="en-US" sz="3200" dirty="0" smtClean="0"/>
              <a:t>Advantages:</a:t>
            </a:r>
            <a:r>
              <a:rPr lang="en-US" dirty="0" smtClean="0"/>
              <a:t/>
            </a:r>
            <a:br>
              <a:rPr lang="en-US" dirty="0" smtClean="0"/>
            </a:br>
            <a:r>
              <a:rPr lang="en-US" sz="2000" dirty="0" smtClean="0"/>
              <a:t>A</a:t>
            </a:r>
            <a:r>
              <a:rPr lang="en-US" sz="2000" dirty="0" smtClean="0"/>
              <a:t>.   </a:t>
            </a:r>
            <a:r>
              <a:rPr lang="en-US" sz="2400" dirty="0" smtClean="0"/>
              <a:t>Learns </a:t>
            </a:r>
            <a:r>
              <a:rPr lang="en-US" sz="2400" dirty="0" smtClean="0"/>
              <a:t>user's preferences</a:t>
            </a:r>
            <a:br>
              <a:rPr lang="en-US" sz="2400" dirty="0" smtClean="0"/>
            </a:br>
            <a:r>
              <a:rPr lang="en-US" sz="2400" dirty="0" smtClean="0"/>
              <a:t>B</a:t>
            </a:r>
            <a:r>
              <a:rPr lang="en-US" sz="2400" dirty="0" smtClean="0"/>
              <a:t>.  Highly </a:t>
            </a:r>
            <a:r>
              <a:rPr lang="en-US" sz="2400" dirty="0" smtClean="0"/>
              <a:t>personalized for the </a:t>
            </a:r>
            <a:r>
              <a:rPr lang="en-US" sz="2400" dirty="0" smtClean="0"/>
              <a:t>user</a:t>
            </a:r>
            <a:br>
              <a:rPr lang="en-US" sz="2400" dirty="0" smtClean="0"/>
            </a:br>
            <a:r>
              <a:rPr lang="en-US" sz="2400" dirty="0" smtClean="0"/>
              <a:t/>
            </a:r>
            <a:br>
              <a:rPr lang="en-US" sz="2400" dirty="0" smtClean="0"/>
            </a:br>
            <a:r>
              <a:rPr lang="en-US" sz="2400" dirty="0" smtClean="0"/>
              <a:t> </a:t>
            </a:r>
            <a:r>
              <a:rPr lang="en-US" sz="3200" dirty="0" smtClean="0"/>
              <a:t>Disadvantages :</a:t>
            </a:r>
            <a:br>
              <a:rPr lang="en-US" sz="3200" dirty="0" smtClean="0"/>
            </a:br>
            <a:r>
              <a:rPr lang="en-US" sz="2000" dirty="0" smtClean="0"/>
              <a:t>A</a:t>
            </a:r>
            <a:r>
              <a:rPr lang="en-US" sz="1800" dirty="0" smtClean="0"/>
              <a:t>.  </a:t>
            </a:r>
            <a:r>
              <a:rPr lang="en-US" sz="2400" dirty="0" smtClean="0"/>
              <a:t>Doesn't </a:t>
            </a:r>
            <a:r>
              <a:rPr lang="en-US" sz="2400" dirty="0" smtClean="0"/>
              <a:t>take into account what others think of the item, so low quality item recommendations might happen</a:t>
            </a:r>
            <a:br>
              <a:rPr lang="en-US" sz="2400" dirty="0" smtClean="0"/>
            </a:br>
            <a:r>
              <a:rPr lang="en-US" sz="2000" dirty="0" smtClean="0"/>
              <a:t>B</a:t>
            </a:r>
            <a:r>
              <a:rPr lang="en-US" sz="2400" dirty="0" smtClean="0"/>
              <a:t>.  Extracting </a:t>
            </a:r>
            <a:r>
              <a:rPr lang="en-US" sz="2400" dirty="0" smtClean="0"/>
              <a:t>data is not always intuitive</a:t>
            </a:r>
            <a:br>
              <a:rPr lang="en-US" sz="2400" dirty="0" smtClean="0"/>
            </a:br>
            <a:r>
              <a:rPr lang="en-US" sz="2000" dirty="0" smtClean="0"/>
              <a:t>C.  </a:t>
            </a:r>
            <a:r>
              <a:rPr lang="en-US" sz="2400" dirty="0" smtClean="0"/>
              <a:t>Determining </a:t>
            </a:r>
            <a:r>
              <a:rPr lang="en-US" sz="2400" dirty="0" smtClean="0"/>
              <a:t>what characteristics of the item the user dislikes or likes is not always obvious </a:t>
            </a:r>
            <a:r>
              <a:rPr lang="en-US" sz="2400" dirty="0" smtClean="0"/>
              <a:t/>
            </a:r>
            <a:br>
              <a:rPr lang="en-US" sz="2400" dirty="0" smtClean="0"/>
            </a:br>
            <a:endParaRPr lang="en-IN" dirty="0"/>
          </a:p>
        </p:txBody>
      </p:sp>
      <p:sp>
        <p:nvSpPr>
          <p:cNvPr id="3" name="Slide Number Placeholder 2"/>
          <p:cNvSpPr>
            <a:spLocks noGrp="1"/>
          </p:cNvSpPr>
          <p:nvPr>
            <p:ph type="sldNum" sz="quarter" idx="12"/>
          </p:nvPr>
        </p:nvSpPr>
        <p:spPr/>
        <p:txBody>
          <a:bodyPr/>
          <a:lstStyle/>
          <a:p>
            <a:fld id="{36BA4E21-48E5-4BA3-9A00-5D85E60D8824}" type="slidenum">
              <a:rPr lang="en-IN" smtClean="0"/>
              <a:pPr/>
              <a:t>26</a:t>
            </a:fld>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b="1" dirty="0" smtClean="0"/>
              <a:t>CONCLUSION </a:t>
            </a:r>
            <a:endParaRPr lang="en-US" dirty="0"/>
          </a:p>
        </p:txBody>
      </p:sp>
      <p:sp>
        <p:nvSpPr>
          <p:cNvPr id="3" name="Subtitle 2"/>
          <p:cNvSpPr>
            <a:spLocks noGrp="1"/>
          </p:cNvSpPr>
          <p:nvPr>
            <p:ph type="subTitle" idx="1"/>
          </p:nvPr>
        </p:nvSpPr>
        <p:spPr>
          <a:xfrm>
            <a:off x="1432560" y="1850064"/>
            <a:ext cx="7406640" cy="4293580"/>
          </a:xfrm>
        </p:spPr>
        <p:txBody>
          <a:bodyPr>
            <a:normAutofit/>
          </a:bodyPr>
          <a:lstStyle/>
          <a:p>
            <a:pPr>
              <a:buFont typeface="Arial" pitchFamily="34" charset="0"/>
              <a:buChar char="•"/>
            </a:pPr>
            <a:r>
              <a:rPr lang="en-US" dirty="0" smtClean="0"/>
              <a:t>In my project, content-based filtering algorithm is used to give the best recommendation of movies to the user.</a:t>
            </a:r>
          </a:p>
          <a:p>
            <a:pPr>
              <a:buFont typeface="Arial" pitchFamily="34" charset="0"/>
              <a:buChar char="•"/>
            </a:pPr>
            <a:r>
              <a:rPr lang="en-US" dirty="0" smtClean="0"/>
              <a:t>It solves the new item recommendation problem and gives an idea about the current trends of popular movies and users interests.</a:t>
            </a:r>
          </a:p>
          <a:p>
            <a:pPr>
              <a:buFont typeface="Arial" pitchFamily="34" charset="0"/>
              <a:buChar char="•"/>
            </a:pPr>
            <a:r>
              <a:rPr lang="en-US" dirty="0" smtClean="0"/>
              <a:t>This is very helpful for a movie producer to plan new movies.</a:t>
            </a:r>
          </a:p>
          <a:p>
            <a:endParaRPr lang="en-US"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27</a:t>
            </a:fld>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FUTURE WORK</a:t>
            </a:r>
            <a:endParaRPr lang="en-US" dirty="0"/>
          </a:p>
        </p:txBody>
      </p:sp>
      <p:sp>
        <p:nvSpPr>
          <p:cNvPr id="3" name="Subtitle 2"/>
          <p:cNvSpPr>
            <a:spLocks noGrp="1"/>
          </p:cNvSpPr>
          <p:nvPr>
            <p:ph type="subTitle" idx="1"/>
          </p:nvPr>
        </p:nvSpPr>
        <p:spPr>
          <a:xfrm>
            <a:off x="1432560" y="1850064"/>
            <a:ext cx="7406640" cy="3650638"/>
          </a:xfrm>
        </p:spPr>
        <p:txBody>
          <a:bodyPr>
            <a:normAutofit lnSpcReduction="10000"/>
          </a:bodyPr>
          <a:lstStyle/>
          <a:p>
            <a:pPr>
              <a:buFont typeface="Arial" pitchFamily="34" charset="0"/>
              <a:buChar char="•"/>
            </a:pPr>
            <a:r>
              <a:rPr lang="en-US" dirty="0" smtClean="0"/>
              <a:t> This </a:t>
            </a:r>
            <a:r>
              <a:rPr lang="en-US" dirty="0" smtClean="0"/>
              <a:t>method can be expanded by including more criteria to help in categorization the movies</a:t>
            </a:r>
            <a:r>
              <a:rPr lang="en-US" dirty="0" smtClean="0"/>
              <a:t>.</a:t>
            </a:r>
          </a:p>
          <a:p>
            <a:pPr>
              <a:buFont typeface="Arial" pitchFamily="34" charset="0"/>
              <a:buChar char="•"/>
            </a:pPr>
            <a:r>
              <a:rPr lang="en-US" dirty="0" smtClean="0"/>
              <a:t>The most obvious ideas are to add features to suggest movies with common actors, directors or writers</a:t>
            </a:r>
            <a:r>
              <a:rPr lang="en-US" dirty="0" smtClean="0"/>
              <a:t>.</a:t>
            </a:r>
          </a:p>
          <a:p>
            <a:pPr>
              <a:buFont typeface="Arial" pitchFamily="34" charset="0"/>
              <a:buChar char="•"/>
            </a:pPr>
            <a:r>
              <a:rPr lang="en-US" dirty="0" smtClean="0"/>
              <a:t>In addition, we could try to develop hybrid methods that try to combine the advantages of both content-based methods and collaborative filtering into one recommendation system.</a:t>
            </a:r>
          </a:p>
          <a:p>
            <a:pPr>
              <a:buFont typeface="Arial" pitchFamily="34" charset="0"/>
              <a:buChar char="•"/>
            </a:pPr>
            <a:endParaRPr lang="en-US"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28</a:t>
            </a:fld>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82594"/>
          </a:xfrm>
        </p:spPr>
        <p:txBody>
          <a:bodyPr>
            <a:normAutofit fontScale="90000"/>
          </a:bodyPr>
          <a:lstStyle/>
          <a:p>
            <a:r>
              <a:rPr lang="en-US" b="1" dirty="0" smtClean="0"/>
              <a:t>BIBLIOGRAPHY</a:t>
            </a:r>
            <a:endParaRPr lang="en-IN" dirty="0"/>
          </a:p>
        </p:txBody>
      </p:sp>
      <p:sp>
        <p:nvSpPr>
          <p:cNvPr id="3" name="Content Placeholder 2"/>
          <p:cNvSpPr>
            <a:spLocks noGrp="1"/>
          </p:cNvSpPr>
          <p:nvPr>
            <p:ph idx="1"/>
          </p:nvPr>
        </p:nvSpPr>
        <p:spPr>
          <a:xfrm>
            <a:off x="1435608" y="857232"/>
            <a:ext cx="7498080" cy="5391168"/>
          </a:xfrm>
        </p:spPr>
        <p:txBody>
          <a:bodyPr>
            <a:noAutofit/>
          </a:bodyPr>
          <a:lstStyle/>
          <a:p>
            <a:pPr lvl="0"/>
            <a:r>
              <a:rPr lang="en-US" sz="1600" dirty="0" smtClean="0"/>
              <a:t>Ali, K., van </a:t>
            </a:r>
            <a:r>
              <a:rPr lang="en-US" sz="1600" dirty="0" err="1" smtClean="0"/>
              <a:t>Stam</a:t>
            </a:r>
            <a:r>
              <a:rPr lang="en-US" sz="1600" dirty="0" smtClean="0"/>
              <a:t>, W.: TiVo: Making Show Recommendations Using a Distributed Collaborative Filtering Architecture. In: Proceedings of the Tenth ACM SIGKDD International Conference on Knowledge Discovery and Data Mining, Seattle,  pp. 394–401. ACM Press, New York (2004</a:t>
            </a:r>
            <a:r>
              <a:rPr lang="en-US" sz="1600" dirty="0" smtClean="0"/>
              <a:t>)</a:t>
            </a:r>
            <a:endParaRPr lang="en-US" sz="1600" dirty="0" smtClean="0"/>
          </a:p>
          <a:p>
            <a:pPr lvl="0"/>
            <a:r>
              <a:rPr lang="en-US" sz="1600" dirty="0" err="1" smtClean="0"/>
              <a:t>Balabanovic</a:t>
            </a:r>
            <a:r>
              <a:rPr lang="en-US" sz="1600" dirty="0" smtClean="0"/>
              <a:t>, M., </a:t>
            </a:r>
            <a:r>
              <a:rPr lang="en-US" sz="1600" dirty="0" err="1" smtClean="0"/>
              <a:t>Shoham</a:t>
            </a:r>
            <a:r>
              <a:rPr lang="en-US" sz="1600" dirty="0" smtClean="0"/>
              <a:t>, Y.: FAB: Content-based, Collaborative Recommendation Communications of the Association for Computing Machinery 40(3), 66–72 (1997</a:t>
            </a:r>
            <a:r>
              <a:rPr lang="en-US" sz="1600" dirty="0" smtClean="0"/>
              <a:t>)</a:t>
            </a:r>
            <a:r>
              <a:rPr lang="en-US" sz="1600" dirty="0" smtClean="0"/>
              <a:t> </a:t>
            </a:r>
          </a:p>
          <a:p>
            <a:pPr lvl="0"/>
            <a:r>
              <a:rPr lang="en-US" sz="1600" dirty="0" err="1" smtClean="0"/>
              <a:t>Basu</a:t>
            </a:r>
            <a:r>
              <a:rPr lang="en-US" sz="1600" dirty="0" smtClean="0"/>
              <a:t>, C., Hirsh, H., Cohen, W.: Recommendation as Classification: Using Social  and Content-Based Information in Recommendation. In: Proceedings of the 15th National Conference on Artificial Intelligence, Madison, Wisconsin, pp. 714–720 (1998</a:t>
            </a:r>
            <a:r>
              <a:rPr lang="en-US" sz="1600" dirty="0" smtClean="0"/>
              <a:t>)</a:t>
            </a:r>
            <a:r>
              <a:rPr lang="en-US" sz="1600" dirty="0" smtClean="0"/>
              <a:t> </a:t>
            </a:r>
          </a:p>
          <a:p>
            <a:pPr lvl="0"/>
            <a:r>
              <a:rPr lang="en-US" sz="1600" dirty="0" err="1" smtClean="0"/>
              <a:t>Belkin</a:t>
            </a:r>
            <a:r>
              <a:rPr lang="en-US" sz="1600" dirty="0" smtClean="0"/>
              <a:t>, N., Croft, B.: Information Filtering and Information Retrieval: Two Sides of the Same Coin? Communications of the ACM 35(12), 29–38 (1992</a:t>
            </a:r>
            <a:r>
              <a:rPr lang="en-US" sz="1600" dirty="0" smtClean="0"/>
              <a:t>)</a:t>
            </a:r>
            <a:endParaRPr lang="en-US" sz="1600" dirty="0" smtClean="0"/>
          </a:p>
          <a:p>
            <a:pPr lvl="0"/>
            <a:r>
              <a:rPr lang="en-US" sz="1600" dirty="0" smtClean="0"/>
              <a:t>Burke, R.: Hybrid Web Recommender Systems. In: </a:t>
            </a:r>
            <a:r>
              <a:rPr lang="en-US" sz="1600" dirty="0" err="1" smtClean="0"/>
              <a:t>Brusilovsky</a:t>
            </a:r>
            <a:r>
              <a:rPr lang="en-US" sz="1600" dirty="0" smtClean="0"/>
              <a:t>, P., </a:t>
            </a:r>
            <a:r>
              <a:rPr lang="en-US" sz="1600" dirty="0" err="1" smtClean="0"/>
              <a:t>Kobsa</a:t>
            </a:r>
            <a:r>
              <a:rPr lang="en-US" sz="1600" dirty="0" smtClean="0"/>
              <a:t>, A. </a:t>
            </a:r>
            <a:r>
              <a:rPr lang="en-US" sz="1600" dirty="0" err="1" smtClean="0"/>
              <a:t>Nejdl</a:t>
            </a:r>
            <a:r>
              <a:rPr lang="en-US" sz="1600" dirty="0" smtClean="0"/>
              <a:t>, W.(eds.) The Adaptive Web: Methods and Strategies of Web Personalization. </a:t>
            </a:r>
            <a:r>
              <a:rPr lang="en-US" sz="1600" dirty="0" err="1" smtClean="0"/>
              <a:t>LNCS,vol</a:t>
            </a:r>
            <a:r>
              <a:rPr lang="en-US" sz="1600" dirty="0" smtClean="0"/>
              <a:t>. 4321, pp. 377–408. Springer, Heidelberg (2007</a:t>
            </a:r>
            <a:r>
              <a:rPr lang="en-US" sz="1600" dirty="0" smtClean="0"/>
              <a:t>)</a:t>
            </a:r>
            <a:r>
              <a:rPr lang="en-US" sz="1600" dirty="0" smtClean="0"/>
              <a:t> </a:t>
            </a:r>
          </a:p>
          <a:p>
            <a:pPr lvl="0"/>
            <a:r>
              <a:rPr lang="en-US" sz="1600" dirty="0" err="1" smtClean="0"/>
              <a:t>Kotsiantis</a:t>
            </a:r>
            <a:r>
              <a:rPr lang="en-US" sz="1600" dirty="0" smtClean="0"/>
              <a:t>, Sotiris. (2007). Supervised Machine Learning: A Review of Classification</a:t>
            </a:r>
          </a:p>
          <a:p>
            <a:r>
              <a:rPr lang="en-US" sz="1600" dirty="0" smtClean="0"/>
              <a:t>Techniques. </a:t>
            </a:r>
            <a:r>
              <a:rPr lang="en-US" sz="1600" dirty="0" err="1" smtClean="0"/>
              <a:t>Informatica</a:t>
            </a:r>
            <a:r>
              <a:rPr lang="en-US" sz="1600" dirty="0" smtClean="0"/>
              <a:t> (Ljubljana). 31</a:t>
            </a:r>
            <a:r>
              <a:rPr lang="en-US" sz="1600" dirty="0" smtClean="0"/>
              <a:t>.</a:t>
            </a:r>
            <a:r>
              <a:rPr lang="en-US" sz="1600" dirty="0" smtClean="0"/>
              <a:t> </a:t>
            </a:r>
            <a:endParaRPr lang="en-US" sz="1600" dirty="0" smtClean="0"/>
          </a:p>
          <a:p>
            <a:endParaRPr lang="en-US" sz="1400"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29</a:t>
            </a:fld>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6369390"/>
          </a:xfrm>
        </p:spPr>
        <p:txBody>
          <a:bodyPr>
            <a:normAutofit/>
          </a:bodyPr>
          <a:lstStyle/>
          <a:p>
            <a:pPr>
              <a:buFont typeface="Arial" pitchFamily="34" charset="0"/>
              <a:buChar char="•"/>
            </a:pPr>
            <a:r>
              <a:rPr lang="en-US" sz="2800" dirty="0" smtClean="0"/>
              <a:t>This project will assist the user in identifying what kind of movie to watch out </a:t>
            </a:r>
            <a:r>
              <a:rPr lang="en-US" sz="2800" dirty="0" smtClean="0"/>
              <a:t>for.</a:t>
            </a:r>
            <a:br>
              <a:rPr lang="en-US" sz="2800" dirty="0" smtClean="0"/>
            </a:br>
            <a:r>
              <a:rPr lang="en-US" sz="2800" dirty="0" smtClean="0"/>
              <a:t> This project will play an important role in the content      provider by allowing subscribers to watch TV shows, movies, documentaries and more on a wide range of Internet-connected devices of their liking. </a:t>
            </a:r>
            <a:r>
              <a:rPr lang="en-US" sz="2400" dirty="0" smtClean="0"/>
              <a:t/>
            </a:r>
            <a:br>
              <a:rPr lang="en-US" sz="2400" dirty="0" smtClean="0"/>
            </a:br>
            <a:r>
              <a:rPr lang="en-US" sz="2400" dirty="0" smtClean="0"/>
              <a:t/>
            </a:r>
            <a:br>
              <a:rPr lang="en-US" sz="2400" dirty="0" smtClean="0"/>
            </a:br>
            <a:endParaRPr lang="en-US" sz="2400" dirty="0"/>
          </a:p>
        </p:txBody>
      </p:sp>
      <p:sp>
        <p:nvSpPr>
          <p:cNvPr id="3" name="Slide Number Placeholder 2"/>
          <p:cNvSpPr>
            <a:spLocks noGrp="1"/>
          </p:cNvSpPr>
          <p:nvPr>
            <p:ph type="sldNum" sz="quarter" idx="12"/>
          </p:nvPr>
        </p:nvSpPr>
        <p:spPr/>
        <p:txBody>
          <a:bodyPr/>
          <a:lstStyle/>
          <a:p>
            <a:fld id="{36BA4E21-48E5-4BA3-9A00-5D85E60D8824}" type="slidenum">
              <a:rPr lang="en-IN" smtClean="0"/>
              <a:pPr/>
              <a:t>3</a:t>
            </a:fld>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285776"/>
            <a:ext cx="7406640" cy="7143776"/>
          </a:xfrm>
        </p:spPr>
        <p:txBody>
          <a:bodyPr>
            <a:noAutofit/>
          </a:bodyPr>
          <a:lstStyle/>
          <a:p>
            <a:pPr lvl="0"/>
            <a:r>
              <a:rPr lang="en-US" sz="1600" dirty="0" smtClean="0">
                <a:hlinkClick r:id="rId2"/>
              </a:rPr>
              <a:t>https://</a:t>
            </a:r>
            <a:r>
              <a:rPr lang="en-US" sz="1600" dirty="0" smtClean="0">
                <a:hlinkClick r:id="rId2"/>
              </a:rPr>
              <a:t>link.springer.com/chapter/10.1007/978-3-540-72079-9_10</a:t>
            </a:r>
            <a:r>
              <a:rPr lang="en-US" sz="1600" dirty="0" smtClean="0"/>
              <a:t/>
            </a:r>
            <a:br>
              <a:rPr lang="en-US" sz="1600" dirty="0" smtClean="0"/>
            </a:br>
            <a:r>
              <a:rPr lang="en-US" sz="1600" dirty="0" smtClean="0"/>
              <a:t/>
            </a:r>
            <a:br>
              <a:rPr lang="en-US" sz="1600" dirty="0" smtClean="0"/>
            </a:br>
            <a:r>
              <a:rPr lang="en-US" sz="1600" dirty="0" smtClean="0">
                <a:hlinkClick r:id="rId3"/>
              </a:rPr>
              <a:t>http://infolab.stanford.edu/~</a:t>
            </a:r>
            <a:r>
              <a:rPr lang="en-US" sz="1600" dirty="0" smtClean="0">
                <a:hlinkClick r:id="rId3"/>
              </a:rPr>
              <a:t>ullman/mmds/ch9.pdf</a:t>
            </a:r>
            <a:r>
              <a:rPr lang="en-US" sz="1600" dirty="0" smtClean="0"/>
              <a:t/>
            </a:r>
            <a:br>
              <a:rPr lang="en-US" sz="1600" dirty="0" smtClean="0"/>
            </a:br>
            <a:r>
              <a:rPr lang="en-US" sz="1600" dirty="0" smtClean="0"/>
              <a:t/>
            </a:r>
            <a:br>
              <a:rPr lang="en-US" sz="1600" dirty="0" smtClean="0"/>
            </a:br>
            <a:r>
              <a:rPr lang="en-US" sz="1600" dirty="0" smtClean="0">
                <a:hlinkClick r:id="rId4"/>
              </a:rPr>
              <a:t>http://</a:t>
            </a:r>
            <a:r>
              <a:rPr lang="en-US" sz="1600" dirty="0" smtClean="0">
                <a:hlinkClick r:id="rId4"/>
              </a:rPr>
              <a:t>cs229.stanford.edu/proj2018/report/128.pdf</a:t>
            </a:r>
            <a:r>
              <a:rPr lang="en-US" sz="1600" dirty="0" smtClean="0"/>
              <a:t/>
            </a:r>
            <a:br>
              <a:rPr lang="en-US" sz="1600" dirty="0" smtClean="0"/>
            </a:br>
            <a:r>
              <a:rPr lang="en-US" sz="1600" dirty="0" smtClean="0"/>
              <a:t/>
            </a:r>
            <a:br>
              <a:rPr lang="en-US" sz="1600" dirty="0" smtClean="0"/>
            </a:br>
            <a:r>
              <a:rPr lang="en-US" sz="1600" dirty="0" smtClean="0">
                <a:hlinkClick r:id="rId5"/>
              </a:rPr>
              <a:t>http://</a:t>
            </a:r>
            <a:r>
              <a:rPr lang="en-US" sz="1600" dirty="0" smtClean="0">
                <a:hlinkClick r:id="rId5"/>
              </a:rPr>
              <a:t>www.ijesrt.com/issues%20pdf%20file/Archive-2016/November-2016/63.pdf</a:t>
            </a:r>
            <a:r>
              <a:rPr lang="en-US" sz="1600" dirty="0" smtClean="0"/>
              <a:t/>
            </a:r>
            <a:br>
              <a:rPr lang="en-US" sz="1600" dirty="0" smtClean="0"/>
            </a:br>
            <a:r>
              <a:rPr lang="en-US" sz="1600" dirty="0" smtClean="0"/>
              <a:t/>
            </a:r>
            <a:br>
              <a:rPr lang="en-US" sz="1600" dirty="0" smtClean="0"/>
            </a:br>
            <a:r>
              <a:rPr lang="en-US" sz="1600" dirty="0" smtClean="0">
                <a:hlinkClick r:id="rId6"/>
              </a:rPr>
              <a:t>https://</a:t>
            </a:r>
            <a:r>
              <a:rPr lang="en-US" sz="1600" dirty="0" smtClean="0">
                <a:hlinkClick r:id="rId6"/>
              </a:rPr>
              <a:t>en.wikipedia.org/wiki/Recommender_system</a:t>
            </a:r>
            <a:r>
              <a:rPr lang="en-US" sz="1600" dirty="0" smtClean="0"/>
              <a:t/>
            </a:r>
            <a:br>
              <a:rPr lang="en-US" sz="1600" dirty="0" smtClean="0"/>
            </a:br>
            <a:r>
              <a:rPr lang="en-US" sz="1600" dirty="0" smtClean="0"/>
              <a:t/>
            </a:r>
            <a:br>
              <a:rPr lang="en-US" sz="1600" dirty="0" smtClean="0"/>
            </a:br>
            <a:r>
              <a:rPr lang="en-US" sz="1600" dirty="0" smtClean="0">
                <a:hlinkClick r:id="rId7"/>
              </a:rPr>
              <a:t>https://</a:t>
            </a:r>
            <a:r>
              <a:rPr lang="en-US" sz="1600" dirty="0" smtClean="0">
                <a:hlinkClick r:id="rId7"/>
              </a:rPr>
              <a:t>towardsdatascience.com/brief-on-recommender-systems-b86a1068a4dd</a:t>
            </a:r>
            <a:r>
              <a:rPr lang="en-US" sz="1600" dirty="0" smtClean="0"/>
              <a:t/>
            </a:r>
            <a:br>
              <a:rPr lang="en-US" sz="1600" dirty="0" smtClean="0"/>
            </a:br>
            <a:r>
              <a:rPr lang="en-US" sz="1600" dirty="0" smtClean="0"/>
              <a:t/>
            </a:r>
            <a:br>
              <a:rPr lang="en-US" sz="1600" dirty="0" smtClean="0"/>
            </a:br>
            <a:r>
              <a:rPr lang="en-US" sz="1600" dirty="0" smtClean="0">
                <a:hlinkClick r:id="rId8"/>
              </a:rPr>
              <a:t>https://</a:t>
            </a:r>
            <a:r>
              <a:rPr lang="en-US" sz="1600" dirty="0" smtClean="0">
                <a:hlinkClick r:id="rId8"/>
              </a:rPr>
              <a:t>indatalabs.com/blog/big-data-behind-recommender-systems</a:t>
            </a:r>
            <a:r>
              <a:rPr lang="en-US" sz="1600" dirty="0" smtClean="0"/>
              <a:t/>
            </a:r>
            <a:br>
              <a:rPr lang="en-US" sz="1600" dirty="0" smtClean="0"/>
            </a:br>
            <a:r>
              <a:rPr lang="en-US" sz="1600" dirty="0" smtClean="0"/>
              <a:t/>
            </a:r>
            <a:br>
              <a:rPr lang="en-US" sz="1600" dirty="0" smtClean="0"/>
            </a:br>
            <a:r>
              <a:rPr lang="en-US" sz="1600" dirty="0" smtClean="0">
                <a:hlinkClick r:id="rId9"/>
              </a:rPr>
              <a:t>https://</a:t>
            </a:r>
            <a:r>
              <a:rPr lang="en-US" sz="1600" dirty="0" smtClean="0">
                <a:hlinkClick r:id="rId9"/>
              </a:rPr>
              <a:t>docs.microsoft.com/en-us/analysis-services/data-mining/training-and-testing-data-sets</a:t>
            </a:r>
            <a:r>
              <a:rPr lang="en-US" sz="1600" dirty="0" smtClean="0"/>
              <a:t/>
            </a:r>
            <a:br>
              <a:rPr lang="en-US" sz="1600" dirty="0" smtClean="0"/>
            </a:br>
            <a:r>
              <a:rPr lang="en-US" sz="1600" dirty="0" smtClean="0"/>
              <a:t/>
            </a:r>
            <a:br>
              <a:rPr lang="en-US" sz="1600" dirty="0" smtClean="0"/>
            </a:br>
            <a:r>
              <a:rPr lang="en-US" sz="1600" dirty="0" smtClean="0">
                <a:hlinkClick r:id="rId10"/>
              </a:rPr>
              <a:t>https://</a:t>
            </a:r>
            <a:r>
              <a:rPr lang="en-US" sz="1600" dirty="0" smtClean="0">
                <a:hlinkClick r:id="rId10"/>
              </a:rPr>
              <a:t>mindmajix.com/polynomial-regression</a:t>
            </a:r>
            <a:r>
              <a:rPr lang="en-US" sz="1600" dirty="0" smtClean="0"/>
              <a:t/>
            </a:r>
            <a:br>
              <a:rPr lang="en-US" sz="1600" dirty="0" smtClean="0"/>
            </a:br>
            <a:r>
              <a:rPr lang="en-US" sz="1600" dirty="0" smtClean="0"/>
              <a:t/>
            </a:r>
            <a:br>
              <a:rPr lang="en-US" sz="1600" dirty="0" smtClean="0"/>
            </a:br>
            <a:r>
              <a:rPr lang="en-US" sz="1600" dirty="0" smtClean="0">
                <a:hlinkClick r:id="rId11"/>
              </a:rPr>
              <a:t>https://</a:t>
            </a:r>
            <a:r>
              <a:rPr lang="en-US" sz="1600" dirty="0" smtClean="0">
                <a:hlinkClick r:id="rId11"/>
              </a:rPr>
              <a:t>towardsdatascience.com/https-medium-com-lorrli-classific</a:t>
            </a: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30</a:t>
            </a:fld>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5297820"/>
          </a:xfrm>
        </p:spPr>
        <p:txBody>
          <a:bodyPr/>
          <a:lstStyle/>
          <a:p>
            <a:r>
              <a:rPr lang="en-IN" dirty="0" smtClean="0"/>
              <a:t>		</a:t>
            </a:r>
            <a:r>
              <a:rPr lang="en-IN" sz="5400" dirty="0" smtClean="0"/>
              <a:t>Thank You</a:t>
            </a:r>
            <a:endParaRPr lang="en-US" sz="5400" dirty="0"/>
          </a:p>
        </p:txBody>
      </p:sp>
      <p:sp>
        <p:nvSpPr>
          <p:cNvPr id="3" name="Slide Number Placeholder 2"/>
          <p:cNvSpPr>
            <a:spLocks noGrp="1"/>
          </p:cNvSpPr>
          <p:nvPr>
            <p:ph type="sldNum" sz="quarter" idx="12"/>
          </p:nvPr>
        </p:nvSpPr>
        <p:spPr/>
        <p:txBody>
          <a:bodyPr/>
          <a:lstStyle/>
          <a:p>
            <a:fld id="{36BA4E21-48E5-4BA3-9A00-5D85E60D8824}" type="slidenum">
              <a:rPr lang="en-IN" smtClean="0"/>
              <a:pPr/>
              <a:t>31</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 System</a:t>
            </a:r>
            <a:endParaRPr lang="en-IN" dirty="0"/>
          </a:p>
        </p:txBody>
      </p:sp>
      <p:sp>
        <p:nvSpPr>
          <p:cNvPr id="3" name="Content Placeholder 2"/>
          <p:cNvSpPr>
            <a:spLocks noGrp="1"/>
          </p:cNvSpPr>
          <p:nvPr>
            <p:ph idx="1"/>
          </p:nvPr>
        </p:nvSpPr>
        <p:spPr/>
        <p:txBody>
          <a:bodyPr>
            <a:normAutofit lnSpcReduction="10000"/>
          </a:bodyPr>
          <a:lstStyle/>
          <a:p>
            <a:r>
              <a:rPr lang="en-US" dirty="0" smtClean="0"/>
              <a:t>A recommendation system is a type of information filtering system which attempts to predict the preferences of a user and make suggests based on these preferences. </a:t>
            </a:r>
            <a:endParaRPr lang="en-US" dirty="0" smtClean="0"/>
          </a:p>
          <a:p>
            <a:r>
              <a:rPr lang="en-US" dirty="0" smtClean="0"/>
              <a:t>Recommender </a:t>
            </a:r>
            <a:r>
              <a:rPr lang="en-US" dirty="0" smtClean="0"/>
              <a:t>systems have many applications. Indeed, Recommender systems are usually at play on many websites. For example, suggesting books on Amazon and movies on Netflix.</a:t>
            </a:r>
            <a:endParaRPr lang="en-US"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4</a:t>
            </a:fld>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6BA4E21-48E5-4BA3-9A00-5D85E60D8824}" type="slidenum">
              <a:rPr lang="en-IN" smtClean="0"/>
              <a:pPr/>
              <a:t>5</a:t>
            </a:fld>
            <a:endParaRPr lang="en-IN"/>
          </a:p>
        </p:txBody>
      </p:sp>
      <p:sp>
        <p:nvSpPr>
          <p:cNvPr id="5" name="Title 1"/>
          <p:cNvSpPr>
            <a:spLocks noGrp="1"/>
          </p:cNvSpPr>
          <p:nvPr>
            <p:ph idx="1"/>
          </p:nvPr>
        </p:nvSpPr>
        <p:spPr/>
        <p:txBody>
          <a:bodyPr>
            <a:normAutofit/>
          </a:bodyPr>
          <a:lstStyle/>
          <a:p>
            <a:r>
              <a:rPr lang="en-US" sz="2400" dirty="0" smtClean="0"/>
              <a:t>Another example can be found in a daily-use mobile app, where a recommender engine is used to recommend anything from where to eat, or, what to read to. On social media, sites like </a:t>
            </a:r>
            <a:r>
              <a:rPr lang="en-US" sz="2400" dirty="0" err="1" smtClean="0"/>
              <a:t>Facebook</a:t>
            </a:r>
            <a:r>
              <a:rPr lang="en-US" sz="2400" dirty="0" smtClean="0"/>
              <a:t> or LinkedIn, regularly recommend friendships. </a:t>
            </a:r>
            <a:endParaRPr lang="en-US" sz="2400" dirty="0" smtClean="0"/>
          </a:p>
          <a:p>
            <a:r>
              <a:rPr lang="en-US" sz="2400" dirty="0" smtClean="0"/>
              <a:t>Recommender </a:t>
            </a:r>
            <a:r>
              <a:rPr lang="en-US" sz="2400" dirty="0" smtClean="0"/>
              <a:t>systems are even used to personalize your experience on the web. </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868478"/>
          </a:xfrm>
        </p:spPr>
        <p:txBody>
          <a:bodyPr>
            <a:normAutofit fontScale="90000"/>
          </a:bodyPr>
          <a:lstStyle/>
          <a:p>
            <a:r>
              <a:rPr lang="en-US" sz="3100" dirty="0" smtClean="0"/>
              <a:t>Recommendation systems use several different technologies. We can classify these systems into two broad groups.</a:t>
            </a:r>
            <a:r>
              <a:rPr lang="en-US" dirty="0" smtClean="0"/>
              <a:t/>
            </a:r>
            <a:br>
              <a:rPr lang="en-US" dirty="0" smtClean="0"/>
            </a:br>
            <a:r>
              <a:rPr lang="en-US" dirty="0" smtClean="0"/>
              <a:t> </a:t>
            </a:r>
            <a:br>
              <a:rPr lang="en-US" dirty="0" smtClean="0"/>
            </a:br>
            <a:endParaRPr lang="en-US" dirty="0"/>
          </a:p>
        </p:txBody>
      </p:sp>
      <p:sp>
        <p:nvSpPr>
          <p:cNvPr id="3" name="Content Placeholder 2"/>
          <p:cNvSpPr>
            <a:spLocks noGrp="1"/>
          </p:cNvSpPr>
          <p:nvPr>
            <p:ph idx="1"/>
          </p:nvPr>
        </p:nvSpPr>
        <p:spPr/>
        <p:txBody>
          <a:bodyPr>
            <a:normAutofit/>
          </a:bodyPr>
          <a:lstStyle/>
          <a:p>
            <a:r>
              <a:rPr lang="en-US" sz="2400" b="1" dirty="0" smtClean="0"/>
              <a:t>Content-based </a:t>
            </a:r>
            <a:r>
              <a:rPr lang="en-US" sz="2400" b="1" dirty="0" smtClean="0"/>
              <a:t>recommendation systems</a:t>
            </a:r>
            <a:r>
              <a:rPr lang="en-US" sz="2400" b="1" dirty="0" smtClean="0"/>
              <a:t>:</a:t>
            </a:r>
          </a:p>
          <a:p>
            <a:endParaRPr lang="en-US" sz="2400"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6</a:t>
            </a:fld>
            <a:endParaRPr lang="en-IN"/>
          </a:p>
        </p:txBody>
      </p:sp>
      <p:pic>
        <p:nvPicPr>
          <p:cNvPr id="5" name="Picture 4" descr="conten.png"/>
          <p:cNvPicPr/>
          <p:nvPr/>
        </p:nvPicPr>
        <p:blipFill>
          <a:blip r:embed="rId2"/>
          <a:stretch>
            <a:fillRect/>
          </a:stretch>
        </p:blipFill>
        <p:spPr>
          <a:xfrm>
            <a:off x="1854653" y="2068285"/>
            <a:ext cx="6503561" cy="40039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85728"/>
            <a:ext cx="7498080" cy="5962672"/>
          </a:xfrm>
        </p:spPr>
        <p:txBody>
          <a:bodyPr>
            <a:normAutofit/>
          </a:bodyPr>
          <a:lstStyle/>
          <a:p>
            <a:r>
              <a:rPr lang="en-US" sz="2800" b="1" dirty="0" smtClean="0"/>
              <a:t>Collaborative filtering recommendation systems </a:t>
            </a:r>
            <a:r>
              <a:rPr lang="en-US" sz="2800" b="1" dirty="0" smtClean="0"/>
              <a:t>:</a:t>
            </a:r>
          </a:p>
          <a:p>
            <a:endParaRPr lang="en-US" sz="2800"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7</a:t>
            </a:fld>
            <a:endParaRPr lang="en-IN"/>
          </a:p>
        </p:txBody>
      </p:sp>
      <p:pic>
        <p:nvPicPr>
          <p:cNvPr id="5" name="Picture 4" descr="cola.png"/>
          <p:cNvPicPr/>
          <p:nvPr/>
        </p:nvPicPr>
        <p:blipFill>
          <a:blip r:embed="rId2"/>
          <a:stretch>
            <a:fillRect/>
          </a:stretch>
        </p:blipFill>
        <p:spPr>
          <a:xfrm>
            <a:off x="1388211" y="1311728"/>
            <a:ext cx="7184317" cy="476047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PROPOSED APPROACH</a:t>
            </a:r>
            <a:endParaRPr lang="en-US"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8</a:t>
            </a:fld>
            <a:endParaRPr lang="en-IN"/>
          </a:p>
        </p:txBody>
      </p:sp>
      <p:sp>
        <p:nvSpPr>
          <p:cNvPr id="5" name="Content Placeholder 4"/>
          <p:cNvSpPr>
            <a:spLocks noGrp="1"/>
          </p:cNvSpPr>
          <p:nvPr>
            <p:ph idx="1"/>
          </p:nvPr>
        </p:nvSpPr>
        <p:spPr/>
        <p:txBody>
          <a:bodyPr/>
          <a:lstStyle/>
          <a:p>
            <a:r>
              <a:rPr lang="en-US" b="1" dirty="0" smtClean="0"/>
              <a:t>Description of Datasets</a:t>
            </a:r>
            <a:r>
              <a:rPr lang="en-US" dirty="0" smtClean="0"/>
              <a:t>:</a:t>
            </a:r>
          </a:p>
          <a:p>
            <a:r>
              <a:rPr lang="en-US" sz="2400" dirty="0" smtClean="0"/>
              <a:t>The Movies dataset is used in this project. It is taken from the Movie Lens. The Movies data set has 9742 rows, and 3 attributes value which is named movie Id, title, and genres. </a:t>
            </a:r>
          </a:p>
          <a:p>
            <a:endParaRPr lang="en-US" dirty="0"/>
          </a:p>
        </p:txBody>
      </p:sp>
      <p:pic>
        <p:nvPicPr>
          <p:cNvPr id="7" name="Content Placeholder 7" descr="mov without fil.png"/>
          <p:cNvPicPr>
            <a:picLocks/>
          </p:cNvPicPr>
          <p:nvPr/>
        </p:nvPicPr>
        <p:blipFill>
          <a:blip r:embed="rId2"/>
          <a:stretch>
            <a:fillRect/>
          </a:stretch>
        </p:blipFill>
        <p:spPr>
          <a:xfrm>
            <a:off x="1714480" y="3714752"/>
            <a:ext cx="6858047" cy="271464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Applications of Recommendation </a:t>
            </a:r>
            <a:r>
              <a:rPr lang="en-US" b="1" dirty="0" smtClean="0"/>
              <a:t>Systems</a:t>
            </a:r>
            <a:endParaRPr lang="en-IN" dirty="0"/>
          </a:p>
        </p:txBody>
      </p:sp>
      <p:sp>
        <p:nvSpPr>
          <p:cNvPr id="4" name="Slide Number Placeholder 3"/>
          <p:cNvSpPr>
            <a:spLocks noGrp="1"/>
          </p:cNvSpPr>
          <p:nvPr>
            <p:ph type="sldNum" sz="quarter" idx="12"/>
          </p:nvPr>
        </p:nvSpPr>
        <p:spPr/>
        <p:txBody>
          <a:bodyPr/>
          <a:lstStyle/>
          <a:p>
            <a:fld id="{36BA4E21-48E5-4BA3-9A00-5D85E60D8824}" type="slidenum">
              <a:rPr lang="en-IN" smtClean="0"/>
              <a:pPr/>
              <a:t>9</a:t>
            </a:fld>
            <a:endParaRPr lang="en-IN"/>
          </a:p>
        </p:txBody>
      </p:sp>
      <p:sp>
        <p:nvSpPr>
          <p:cNvPr id="6" name="Content Placeholder 5"/>
          <p:cNvSpPr>
            <a:spLocks noGrp="1"/>
          </p:cNvSpPr>
          <p:nvPr>
            <p:ph idx="1"/>
          </p:nvPr>
        </p:nvSpPr>
        <p:spPr/>
        <p:txBody>
          <a:bodyPr/>
          <a:lstStyle/>
          <a:p>
            <a:pPr>
              <a:buNone/>
            </a:pPr>
            <a:r>
              <a:rPr lang="en-US" b="1" dirty="0" smtClean="0"/>
              <a:t> </a:t>
            </a:r>
            <a:endParaRPr lang="en-US" sz="2400" dirty="0" smtClean="0"/>
          </a:p>
          <a:p>
            <a:pPr lvl="1"/>
            <a:r>
              <a:rPr lang="en-US" dirty="0" smtClean="0"/>
              <a:t>Product Recommendations:</a:t>
            </a:r>
            <a:endParaRPr lang="en-US" sz="2000" dirty="0" smtClean="0"/>
          </a:p>
          <a:p>
            <a:pPr lvl="1"/>
            <a:r>
              <a:rPr lang="en-US" dirty="0" smtClean="0"/>
              <a:t>Movie Recommendations:</a:t>
            </a:r>
            <a:endParaRPr lang="en-US" sz="2000" dirty="0" smtClean="0"/>
          </a:p>
          <a:p>
            <a:pPr lvl="1"/>
            <a:r>
              <a:rPr lang="en-US" dirty="0" smtClean="0"/>
              <a:t>News Articles:</a:t>
            </a:r>
            <a:endParaRPr lang="en-US" sz="2000"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3438</TotalTime>
  <Words>847</Words>
  <Application>Microsoft Office PowerPoint</Application>
  <PresentationFormat>On-screen Show (4:3)</PresentationFormat>
  <Paragraphs>114</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Solstice</vt:lpstr>
      <vt:lpstr>Slide 1</vt:lpstr>
      <vt:lpstr>        Introduction</vt:lpstr>
      <vt:lpstr>This project will assist the user in identifying what kind of movie to watch out for.  This project will play an important role in the content      provider by allowing subscribers to watch TV shows, movies, documentaries and more on a wide range of Internet-connected devices of their liking.   </vt:lpstr>
      <vt:lpstr>Recommendation System</vt:lpstr>
      <vt:lpstr>Slide 5</vt:lpstr>
      <vt:lpstr>Recommendation systems use several different technologies. We can classify these systems into two broad groups.   </vt:lpstr>
      <vt:lpstr>Slide 7</vt:lpstr>
      <vt:lpstr>PROPOSED APPROACH</vt:lpstr>
      <vt:lpstr>Applications of Recommendation Systems</vt:lpstr>
      <vt:lpstr>Mathematical Approach</vt:lpstr>
      <vt:lpstr>IMPLEMENTATION </vt:lpstr>
      <vt:lpstr>1. Acquiring the Data:</vt:lpstr>
      <vt:lpstr>1.1   Loading the data</vt:lpstr>
      <vt:lpstr>1.2 Find the attributes and their types</vt:lpstr>
      <vt:lpstr>2. Preprocessing of the data</vt:lpstr>
      <vt:lpstr>2.3 Converting the list of genres to a vector</vt:lpstr>
      <vt:lpstr> 3.Content-Based Filtering :</vt:lpstr>
      <vt:lpstr>Step 1:- Creating an input user to recommend movies</vt:lpstr>
      <vt:lpstr>Step 2 :-Add movieId to input user </vt:lpstr>
      <vt:lpstr>Step 3:- Learning the input preferenes </vt:lpstr>
      <vt:lpstr>. Now we have only needed the actual genre table, so clean this by resetting the index and dropping the movie Id, title, genres and year columns.  </vt:lpstr>
      <vt:lpstr>Slide 22</vt:lpstr>
      <vt:lpstr>Now the dot product between Transpose of matrix elements of above tables and got user profile </vt:lpstr>
      <vt:lpstr>Step 4: Creating the list of top 20 recommended movie table:</vt:lpstr>
      <vt:lpstr>RESULTS  . </vt:lpstr>
      <vt:lpstr>Advantages and Disadvantages of Content-Based Filtering  Advantages: A.   Learns user's preferences B.  Highly personalized for the user   Disadvantages : A.  Doesn't take into account what others think of the item, so low quality item recommendations might happen B.  Extracting data is not always intuitive C.  Determining what characteristics of the item the user dislikes or likes is not always obvious  </vt:lpstr>
      <vt:lpstr>CONCLUSION </vt:lpstr>
      <vt:lpstr>FUTURE WORK</vt:lpstr>
      <vt:lpstr>BIBLIOGRAPHY</vt:lpstr>
      <vt:lpstr>https://link.springer.com/chapter/10.1007/978-3-540-72079-9_10  http://infolab.stanford.edu/~ullman/mmds/ch9.pdf  http://cs229.stanford.edu/proj2018/report/128.pdf  http://www.ijesrt.com/issues%20pdf%20file/Archive-2016/November-2016/63.pdf  https://en.wikipedia.org/wiki/Recommender_system  https://towardsdatascience.com/brief-on-recommender-systems-b86a1068a4dd  https://indatalabs.com/blog/big-data-behind-recommender-systems  https://docs.microsoft.com/en-us/analysis-services/data-mining/training-and-testing-data-sets  https://mindmajix.com/polynomial-regression  https://towardsdatascience.com/https-medium-com-lorrli-classific   </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SONALIKA SINGH</dc:creator>
  <cp:lastModifiedBy>Windows User</cp:lastModifiedBy>
  <cp:revision>107</cp:revision>
  <dcterms:created xsi:type="dcterms:W3CDTF">2019-12-09T14:59:49Z</dcterms:created>
  <dcterms:modified xsi:type="dcterms:W3CDTF">2020-01-10T06:23:16Z</dcterms:modified>
</cp:coreProperties>
</file>