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76f00f9c7_8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76f00f9c7_8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76f00f9c7_8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76f00f9c7_8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745602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745602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7456029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7456029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752cbb4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752cbb4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74560290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74560290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74560290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74560290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7456029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7456029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74560290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174560290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74560290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74560290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76f00f9c7_8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76f00f9c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7456029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7456029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76f00f9c7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76f00f9c7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176f00f9c7_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176f00f9c7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76f00f9c7_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76f00f9c7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76f00f9c7_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76f00f9c7_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76f00f9c7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76f00f9c7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76f00f9c7_8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76f00f9c7_8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76f00f9c7_8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76f00f9c7_8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28850"/>
            <a:ext cx="8520600" cy="18198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1400"/>
              <a:t>A Presentation on </a:t>
            </a:r>
            <a:endParaRPr sz="1400"/>
          </a:p>
          <a:p>
            <a:pPr indent="0" lvl="0" marL="0" rtl="0" algn="l">
              <a:lnSpc>
                <a:spcPct val="100000"/>
              </a:lnSpc>
              <a:spcBef>
                <a:spcPts val="0"/>
              </a:spcBef>
              <a:spcAft>
                <a:spcPts val="0"/>
              </a:spcAft>
              <a:buClr>
                <a:schemeClr val="dk1"/>
              </a:buClr>
              <a:buSzPts val="1100"/>
              <a:buFont typeface="Arial"/>
              <a:buNone/>
            </a:pPr>
            <a:r>
              <a:rPr b="1" lang="en" sz="2400"/>
              <a:t>An Efficient Deep Learning Approach for Brain Tumor</a:t>
            </a:r>
            <a:endParaRPr b="1" sz="2400"/>
          </a:p>
          <a:p>
            <a:pPr indent="0" lvl="0" marL="0" rtl="0" algn="l">
              <a:lnSpc>
                <a:spcPct val="100000"/>
              </a:lnSpc>
              <a:spcBef>
                <a:spcPts val="0"/>
              </a:spcBef>
              <a:spcAft>
                <a:spcPts val="0"/>
              </a:spcAft>
              <a:buNone/>
            </a:pPr>
            <a:r>
              <a:rPr b="1" lang="en" sz="2400"/>
              <a:t>Segmentation Using CNN</a:t>
            </a:r>
            <a:endParaRPr b="1" sz="2400"/>
          </a:p>
          <a:p>
            <a:pPr indent="0" lvl="0" marL="0" rtl="0" algn="l">
              <a:lnSpc>
                <a:spcPct val="100000"/>
              </a:lnSpc>
              <a:spcBef>
                <a:spcPts val="0"/>
              </a:spcBef>
              <a:spcAft>
                <a:spcPts val="0"/>
              </a:spcAft>
              <a:buNone/>
            </a:pPr>
            <a:r>
              <a:rPr lang="en" sz="1100"/>
              <a:t>URL: https://iopscience.iop.org/article/10.1088/1757-899X/981/2/022012/pdf</a:t>
            </a:r>
            <a:endParaRPr sz="1100"/>
          </a:p>
          <a:p>
            <a:pPr indent="0" lvl="0" marL="0" rtl="0" algn="l">
              <a:lnSpc>
                <a:spcPct val="100000"/>
              </a:lnSpc>
              <a:spcBef>
                <a:spcPts val="0"/>
              </a:spcBef>
              <a:spcAft>
                <a:spcPts val="0"/>
              </a:spcAft>
              <a:buNone/>
            </a:pPr>
            <a:r>
              <a:rPr b="1" lang="en" sz="1400"/>
              <a:t>Authors: Dr. M. Jogendra Kumar, Dr. N. Raghavendra Sai, and Dr. Ch. Smitha Chowdary</a:t>
            </a:r>
            <a:endParaRPr b="1" sz="1400"/>
          </a:p>
        </p:txBody>
      </p:sp>
      <p:sp>
        <p:nvSpPr>
          <p:cNvPr id="55" name="Google Shape;55;p13"/>
          <p:cNvSpPr txBox="1"/>
          <p:nvPr>
            <p:ph idx="1" type="subTitle"/>
          </p:nvPr>
        </p:nvSpPr>
        <p:spPr>
          <a:xfrm>
            <a:off x="311700" y="2223025"/>
            <a:ext cx="8520600" cy="28224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605"/>
              <a:buNone/>
            </a:pPr>
            <a:r>
              <a:rPr b="1" lang="en" sz="1440"/>
              <a:t>Presented by:</a:t>
            </a:r>
            <a:r>
              <a:rPr lang="en" sz="1440"/>
              <a:t> Group 10</a:t>
            </a:r>
            <a:endParaRPr sz="1440"/>
          </a:p>
          <a:p>
            <a:pPr indent="0" lvl="0" marL="0" rtl="0" algn="l">
              <a:lnSpc>
                <a:spcPct val="100000"/>
              </a:lnSpc>
              <a:spcBef>
                <a:spcPts val="0"/>
              </a:spcBef>
              <a:spcAft>
                <a:spcPts val="0"/>
              </a:spcAft>
              <a:buSzPts val="605"/>
              <a:buNone/>
            </a:pPr>
            <a:r>
              <a:t/>
            </a:r>
            <a:endParaRPr sz="1440"/>
          </a:p>
          <a:p>
            <a:pPr indent="0" lvl="0" marL="0" rtl="0" algn="l">
              <a:lnSpc>
                <a:spcPct val="100000"/>
              </a:lnSpc>
              <a:spcBef>
                <a:spcPts val="0"/>
              </a:spcBef>
              <a:spcAft>
                <a:spcPts val="0"/>
              </a:spcAft>
              <a:buSzPts val="605"/>
              <a:buNone/>
            </a:pPr>
            <a:r>
              <a:rPr b="1" lang="en" sz="1440"/>
              <a:t>Group Members:</a:t>
            </a:r>
            <a:r>
              <a:rPr lang="en" sz="1440"/>
              <a:t> </a:t>
            </a:r>
            <a:endParaRPr sz="1440"/>
          </a:p>
          <a:p>
            <a:pPr indent="0" lvl="0" marL="0" rtl="0" algn="l">
              <a:lnSpc>
                <a:spcPct val="100000"/>
              </a:lnSpc>
              <a:spcBef>
                <a:spcPts val="0"/>
              </a:spcBef>
              <a:spcAft>
                <a:spcPts val="0"/>
              </a:spcAft>
              <a:buSzPts val="605"/>
              <a:buNone/>
            </a:pPr>
            <a:r>
              <a:rPr lang="en" sz="1440"/>
              <a:t>19273002	Sabira Roshid Toma</a:t>
            </a:r>
            <a:endParaRPr sz="1440"/>
          </a:p>
          <a:p>
            <a:pPr indent="0" lvl="0" marL="0" rtl="0" algn="l">
              <a:lnSpc>
                <a:spcPct val="100000"/>
              </a:lnSpc>
              <a:spcBef>
                <a:spcPts val="0"/>
              </a:spcBef>
              <a:spcAft>
                <a:spcPts val="0"/>
              </a:spcAft>
              <a:buClr>
                <a:schemeClr val="dk1"/>
              </a:buClr>
              <a:buSzPts val="605"/>
              <a:buFont typeface="Arial"/>
              <a:buNone/>
            </a:pPr>
            <a:r>
              <a:rPr lang="en" sz="1440"/>
              <a:t>20266003	Sanowar Hossain Raja</a:t>
            </a:r>
            <a:endParaRPr sz="1440"/>
          </a:p>
          <a:p>
            <a:pPr indent="0" lvl="0" marL="0" rtl="0" algn="l">
              <a:lnSpc>
                <a:spcPct val="100000"/>
              </a:lnSpc>
              <a:spcBef>
                <a:spcPts val="0"/>
              </a:spcBef>
              <a:spcAft>
                <a:spcPts val="0"/>
              </a:spcAft>
              <a:buClr>
                <a:schemeClr val="dk1"/>
              </a:buClr>
              <a:buSzPts val="605"/>
              <a:buFont typeface="Arial"/>
              <a:buNone/>
            </a:pPr>
            <a:r>
              <a:rPr lang="en" sz="1440"/>
              <a:t>20266019	Humayra Ferdoushi</a:t>
            </a:r>
            <a:endParaRPr sz="1440"/>
          </a:p>
          <a:p>
            <a:pPr indent="0" lvl="0" marL="0" rtl="0" algn="l">
              <a:lnSpc>
                <a:spcPct val="100000"/>
              </a:lnSpc>
              <a:spcBef>
                <a:spcPts val="0"/>
              </a:spcBef>
              <a:spcAft>
                <a:spcPts val="0"/>
              </a:spcAft>
              <a:buClr>
                <a:schemeClr val="dk1"/>
              </a:buClr>
              <a:buSzPts val="605"/>
              <a:buFont typeface="Arial"/>
              <a:buNone/>
            </a:pPr>
            <a:r>
              <a:rPr lang="en" sz="1440"/>
              <a:t>20366019	Shafayet Mahmud</a:t>
            </a:r>
            <a:endParaRPr sz="1440"/>
          </a:p>
          <a:p>
            <a:pPr indent="0" lvl="0" marL="0" rtl="0" algn="l">
              <a:lnSpc>
                <a:spcPct val="100000"/>
              </a:lnSpc>
              <a:spcBef>
                <a:spcPts val="0"/>
              </a:spcBef>
              <a:spcAft>
                <a:spcPts val="0"/>
              </a:spcAft>
              <a:buClr>
                <a:schemeClr val="dk1"/>
              </a:buClr>
              <a:buSzPts val="605"/>
              <a:buFont typeface="Arial"/>
              <a:buNone/>
            </a:pPr>
            <a:r>
              <a:rPr lang="en" sz="1440"/>
              <a:t>22166024	Tamanna Jahan Jerin</a:t>
            </a:r>
            <a:endParaRPr sz="1440"/>
          </a:p>
          <a:p>
            <a:pPr indent="0" lvl="0" marL="0" rtl="0" algn="l">
              <a:lnSpc>
                <a:spcPct val="100000"/>
              </a:lnSpc>
              <a:spcBef>
                <a:spcPts val="0"/>
              </a:spcBef>
              <a:spcAft>
                <a:spcPts val="0"/>
              </a:spcAft>
              <a:buClr>
                <a:schemeClr val="dk1"/>
              </a:buClr>
              <a:buSzPts val="605"/>
              <a:buFont typeface="Arial"/>
              <a:buNone/>
            </a:pPr>
            <a:r>
              <a:rPr lang="en" sz="1440"/>
              <a:t>22166027	Md. Manik Hossain</a:t>
            </a:r>
            <a:endParaRPr sz="1440"/>
          </a:p>
          <a:p>
            <a:pPr indent="0" lvl="0" marL="0" rtl="0" algn="l">
              <a:lnSpc>
                <a:spcPct val="100000"/>
              </a:lnSpc>
              <a:spcBef>
                <a:spcPts val="0"/>
              </a:spcBef>
              <a:spcAft>
                <a:spcPts val="0"/>
              </a:spcAft>
              <a:buClr>
                <a:schemeClr val="dk1"/>
              </a:buClr>
              <a:buSzPts val="605"/>
              <a:buFont typeface="Arial"/>
              <a:buNone/>
            </a:pPr>
            <a:r>
              <a:rPr lang="en" sz="1440"/>
              <a:t>22166033	A.K.M. Salman Hosain</a:t>
            </a:r>
            <a:endParaRPr sz="1440"/>
          </a:p>
          <a:p>
            <a:pPr indent="0" lvl="0" marL="0" rtl="0" algn="l">
              <a:lnSpc>
                <a:spcPct val="100000"/>
              </a:lnSpc>
              <a:spcBef>
                <a:spcPts val="0"/>
              </a:spcBef>
              <a:spcAft>
                <a:spcPts val="0"/>
              </a:spcAft>
              <a:buSzPts val="605"/>
              <a:buNone/>
            </a:pPr>
            <a:r>
              <a:rPr lang="en" sz="1440"/>
              <a:t>22173006	Sifat Moonjerin</a:t>
            </a:r>
            <a:endParaRPr sz="14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815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020"/>
              <a:t>Results</a:t>
            </a:r>
            <a:endParaRPr b="1" sz="2020"/>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Picture making sure about pictures are gotten utilizing MRI look.</a:t>
            </a:r>
            <a:endParaRPr sz="1500"/>
          </a:p>
          <a:p>
            <a:pPr indent="-323850" lvl="0" marL="457200" rtl="0" algn="l">
              <a:spcBef>
                <a:spcPts val="0"/>
              </a:spcBef>
              <a:spcAft>
                <a:spcPts val="0"/>
              </a:spcAft>
              <a:buSzPts val="1500"/>
              <a:buChar char="●"/>
            </a:pPr>
            <a:r>
              <a:rPr lang="en" sz="1500"/>
              <a:t>The affiliations will rely upon network degree and its field of perspective. </a:t>
            </a:r>
            <a:endParaRPr sz="1500"/>
          </a:p>
          <a:p>
            <a:pPr indent="-323850" lvl="0" marL="457200" rtl="0" algn="l">
              <a:spcBef>
                <a:spcPts val="0"/>
              </a:spcBef>
              <a:spcAft>
                <a:spcPts val="0"/>
              </a:spcAft>
              <a:buSzPts val="1500"/>
              <a:buChar char="●"/>
            </a:pPr>
            <a:r>
              <a:rPr lang="en" sz="1500"/>
              <a:t>Events of divisions got with cross-support</a:t>
            </a:r>
            <a:endParaRPr sz="1500"/>
          </a:p>
          <a:p>
            <a:pPr indent="-323850" lvl="0" marL="457200" rtl="0" algn="l">
              <a:spcBef>
                <a:spcPts val="0"/>
              </a:spcBef>
              <a:spcAft>
                <a:spcPts val="0"/>
              </a:spcAft>
              <a:buSzPts val="1500"/>
              <a:buChar char="●"/>
            </a:pPr>
            <a:r>
              <a:rPr lang="en" sz="1500"/>
              <a:t>indicating the impact of all parts of the proposed technique.</a:t>
            </a:r>
            <a:endParaRPr sz="1500"/>
          </a:p>
          <a:p>
            <a:pPr indent="-323850" lvl="0" marL="457200" rtl="0" algn="l">
              <a:spcBef>
                <a:spcPts val="0"/>
              </a:spcBef>
              <a:spcAft>
                <a:spcPts val="0"/>
              </a:spcAft>
              <a:buSzPts val="1500"/>
              <a:buChar char="●"/>
            </a:pPr>
            <a:r>
              <a:rPr lang="en" sz="1500"/>
              <a:t>HGG</a:t>
            </a:r>
            <a:endParaRPr sz="1500"/>
          </a:p>
          <a:p>
            <a:pPr indent="-323850" lvl="0" marL="457200" rtl="0" algn="l">
              <a:spcBef>
                <a:spcPts val="0"/>
              </a:spcBef>
              <a:spcAft>
                <a:spcPts val="0"/>
              </a:spcAft>
              <a:buSzPts val="1500"/>
              <a:buChar char="●"/>
            </a:pPr>
            <a:r>
              <a:rPr lang="en" sz="1500"/>
              <a:t>LGG</a:t>
            </a:r>
            <a:endParaRPr sz="1500"/>
          </a:p>
          <a:p>
            <a:pPr indent="-323850" lvl="0" marL="457200" rtl="0" algn="l">
              <a:spcBef>
                <a:spcPts val="0"/>
              </a:spcBef>
              <a:spcAft>
                <a:spcPts val="0"/>
              </a:spcAft>
              <a:buSzPts val="1500"/>
              <a:buChar char="●"/>
            </a:pPr>
            <a:r>
              <a:rPr lang="en" sz="1500"/>
              <a:t>tumor class</a:t>
            </a:r>
            <a:endParaRPr sz="1500"/>
          </a:p>
          <a:p>
            <a:pPr indent="-323850" lvl="0" marL="457200" rtl="0" algn="l">
              <a:spcBef>
                <a:spcPts val="0"/>
              </a:spcBef>
              <a:spcAft>
                <a:spcPts val="0"/>
              </a:spcAft>
              <a:buSzPts val="1500"/>
              <a:buChar char="●"/>
            </a:pPr>
            <a:r>
              <a:rPr lang="en" sz="1500"/>
              <a:t>MATLA</a:t>
            </a:r>
            <a:r>
              <a:rPr lang="en" sz="1500"/>
              <a:t>B</a:t>
            </a:r>
            <a:endParaRPr sz="1500"/>
          </a:p>
        </p:txBody>
      </p:sp>
      <p:sp>
        <p:nvSpPr>
          <p:cNvPr id="118" name="Google Shape;118;p22"/>
          <p:cNvSpPr txBox="1"/>
          <p:nvPr/>
        </p:nvSpPr>
        <p:spPr>
          <a:xfrm>
            <a:off x="1433550" y="4743300"/>
            <a:ext cx="6276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02124"/>
                </a:solidFill>
                <a:latin typeface="Roboto"/>
                <a:ea typeface="Roboto"/>
                <a:cs typeface="Roboto"/>
                <a:sym typeface="Roboto"/>
              </a:rPr>
              <a:t>Humayra Ferdoushi,  ID: 20266019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Conclusion</a:t>
            </a:r>
            <a:endParaRPr sz="4000"/>
          </a:p>
        </p:txBody>
      </p:sp>
      <p:sp>
        <p:nvSpPr>
          <p:cNvPr id="124" name="Google Shape;124;p23"/>
          <p:cNvSpPr txBox="1"/>
          <p:nvPr/>
        </p:nvSpPr>
        <p:spPr>
          <a:xfrm>
            <a:off x="1433550" y="4743300"/>
            <a:ext cx="6276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02124"/>
                </a:solidFill>
                <a:latin typeface="Roboto"/>
                <a:ea typeface="Roboto"/>
                <a:cs typeface="Roboto"/>
                <a:sym typeface="Roboto"/>
              </a:rPr>
              <a:t>Shafayet Mahmud,</a:t>
            </a:r>
            <a:r>
              <a:rPr lang="en" sz="1000">
                <a:solidFill>
                  <a:srgbClr val="202124"/>
                </a:solidFill>
                <a:latin typeface="Roboto"/>
                <a:ea typeface="Roboto"/>
                <a:cs typeface="Roboto"/>
                <a:sym typeface="Roboto"/>
              </a:rPr>
              <a:t>  ID: </a:t>
            </a:r>
            <a:r>
              <a:rPr lang="en" sz="1000">
                <a:solidFill>
                  <a:srgbClr val="202124"/>
                </a:solidFill>
                <a:latin typeface="Roboto"/>
                <a:ea typeface="Roboto"/>
                <a:cs typeface="Roboto"/>
                <a:sym typeface="Roboto"/>
              </a:rPr>
              <a:t>20366019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83350"/>
            <a:ext cx="8520600" cy="53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020"/>
              <a:t>Abstract</a:t>
            </a:r>
            <a:endParaRPr b="1" sz="2020"/>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Brain tumors can show up in any part in the brain and can be of any size, shape, and nature, creating the need for a versatile, high breaking point profound Neural Network</a:t>
            </a:r>
            <a:endParaRPr sz="1500"/>
          </a:p>
          <a:p>
            <a:pPr indent="-323850" lvl="0" marL="457200" rtl="0" algn="l">
              <a:spcBef>
                <a:spcPts val="0"/>
              </a:spcBef>
              <a:spcAft>
                <a:spcPts val="0"/>
              </a:spcAft>
              <a:buSzPts val="1500"/>
              <a:buChar char="●"/>
            </a:pPr>
            <a:r>
              <a:rPr lang="en" sz="1500"/>
              <a:t>BraTS cerebrum tumor division challenge dataset was used</a:t>
            </a:r>
            <a:endParaRPr sz="1500"/>
          </a:p>
          <a:p>
            <a:pPr indent="-323850" lvl="0" marL="457200" rtl="0" algn="l">
              <a:spcBef>
                <a:spcPts val="0"/>
              </a:spcBef>
              <a:spcAft>
                <a:spcPts val="0"/>
              </a:spcAft>
              <a:buSzPts val="1500"/>
              <a:buChar char="●"/>
            </a:pPr>
            <a:r>
              <a:rPr lang="en" sz="1500"/>
              <a:t>Fix wise division procedure was utilized</a:t>
            </a:r>
            <a:endParaRPr sz="1500"/>
          </a:p>
          <a:p>
            <a:pPr indent="-323850" lvl="0" marL="457200" rtl="0" algn="l">
              <a:spcBef>
                <a:spcPts val="0"/>
              </a:spcBef>
              <a:spcAft>
                <a:spcPts val="0"/>
              </a:spcAft>
              <a:buSzPts val="1500"/>
              <a:buChar char="●"/>
            </a:pPr>
            <a:r>
              <a:rPr lang="en" sz="1500"/>
              <a:t>Accuracy of 98% in test set data</a:t>
            </a:r>
            <a:endParaRPr sz="1500"/>
          </a:p>
          <a:p>
            <a:pPr indent="-323850" lvl="0" marL="457200" rtl="0" algn="l">
              <a:spcBef>
                <a:spcPts val="0"/>
              </a:spcBef>
              <a:spcAft>
                <a:spcPts val="0"/>
              </a:spcAft>
              <a:buSzPts val="1500"/>
              <a:buChar char="●"/>
            </a:pPr>
            <a:r>
              <a:rPr lang="en" sz="1500"/>
              <a:t>CNN utilized to locate gliomas</a:t>
            </a:r>
            <a:endParaRPr sz="1500"/>
          </a:p>
          <a:p>
            <a:pPr indent="-323850" lvl="0" marL="457200" rtl="0" algn="l">
              <a:spcBef>
                <a:spcPts val="0"/>
              </a:spcBef>
              <a:spcAft>
                <a:spcPts val="0"/>
              </a:spcAft>
              <a:buSzPts val="1500"/>
              <a:buChar char="●"/>
            </a:pPr>
            <a:r>
              <a:rPr lang="en" sz="1500"/>
              <a:t>Deep NN to discover the shrouded units in gliomas</a:t>
            </a:r>
            <a:endParaRPr sz="1500"/>
          </a:p>
        </p:txBody>
      </p:sp>
      <p:sp>
        <p:nvSpPr>
          <p:cNvPr id="131" name="Google Shape;131;p24"/>
          <p:cNvSpPr txBox="1"/>
          <p:nvPr/>
        </p:nvSpPr>
        <p:spPr>
          <a:xfrm>
            <a:off x="2446650" y="4802675"/>
            <a:ext cx="4250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A.K.M. Salman Hosain</a:t>
            </a:r>
            <a:r>
              <a:rPr lang="en" sz="1000"/>
              <a:t>, ID: 22166033</a:t>
            </a:r>
            <a:endParaRPr sz="1000"/>
          </a:p>
        </p:txBody>
      </p:sp>
      <p:pic>
        <p:nvPicPr>
          <p:cNvPr id="132" name="Google Shape;132;p24"/>
          <p:cNvPicPr preferRelativeResize="0"/>
          <p:nvPr/>
        </p:nvPicPr>
        <p:blipFill>
          <a:blip r:embed="rId3">
            <a:alphaModFix/>
          </a:blip>
          <a:stretch>
            <a:fillRect/>
          </a:stretch>
        </p:blipFill>
        <p:spPr>
          <a:xfrm>
            <a:off x="6174275" y="1855525"/>
            <a:ext cx="2146751" cy="2146751"/>
          </a:xfrm>
          <a:prstGeom prst="rect">
            <a:avLst/>
          </a:prstGeom>
          <a:noFill/>
          <a:ln>
            <a:noFill/>
          </a:ln>
        </p:spPr>
      </p:pic>
      <p:sp>
        <p:nvSpPr>
          <p:cNvPr id="133" name="Google Shape;133;p24"/>
          <p:cNvSpPr txBox="1"/>
          <p:nvPr/>
        </p:nvSpPr>
        <p:spPr>
          <a:xfrm>
            <a:off x="5966400" y="4002275"/>
            <a:ext cx="2865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Fig: MRI of a diffuse midline glioma in the brain</a:t>
            </a:r>
            <a:endParaRPr sz="1000"/>
          </a:p>
          <a:p>
            <a:pPr indent="0" lvl="0" marL="0" rtl="0" algn="l">
              <a:spcBef>
                <a:spcPts val="0"/>
              </a:spcBef>
              <a:spcAft>
                <a:spcPts val="0"/>
              </a:spcAft>
              <a:buNone/>
            </a:pPr>
            <a:r>
              <a:rPr lang="en" sz="1000"/>
              <a:t>Source: National Cancer Institute https://www.cancer.gov/rare-brain-spine-tumor/tumors/diffuse-midline-gliomas</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020"/>
              <a:t>Introduction</a:t>
            </a:r>
            <a:endParaRPr b="1" sz="2020"/>
          </a:p>
        </p:txBody>
      </p:sp>
      <p:sp>
        <p:nvSpPr>
          <p:cNvPr id="139" name="Google Shape;139;p25"/>
          <p:cNvSpPr txBox="1"/>
          <p:nvPr>
            <p:ph idx="1" type="body"/>
          </p:nvPr>
        </p:nvSpPr>
        <p:spPr>
          <a:xfrm>
            <a:off x="311700" y="1016000"/>
            <a:ext cx="8520600" cy="37593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AutoNum type="arabicPeriod"/>
            </a:pPr>
            <a:r>
              <a:rPr lang="en" sz="1500"/>
              <a:t>It will be a atypical increment of an its inside the brain. The brain Tumors maybe two: </a:t>
            </a:r>
            <a:endParaRPr sz="1500"/>
          </a:p>
          <a:p>
            <a:pPr indent="-323850" lvl="0" marL="914400" rtl="0" algn="l">
              <a:lnSpc>
                <a:spcPct val="95000"/>
              </a:lnSpc>
              <a:spcBef>
                <a:spcPts val="0"/>
              </a:spcBef>
              <a:spcAft>
                <a:spcPts val="0"/>
              </a:spcAft>
              <a:buSzPts val="1500"/>
              <a:buChar char="●"/>
            </a:pPr>
            <a:r>
              <a:rPr lang="en" sz="1500"/>
              <a:t>Malevolent (cancerous) or, </a:t>
            </a:r>
            <a:endParaRPr sz="1500"/>
          </a:p>
          <a:p>
            <a:pPr indent="-323850" lvl="0" marL="914400" rtl="0" algn="l">
              <a:lnSpc>
                <a:spcPct val="95000"/>
              </a:lnSpc>
              <a:spcBef>
                <a:spcPts val="0"/>
              </a:spcBef>
              <a:spcAft>
                <a:spcPts val="0"/>
              </a:spcAft>
              <a:buSzPts val="1500"/>
              <a:buChar char="●"/>
            </a:pPr>
            <a:r>
              <a:rPr lang="en" sz="1500"/>
              <a:t>Benevolent (non-cancerous)</a:t>
            </a:r>
            <a:endParaRPr sz="1500"/>
          </a:p>
          <a:p>
            <a:pPr indent="0" lvl="0" marL="0" rtl="0" algn="l">
              <a:lnSpc>
                <a:spcPct val="95000"/>
              </a:lnSpc>
              <a:spcBef>
                <a:spcPts val="1200"/>
              </a:spcBef>
              <a:spcAft>
                <a:spcPts val="0"/>
              </a:spcAft>
              <a:buSzPts val="358"/>
              <a:buNone/>
            </a:pPr>
            <a:r>
              <a:rPr lang="en" sz="1500"/>
              <a:t>Increasing the weight of the brain can damage the brain and it can be life threatening. Brain </a:t>
            </a:r>
            <a:r>
              <a:rPr lang="en" sz="1500"/>
              <a:t>Tumor</a:t>
            </a:r>
            <a:r>
              <a:rPr lang="en" sz="1500"/>
              <a:t> described  as: </a:t>
            </a:r>
            <a:endParaRPr sz="1500"/>
          </a:p>
          <a:p>
            <a:pPr indent="-323850" lvl="0" marL="914400" rtl="0" algn="l">
              <a:lnSpc>
                <a:spcPct val="95000"/>
              </a:lnSpc>
              <a:spcBef>
                <a:spcPts val="1200"/>
              </a:spcBef>
              <a:spcAft>
                <a:spcPts val="0"/>
              </a:spcAft>
              <a:buSzPts val="1500"/>
              <a:buChar char="●"/>
            </a:pPr>
            <a:r>
              <a:rPr lang="en" sz="1500"/>
              <a:t>Essential and</a:t>
            </a:r>
            <a:endParaRPr sz="1500"/>
          </a:p>
          <a:p>
            <a:pPr indent="-323850" lvl="0" marL="914400" rtl="0" algn="l">
              <a:lnSpc>
                <a:spcPct val="95000"/>
              </a:lnSpc>
              <a:spcBef>
                <a:spcPts val="0"/>
              </a:spcBef>
              <a:spcAft>
                <a:spcPts val="0"/>
              </a:spcAft>
              <a:buSzPts val="1500"/>
              <a:buChar char="●"/>
            </a:pPr>
            <a:r>
              <a:rPr lang="en" sz="1500"/>
              <a:t>Optional</a:t>
            </a:r>
            <a:endParaRPr sz="1500"/>
          </a:p>
          <a:p>
            <a:pPr indent="0" lvl="0" marL="0" rtl="0" algn="l">
              <a:lnSpc>
                <a:spcPct val="95000"/>
              </a:lnSpc>
              <a:spcBef>
                <a:spcPts val="1200"/>
              </a:spcBef>
              <a:spcAft>
                <a:spcPts val="0"/>
              </a:spcAft>
              <a:buSzPts val="358"/>
              <a:buNone/>
            </a:pPr>
            <a:r>
              <a:rPr lang="en" sz="1500"/>
              <a:t>An essential brain tumor ascends in our brain, quite a bit of them are big hearted and An optional brain tumor, this may be </a:t>
            </a:r>
            <a:r>
              <a:rPr lang="en" sz="1500"/>
              <a:t>occurred</a:t>
            </a:r>
            <a:r>
              <a:rPr lang="en" sz="1500"/>
              <a:t> from other organ like bosom or lung.</a:t>
            </a:r>
            <a:endParaRPr sz="1500"/>
          </a:p>
          <a:p>
            <a:pPr indent="0" lvl="0" marL="0" rtl="0" algn="l">
              <a:lnSpc>
                <a:spcPct val="95000"/>
              </a:lnSpc>
              <a:spcBef>
                <a:spcPts val="1200"/>
              </a:spcBef>
              <a:spcAft>
                <a:spcPts val="0"/>
              </a:spcAft>
              <a:buSzPts val="358"/>
              <a:buNone/>
            </a:pPr>
            <a:r>
              <a:rPr b="1" lang="en" sz="1500"/>
              <a:t>2.</a:t>
            </a:r>
            <a:r>
              <a:rPr lang="en" sz="1500"/>
              <a:t> Can be distinguished by restorative imaging, Therapeutic tissue will be used for treatment and for clinical diagnosis and diagnosis. Imaging techniques through radiology are included. </a:t>
            </a:r>
            <a:endParaRPr sz="1500"/>
          </a:p>
          <a:p>
            <a:pPr indent="0" lvl="0" marL="0" rtl="0" algn="l">
              <a:lnSpc>
                <a:spcPct val="95000"/>
              </a:lnSpc>
              <a:spcBef>
                <a:spcPts val="1200"/>
              </a:spcBef>
              <a:spcAft>
                <a:spcPts val="1200"/>
              </a:spcAft>
              <a:buSzPts val="358"/>
              <a:buNone/>
            </a:pPr>
            <a:r>
              <a:rPr lang="en" sz="1500"/>
              <a:t>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2020"/>
              <a:t>Introduction</a:t>
            </a:r>
            <a:endParaRPr b="1" sz="1720"/>
          </a:p>
        </p:txBody>
      </p:sp>
      <p:sp>
        <p:nvSpPr>
          <p:cNvPr id="145" name="Google Shape;145;p26"/>
          <p:cNvSpPr txBox="1"/>
          <p:nvPr>
            <p:ph idx="1" type="body"/>
          </p:nvPr>
        </p:nvSpPr>
        <p:spPr>
          <a:xfrm>
            <a:off x="311700" y="1016000"/>
            <a:ext cx="8520600" cy="37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3.</a:t>
            </a:r>
            <a:r>
              <a:rPr lang="en" sz="1500"/>
              <a:t> MRI is used to create clinical imaging techniques in humans. It will be habitually used while treating foot, lower leg and brain tumor. X-ray or CT may be performed to diagnose brain tumors at an early stage. Because radiation harmful to human body. </a:t>
            </a:r>
            <a:endParaRPr b="1" sz="1500"/>
          </a:p>
          <a:p>
            <a:pPr indent="0" lvl="0" marL="0" rtl="0" algn="l">
              <a:spcBef>
                <a:spcPts val="1200"/>
              </a:spcBef>
              <a:spcAft>
                <a:spcPts val="0"/>
              </a:spcAft>
              <a:buNone/>
            </a:pPr>
            <a:r>
              <a:rPr b="1" lang="en" sz="1500"/>
              <a:t>4</a:t>
            </a:r>
            <a:r>
              <a:rPr lang="en" sz="1500"/>
              <a:t>. Consequently brain tumor reasons strokes, So it remains to be seen </a:t>
            </a:r>
            <a:r>
              <a:rPr lang="en" sz="1500"/>
              <a:t>whether</a:t>
            </a:r>
            <a:r>
              <a:rPr lang="en" sz="1500"/>
              <a:t> the drug will improve life expectancy in the case of brain tumors.</a:t>
            </a:r>
            <a:endParaRPr sz="1500"/>
          </a:p>
          <a:p>
            <a:pPr indent="0" lvl="0" marL="0" rtl="0" algn="l">
              <a:spcBef>
                <a:spcPts val="1200"/>
              </a:spcBef>
              <a:spcAft>
                <a:spcPts val="1200"/>
              </a:spcAft>
              <a:buNone/>
            </a:pPr>
            <a:r>
              <a:rPr b="1" lang="en" sz="1500"/>
              <a:t>5</a:t>
            </a:r>
            <a:r>
              <a:rPr lang="en" sz="1500"/>
              <a:t>. Ordinarily, </a:t>
            </a:r>
            <a:r>
              <a:rPr lang="en" sz="1500"/>
              <a:t>restorative images have low quality perceive the tumor because of commotions  </a:t>
            </a:r>
            <a:r>
              <a:rPr lang="en" sz="1500"/>
              <a:t> </a:t>
            </a:r>
            <a:endParaRPr sz="1500"/>
          </a:p>
        </p:txBody>
      </p:sp>
      <p:sp>
        <p:nvSpPr>
          <p:cNvPr id="146" name="Google Shape;146;p26"/>
          <p:cNvSpPr txBox="1"/>
          <p:nvPr/>
        </p:nvSpPr>
        <p:spPr>
          <a:xfrm>
            <a:off x="3072000" y="48048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        Tamanna Jahan Jerin  ID: 22166024</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81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020"/>
              <a:t>Literature Survey</a:t>
            </a:r>
            <a:endParaRPr b="1" sz="2020"/>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Different competent and computationally basic adaptable change cancelers for electroencephalogram update</a:t>
            </a:r>
            <a:endParaRPr sz="1500"/>
          </a:p>
          <a:p>
            <a:pPr indent="-323850" lvl="0" marL="457200" rtl="0" algn="l">
              <a:spcBef>
                <a:spcPts val="0"/>
              </a:spcBef>
              <a:spcAft>
                <a:spcPts val="0"/>
              </a:spcAft>
              <a:buSzPts val="1500"/>
              <a:buChar char="●"/>
            </a:pPr>
            <a:r>
              <a:rPr lang="en" sz="1500"/>
              <a:t>Grammatical Bee Colony (GBC) is proposed</a:t>
            </a:r>
            <a:endParaRPr sz="1500"/>
          </a:p>
          <a:p>
            <a:pPr indent="-323850" lvl="0" marL="457200" rtl="0" algn="l">
              <a:spcBef>
                <a:spcPts val="0"/>
              </a:spcBef>
              <a:spcAft>
                <a:spcPts val="0"/>
              </a:spcAft>
              <a:buSzPts val="1500"/>
              <a:buChar char="●"/>
            </a:pPr>
            <a:r>
              <a:rPr lang="en" sz="1500"/>
              <a:t>Regenerative</a:t>
            </a:r>
            <a:r>
              <a:rPr lang="en" sz="1500"/>
              <a:t> pixel model and tumor locus calculation</a:t>
            </a:r>
            <a:endParaRPr sz="1500"/>
          </a:p>
          <a:p>
            <a:pPr indent="-323850" lvl="0" marL="457200" rtl="0" algn="l">
              <a:spcBef>
                <a:spcPts val="0"/>
              </a:spcBef>
              <a:spcAft>
                <a:spcPts val="0"/>
              </a:spcAft>
              <a:buSzPts val="1500"/>
              <a:buChar char="●"/>
            </a:pPr>
            <a:r>
              <a:rPr lang="en" sz="1500"/>
              <a:t>Brain tumor segmentation framework based on outlier detection</a:t>
            </a:r>
            <a:endParaRPr sz="1500"/>
          </a:p>
        </p:txBody>
      </p:sp>
      <p:sp>
        <p:nvSpPr>
          <p:cNvPr id="153" name="Google Shape;153;p27"/>
          <p:cNvSpPr txBox="1"/>
          <p:nvPr/>
        </p:nvSpPr>
        <p:spPr>
          <a:xfrm>
            <a:off x="2446650" y="4802675"/>
            <a:ext cx="4250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Sabira Roshid Toma</a:t>
            </a:r>
            <a:r>
              <a:rPr lang="en" sz="1000"/>
              <a:t>, ID: </a:t>
            </a:r>
            <a:r>
              <a:rPr lang="en" sz="1000"/>
              <a:t>19273002</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693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a:t>Literature Survey </a:t>
            </a:r>
            <a:endParaRPr b="1" sz="2000"/>
          </a:p>
        </p:txBody>
      </p:sp>
      <p:sp>
        <p:nvSpPr>
          <p:cNvPr id="159" name="Google Shape;159;p28"/>
          <p:cNvSpPr txBox="1"/>
          <p:nvPr>
            <p:ph idx="1" type="body"/>
          </p:nvPr>
        </p:nvSpPr>
        <p:spPr>
          <a:xfrm>
            <a:off x="311700" y="976775"/>
            <a:ext cx="8520600" cy="36912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en" sz="1500">
                <a:solidFill>
                  <a:srgbClr val="252525"/>
                </a:solidFill>
                <a:highlight>
                  <a:srgbClr val="FFFFFF"/>
                </a:highlight>
              </a:rPr>
              <a:t>Watermarking strategy in E-clinical thought application subject to the hybridization of weight and cryptography figuring with two phases: </a:t>
            </a:r>
            <a:endParaRPr sz="1500">
              <a:solidFill>
                <a:srgbClr val="252525"/>
              </a:solidFill>
              <a:highlight>
                <a:srgbClr val="FFFFFF"/>
              </a:highlight>
            </a:endParaRPr>
          </a:p>
          <a:p>
            <a:pPr indent="-323850" lvl="0" marL="457200" rtl="0" algn="just">
              <a:spcBef>
                <a:spcPts val="0"/>
              </a:spcBef>
              <a:spcAft>
                <a:spcPts val="0"/>
              </a:spcAft>
              <a:buClr>
                <a:srgbClr val="252525"/>
              </a:buClr>
              <a:buSzPts val="1500"/>
              <a:buChar char="●"/>
            </a:pPr>
            <a:r>
              <a:rPr lang="en" sz="1500">
                <a:solidFill>
                  <a:srgbClr val="252525"/>
                </a:solidFill>
                <a:highlight>
                  <a:srgbClr val="FFFFFF"/>
                </a:highlight>
              </a:rPr>
              <a:t>1. Watermark Implanting Cycle</a:t>
            </a:r>
            <a:endParaRPr sz="1500">
              <a:solidFill>
                <a:srgbClr val="252525"/>
              </a:solidFill>
              <a:highlight>
                <a:srgbClr val="FFFFFF"/>
              </a:highlight>
            </a:endParaRPr>
          </a:p>
          <a:p>
            <a:pPr indent="-323850" lvl="0" marL="457200" rtl="0" algn="just">
              <a:spcBef>
                <a:spcPts val="0"/>
              </a:spcBef>
              <a:spcAft>
                <a:spcPts val="0"/>
              </a:spcAft>
              <a:buClr>
                <a:srgbClr val="252525"/>
              </a:buClr>
              <a:buSzPts val="1500"/>
              <a:buChar char="●"/>
            </a:pPr>
            <a:r>
              <a:rPr lang="en" sz="1500">
                <a:solidFill>
                  <a:srgbClr val="252525"/>
                </a:solidFill>
                <a:highlight>
                  <a:srgbClr val="FFFFFF"/>
                </a:highlight>
              </a:rPr>
              <a:t>2. Watermark Extraction Measure</a:t>
            </a:r>
            <a:endParaRPr sz="1500">
              <a:solidFill>
                <a:srgbClr val="252525"/>
              </a:solidFill>
              <a:highlight>
                <a:srgbClr val="FFFFFF"/>
              </a:highlight>
            </a:endParaRPr>
          </a:p>
          <a:p>
            <a:pPr indent="-355600" lvl="0" marL="457200" rtl="0" algn="just">
              <a:spcBef>
                <a:spcPts val="0"/>
              </a:spcBef>
              <a:spcAft>
                <a:spcPts val="0"/>
              </a:spcAft>
              <a:buClr>
                <a:srgbClr val="252525"/>
              </a:buClr>
              <a:buSzPts val="2000"/>
              <a:buChar char="●"/>
            </a:pPr>
            <a:r>
              <a:rPr lang="en" sz="1500">
                <a:solidFill>
                  <a:srgbClr val="252525"/>
                </a:solidFill>
                <a:highlight>
                  <a:srgbClr val="FFFFFF"/>
                </a:highlight>
              </a:rPr>
              <a:t>Proposing deal with interpretation, scaling, turn with variable foundations and covering surface mix as an earlier breaking point for level set progress. Forming proposes a couple of execution measures among which F-measure and Object level consistency.</a:t>
            </a:r>
            <a:endParaRPr sz="1500">
              <a:solidFill>
                <a:srgbClr val="252525"/>
              </a:solidFill>
              <a:highlight>
                <a:srgbClr val="FFFFFF"/>
              </a:highlight>
            </a:endParaRPr>
          </a:p>
          <a:p>
            <a:pPr indent="-355600" lvl="0" marL="457200" rtl="0" algn="just">
              <a:spcBef>
                <a:spcPts val="0"/>
              </a:spcBef>
              <a:spcAft>
                <a:spcPts val="0"/>
              </a:spcAft>
              <a:buClr>
                <a:srgbClr val="252525"/>
              </a:buClr>
              <a:buSzPts val="2000"/>
              <a:buChar char="●"/>
            </a:pPr>
            <a:r>
              <a:rPr lang="en" sz="1500">
                <a:solidFill>
                  <a:srgbClr val="252525"/>
                </a:solidFill>
                <a:highlight>
                  <a:srgbClr val="FFFFFF"/>
                </a:highlight>
              </a:rPr>
              <a:t>A nonlinear dimensionality decay procedure is applied to a high-dimensional scale-invariant segment change portrayal of the fundus picture. NDR methodology gives a low-dimensional segment vector for sore depiction in fundus pictures.</a:t>
            </a:r>
            <a:endParaRPr sz="1500">
              <a:solidFill>
                <a:srgbClr val="252525"/>
              </a:solidFill>
              <a:highlight>
                <a:srgbClr val="FFFFFF"/>
              </a:highlight>
            </a:endParaRPr>
          </a:p>
          <a:p>
            <a:pPr indent="0" lvl="0" marL="0" rtl="0" algn="l">
              <a:spcBef>
                <a:spcPts val="1200"/>
              </a:spcBef>
              <a:spcAft>
                <a:spcPts val="1200"/>
              </a:spcAft>
              <a:buNone/>
            </a:pPr>
            <a:r>
              <a:t/>
            </a:r>
            <a:endParaRPr sz="1500">
              <a:solidFill>
                <a:srgbClr val="252525"/>
              </a:solidFill>
              <a:highlight>
                <a:srgbClr val="FFFFFF"/>
              </a:highlight>
            </a:endParaRPr>
          </a:p>
        </p:txBody>
      </p:sp>
      <p:sp>
        <p:nvSpPr>
          <p:cNvPr id="160" name="Google Shape;160;p28"/>
          <p:cNvSpPr txBox="1"/>
          <p:nvPr/>
        </p:nvSpPr>
        <p:spPr>
          <a:xfrm>
            <a:off x="2446650" y="4802675"/>
            <a:ext cx="4250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Md. Manik Hossain, ID: 22166027</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706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020"/>
              <a:t>Usage</a:t>
            </a:r>
            <a:endParaRPr b="1" sz="2020"/>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PRE PROCESSING</a:t>
            </a:r>
            <a:br>
              <a:rPr b="1" lang="en" sz="1500"/>
            </a:br>
            <a:r>
              <a:rPr lang="en" sz="1500"/>
              <a:t>In this force normalization procedure, a lot of power accomplishments would take in for every social event from the arrangement sorted out. The power normalization might be done by straightly changing the guideline powers between two spots of enthusiasm under those relating found accomplishments.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b="1" lang="en" sz="1500"/>
              <a:t>CONVOLUTIONAL NEURAL NETWORKING</a:t>
            </a:r>
            <a:br>
              <a:rPr b="1" lang="en" sz="1500"/>
            </a:br>
            <a:r>
              <a:rPr lang="en" sz="1500"/>
              <a:t>CNN may are utilized to accomplish a bit bounce forward results and win indisputable burdens. </a:t>
            </a:r>
            <a:endParaRPr sz="1500"/>
          </a:p>
        </p:txBody>
      </p:sp>
      <p:sp>
        <p:nvSpPr>
          <p:cNvPr id="167" name="Google Shape;167;p29"/>
          <p:cNvSpPr txBox="1"/>
          <p:nvPr/>
        </p:nvSpPr>
        <p:spPr>
          <a:xfrm>
            <a:off x="2540100" y="4703625"/>
            <a:ext cx="406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Presenter: Sifat Moonjerin | ID: 22173006/22166021</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2597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b="1" lang="en" sz="2020"/>
              <a:t>Usage</a:t>
            </a:r>
            <a:endParaRPr b="1" sz="2020"/>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POST</a:t>
            </a:r>
            <a:r>
              <a:rPr b="1" lang="en" sz="1500"/>
              <a:t> </a:t>
            </a:r>
            <a:r>
              <a:rPr b="1" lang="en" sz="1500"/>
              <a:t>PROCESSING</a:t>
            </a:r>
            <a:endParaRPr b="1" sz="1500"/>
          </a:p>
          <a:p>
            <a:pPr indent="0" lvl="0" marL="457200" rtl="0" algn="l">
              <a:spcBef>
                <a:spcPts val="1200"/>
              </a:spcBef>
              <a:spcAft>
                <a:spcPts val="0"/>
              </a:spcAft>
              <a:buNone/>
            </a:pPr>
            <a:r>
              <a:rPr lang="en" sz="1500"/>
              <a:t>Control volumetric obliges toward cleansing get-togethers inside the division got by the CNN that are more minor over a predefined edge increment.</a:t>
            </a:r>
            <a:endParaRPr sz="1500"/>
          </a:p>
          <a:p>
            <a:pPr indent="0" lvl="0" marL="457200" rtl="0" algn="l">
              <a:spcBef>
                <a:spcPts val="1200"/>
              </a:spcBef>
              <a:spcAft>
                <a:spcPts val="0"/>
              </a:spcAft>
              <a:buNone/>
            </a:pPr>
            <a:r>
              <a:t/>
            </a:r>
            <a:endParaRPr sz="1500"/>
          </a:p>
          <a:p>
            <a:pPr indent="-323850" lvl="0" marL="914400" rtl="0" algn="l">
              <a:spcBef>
                <a:spcPts val="1200"/>
              </a:spcBef>
              <a:spcAft>
                <a:spcPts val="0"/>
              </a:spcAft>
              <a:buSzPts val="1500"/>
              <a:buChar char="➔"/>
            </a:pPr>
            <a:r>
              <a:rPr b="1" lang="en" sz="1500"/>
              <a:t>Image of Sharpening</a:t>
            </a:r>
            <a:endParaRPr b="1" sz="1500"/>
          </a:p>
          <a:p>
            <a:pPr indent="-323850" lvl="0" marL="914400" rtl="0" algn="l">
              <a:spcBef>
                <a:spcPts val="0"/>
              </a:spcBef>
              <a:spcAft>
                <a:spcPts val="0"/>
              </a:spcAft>
              <a:buSzPts val="1500"/>
              <a:buChar char="➔"/>
            </a:pPr>
            <a:r>
              <a:rPr b="1" lang="en" sz="1500"/>
              <a:t>Feature Extraction</a:t>
            </a:r>
            <a:endParaRPr b="1" sz="1500"/>
          </a:p>
          <a:p>
            <a:pPr indent="-323850" lvl="0" marL="914400" rtl="0" algn="l">
              <a:spcBef>
                <a:spcPts val="0"/>
              </a:spcBef>
              <a:spcAft>
                <a:spcPts val="0"/>
              </a:spcAft>
              <a:buSzPts val="1500"/>
              <a:buChar char="➔"/>
            </a:pPr>
            <a:r>
              <a:rPr b="1" lang="en" sz="1500"/>
              <a:t>Detection of Edge</a:t>
            </a:r>
            <a:endParaRPr b="1" sz="1500"/>
          </a:p>
        </p:txBody>
      </p:sp>
      <p:sp>
        <p:nvSpPr>
          <p:cNvPr id="174" name="Google Shape;174;p30"/>
          <p:cNvSpPr txBox="1"/>
          <p:nvPr/>
        </p:nvSpPr>
        <p:spPr>
          <a:xfrm>
            <a:off x="1433550" y="4743300"/>
            <a:ext cx="6276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02124"/>
                </a:solidFill>
                <a:latin typeface="Roboto"/>
                <a:ea typeface="Roboto"/>
                <a:cs typeface="Roboto"/>
                <a:sym typeface="Roboto"/>
              </a:rPr>
              <a:t>Sanowar Hossain Raja</a:t>
            </a:r>
            <a:r>
              <a:rPr lang="en" sz="1000">
                <a:solidFill>
                  <a:srgbClr val="202124"/>
                </a:solidFill>
                <a:latin typeface="Roboto"/>
                <a:ea typeface="Roboto"/>
                <a:cs typeface="Roboto"/>
                <a:sym typeface="Roboto"/>
              </a:rPr>
              <a:t>,  ID: </a:t>
            </a:r>
            <a:r>
              <a:rPr lang="en" sz="1000">
                <a:solidFill>
                  <a:srgbClr val="202124"/>
                </a:solidFill>
                <a:latin typeface="Roboto"/>
                <a:ea typeface="Roboto"/>
                <a:cs typeface="Roboto"/>
                <a:sym typeface="Roboto"/>
              </a:rPr>
              <a:t>20266003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2815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020"/>
              <a:t>Results</a:t>
            </a:r>
            <a:endParaRPr b="1" sz="2020"/>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Picture making sure about pictures are gotten utilizing MRI look.</a:t>
            </a:r>
            <a:endParaRPr sz="1500"/>
          </a:p>
          <a:p>
            <a:pPr indent="-323850" lvl="0" marL="457200" rtl="0" algn="l">
              <a:spcBef>
                <a:spcPts val="0"/>
              </a:spcBef>
              <a:spcAft>
                <a:spcPts val="0"/>
              </a:spcAft>
              <a:buSzPts val="1500"/>
              <a:buChar char="●"/>
            </a:pPr>
            <a:r>
              <a:rPr lang="en" sz="1500"/>
              <a:t>The affiliations will rely upon network degree and its field of perspective. </a:t>
            </a:r>
            <a:endParaRPr sz="1500"/>
          </a:p>
          <a:p>
            <a:pPr indent="-323850" lvl="0" marL="457200" rtl="0" algn="l">
              <a:spcBef>
                <a:spcPts val="0"/>
              </a:spcBef>
              <a:spcAft>
                <a:spcPts val="0"/>
              </a:spcAft>
              <a:buSzPts val="1500"/>
              <a:buChar char="●"/>
            </a:pPr>
            <a:r>
              <a:rPr lang="en" sz="1500"/>
              <a:t>Events of divisions got with cross-support</a:t>
            </a:r>
            <a:endParaRPr sz="1500"/>
          </a:p>
          <a:p>
            <a:pPr indent="-323850" lvl="0" marL="457200" rtl="0" algn="l">
              <a:spcBef>
                <a:spcPts val="0"/>
              </a:spcBef>
              <a:spcAft>
                <a:spcPts val="0"/>
              </a:spcAft>
              <a:buSzPts val="1500"/>
              <a:buChar char="●"/>
            </a:pPr>
            <a:r>
              <a:rPr lang="en" sz="1500"/>
              <a:t>indicating the impact of all parts of the proposed technique.</a:t>
            </a:r>
            <a:endParaRPr sz="1500"/>
          </a:p>
          <a:p>
            <a:pPr indent="-323850" lvl="0" marL="457200" rtl="0" algn="l">
              <a:spcBef>
                <a:spcPts val="0"/>
              </a:spcBef>
              <a:spcAft>
                <a:spcPts val="0"/>
              </a:spcAft>
              <a:buSzPts val="1500"/>
              <a:buChar char="●"/>
            </a:pPr>
            <a:r>
              <a:rPr lang="en" sz="1500"/>
              <a:t>HGG</a:t>
            </a:r>
            <a:endParaRPr sz="1500"/>
          </a:p>
          <a:p>
            <a:pPr indent="-323850" lvl="0" marL="457200" rtl="0" algn="l">
              <a:spcBef>
                <a:spcPts val="0"/>
              </a:spcBef>
              <a:spcAft>
                <a:spcPts val="0"/>
              </a:spcAft>
              <a:buSzPts val="1500"/>
              <a:buChar char="●"/>
            </a:pPr>
            <a:r>
              <a:rPr lang="en" sz="1500"/>
              <a:t>LGG</a:t>
            </a:r>
            <a:endParaRPr sz="1500"/>
          </a:p>
          <a:p>
            <a:pPr indent="-323850" lvl="0" marL="457200" rtl="0" algn="l">
              <a:spcBef>
                <a:spcPts val="0"/>
              </a:spcBef>
              <a:spcAft>
                <a:spcPts val="0"/>
              </a:spcAft>
              <a:buSzPts val="1500"/>
              <a:buChar char="●"/>
            </a:pPr>
            <a:r>
              <a:rPr lang="en" sz="1500"/>
              <a:t>tumor class</a:t>
            </a:r>
            <a:endParaRPr sz="1500"/>
          </a:p>
          <a:p>
            <a:pPr indent="-323850" lvl="0" marL="457200" rtl="0" algn="l">
              <a:spcBef>
                <a:spcPts val="0"/>
              </a:spcBef>
              <a:spcAft>
                <a:spcPts val="0"/>
              </a:spcAft>
              <a:buSzPts val="1500"/>
              <a:buChar char="●"/>
            </a:pPr>
            <a:r>
              <a:rPr lang="en" sz="1500"/>
              <a:t>MATLA</a:t>
            </a:r>
            <a:r>
              <a:rPr lang="en" sz="1500"/>
              <a:t>B</a:t>
            </a:r>
            <a:endParaRPr sz="1500"/>
          </a:p>
        </p:txBody>
      </p:sp>
      <p:sp>
        <p:nvSpPr>
          <p:cNvPr id="181" name="Google Shape;181;p31"/>
          <p:cNvSpPr txBox="1"/>
          <p:nvPr/>
        </p:nvSpPr>
        <p:spPr>
          <a:xfrm>
            <a:off x="1433550" y="4743300"/>
            <a:ext cx="6276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02124"/>
                </a:solidFill>
                <a:latin typeface="Roboto"/>
                <a:ea typeface="Roboto"/>
                <a:cs typeface="Roboto"/>
                <a:sym typeface="Roboto"/>
              </a:rPr>
              <a:t>Humayra Ferdoushi,  ID: 20266019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228850"/>
            <a:ext cx="8520600" cy="18198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lang="en" sz="1400"/>
              <a:t>A Presentation on </a:t>
            </a:r>
            <a:endParaRPr sz="1400"/>
          </a:p>
          <a:p>
            <a:pPr indent="0" lvl="0" marL="0" rtl="0" algn="l">
              <a:lnSpc>
                <a:spcPct val="100000"/>
              </a:lnSpc>
              <a:spcBef>
                <a:spcPts val="0"/>
              </a:spcBef>
              <a:spcAft>
                <a:spcPts val="0"/>
              </a:spcAft>
              <a:buClr>
                <a:schemeClr val="dk1"/>
              </a:buClr>
              <a:buSzPts val="1100"/>
              <a:buFont typeface="Arial"/>
              <a:buNone/>
            </a:pPr>
            <a:r>
              <a:rPr b="1" lang="en" sz="2400"/>
              <a:t>An Efficient Deep Learning Approach for Brain Tumor</a:t>
            </a:r>
            <a:endParaRPr b="1" sz="2400"/>
          </a:p>
          <a:p>
            <a:pPr indent="0" lvl="0" marL="0" rtl="0" algn="l">
              <a:lnSpc>
                <a:spcPct val="100000"/>
              </a:lnSpc>
              <a:spcBef>
                <a:spcPts val="0"/>
              </a:spcBef>
              <a:spcAft>
                <a:spcPts val="0"/>
              </a:spcAft>
              <a:buNone/>
            </a:pPr>
            <a:r>
              <a:rPr b="1" lang="en" sz="2400"/>
              <a:t>Segmentation Using CNN</a:t>
            </a:r>
            <a:endParaRPr b="1" sz="2400"/>
          </a:p>
          <a:p>
            <a:pPr indent="0" lvl="0" marL="0" rtl="0" algn="l">
              <a:lnSpc>
                <a:spcPct val="100000"/>
              </a:lnSpc>
              <a:spcBef>
                <a:spcPts val="0"/>
              </a:spcBef>
              <a:spcAft>
                <a:spcPts val="0"/>
              </a:spcAft>
              <a:buNone/>
            </a:pPr>
            <a:r>
              <a:rPr lang="en" sz="1100"/>
              <a:t>URL: https://iopscience.iop.org/article/10.1088/1757-899X/981/2/022012/pdf</a:t>
            </a:r>
            <a:endParaRPr sz="1100"/>
          </a:p>
          <a:p>
            <a:pPr indent="0" lvl="0" marL="0" rtl="0" algn="l">
              <a:lnSpc>
                <a:spcPct val="100000"/>
              </a:lnSpc>
              <a:spcBef>
                <a:spcPts val="0"/>
              </a:spcBef>
              <a:spcAft>
                <a:spcPts val="0"/>
              </a:spcAft>
              <a:buNone/>
            </a:pPr>
            <a:r>
              <a:rPr b="1" lang="en" sz="1400"/>
              <a:t>Authors: Dr. M. Jogendra Kumar, Dr. N. Raghavendra Sai, and Dr. Ch. Smitha Chowdary</a:t>
            </a:r>
            <a:endParaRPr b="1" sz="1400"/>
          </a:p>
        </p:txBody>
      </p:sp>
      <p:sp>
        <p:nvSpPr>
          <p:cNvPr id="61" name="Google Shape;61;p14"/>
          <p:cNvSpPr txBox="1"/>
          <p:nvPr>
            <p:ph idx="1" type="subTitle"/>
          </p:nvPr>
        </p:nvSpPr>
        <p:spPr>
          <a:xfrm>
            <a:off x="311700" y="2223025"/>
            <a:ext cx="8520600" cy="28224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605"/>
              <a:buNone/>
            </a:pPr>
            <a:r>
              <a:rPr b="1" lang="en" sz="1440"/>
              <a:t>Presented by:</a:t>
            </a:r>
            <a:r>
              <a:rPr lang="en" sz="1440"/>
              <a:t> Group 10</a:t>
            </a:r>
            <a:endParaRPr sz="1440"/>
          </a:p>
          <a:p>
            <a:pPr indent="0" lvl="0" marL="0" rtl="0" algn="l">
              <a:lnSpc>
                <a:spcPct val="100000"/>
              </a:lnSpc>
              <a:spcBef>
                <a:spcPts val="0"/>
              </a:spcBef>
              <a:spcAft>
                <a:spcPts val="0"/>
              </a:spcAft>
              <a:buSzPts val="605"/>
              <a:buNone/>
            </a:pPr>
            <a:r>
              <a:t/>
            </a:r>
            <a:endParaRPr sz="1440"/>
          </a:p>
          <a:p>
            <a:pPr indent="0" lvl="0" marL="0" rtl="0" algn="l">
              <a:lnSpc>
                <a:spcPct val="100000"/>
              </a:lnSpc>
              <a:spcBef>
                <a:spcPts val="0"/>
              </a:spcBef>
              <a:spcAft>
                <a:spcPts val="0"/>
              </a:spcAft>
              <a:buSzPts val="605"/>
              <a:buNone/>
            </a:pPr>
            <a:r>
              <a:rPr b="1" lang="en" sz="1440"/>
              <a:t>Group Members:</a:t>
            </a:r>
            <a:r>
              <a:rPr lang="en" sz="1440"/>
              <a:t> </a:t>
            </a:r>
            <a:endParaRPr sz="1440"/>
          </a:p>
          <a:p>
            <a:pPr indent="0" lvl="0" marL="0" rtl="0" algn="l">
              <a:lnSpc>
                <a:spcPct val="100000"/>
              </a:lnSpc>
              <a:spcBef>
                <a:spcPts val="0"/>
              </a:spcBef>
              <a:spcAft>
                <a:spcPts val="0"/>
              </a:spcAft>
              <a:buSzPts val="605"/>
              <a:buNone/>
            </a:pPr>
            <a:r>
              <a:rPr lang="en" sz="1440"/>
              <a:t>19273002	Sabira Roshid Toma</a:t>
            </a:r>
            <a:endParaRPr sz="1440"/>
          </a:p>
          <a:p>
            <a:pPr indent="0" lvl="0" marL="0" rtl="0" algn="l">
              <a:lnSpc>
                <a:spcPct val="100000"/>
              </a:lnSpc>
              <a:spcBef>
                <a:spcPts val="0"/>
              </a:spcBef>
              <a:spcAft>
                <a:spcPts val="0"/>
              </a:spcAft>
              <a:buClr>
                <a:schemeClr val="dk1"/>
              </a:buClr>
              <a:buSzPts val="605"/>
              <a:buFont typeface="Arial"/>
              <a:buNone/>
            </a:pPr>
            <a:r>
              <a:rPr lang="en" sz="1440"/>
              <a:t>20266003	Sanowar Hossain Raja</a:t>
            </a:r>
            <a:endParaRPr sz="1440"/>
          </a:p>
          <a:p>
            <a:pPr indent="0" lvl="0" marL="0" rtl="0" algn="l">
              <a:lnSpc>
                <a:spcPct val="100000"/>
              </a:lnSpc>
              <a:spcBef>
                <a:spcPts val="0"/>
              </a:spcBef>
              <a:spcAft>
                <a:spcPts val="0"/>
              </a:spcAft>
              <a:buClr>
                <a:schemeClr val="dk1"/>
              </a:buClr>
              <a:buSzPts val="605"/>
              <a:buFont typeface="Arial"/>
              <a:buNone/>
            </a:pPr>
            <a:r>
              <a:rPr lang="en" sz="1440"/>
              <a:t>20266019	Humayra Ferdoushi</a:t>
            </a:r>
            <a:endParaRPr sz="1440"/>
          </a:p>
          <a:p>
            <a:pPr indent="0" lvl="0" marL="0" rtl="0" algn="l">
              <a:lnSpc>
                <a:spcPct val="100000"/>
              </a:lnSpc>
              <a:spcBef>
                <a:spcPts val="0"/>
              </a:spcBef>
              <a:spcAft>
                <a:spcPts val="0"/>
              </a:spcAft>
              <a:buClr>
                <a:schemeClr val="dk1"/>
              </a:buClr>
              <a:buSzPts val="605"/>
              <a:buFont typeface="Arial"/>
              <a:buNone/>
            </a:pPr>
            <a:r>
              <a:rPr lang="en" sz="1440"/>
              <a:t>20366019	Shafayet Mahmud</a:t>
            </a:r>
            <a:endParaRPr sz="1440"/>
          </a:p>
          <a:p>
            <a:pPr indent="0" lvl="0" marL="0" rtl="0" algn="l">
              <a:lnSpc>
                <a:spcPct val="100000"/>
              </a:lnSpc>
              <a:spcBef>
                <a:spcPts val="0"/>
              </a:spcBef>
              <a:spcAft>
                <a:spcPts val="0"/>
              </a:spcAft>
              <a:buClr>
                <a:schemeClr val="dk1"/>
              </a:buClr>
              <a:buSzPts val="605"/>
              <a:buFont typeface="Arial"/>
              <a:buNone/>
            </a:pPr>
            <a:r>
              <a:rPr lang="en" sz="1440"/>
              <a:t>22166024	Tamanna Jahan Jerin</a:t>
            </a:r>
            <a:endParaRPr sz="1440"/>
          </a:p>
          <a:p>
            <a:pPr indent="0" lvl="0" marL="0" rtl="0" algn="l">
              <a:lnSpc>
                <a:spcPct val="100000"/>
              </a:lnSpc>
              <a:spcBef>
                <a:spcPts val="0"/>
              </a:spcBef>
              <a:spcAft>
                <a:spcPts val="0"/>
              </a:spcAft>
              <a:buClr>
                <a:schemeClr val="dk1"/>
              </a:buClr>
              <a:buSzPts val="605"/>
              <a:buFont typeface="Arial"/>
              <a:buNone/>
            </a:pPr>
            <a:r>
              <a:rPr lang="en" sz="1440"/>
              <a:t>22166027	Md. Manik Hossain</a:t>
            </a:r>
            <a:endParaRPr sz="1440"/>
          </a:p>
          <a:p>
            <a:pPr indent="0" lvl="0" marL="0" rtl="0" algn="l">
              <a:lnSpc>
                <a:spcPct val="100000"/>
              </a:lnSpc>
              <a:spcBef>
                <a:spcPts val="0"/>
              </a:spcBef>
              <a:spcAft>
                <a:spcPts val="0"/>
              </a:spcAft>
              <a:buClr>
                <a:schemeClr val="dk1"/>
              </a:buClr>
              <a:buSzPts val="605"/>
              <a:buFont typeface="Arial"/>
              <a:buNone/>
            </a:pPr>
            <a:r>
              <a:rPr lang="en" sz="1440"/>
              <a:t>22166033	A.K.M. Salman Hosain</a:t>
            </a:r>
            <a:endParaRPr sz="1440"/>
          </a:p>
          <a:p>
            <a:pPr indent="0" lvl="0" marL="0" rtl="0" algn="l">
              <a:lnSpc>
                <a:spcPct val="100000"/>
              </a:lnSpc>
              <a:spcBef>
                <a:spcPts val="0"/>
              </a:spcBef>
              <a:spcAft>
                <a:spcPts val="0"/>
              </a:spcAft>
              <a:buSzPts val="605"/>
              <a:buNone/>
            </a:pPr>
            <a:r>
              <a:rPr lang="en" sz="1440"/>
              <a:t>22173006	Sifat Moonjerin</a:t>
            </a:r>
            <a:endParaRPr sz="144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t>Conclusion</a:t>
            </a:r>
            <a:endParaRPr sz="4000"/>
          </a:p>
        </p:txBody>
      </p:sp>
      <p:sp>
        <p:nvSpPr>
          <p:cNvPr id="187" name="Google Shape;187;p32"/>
          <p:cNvSpPr txBox="1"/>
          <p:nvPr/>
        </p:nvSpPr>
        <p:spPr>
          <a:xfrm>
            <a:off x="1433550" y="4743300"/>
            <a:ext cx="6276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02124"/>
                </a:solidFill>
                <a:latin typeface="Roboto"/>
                <a:ea typeface="Roboto"/>
                <a:cs typeface="Roboto"/>
                <a:sym typeface="Roboto"/>
              </a:rPr>
              <a:t>Shafayet Mahmud,</a:t>
            </a:r>
            <a:r>
              <a:rPr lang="en" sz="1000">
                <a:solidFill>
                  <a:srgbClr val="202124"/>
                </a:solidFill>
                <a:latin typeface="Roboto"/>
                <a:ea typeface="Roboto"/>
                <a:cs typeface="Roboto"/>
                <a:sym typeface="Roboto"/>
              </a:rPr>
              <a:t>  ID: </a:t>
            </a:r>
            <a:r>
              <a:rPr lang="en" sz="1000">
                <a:solidFill>
                  <a:srgbClr val="202124"/>
                </a:solidFill>
                <a:latin typeface="Roboto"/>
                <a:ea typeface="Roboto"/>
                <a:cs typeface="Roboto"/>
                <a:sym typeface="Roboto"/>
              </a:rPr>
              <a:t>20366019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83350"/>
            <a:ext cx="8520600" cy="53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020"/>
              <a:t>Abstract</a:t>
            </a:r>
            <a:endParaRPr b="1" sz="20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Brain tumors can show up in any part in the brain and can be of any size, shape, and nature, creating the need for a versatile, high breaking point profound Neural Network</a:t>
            </a:r>
            <a:endParaRPr sz="1500"/>
          </a:p>
          <a:p>
            <a:pPr indent="-323850" lvl="0" marL="457200" rtl="0" algn="l">
              <a:spcBef>
                <a:spcPts val="0"/>
              </a:spcBef>
              <a:spcAft>
                <a:spcPts val="0"/>
              </a:spcAft>
              <a:buSzPts val="1500"/>
              <a:buChar char="●"/>
            </a:pPr>
            <a:r>
              <a:rPr lang="en" sz="1500"/>
              <a:t>BraTS cerebrum tumor division challenge dataset was used</a:t>
            </a:r>
            <a:endParaRPr sz="1500"/>
          </a:p>
          <a:p>
            <a:pPr indent="-323850" lvl="0" marL="457200" rtl="0" algn="l">
              <a:spcBef>
                <a:spcPts val="0"/>
              </a:spcBef>
              <a:spcAft>
                <a:spcPts val="0"/>
              </a:spcAft>
              <a:buSzPts val="1500"/>
              <a:buChar char="●"/>
            </a:pPr>
            <a:r>
              <a:rPr lang="en" sz="1500"/>
              <a:t>Fix wise division procedure was utilized</a:t>
            </a:r>
            <a:endParaRPr sz="1500"/>
          </a:p>
          <a:p>
            <a:pPr indent="-323850" lvl="0" marL="457200" rtl="0" algn="l">
              <a:spcBef>
                <a:spcPts val="0"/>
              </a:spcBef>
              <a:spcAft>
                <a:spcPts val="0"/>
              </a:spcAft>
              <a:buSzPts val="1500"/>
              <a:buChar char="●"/>
            </a:pPr>
            <a:r>
              <a:rPr lang="en" sz="1500"/>
              <a:t>Accuracy of 98% in test set data</a:t>
            </a:r>
            <a:endParaRPr sz="1500"/>
          </a:p>
          <a:p>
            <a:pPr indent="-323850" lvl="0" marL="457200" rtl="0" algn="l">
              <a:spcBef>
                <a:spcPts val="0"/>
              </a:spcBef>
              <a:spcAft>
                <a:spcPts val="0"/>
              </a:spcAft>
              <a:buSzPts val="1500"/>
              <a:buChar char="●"/>
            </a:pPr>
            <a:r>
              <a:rPr lang="en" sz="1500"/>
              <a:t>CNN utilized to locate gliomas</a:t>
            </a:r>
            <a:endParaRPr sz="1500"/>
          </a:p>
          <a:p>
            <a:pPr indent="-323850" lvl="0" marL="457200" rtl="0" algn="l">
              <a:spcBef>
                <a:spcPts val="0"/>
              </a:spcBef>
              <a:spcAft>
                <a:spcPts val="0"/>
              </a:spcAft>
              <a:buSzPts val="1500"/>
              <a:buChar char="●"/>
            </a:pPr>
            <a:r>
              <a:rPr lang="en" sz="1500"/>
              <a:t>Deep NN to discover the shrouded units in gliomas</a:t>
            </a:r>
            <a:endParaRPr sz="1500"/>
          </a:p>
        </p:txBody>
      </p:sp>
      <p:sp>
        <p:nvSpPr>
          <p:cNvPr id="68" name="Google Shape;68;p15"/>
          <p:cNvSpPr txBox="1"/>
          <p:nvPr/>
        </p:nvSpPr>
        <p:spPr>
          <a:xfrm>
            <a:off x="2446650" y="4802675"/>
            <a:ext cx="4250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A.K.M. Salman Hosain</a:t>
            </a:r>
            <a:r>
              <a:rPr lang="en" sz="1000"/>
              <a:t>, ID: 22166033</a:t>
            </a:r>
            <a:endParaRPr sz="1000"/>
          </a:p>
        </p:txBody>
      </p:sp>
      <p:pic>
        <p:nvPicPr>
          <p:cNvPr id="69" name="Google Shape;69;p15"/>
          <p:cNvPicPr preferRelativeResize="0"/>
          <p:nvPr/>
        </p:nvPicPr>
        <p:blipFill>
          <a:blip r:embed="rId3">
            <a:alphaModFix/>
          </a:blip>
          <a:stretch>
            <a:fillRect/>
          </a:stretch>
        </p:blipFill>
        <p:spPr>
          <a:xfrm>
            <a:off x="6174275" y="1855525"/>
            <a:ext cx="2146751" cy="2146751"/>
          </a:xfrm>
          <a:prstGeom prst="rect">
            <a:avLst/>
          </a:prstGeom>
          <a:noFill/>
          <a:ln>
            <a:noFill/>
          </a:ln>
        </p:spPr>
      </p:pic>
      <p:sp>
        <p:nvSpPr>
          <p:cNvPr id="70" name="Google Shape;70;p15"/>
          <p:cNvSpPr txBox="1"/>
          <p:nvPr/>
        </p:nvSpPr>
        <p:spPr>
          <a:xfrm>
            <a:off x="5966400" y="4002275"/>
            <a:ext cx="2865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Fig: MRI of a diffuse midline glioma in the brain</a:t>
            </a:r>
            <a:endParaRPr sz="1000"/>
          </a:p>
          <a:p>
            <a:pPr indent="0" lvl="0" marL="0" rtl="0" algn="l">
              <a:spcBef>
                <a:spcPts val="0"/>
              </a:spcBef>
              <a:spcAft>
                <a:spcPts val="0"/>
              </a:spcAft>
              <a:buNone/>
            </a:pPr>
            <a:r>
              <a:rPr lang="en" sz="1000"/>
              <a:t>Source: National Cancer Institute https://www.cancer.gov/rare-brain-spine-tumor/tumors/diffuse-midline-gliomas</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020"/>
              <a:t>Introduction</a:t>
            </a:r>
            <a:endParaRPr b="1" sz="2020"/>
          </a:p>
        </p:txBody>
      </p:sp>
      <p:sp>
        <p:nvSpPr>
          <p:cNvPr id="76" name="Google Shape;76;p16"/>
          <p:cNvSpPr txBox="1"/>
          <p:nvPr>
            <p:ph idx="1" type="body"/>
          </p:nvPr>
        </p:nvSpPr>
        <p:spPr>
          <a:xfrm>
            <a:off x="311700" y="1016000"/>
            <a:ext cx="8520600" cy="37593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AutoNum type="arabicPeriod"/>
            </a:pPr>
            <a:r>
              <a:rPr lang="en" sz="1500"/>
              <a:t>It will be a atypical increment of an its inside the brain. The brain Tumors maybe two: </a:t>
            </a:r>
            <a:endParaRPr sz="1500"/>
          </a:p>
          <a:p>
            <a:pPr indent="-323850" lvl="0" marL="914400" rtl="0" algn="l">
              <a:lnSpc>
                <a:spcPct val="95000"/>
              </a:lnSpc>
              <a:spcBef>
                <a:spcPts val="0"/>
              </a:spcBef>
              <a:spcAft>
                <a:spcPts val="0"/>
              </a:spcAft>
              <a:buSzPts val="1500"/>
              <a:buChar char="●"/>
            </a:pPr>
            <a:r>
              <a:rPr lang="en" sz="1500"/>
              <a:t>Malevolent (cancerous) or, </a:t>
            </a:r>
            <a:endParaRPr sz="1500"/>
          </a:p>
          <a:p>
            <a:pPr indent="-323850" lvl="0" marL="914400" rtl="0" algn="l">
              <a:lnSpc>
                <a:spcPct val="95000"/>
              </a:lnSpc>
              <a:spcBef>
                <a:spcPts val="0"/>
              </a:spcBef>
              <a:spcAft>
                <a:spcPts val="0"/>
              </a:spcAft>
              <a:buSzPts val="1500"/>
              <a:buChar char="●"/>
            </a:pPr>
            <a:r>
              <a:rPr lang="en" sz="1500"/>
              <a:t>Benevolent (non-cancerous)</a:t>
            </a:r>
            <a:endParaRPr sz="1500"/>
          </a:p>
          <a:p>
            <a:pPr indent="0" lvl="0" marL="0" rtl="0" algn="l">
              <a:lnSpc>
                <a:spcPct val="95000"/>
              </a:lnSpc>
              <a:spcBef>
                <a:spcPts val="1200"/>
              </a:spcBef>
              <a:spcAft>
                <a:spcPts val="0"/>
              </a:spcAft>
              <a:buSzPts val="358"/>
              <a:buNone/>
            </a:pPr>
            <a:r>
              <a:rPr lang="en" sz="1500"/>
              <a:t>Increasing the weight of the brain can damage the brain and it can be life threatening. Brain </a:t>
            </a:r>
            <a:r>
              <a:rPr lang="en" sz="1500"/>
              <a:t>Tumor</a:t>
            </a:r>
            <a:r>
              <a:rPr lang="en" sz="1500"/>
              <a:t> described  as: </a:t>
            </a:r>
            <a:endParaRPr sz="1500"/>
          </a:p>
          <a:p>
            <a:pPr indent="-323850" lvl="0" marL="914400" rtl="0" algn="l">
              <a:lnSpc>
                <a:spcPct val="95000"/>
              </a:lnSpc>
              <a:spcBef>
                <a:spcPts val="1200"/>
              </a:spcBef>
              <a:spcAft>
                <a:spcPts val="0"/>
              </a:spcAft>
              <a:buSzPts val="1500"/>
              <a:buChar char="●"/>
            </a:pPr>
            <a:r>
              <a:rPr lang="en" sz="1500"/>
              <a:t>Essential and</a:t>
            </a:r>
            <a:endParaRPr sz="1500"/>
          </a:p>
          <a:p>
            <a:pPr indent="-323850" lvl="0" marL="914400" rtl="0" algn="l">
              <a:lnSpc>
                <a:spcPct val="95000"/>
              </a:lnSpc>
              <a:spcBef>
                <a:spcPts val="0"/>
              </a:spcBef>
              <a:spcAft>
                <a:spcPts val="0"/>
              </a:spcAft>
              <a:buSzPts val="1500"/>
              <a:buChar char="●"/>
            </a:pPr>
            <a:r>
              <a:rPr lang="en" sz="1500"/>
              <a:t>Optional</a:t>
            </a:r>
            <a:endParaRPr sz="1500"/>
          </a:p>
          <a:p>
            <a:pPr indent="0" lvl="0" marL="0" rtl="0" algn="l">
              <a:lnSpc>
                <a:spcPct val="95000"/>
              </a:lnSpc>
              <a:spcBef>
                <a:spcPts val="1200"/>
              </a:spcBef>
              <a:spcAft>
                <a:spcPts val="0"/>
              </a:spcAft>
              <a:buSzPts val="358"/>
              <a:buNone/>
            </a:pPr>
            <a:r>
              <a:rPr lang="en" sz="1500"/>
              <a:t>An essential brain tumor ascends in our brain, quite a bit of them are big hearted and An optional brain tumor, this may be </a:t>
            </a:r>
            <a:r>
              <a:rPr lang="en" sz="1500"/>
              <a:t>occurred</a:t>
            </a:r>
            <a:r>
              <a:rPr lang="en" sz="1500"/>
              <a:t> from other organ like bosom or lung.</a:t>
            </a:r>
            <a:endParaRPr sz="1500"/>
          </a:p>
          <a:p>
            <a:pPr indent="0" lvl="0" marL="0" rtl="0" algn="l">
              <a:lnSpc>
                <a:spcPct val="95000"/>
              </a:lnSpc>
              <a:spcBef>
                <a:spcPts val="1200"/>
              </a:spcBef>
              <a:spcAft>
                <a:spcPts val="0"/>
              </a:spcAft>
              <a:buSzPts val="358"/>
              <a:buNone/>
            </a:pPr>
            <a:r>
              <a:rPr b="1" lang="en" sz="1500"/>
              <a:t>2.</a:t>
            </a:r>
            <a:r>
              <a:rPr lang="en" sz="1500"/>
              <a:t> Can be distinguished by restorative imaging, Therapeutic tissue will be used for treatment and for clinical diagnosis and diagnosis. Imaging techniques through radiology are included. </a:t>
            </a:r>
            <a:endParaRPr sz="1500"/>
          </a:p>
          <a:p>
            <a:pPr indent="0" lvl="0" marL="0" rtl="0" algn="l">
              <a:lnSpc>
                <a:spcPct val="95000"/>
              </a:lnSpc>
              <a:spcBef>
                <a:spcPts val="1200"/>
              </a:spcBef>
              <a:spcAft>
                <a:spcPts val="1200"/>
              </a:spcAft>
              <a:buSzPts val="358"/>
              <a:buNone/>
            </a:pPr>
            <a:r>
              <a:rPr lang="en" sz="1500"/>
              <a:t>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2020"/>
              <a:t>Introduction</a:t>
            </a:r>
            <a:endParaRPr b="1" sz="1720"/>
          </a:p>
        </p:txBody>
      </p:sp>
      <p:sp>
        <p:nvSpPr>
          <p:cNvPr id="82" name="Google Shape;82;p17"/>
          <p:cNvSpPr txBox="1"/>
          <p:nvPr>
            <p:ph idx="1" type="body"/>
          </p:nvPr>
        </p:nvSpPr>
        <p:spPr>
          <a:xfrm>
            <a:off x="311700" y="1016000"/>
            <a:ext cx="8520600" cy="375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3.</a:t>
            </a:r>
            <a:r>
              <a:rPr lang="en" sz="1500"/>
              <a:t> MRI is used to create clinical imaging techniques in humans. It will be habitually used while treating foot, lower leg and brain tumor. X-ray or CT may be performed to diagnose brain tumors at an early stage. Because radiation harmful to human body. </a:t>
            </a:r>
            <a:endParaRPr b="1" sz="1500"/>
          </a:p>
          <a:p>
            <a:pPr indent="0" lvl="0" marL="0" rtl="0" algn="l">
              <a:spcBef>
                <a:spcPts val="1200"/>
              </a:spcBef>
              <a:spcAft>
                <a:spcPts val="0"/>
              </a:spcAft>
              <a:buNone/>
            </a:pPr>
            <a:r>
              <a:rPr b="1" lang="en" sz="1500"/>
              <a:t>4</a:t>
            </a:r>
            <a:r>
              <a:rPr lang="en" sz="1500"/>
              <a:t>. Consequently brain tumor reasons strokes, So it remains to be seen </a:t>
            </a:r>
            <a:r>
              <a:rPr lang="en" sz="1500"/>
              <a:t>whether</a:t>
            </a:r>
            <a:r>
              <a:rPr lang="en" sz="1500"/>
              <a:t> the drug will improve life expectancy in the case of brain tumors.</a:t>
            </a:r>
            <a:endParaRPr sz="1500"/>
          </a:p>
          <a:p>
            <a:pPr indent="0" lvl="0" marL="0" rtl="0" algn="l">
              <a:spcBef>
                <a:spcPts val="1200"/>
              </a:spcBef>
              <a:spcAft>
                <a:spcPts val="1200"/>
              </a:spcAft>
              <a:buNone/>
            </a:pPr>
            <a:r>
              <a:rPr b="1" lang="en" sz="1500"/>
              <a:t>5</a:t>
            </a:r>
            <a:r>
              <a:rPr lang="en" sz="1500"/>
              <a:t>. Ordinarily, </a:t>
            </a:r>
            <a:r>
              <a:rPr lang="en" sz="1500"/>
              <a:t>restorative images have low quality perceive the tumor because of commotions  </a:t>
            </a:r>
            <a:r>
              <a:rPr lang="en" sz="1500"/>
              <a:t> </a:t>
            </a:r>
            <a:endParaRPr sz="1500"/>
          </a:p>
        </p:txBody>
      </p:sp>
      <p:sp>
        <p:nvSpPr>
          <p:cNvPr id="83" name="Google Shape;83;p17"/>
          <p:cNvSpPr txBox="1"/>
          <p:nvPr/>
        </p:nvSpPr>
        <p:spPr>
          <a:xfrm>
            <a:off x="3072000" y="48048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        Tamanna Jahan Jerin  ID: 22166024</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81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020"/>
              <a:t>Literature Survey</a:t>
            </a:r>
            <a:endParaRPr b="1" sz="2020"/>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Different competent and computationally basic adaptable change cancelers for electroencephalogram update</a:t>
            </a:r>
            <a:endParaRPr sz="1500"/>
          </a:p>
          <a:p>
            <a:pPr indent="-323850" lvl="0" marL="457200" rtl="0" algn="l">
              <a:spcBef>
                <a:spcPts val="0"/>
              </a:spcBef>
              <a:spcAft>
                <a:spcPts val="0"/>
              </a:spcAft>
              <a:buSzPts val="1500"/>
              <a:buChar char="●"/>
            </a:pPr>
            <a:r>
              <a:rPr lang="en" sz="1500"/>
              <a:t>Grammatical Bee Colony (GBC) is proposed</a:t>
            </a:r>
            <a:endParaRPr sz="1500"/>
          </a:p>
          <a:p>
            <a:pPr indent="-323850" lvl="0" marL="457200" rtl="0" algn="l">
              <a:spcBef>
                <a:spcPts val="0"/>
              </a:spcBef>
              <a:spcAft>
                <a:spcPts val="0"/>
              </a:spcAft>
              <a:buSzPts val="1500"/>
              <a:buChar char="●"/>
            </a:pPr>
            <a:r>
              <a:rPr lang="en" sz="1500"/>
              <a:t>Regenerative</a:t>
            </a:r>
            <a:r>
              <a:rPr lang="en" sz="1500"/>
              <a:t> pixel model and tumor locus calculation</a:t>
            </a:r>
            <a:endParaRPr sz="1500"/>
          </a:p>
          <a:p>
            <a:pPr indent="-323850" lvl="0" marL="457200" rtl="0" algn="l">
              <a:spcBef>
                <a:spcPts val="0"/>
              </a:spcBef>
              <a:spcAft>
                <a:spcPts val="0"/>
              </a:spcAft>
              <a:buSzPts val="1500"/>
              <a:buChar char="●"/>
            </a:pPr>
            <a:r>
              <a:rPr lang="en" sz="1500"/>
              <a:t>Brain tumor segmentation framework based on outlier detection</a:t>
            </a:r>
            <a:endParaRPr sz="1500"/>
          </a:p>
        </p:txBody>
      </p:sp>
      <p:sp>
        <p:nvSpPr>
          <p:cNvPr id="90" name="Google Shape;90;p18"/>
          <p:cNvSpPr txBox="1"/>
          <p:nvPr/>
        </p:nvSpPr>
        <p:spPr>
          <a:xfrm>
            <a:off x="2446650" y="4802675"/>
            <a:ext cx="4250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Sabira Roshid Toma</a:t>
            </a:r>
            <a:r>
              <a:rPr lang="en" sz="1000"/>
              <a:t>, ID: </a:t>
            </a:r>
            <a:r>
              <a:rPr lang="en" sz="1000"/>
              <a:t>19273002</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693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a:t>Literature Survey </a:t>
            </a:r>
            <a:endParaRPr b="1" sz="2000"/>
          </a:p>
        </p:txBody>
      </p:sp>
      <p:sp>
        <p:nvSpPr>
          <p:cNvPr id="96" name="Google Shape;96;p19"/>
          <p:cNvSpPr txBox="1"/>
          <p:nvPr>
            <p:ph idx="1" type="body"/>
          </p:nvPr>
        </p:nvSpPr>
        <p:spPr>
          <a:xfrm>
            <a:off x="311700" y="976775"/>
            <a:ext cx="8520600" cy="36912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en" sz="1500">
                <a:solidFill>
                  <a:srgbClr val="252525"/>
                </a:solidFill>
                <a:highlight>
                  <a:srgbClr val="FFFFFF"/>
                </a:highlight>
              </a:rPr>
              <a:t>Watermarking strategy in E-clinical thought application subject to the hybridization of weight and cryptography figuring with two phases: </a:t>
            </a:r>
            <a:endParaRPr sz="1500">
              <a:solidFill>
                <a:srgbClr val="252525"/>
              </a:solidFill>
              <a:highlight>
                <a:srgbClr val="FFFFFF"/>
              </a:highlight>
            </a:endParaRPr>
          </a:p>
          <a:p>
            <a:pPr indent="-323850" lvl="0" marL="457200" rtl="0" algn="just">
              <a:spcBef>
                <a:spcPts val="0"/>
              </a:spcBef>
              <a:spcAft>
                <a:spcPts val="0"/>
              </a:spcAft>
              <a:buClr>
                <a:srgbClr val="252525"/>
              </a:buClr>
              <a:buSzPts val="1500"/>
              <a:buChar char="●"/>
            </a:pPr>
            <a:r>
              <a:rPr lang="en" sz="1500">
                <a:solidFill>
                  <a:srgbClr val="252525"/>
                </a:solidFill>
                <a:highlight>
                  <a:srgbClr val="FFFFFF"/>
                </a:highlight>
              </a:rPr>
              <a:t>1. Watermark Implanting Cycle</a:t>
            </a:r>
            <a:endParaRPr sz="1500">
              <a:solidFill>
                <a:srgbClr val="252525"/>
              </a:solidFill>
              <a:highlight>
                <a:srgbClr val="FFFFFF"/>
              </a:highlight>
            </a:endParaRPr>
          </a:p>
          <a:p>
            <a:pPr indent="-323850" lvl="0" marL="457200" rtl="0" algn="just">
              <a:spcBef>
                <a:spcPts val="0"/>
              </a:spcBef>
              <a:spcAft>
                <a:spcPts val="0"/>
              </a:spcAft>
              <a:buClr>
                <a:srgbClr val="252525"/>
              </a:buClr>
              <a:buSzPts val="1500"/>
              <a:buChar char="●"/>
            </a:pPr>
            <a:r>
              <a:rPr lang="en" sz="1500">
                <a:solidFill>
                  <a:srgbClr val="252525"/>
                </a:solidFill>
                <a:highlight>
                  <a:srgbClr val="FFFFFF"/>
                </a:highlight>
              </a:rPr>
              <a:t>2. Watermark Extraction Measure</a:t>
            </a:r>
            <a:endParaRPr sz="1500">
              <a:solidFill>
                <a:srgbClr val="252525"/>
              </a:solidFill>
              <a:highlight>
                <a:srgbClr val="FFFFFF"/>
              </a:highlight>
            </a:endParaRPr>
          </a:p>
          <a:p>
            <a:pPr indent="-355600" lvl="0" marL="457200" rtl="0" algn="just">
              <a:spcBef>
                <a:spcPts val="0"/>
              </a:spcBef>
              <a:spcAft>
                <a:spcPts val="0"/>
              </a:spcAft>
              <a:buClr>
                <a:srgbClr val="252525"/>
              </a:buClr>
              <a:buSzPts val="2000"/>
              <a:buChar char="●"/>
            </a:pPr>
            <a:r>
              <a:rPr lang="en" sz="1500">
                <a:solidFill>
                  <a:srgbClr val="252525"/>
                </a:solidFill>
                <a:highlight>
                  <a:srgbClr val="FFFFFF"/>
                </a:highlight>
              </a:rPr>
              <a:t>Proposing deal with interpretation, scaling, turn with variable foundations and covering surface mix as an earlier breaking point for level set progress. Forming proposes a couple of execution measures among which F-measure and Object level consistency.</a:t>
            </a:r>
            <a:endParaRPr sz="1500">
              <a:solidFill>
                <a:srgbClr val="252525"/>
              </a:solidFill>
              <a:highlight>
                <a:srgbClr val="FFFFFF"/>
              </a:highlight>
            </a:endParaRPr>
          </a:p>
          <a:p>
            <a:pPr indent="-355600" lvl="0" marL="457200" rtl="0" algn="just">
              <a:spcBef>
                <a:spcPts val="0"/>
              </a:spcBef>
              <a:spcAft>
                <a:spcPts val="0"/>
              </a:spcAft>
              <a:buClr>
                <a:srgbClr val="252525"/>
              </a:buClr>
              <a:buSzPts val="2000"/>
              <a:buChar char="●"/>
            </a:pPr>
            <a:r>
              <a:rPr lang="en" sz="1500">
                <a:solidFill>
                  <a:srgbClr val="252525"/>
                </a:solidFill>
                <a:highlight>
                  <a:srgbClr val="FFFFFF"/>
                </a:highlight>
              </a:rPr>
              <a:t>A nonlinear dimensionality decay procedure is applied to a high-dimensional scale-invariant segment change portrayal of the fundus picture. NDR methodology gives a low-dimensional segment vector for sore depiction in fundus pictures.</a:t>
            </a:r>
            <a:endParaRPr sz="1500">
              <a:solidFill>
                <a:srgbClr val="252525"/>
              </a:solidFill>
              <a:highlight>
                <a:srgbClr val="FFFFFF"/>
              </a:highlight>
            </a:endParaRPr>
          </a:p>
          <a:p>
            <a:pPr indent="0" lvl="0" marL="0" rtl="0" algn="l">
              <a:spcBef>
                <a:spcPts val="1200"/>
              </a:spcBef>
              <a:spcAft>
                <a:spcPts val="1200"/>
              </a:spcAft>
              <a:buNone/>
            </a:pPr>
            <a:r>
              <a:t/>
            </a:r>
            <a:endParaRPr sz="1500">
              <a:solidFill>
                <a:srgbClr val="252525"/>
              </a:solidFill>
              <a:highlight>
                <a:srgbClr val="FFFFFF"/>
              </a:highlight>
            </a:endParaRPr>
          </a:p>
        </p:txBody>
      </p:sp>
      <p:sp>
        <p:nvSpPr>
          <p:cNvPr id="97" name="Google Shape;97;p19"/>
          <p:cNvSpPr txBox="1"/>
          <p:nvPr/>
        </p:nvSpPr>
        <p:spPr>
          <a:xfrm>
            <a:off x="2446650" y="4802675"/>
            <a:ext cx="4250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Md. Manik Hossain, ID: 22166027</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706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020"/>
              <a:t>Usage</a:t>
            </a:r>
            <a:endParaRPr b="1" sz="2020"/>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PRE PROCESSING</a:t>
            </a:r>
            <a:br>
              <a:rPr b="1" lang="en" sz="1500"/>
            </a:br>
            <a:r>
              <a:rPr lang="en" sz="1500"/>
              <a:t>In this force normalization procedure, a lot of power accomplishments would take in for every social event from the arrangement sorted out. The power normalization might be done by straightly changing the guideline powers between two spots of enthusiasm under those relating found accomplishments.</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b="1" lang="en" sz="1500"/>
              <a:t>CONVOLUTIONAL NEURAL NETWORKING</a:t>
            </a:r>
            <a:br>
              <a:rPr b="1" lang="en" sz="1500"/>
            </a:br>
            <a:r>
              <a:rPr lang="en" sz="1500"/>
              <a:t>CNN may are utilized to accomplish a bit bounce forward results and win indisputable burdens. </a:t>
            </a:r>
            <a:endParaRPr sz="1500"/>
          </a:p>
        </p:txBody>
      </p:sp>
      <p:sp>
        <p:nvSpPr>
          <p:cNvPr id="104" name="Google Shape;104;p20"/>
          <p:cNvSpPr txBox="1"/>
          <p:nvPr/>
        </p:nvSpPr>
        <p:spPr>
          <a:xfrm>
            <a:off x="2540100" y="4703625"/>
            <a:ext cx="4063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Presenter: Sifat Moonjerin | ID: 22173006/22166021</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597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b="1" lang="en" sz="2020"/>
              <a:t>Usage</a:t>
            </a:r>
            <a:endParaRPr b="1" sz="2020"/>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POST</a:t>
            </a:r>
            <a:r>
              <a:rPr b="1" lang="en" sz="1500"/>
              <a:t> </a:t>
            </a:r>
            <a:r>
              <a:rPr b="1" lang="en" sz="1500"/>
              <a:t>PROCESSING</a:t>
            </a:r>
            <a:endParaRPr b="1" sz="1500"/>
          </a:p>
          <a:p>
            <a:pPr indent="0" lvl="0" marL="457200" rtl="0" algn="l">
              <a:spcBef>
                <a:spcPts val="1200"/>
              </a:spcBef>
              <a:spcAft>
                <a:spcPts val="0"/>
              </a:spcAft>
              <a:buNone/>
            </a:pPr>
            <a:r>
              <a:rPr lang="en" sz="1500"/>
              <a:t>Control volumetric obliges toward cleansing get-togethers inside the division got by the CNN that are more minor over a predefined edge increment.</a:t>
            </a:r>
            <a:endParaRPr sz="1500"/>
          </a:p>
          <a:p>
            <a:pPr indent="0" lvl="0" marL="457200" rtl="0" algn="l">
              <a:spcBef>
                <a:spcPts val="1200"/>
              </a:spcBef>
              <a:spcAft>
                <a:spcPts val="0"/>
              </a:spcAft>
              <a:buNone/>
            </a:pPr>
            <a:r>
              <a:t/>
            </a:r>
            <a:endParaRPr sz="1500"/>
          </a:p>
          <a:p>
            <a:pPr indent="-323850" lvl="0" marL="914400" rtl="0" algn="l">
              <a:spcBef>
                <a:spcPts val="1200"/>
              </a:spcBef>
              <a:spcAft>
                <a:spcPts val="0"/>
              </a:spcAft>
              <a:buSzPts val="1500"/>
              <a:buChar char="➔"/>
            </a:pPr>
            <a:r>
              <a:rPr b="1" lang="en" sz="1500"/>
              <a:t>Image of Sharpening</a:t>
            </a:r>
            <a:endParaRPr b="1" sz="1500"/>
          </a:p>
          <a:p>
            <a:pPr indent="-323850" lvl="0" marL="914400" rtl="0" algn="l">
              <a:spcBef>
                <a:spcPts val="0"/>
              </a:spcBef>
              <a:spcAft>
                <a:spcPts val="0"/>
              </a:spcAft>
              <a:buSzPts val="1500"/>
              <a:buChar char="➔"/>
            </a:pPr>
            <a:r>
              <a:rPr b="1" lang="en" sz="1500"/>
              <a:t>Feature Extraction</a:t>
            </a:r>
            <a:endParaRPr b="1" sz="1500"/>
          </a:p>
          <a:p>
            <a:pPr indent="-323850" lvl="0" marL="914400" rtl="0" algn="l">
              <a:spcBef>
                <a:spcPts val="0"/>
              </a:spcBef>
              <a:spcAft>
                <a:spcPts val="0"/>
              </a:spcAft>
              <a:buSzPts val="1500"/>
              <a:buChar char="➔"/>
            </a:pPr>
            <a:r>
              <a:rPr b="1" lang="en" sz="1500"/>
              <a:t>Detection of Edge</a:t>
            </a:r>
            <a:endParaRPr b="1" sz="1500"/>
          </a:p>
        </p:txBody>
      </p:sp>
      <p:sp>
        <p:nvSpPr>
          <p:cNvPr id="111" name="Google Shape;111;p21"/>
          <p:cNvSpPr txBox="1"/>
          <p:nvPr/>
        </p:nvSpPr>
        <p:spPr>
          <a:xfrm>
            <a:off x="1433550" y="4743300"/>
            <a:ext cx="6276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202124"/>
                </a:solidFill>
                <a:latin typeface="Roboto"/>
                <a:ea typeface="Roboto"/>
                <a:cs typeface="Roboto"/>
                <a:sym typeface="Roboto"/>
              </a:rPr>
              <a:t>Sanowar Hossain Raja</a:t>
            </a:r>
            <a:r>
              <a:rPr lang="en" sz="1000">
                <a:solidFill>
                  <a:srgbClr val="202124"/>
                </a:solidFill>
                <a:latin typeface="Roboto"/>
                <a:ea typeface="Roboto"/>
                <a:cs typeface="Roboto"/>
                <a:sym typeface="Roboto"/>
              </a:rPr>
              <a:t>,  ID: </a:t>
            </a:r>
            <a:r>
              <a:rPr lang="en" sz="1000">
                <a:solidFill>
                  <a:srgbClr val="202124"/>
                </a:solidFill>
                <a:latin typeface="Roboto"/>
                <a:ea typeface="Roboto"/>
                <a:cs typeface="Roboto"/>
                <a:sym typeface="Roboto"/>
              </a:rPr>
              <a:t>20266003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