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12" r:id="rId7"/>
    <p:sldId id="313" r:id="rId8"/>
    <p:sldId id="263" r:id="rId9"/>
    <p:sldId id="314" r:id="rId10"/>
    <p:sldId id="315" r:id="rId11"/>
    <p:sldId id="316" r:id="rId12"/>
    <p:sldId id="317" r:id="rId13"/>
    <p:sldId id="264" r:id="rId14"/>
    <p:sldId id="318" r:id="rId15"/>
    <p:sldId id="319" r:id="rId16"/>
    <p:sldId id="320" r:id="rId17"/>
    <p:sldId id="323" r:id="rId18"/>
    <p:sldId id="321" r:id="rId19"/>
    <p:sldId id="322" r:id="rId20"/>
    <p:sldId id="324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TypeScript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97413" y="1556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Datatype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413" y="573736"/>
            <a:ext cx="1130424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b="1" dirty="0" smtClean="0"/>
              <a:t>Number:</a:t>
            </a:r>
            <a:endParaRPr lang="en-US" altLang="ja-JP" b="1" dirty="0"/>
          </a:p>
        </p:txBody>
      </p:sp>
      <p:sp>
        <p:nvSpPr>
          <p:cNvPr id="9" name="Rectangle 8"/>
          <p:cNvSpPr/>
          <p:nvPr/>
        </p:nvSpPr>
        <p:spPr>
          <a:xfrm>
            <a:off x="340868" y="1035188"/>
            <a:ext cx="5084572" cy="1480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first:number</a:t>
            </a:r>
            <a:r>
              <a:rPr lang="en-US" sz="1600" dirty="0">
                <a:solidFill>
                  <a:schemeClr val="tx1"/>
                </a:solidFill>
              </a:rPr>
              <a:t> = 123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myNumber</a:t>
            </a:r>
            <a:r>
              <a:rPr lang="en-US" sz="1600" dirty="0">
                <a:solidFill>
                  <a:schemeClr val="tx1"/>
                </a:solidFill>
              </a:rPr>
              <a:t>: number = 123;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myNumber.toString</a:t>
            </a:r>
            <a:r>
              <a:rPr lang="en-US" sz="1600" dirty="0">
                <a:solidFill>
                  <a:schemeClr val="tx1"/>
                </a:solidFill>
              </a:rPr>
              <a:t>(); // returns '123'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991880"/>
            <a:ext cx="5236569" cy="15147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myNumber</a:t>
            </a:r>
            <a:r>
              <a:rPr lang="en-US" sz="1400" dirty="0">
                <a:solidFill>
                  <a:schemeClr val="tx1"/>
                </a:solidFill>
              </a:rPr>
              <a:t>: number = 10.8788;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myNumber.toFixed</a:t>
            </a:r>
            <a:r>
              <a:rPr lang="en-US" sz="1400" dirty="0">
                <a:solidFill>
                  <a:schemeClr val="tx1"/>
                </a:solidFill>
              </a:rPr>
              <a:t>(); // returns 11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myNumber.toFixed</a:t>
            </a:r>
            <a:r>
              <a:rPr lang="en-US" sz="1400" dirty="0">
                <a:solidFill>
                  <a:schemeClr val="tx1"/>
                </a:solidFill>
              </a:rPr>
              <a:t>(1); //returns 10.9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myNumber.toFixed</a:t>
            </a:r>
            <a:r>
              <a:rPr lang="en-US" sz="1400" dirty="0">
                <a:solidFill>
                  <a:schemeClr val="tx1"/>
                </a:solidFill>
              </a:rPr>
              <a:t>(2); //returns </a:t>
            </a:r>
            <a:r>
              <a:rPr lang="en-US" sz="1400" dirty="0" smtClean="0">
                <a:solidFill>
                  <a:schemeClr val="tx1"/>
                </a:solidFill>
              </a:rPr>
              <a:t>10.88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446" y="2925131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String: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40868" y="3361535"/>
            <a:ext cx="4988778" cy="11584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employeeName:string</a:t>
            </a:r>
            <a:r>
              <a:rPr lang="en-US" sz="1600" dirty="0">
                <a:solidFill>
                  <a:schemeClr val="tx1"/>
                </a:solidFill>
              </a:rPr>
              <a:t> = 'John Smith';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//OR</a:t>
            </a: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employeeName:string</a:t>
            </a:r>
            <a:r>
              <a:rPr lang="en-US" sz="1600" dirty="0">
                <a:solidFill>
                  <a:schemeClr val="tx1"/>
                </a:solidFill>
              </a:rPr>
              <a:t> = "John Smith";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82557" y="3385830"/>
            <a:ext cx="6199886" cy="25387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 smtClean="0">
                <a:solidFill>
                  <a:schemeClr val="tx1"/>
                </a:solidFill>
              </a:rPr>
              <a:t>firstName:string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smtClean="0">
                <a:solidFill>
                  <a:schemeClr val="tx1"/>
                </a:solidFill>
              </a:rPr>
              <a:t>“</a:t>
            </a:r>
            <a:r>
              <a:rPr lang="en-US" sz="1400" dirty="0" err="1" smtClean="0">
                <a:solidFill>
                  <a:schemeClr val="tx1"/>
                </a:solidFill>
              </a:rPr>
              <a:t>Mohit</a:t>
            </a:r>
            <a:r>
              <a:rPr lang="en-US" sz="1400" dirty="0" smtClean="0">
                <a:solidFill>
                  <a:schemeClr val="tx1"/>
                </a:solidFill>
              </a:rPr>
              <a:t>";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 smtClean="0">
                <a:solidFill>
                  <a:schemeClr val="tx1"/>
                </a:solidFill>
              </a:rPr>
              <a:t>lastName:string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smtClean="0">
                <a:solidFill>
                  <a:schemeClr val="tx1"/>
                </a:solidFill>
              </a:rPr>
              <a:t>“Kumar";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let fullName1: </a:t>
            </a:r>
            <a:r>
              <a:rPr lang="en-US" sz="1400" dirty="0">
                <a:solidFill>
                  <a:schemeClr val="tx1"/>
                </a:solidFill>
              </a:rPr>
              <a:t>string = </a:t>
            </a:r>
            <a:r>
              <a:rPr lang="en-US" sz="1400" dirty="0" smtClean="0">
                <a:solidFill>
                  <a:schemeClr val="tx1"/>
                </a:solidFill>
              </a:rPr>
              <a:t>“My First Name is ” +</a:t>
            </a:r>
            <a:r>
              <a:rPr lang="en-US" sz="1400" dirty="0" err="1" smtClean="0">
                <a:solidFill>
                  <a:schemeClr val="tx1"/>
                </a:solidFill>
              </a:rPr>
              <a:t>firstName</a:t>
            </a:r>
            <a:r>
              <a:rPr lang="en-US" sz="1400" dirty="0" smtClean="0">
                <a:solidFill>
                  <a:schemeClr val="tx1"/>
                </a:solidFill>
              </a:rPr>
              <a:t>+” and Last Name is “ +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let fullName2 : </a:t>
            </a:r>
            <a:r>
              <a:rPr lang="en-US" sz="1400" dirty="0">
                <a:solidFill>
                  <a:schemeClr val="tx1"/>
                </a:solidFill>
              </a:rPr>
              <a:t>string = </a:t>
            </a:r>
            <a:r>
              <a:rPr lang="en-US" sz="1400" dirty="0" smtClean="0">
                <a:solidFill>
                  <a:schemeClr val="tx1"/>
                </a:solidFill>
              </a:rPr>
              <a:t>`</a:t>
            </a:r>
            <a:r>
              <a:rPr lang="en-US" sz="1400" dirty="0">
                <a:solidFill>
                  <a:schemeClr val="tx1"/>
                </a:solidFill>
              </a:rPr>
              <a:t> My First Name is </a:t>
            </a:r>
            <a:r>
              <a:rPr lang="en-US" sz="1400" dirty="0" smtClean="0">
                <a:solidFill>
                  <a:schemeClr val="tx1"/>
                </a:solidFill>
              </a:rPr>
              <a:t>${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 smtClean="0">
                <a:solidFill>
                  <a:schemeClr val="tx1"/>
                </a:solidFill>
              </a:rPr>
              <a:t>} </a:t>
            </a:r>
            <a:r>
              <a:rPr lang="en-US" sz="1400" dirty="0">
                <a:solidFill>
                  <a:schemeClr val="tx1"/>
                </a:solidFill>
              </a:rPr>
              <a:t>and Last Name is </a:t>
            </a:r>
            <a:r>
              <a:rPr lang="en-US" sz="1400" dirty="0" smtClean="0">
                <a:solidFill>
                  <a:schemeClr val="tx1"/>
                </a:solidFill>
              </a:rPr>
              <a:t>${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 smtClean="0">
                <a:solidFill>
                  <a:schemeClr val="tx1"/>
                </a:solidFill>
              </a:rPr>
              <a:t>}`;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console.log(fullName1</a:t>
            </a:r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console.log(fullName2);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5075" y="2963608"/>
            <a:ext cx="174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Template String: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97413" y="4719534"/>
            <a:ext cx="35900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b="1" dirty="0" smtClean="0"/>
              <a:t>Boolean:</a:t>
            </a:r>
            <a:endParaRPr lang="en-US" altLang="ja-JP" b="1" dirty="0"/>
          </a:p>
        </p:txBody>
      </p:sp>
      <p:sp>
        <p:nvSpPr>
          <p:cNvPr id="21" name="Rectangle 20"/>
          <p:cNvSpPr/>
          <p:nvPr/>
        </p:nvSpPr>
        <p:spPr>
          <a:xfrm>
            <a:off x="340868" y="5180987"/>
            <a:ext cx="3491951" cy="56159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isPresent:boolean</a:t>
            </a:r>
            <a:r>
              <a:rPr lang="en-US" sz="1600" dirty="0">
                <a:solidFill>
                  <a:schemeClr val="tx1"/>
                </a:solidFill>
              </a:rPr>
              <a:t> = true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9617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97413" y="1556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Datatype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0902" y="1019460"/>
            <a:ext cx="4083521" cy="196667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something: any = "Hello World!";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something = 23;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something = true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arr</a:t>
            </a:r>
            <a:r>
              <a:rPr lang="en-US" sz="1600" dirty="0">
                <a:solidFill>
                  <a:schemeClr val="tx1"/>
                </a:solidFill>
              </a:rPr>
              <a:t>: any[] = ["John", 212, true];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arr.push</a:t>
            </a:r>
            <a:r>
              <a:rPr lang="en-US" sz="1600" dirty="0">
                <a:solidFill>
                  <a:schemeClr val="tx1"/>
                </a:solidFill>
              </a:rPr>
              <a:t>("Smith");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760" y="590802"/>
            <a:ext cx="76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Array: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288182" y="1027207"/>
            <a:ext cx="5816528" cy="24508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fruits: string[] = ['Apple', 'Orange', 'Banana'];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fruits: Array&lt;string&gt; = ['Apple', 'Orange', 'Banana</a:t>
            </a:r>
            <a:r>
              <a:rPr lang="en-US" sz="1500" dirty="0" smtClean="0">
                <a:solidFill>
                  <a:schemeClr val="tx1"/>
                </a:solidFill>
              </a:rPr>
              <a:t>']; // Generic array type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</a:t>
            </a:r>
            <a:r>
              <a:rPr lang="en-US" sz="1500" b="1" dirty="0">
                <a:solidFill>
                  <a:schemeClr val="tx1"/>
                </a:solidFill>
              </a:rPr>
              <a:t>Arrays can be declared and initialized separately</a:t>
            </a:r>
            <a:endParaRPr lang="en-US" sz="1500" b="1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fruits: Array&lt;string&gt;;</a:t>
            </a:r>
          </a:p>
          <a:p>
            <a:r>
              <a:rPr lang="en-US" sz="1500" dirty="0">
                <a:solidFill>
                  <a:schemeClr val="tx1"/>
                </a:solidFill>
              </a:rPr>
              <a:t>fruits = ['Apple', 'Orange', 'Banana']; </a:t>
            </a:r>
            <a:endParaRPr lang="en-US" sz="1500" dirty="0" smtClean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ids: Array&lt;number&gt;;</a:t>
            </a:r>
          </a:p>
          <a:p>
            <a:r>
              <a:rPr lang="en-US" sz="1500" dirty="0">
                <a:solidFill>
                  <a:schemeClr val="tx1"/>
                </a:solidFill>
              </a:rPr>
              <a:t>ids = [23, 34, 100, 124, 44];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10902" y="544541"/>
            <a:ext cx="213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Any: - Dynamic Type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221760" y="3729681"/>
            <a:ext cx="410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Void - </a:t>
            </a:r>
            <a:r>
              <a:rPr lang="en-US" dirty="0"/>
              <a:t> void is used where there is no data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288182" y="4228726"/>
            <a:ext cx="3491951" cy="178364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sayHi</a:t>
            </a:r>
            <a:r>
              <a:rPr lang="en-US" sz="1600" dirty="0">
                <a:solidFill>
                  <a:schemeClr val="tx1"/>
                </a:solidFill>
              </a:rPr>
              <a:t>(): void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console.log('Hi!')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smtClean="0">
                <a:solidFill>
                  <a:schemeClr val="tx1"/>
                </a:solidFill>
              </a:rPr>
              <a:t>speech= </a:t>
            </a:r>
            <a:r>
              <a:rPr lang="en-US" sz="1600" dirty="0" err="1">
                <a:solidFill>
                  <a:schemeClr val="tx1"/>
                </a:solidFill>
              </a:rPr>
              <a:t>sayHi</a:t>
            </a:r>
            <a:r>
              <a:rPr lang="en-US" sz="16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console.log(speech); //Output: undefined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9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5646" y="5633286"/>
            <a:ext cx="766354" cy="74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Functions are the primary blocks of any </a:t>
            </a:r>
            <a:r>
              <a:rPr lang="en-US" dirty="0" smtClean="0"/>
              <a:t>program, </a:t>
            </a:r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functions can be of two types: </a:t>
            </a:r>
            <a:r>
              <a:rPr lang="en-US" b="1" dirty="0"/>
              <a:t>named and anonymous</a:t>
            </a:r>
            <a:endParaRPr lang="en-US" b="1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471496" y="1820135"/>
            <a:ext cx="4292093" cy="15414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display()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console.log("Hello </a:t>
            </a:r>
            <a:r>
              <a:rPr lang="en-US" sz="1600" dirty="0" err="1">
                <a:solidFill>
                  <a:schemeClr val="tx1"/>
                </a:solidFill>
              </a:rPr>
              <a:t>TypeScript</a:t>
            </a:r>
            <a:r>
              <a:rPr lang="en-US" sz="1600" dirty="0">
                <a:solidFill>
                  <a:schemeClr val="tx1"/>
                </a:solidFill>
              </a:rPr>
              <a:t>!");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display(); //Output: Hello </a:t>
            </a:r>
            <a:r>
              <a:rPr lang="en-US" sz="1600" dirty="0" err="1">
                <a:solidFill>
                  <a:schemeClr val="tx1"/>
                </a:solidFill>
              </a:rPr>
              <a:t>TypeScript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8444" y="1813904"/>
            <a:ext cx="4292093" cy="15414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Sum(x: number, y: number) : number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return x + y;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Sum(2,3); // returns 5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245" y="1376044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Named functions: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419245" y="3961367"/>
            <a:ext cx="6652115" cy="22529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Greet(greeting: string, name: string ) : string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return greeting + ' ' + name + '!';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Greet('</a:t>
            </a:r>
            <a:r>
              <a:rPr lang="en-US" sz="1600" dirty="0" err="1">
                <a:solidFill>
                  <a:schemeClr val="tx1"/>
                </a:solidFill>
              </a:rPr>
              <a:t>Hello','Steve</a:t>
            </a:r>
            <a:r>
              <a:rPr lang="en-US" sz="1600" dirty="0">
                <a:solidFill>
                  <a:schemeClr val="tx1"/>
                </a:solidFill>
              </a:rPr>
              <a:t>');//OK, returns "Hello Steve!"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Greet('Hi'); // Compiler Error: Expected 2 arguments, but got 1.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Greet('</a:t>
            </a:r>
            <a:r>
              <a:rPr lang="en-US" sz="1600" dirty="0" err="1">
                <a:solidFill>
                  <a:schemeClr val="tx1"/>
                </a:solidFill>
              </a:rPr>
              <a:t>Hi','Bill','Gates</a:t>
            </a:r>
            <a:r>
              <a:rPr lang="en-US" sz="1600" dirty="0">
                <a:solidFill>
                  <a:schemeClr val="tx1"/>
                </a:solidFill>
              </a:rPr>
              <a:t>'); //Compiler Error: Expected 2 arguments, but got 3.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808" y="3575338"/>
            <a:ext cx="215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Function Parameters</a:t>
            </a:r>
          </a:p>
        </p:txBody>
      </p:sp>
    </p:spTree>
    <p:extLst>
      <p:ext uri="{BB962C8B-B14F-4D97-AF65-F5344CB8AC3E}">
        <p14:creationId xmlns:p14="http://schemas.microsoft.com/office/powerpoint/2010/main" xmlns="" val="30508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6937" y="5624858"/>
            <a:ext cx="775063" cy="75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06609" y="1680645"/>
            <a:ext cx="6442824" cy="15361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function Greet(greeting: string, name?: </a:t>
            </a:r>
            <a:r>
              <a:rPr lang="en-US" sz="1500" dirty="0" smtClean="0">
                <a:solidFill>
                  <a:schemeClr val="tx1"/>
                </a:solidFill>
              </a:rPr>
              <a:t>string ) </a:t>
            </a:r>
            <a:r>
              <a:rPr lang="en-US" sz="1500" dirty="0">
                <a:solidFill>
                  <a:schemeClr val="tx1"/>
                </a:solidFill>
              </a:rPr>
              <a:t>: string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return greeting + ' ' + name + '!';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Greet('</a:t>
            </a:r>
            <a:r>
              <a:rPr lang="en-US" sz="1500" dirty="0" err="1">
                <a:solidFill>
                  <a:schemeClr val="tx1"/>
                </a:solidFill>
              </a:rPr>
              <a:t>Hello','Steve</a:t>
            </a:r>
            <a:r>
              <a:rPr lang="en-US" sz="1500" dirty="0">
                <a:solidFill>
                  <a:schemeClr val="tx1"/>
                </a:solidFill>
              </a:rPr>
              <a:t>');//OK, returns "Hello Steve!"</a:t>
            </a:r>
          </a:p>
          <a:p>
            <a:r>
              <a:rPr lang="en-US" sz="1500" dirty="0">
                <a:solidFill>
                  <a:schemeClr val="tx1"/>
                </a:solidFill>
              </a:rPr>
              <a:t>Greet('Hi'); // OK, returns "Hi undefined</a:t>
            </a:r>
            <a:r>
              <a:rPr lang="en-US" sz="1500" dirty="0" smtClean="0">
                <a:solidFill>
                  <a:schemeClr val="tx1"/>
                </a:solidFill>
              </a:rPr>
              <a:t>!".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373" y="639522"/>
            <a:ext cx="2220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Optional Parameters: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258373" y="927795"/>
            <a:ext cx="926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parameters that may or may not receive a value can be appended with a '?' to mark them as </a:t>
            </a:r>
            <a:r>
              <a:rPr lang="en-US" sz="1600" dirty="0" smtClean="0"/>
              <a:t>optional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All optional parameters must follow required parameters and should be at the </a:t>
            </a:r>
            <a:r>
              <a:rPr lang="en-US" sz="1600" dirty="0" smtClean="0"/>
              <a:t>end.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224981" y="3396785"/>
            <a:ext cx="209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Default </a:t>
            </a:r>
            <a:r>
              <a:rPr lang="en-US" b="1" dirty="0" smtClean="0"/>
              <a:t>Parameters: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430" y="3654900"/>
            <a:ext cx="11742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TypeScript</a:t>
            </a:r>
            <a:r>
              <a:rPr lang="en-US" sz="1600" dirty="0"/>
              <a:t> provides the option to add default values to </a:t>
            </a:r>
            <a:r>
              <a:rPr lang="en-US" sz="1600" dirty="0" smtClean="0"/>
              <a:t>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the user does not provide a value to an argument, </a:t>
            </a:r>
            <a:r>
              <a:rPr lang="en-US" sz="1600" dirty="0" err="1"/>
              <a:t>TypeScript</a:t>
            </a:r>
            <a:r>
              <a:rPr lang="en-US" sz="1600" dirty="0"/>
              <a:t> will initialize the parameter with the default value</a:t>
            </a:r>
            <a:endParaRPr lang="en-IN" sz="1600" dirty="0"/>
          </a:p>
        </p:txBody>
      </p:sp>
      <p:sp>
        <p:nvSpPr>
          <p:cNvPr id="15" name="Rectangle 14"/>
          <p:cNvSpPr/>
          <p:nvPr/>
        </p:nvSpPr>
        <p:spPr>
          <a:xfrm>
            <a:off x="381735" y="4430318"/>
            <a:ext cx="6442824" cy="18039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function Greet(name: string, greeting: string = "Hello") : string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return greeting + ' ' + name + '!';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Greet('Steve');//OK, returns "Hello Steve!"</a:t>
            </a:r>
          </a:p>
          <a:p>
            <a:r>
              <a:rPr lang="en-US" sz="1500" dirty="0">
                <a:solidFill>
                  <a:schemeClr val="tx1"/>
                </a:solidFill>
              </a:rPr>
              <a:t>Greet('Steve', 'Hi'); // OK, returns "Hi Steve!".</a:t>
            </a:r>
          </a:p>
          <a:p>
            <a:r>
              <a:rPr lang="en-US" sz="1500" dirty="0">
                <a:solidFill>
                  <a:schemeClr val="tx1"/>
                </a:solidFill>
              </a:rPr>
              <a:t>Greet('Bill'); //OK, returns "Hello Bill!"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2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7099005" y="789320"/>
            <a:ext cx="4292093" cy="12983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greeting = function()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console.log("Hello </a:t>
            </a:r>
            <a:r>
              <a:rPr lang="en-US" sz="1400" dirty="0" err="1">
                <a:solidFill>
                  <a:schemeClr val="tx1"/>
                </a:solidFill>
              </a:rPr>
              <a:t>TypeScript</a:t>
            </a:r>
            <a:r>
              <a:rPr lang="en-US" sz="1400" dirty="0">
                <a:solidFill>
                  <a:schemeClr val="tx1"/>
                </a:solidFill>
              </a:rPr>
              <a:t>!");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greeting(); //Output: Hello </a:t>
            </a:r>
            <a:r>
              <a:rPr lang="en-US" sz="1400" dirty="0" err="1">
                <a:solidFill>
                  <a:schemeClr val="tx1"/>
                </a:solidFill>
              </a:rPr>
              <a:t>TypeScript</a:t>
            </a:r>
            <a:r>
              <a:rPr lang="en-US" sz="1400" dirty="0">
                <a:solidFill>
                  <a:schemeClr val="tx1"/>
                </a:solidFill>
              </a:rPr>
              <a:t>!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373" y="639522"/>
            <a:ext cx="233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Anonymous functions: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258373" y="1008854"/>
            <a:ext cx="66649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anonymous function is one which is defined as an </a:t>
            </a:r>
            <a:r>
              <a:rPr lang="en-US" sz="1600" dirty="0" smtClean="0"/>
              <a:t>expression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Expression </a:t>
            </a:r>
            <a:r>
              <a:rPr lang="en-US" sz="1600" dirty="0"/>
              <a:t>is stored in a variable. So, the function </a:t>
            </a:r>
            <a:r>
              <a:rPr lang="en-US" sz="1600" dirty="0" smtClean="0"/>
              <a:t>does </a:t>
            </a:r>
            <a:r>
              <a:rPr lang="en-US" sz="1600" dirty="0"/>
              <a:t>not have a </a:t>
            </a:r>
            <a:r>
              <a:rPr lang="en-US" sz="1600" dirty="0" smtClean="0"/>
              <a:t>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These functions are invoked using the variable name that the function is stored in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7099005" y="2254326"/>
            <a:ext cx="4478138" cy="118556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Sum = function(x: number, y: number) : number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return x + y;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Sum(2,3); // returns 5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373" y="2862109"/>
            <a:ext cx="1755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Arrow Functions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372" y="3173627"/>
            <a:ext cx="66649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Fat arrow notations are used for anonymous </a:t>
            </a:r>
            <a:r>
              <a:rPr lang="en-US" sz="1600" dirty="0" smtClean="0"/>
              <a:t>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fat arrow =&gt;, we dropped the need to use the function </a:t>
            </a:r>
            <a:r>
              <a:rPr lang="en-US" sz="1600" dirty="0" smtClean="0"/>
              <a:t>keyword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Parameters are passed in the parenthesis </a:t>
            </a:r>
            <a:r>
              <a:rPr lang="en-US" sz="1600" dirty="0" smtClean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function expression is enclosed within the curly brackets { }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93328" y="4863498"/>
            <a:ext cx="4292093" cy="46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(param1, param2, ..., </a:t>
            </a:r>
            <a:r>
              <a:rPr lang="en-US" sz="1400" dirty="0" err="1">
                <a:solidFill>
                  <a:schemeClr val="tx1"/>
                </a:solidFill>
              </a:rPr>
              <a:t>paramN</a:t>
            </a:r>
            <a:r>
              <a:rPr lang="en-US" sz="1400" dirty="0">
                <a:solidFill>
                  <a:schemeClr val="tx1"/>
                </a:solidFill>
              </a:rPr>
              <a:t>) =&gt; expression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1838" y="4863498"/>
            <a:ext cx="4292093" cy="12291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sum = (x: number, y: number): number =&gt;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return x + y;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sum(10, 20); //returns 30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Classes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77535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Classes </a:t>
            </a:r>
            <a:r>
              <a:rPr lang="en-US" sz="1600" dirty="0"/>
              <a:t>are the fundamental entities used to create reusable </a:t>
            </a:r>
            <a:r>
              <a:rPr lang="en-US" sz="16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Functionalities are passed down to classes and objects are created from </a:t>
            </a:r>
            <a:r>
              <a:rPr lang="en-US" sz="1600" dirty="0" smtClean="0"/>
              <a:t>classes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 class can include the following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Constructor</a:t>
            </a:r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Properties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Methods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32158" y="2713751"/>
            <a:ext cx="4292093" cy="31906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constructor(code: number, name: string)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this.empName</a:t>
            </a:r>
            <a:r>
              <a:rPr lang="en-US" sz="1400" dirty="0">
                <a:solidFill>
                  <a:schemeClr val="tx1"/>
                </a:solidFill>
              </a:rPr>
              <a:t> = name;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this.empCode</a:t>
            </a:r>
            <a:r>
              <a:rPr lang="en-US" sz="1400" dirty="0">
                <a:solidFill>
                  <a:schemeClr val="tx1"/>
                </a:solidFill>
              </a:rPr>
              <a:t> = code;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getSalary</a:t>
            </a:r>
            <a:r>
              <a:rPr lang="en-US" sz="1400" dirty="0">
                <a:solidFill>
                  <a:schemeClr val="tx1"/>
                </a:solidFill>
              </a:rPr>
              <a:t>() : number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return 10000;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19200" y="2342606"/>
            <a:ext cx="4284617" cy="635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49829" y="215065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Class name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168434" y="3169920"/>
            <a:ext cx="45719" cy="41801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20834" y="2978331"/>
            <a:ext cx="3635829" cy="417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03560" y="2759901"/>
            <a:ext cx="11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19200" y="3959076"/>
            <a:ext cx="3770811" cy="482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27821" y="426648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36320" y="5027034"/>
            <a:ext cx="3770811" cy="482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67297" y="5337601"/>
            <a:ext cx="93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Classes - Constructor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9263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constructor is a special type of method which is called when creating an </a:t>
            </a:r>
            <a:r>
              <a:rPr lang="en-US" sz="1600" dirty="0" smtClean="0"/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</a:t>
            </a:r>
            <a:r>
              <a:rPr lang="en-US" sz="1600" dirty="0" err="1"/>
              <a:t>TypeScript</a:t>
            </a:r>
            <a:r>
              <a:rPr lang="en-US" sz="1600" dirty="0"/>
              <a:t>, the constructor method is always defined with the name "</a:t>
            </a:r>
            <a:r>
              <a:rPr lang="en-US" sz="1600" dirty="0" smtClean="0"/>
              <a:t>constructor“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is not </a:t>
            </a:r>
            <a:r>
              <a:rPr lang="en-US" sz="1600" dirty="0" smtClean="0"/>
              <a:t>mandatory </a:t>
            </a:r>
            <a:r>
              <a:rPr lang="en-US" sz="1600" dirty="0"/>
              <a:t>for a class to have a </a:t>
            </a:r>
            <a:r>
              <a:rPr lang="en-US" sz="1600" dirty="0" smtClean="0"/>
              <a:t>constructor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428540" y="1579285"/>
            <a:ext cx="4292093" cy="2200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constructor(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number, name: string 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this.empCode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380" y="2243205"/>
            <a:ext cx="4292093" cy="97911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2213" y="1775439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Class without Constructor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444559" y="3511354"/>
            <a:ext cx="273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Creating an Object of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559" y="3901216"/>
            <a:ext cx="584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 object of the class can be created using the new keyword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02213" y="4333341"/>
            <a:ext cx="4292093" cy="139778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xmlns="" val="7038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Classes - </a:t>
            </a:r>
            <a:r>
              <a:rPr lang="en-US" sz="3600" b="1" dirty="0" smtClean="0">
                <a:solidFill>
                  <a:srgbClr val="0064B5"/>
                </a:solidFill>
              </a:rPr>
              <a:t>Inheritance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0" y="602478"/>
            <a:ext cx="1086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of the most fundamental patterns in class-based programming is being able to extend existing classes to create new ones using </a:t>
            </a:r>
            <a:r>
              <a:rPr lang="en-US" sz="1600" dirty="0" smtClean="0"/>
              <a:t>inheritance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TypeScript</a:t>
            </a:r>
            <a:r>
              <a:rPr lang="en-US" sz="1600" dirty="0"/>
              <a:t> classes can be extended to create new classes with inheritance, using the keyword </a:t>
            </a:r>
            <a:r>
              <a:rPr lang="en-US" sz="1600" b="1" dirty="0"/>
              <a:t>extends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76380" y="1981948"/>
            <a:ext cx="4292093" cy="38440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Animal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move(</a:t>
            </a:r>
            <a:r>
              <a:rPr lang="en-US" sz="1400" dirty="0" err="1">
                <a:solidFill>
                  <a:schemeClr val="tx1"/>
                </a:solidFill>
              </a:rPr>
              <a:t>distanceInMeters</a:t>
            </a:r>
            <a:r>
              <a:rPr lang="en-US" sz="1400" dirty="0">
                <a:solidFill>
                  <a:schemeClr val="tx1"/>
                </a:solidFill>
              </a:rPr>
              <a:t>: number = 0)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console.log(`Animal moved ${</a:t>
            </a:r>
            <a:r>
              <a:rPr lang="en-US" sz="1400" dirty="0" err="1">
                <a:solidFill>
                  <a:schemeClr val="tx1"/>
                </a:solidFill>
              </a:rPr>
              <a:t>distanceInMeters</a:t>
            </a:r>
            <a:r>
              <a:rPr lang="en-US" sz="1400" dirty="0">
                <a:solidFill>
                  <a:schemeClr val="tx1"/>
                </a:solidFill>
              </a:rPr>
              <a:t>}m.`);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Dog extends Animal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bark()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console.log("Woof! Woof!");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let </a:t>
            </a:r>
            <a:r>
              <a:rPr lang="en-US" sz="1400" dirty="0">
                <a:solidFill>
                  <a:schemeClr val="tx1"/>
                </a:solidFill>
              </a:rPr>
              <a:t>dog = new Dog();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dog.bark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dog.move</a:t>
            </a:r>
            <a:r>
              <a:rPr lang="en-US" sz="1400" dirty="0">
                <a:solidFill>
                  <a:schemeClr val="tx1"/>
                </a:solidFill>
              </a:rPr>
              <a:t>(10);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dog.bark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4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Modifiers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9263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Controlling </a:t>
            </a:r>
            <a:r>
              <a:rPr lang="en-US" sz="1600" dirty="0"/>
              <a:t>the visibility of </a:t>
            </a:r>
            <a:r>
              <a:rPr lang="en-US" sz="1600" dirty="0" smtClean="0"/>
              <a:t>class </a:t>
            </a:r>
            <a:r>
              <a:rPr lang="en-US" sz="1600" dirty="0"/>
              <a:t>data </a:t>
            </a:r>
            <a:r>
              <a:rPr lang="en-US" sz="1600" dirty="0" smtClean="0"/>
              <a:t>members is a concept </a:t>
            </a:r>
            <a:r>
              <a:rPr lang="en-US" sz="1600" dirty="0"/>
              <a:t>of </a:t>
            </a:r>
            <a:r>
              <a:rPr lang="en-US" sz="1600" b="1" dirty="0"/>
              <a:t>Encapsulation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There are three types of access modifiers in </a:t>
            </a:r>
            <a:r>
              <a:rPr lang="en-US" sz="1600" dirty="0" err="1"/>
              <a:t>TypeScript</a:t>
            </a:r>
            <a:r>
              <a:rPr lang="en-US" sz="16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public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private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protected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27353" y="3996837"/>
            <a:ext cx="4292093" cy="20641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123;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"Swati";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3599" y="279313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Public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383599" y="3099969"/>
            <a:ext cx="6914184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By default, all members of a class in </a:t>
            </a:r>
            <a:r>
              <a:rPr lang="en-US" sz="1600" dirty="0" err="1"/>
              <a:t>TypeScript</a:t>
            </a:r>
            <a:r>
              <a:rPr lang="en-US" sz="1600" dirty="0"/>
              <a:t> are public.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All </a:t>
            </a:r>
            <a:r>
              <a:rPr lang="en-US" sz="1600" dirty="0"/>
              <a:t>the public members can be accessed anywhere without any restrictions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2455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Modifiers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375" y="1535933"/>
            <a:ext cx="4292093" cy="174095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123; // Compiler Error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"Swati";//OK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373" y="708247"/>
            <a:ext cx="85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private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433" y="1032090"/>
            <a:ext cx="1199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private access modifier ensures that class members are visible only to that class and are not accessible outside the containing class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258373" y="3348154"/>
            <a:ext cx="11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protected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18432" y="3629345"/>
            <a:ext cx="1177356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protected access modifier is similar to the private access modifier</a:t>
            </a:r>
            <a:r>
              <a:rPr lang="en-US" sz="1600" dirty="0" smtClean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except that protected members can be accessed using their deriving classes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7263159" y="3629344"/>
            <a:ext cx="4292093" cy="24078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Student {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studCode</a:t>
            </a:r>
            <a:r>
              <a:rPr lang="en-US" sz="1400" dirty="0">
                <a:solidFill>
                  <a:schemeClr val="tx1"/>
                </a:solidFill>
              </a:rPr>
              <a:t>: number;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protected </a:t>
            </a:r>
            <a:r>
              <a:rPr lang="en-US" sz="1400" dirty="0" err="1">
                <a:solidFill>
                  <a:schemeClr val="tx1"/>
                </a:solidFill>
              </a:rPr>
              <a:t>studName</a:t>
            </a:r>
            <a:r>
              <a:rPr lang="en-US" sz="1400" dirty="0">
                <a:solidFill>
                  <a:schemeClr val="tx1"/>
                </a:solidFill>
              </a:rPr>
              <a:t>: string;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Person extends Student {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showStudentDetails</a:t>
            </a:r>
            <a:r>
              <a:rPr lang="en-US" sz="1400" dirty="0" smtClean="0">
                <a:solidFill>
                  <a:schemeClr val="tx1"/>
                </a:solidFill>
              </a:rPr>
              <a:t>():void{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console.log(this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studCode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console.log(this.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studName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Introduction to </a:t>
            </a:r>
            <a:r>
              <a:rPr lang="en-US" altLang="ja-JP" dirty="0" err="1" smtClean="0"/>
              <a:t>TypeScript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Why </a:t>
            </a:r>
            <a:r>
              <a:rPr lang="en-US" altLang="ja-JP" dirty="0" err="1"/>
              <a:t>TypeScript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TypeScript</a:t>
            </a:r>
            <a:r>
              <a:rPr lang="en-US" altLang="ja-JP" dirty="0"/>
              <a:t> Compilation</a:t>
            </a:r>
            <a:r>
              <a:rPr lang="en-US" altLang="ja-JP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Environment Setup - </a:t>
            </a:r>
            <a:r>
              <a:rPr lang="en-US" altLang="ja-JP" dirty="0" err="1" smtClean="0"/>
              <a:t>TypeScript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Variables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</a:t>
            </a:r>
            <a:r>
              <a:rPr lang="en-US" sz="3600" b="1" dirty="0" smtClean="0">
                <a:solidFill>
                  <a:srgbClr val="0064B5"/>
                </a:solidFill>
              </a:rPr>
              <a:t>Modifiers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122663" y="1736861"/>
            <a:ext cx="4292093" cy="18072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readonly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</a:t>
            </a:r>
            <a:r>
              <a:rPr lang="en-US" sz="1400" dirty="0" smtClean="0">
                <a:solidFill>
                  <a:schemeClr val="tx1"/>
                </a:solidFill>
              </a:rPr>
              <a:t>;   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</a:t>
            </a:r>
            <a:r>
              <a:rPr lang="en-US" sz="1400" dirty="0" smtClean="0">
                <a:solidFill>
                  <a:schemeClr val="tx1"/>
                </a:solidFill>
              </a:rPr>
              <a:t>Employee();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20; //Compiler Error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'Bill';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373" y="618247"/>
            <a:ext cx="102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readonly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414761" y="855044"/>
            <a:ext cx="119999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includes the </a:t>
            </a:r>
            <a:r>
              <a:rPr lang="en-US" i="1" dirty="0" err="1"/>
              <a:t>readonly</a:t>
            </a:r>
            <a:r>
              <a:rPr lang="en-US" dirty="0"/>
              <a:t> keyword that makes a property as read-only in the </a:t>
            </a:r>
            <a:r>
              <a:rPr lang="en-US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Prefix </a:t>
            </a:r>
            <a:r>
              <a:rPr lang="en-US" sz="1600" dirty="0" err="1"/>
              <a:t>readonly</a:t>
            </a:r>
            <a:r>
              <a:rPr lang="en-US" sz="1600" dirty="0"/>
              <a:t> is used to make a property as read-only. Read-only members can be accessed outside the class, but their value cannot be changed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414761" y="3695758"/>
            <a:ext cx="71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Static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8432" y="3942447"/>
            <a:ext cx="6844727" cy="83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static members of a class are accessed using the class name and dot notation, without creating an </a:t>
            </a:r>
            <a:r>
              <a:rPr lang="en-US" sz="1600" dirty="0" smtClean="0"/>
              <a:t>object </a:t>
            </a:r>
            <a:r>
              <a:rPr lang="en-IN" b="1" dirty="0"/>
              <a:t>e.g. &lt;</a:t>
            </a:r>
            <a:r>
              <a:rPr lang="en-IN" b="1" dirty="0" err="1"/>
              <a:t>ClassName</a:t>
            </a:r>
            <a:r>
              <a:rPr lang="en-IN" b="1" dirty="0"/>
              <a:t>&gt;.&lt;</a:t>
            </a:r>
            <a:r>
              <a:rPr lang="en-IN" b="1" dirty="0" err="1"/>
              <a:t>StaticMember</a:t>
            </a:r>
            <a:r>
              <a:rPr lang="en-IN" b="1" dirty="0"/>
              <a:t>&gt;</a:t>
            </a:r>
            <a:endParaRPr lang="en-IN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7263159" y="3629344"/>
            <a:ext cx="4292093" cy="24078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Circle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static pi: number = 3.14;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static </a:t>
            </a:r>
            <a:r>
              <a:rPr lang="en-US" sz="1400" dirty="0" err="1">
                <a:solidFill>
                  <a:schemeClr val="tx1"/>
                </a:solidFill>
              </a:rPr>
              <a:t>calculateArea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radius:number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</a:rPr>
              <a:t>this.pi</a:t>
            </a:r>
            <a:r>
              <a:rPr lang="en-US" sz="1400" dirty="0">
                <a:solidFill>
                  <a:schemeClr val="tx1"/>
                </a:solidFill>
              </a:rPr>
              <a:t> * radius * radius;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Circle.pi</a:t>
            </a:r>
            <a:r>
              <a:rPr lang="en-US" sz="1400" dirty="0">
                <a:solidFill>
                  <a:schemeClr val="tx1"/>
                </a:solidFill>
              </a:rPr>
              <a:t>; // returns 3.14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Circle.calculateArea</a:t>
            </a:r>
            <a:r>
              <a:rPr lang="en-US" sz="1400" dirty="0">
                <a:solidFill>
                  <a:schemeClr val="tx1"/>
                </a:solidFill>
              </a:rPr>
              <a:t>(5); // returns 78.5 </a:t>
            </a:r>
          </a:p>
        </p:txBody>
      </p:sp>
    </p:spTree>
    <p:extLst>
      <p:ext uri="{BB962C8B-B14F-4D97-AF65-F5344CB8AC3E}">
        <p14:creationId xmlns:p14="http://schemas.microsoft.com/office/powerpoint/2010/main" xmlns="" val="1686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Interface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0" y="602478"/>
            <a:ext cx="1086247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interface defines the syntax that any entity must adhere </a:t>
            </a:r>
            <a:r>
              <a:rPr lang="en-US" sz="1600" dirty="0" smtClean="0"/>
              <a:t>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Interfaces define properties, methods, and events, which are the members of the </a:t>
            </a:r>
            <a:r>
              <a:rPr lang="en-US" sz="1600" dirty="0" smtClean="0"/>
              <a:t>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often helps in providing a standard structure that the deriving classes would follow.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42886" y="1927381"/>
            <a:ext cx="4292093" cy="63933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interface </a:t>
            </a:r>
            <a:r>
              <a:rPr lang="en-US" sz="1400" dirty="0" err="1">
                <a:solidFill>
                  <a:schemeClr val="tx1"/>
                </a:solidFill>
              </a:rPr>
              <a:t>interface_name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886" y="2682173"/>
            <a:ext cx="4292093" cy="35282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interface </a:t>
            </a:r>
            <a:r>
              <a:rPr lang="en-US" sz="1400" dirty="0" err="1">
                <a:solidFill>
                  <a:schemeClr val="tx1"/>
                </a:solidFill>
              </a:rPr>
              <a:t>IPerson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firstName:string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lastName:string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sayHi</a:t>
            </a:r>
            <a:r>
              <a:rPr lang="en-US" sz="1400" dirty="0" smtClean="0">
                <a:solidFill>
                  <a:schemeClr val="tx1"/>
                </a:solidFill>
              </a:rPr>
              <a:t>: ()=&gt;string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var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customer:IPerson</a:t>
            </a:r>
            <a:r>
              <a:rPr lang="en-US" sz="1400" dirty="0">
                <a:solidFill>
                  <a:schemeClr val="tx1"/>
                </a:solidFill>
              </a:rPr>
              <a:t> =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:"Tom",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:"Hanks",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sayHi</a:t>
            </a:r>
            <a:r>
              <a:rPr lang="en-US" sz="1400" dirty="0">
                <a:solidFill>
                  <a:schemeClr val="tx1"/>
                </a:solidFill>
              </a:rPr>
              <a:t>: ():string =&gt;{return "Hi there"}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console.log("Customer Object ")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customer.firstName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customer.lastName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customer.sayHi</a:t>
            </a:r>
            <a:r>
              <a:rPr lang="en-US" sz="1400" dirty="0">
                <a:solidFill>
                  <a:schemeClr val="tx1"/>
                </a:solidFill>
              </a:rPr>
              <a:t>())  </a:t>
            </a:r>
          </a:p>
        </p:txBody>
      </p:sp>
    </p:spTree>
    <p:extLst>
      <p:ext uri="{BB962C8B-B14F-4D97-AF65-F5344CB8AC3E}">
        <p14:creationId xmlns:p14="http://schemas.microsoft.com/office/powerpoint/2010/main" xmlns="" val="1297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10241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wrapper around the JavaScript.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Strongly Typed Language which means you have to be specific with Variable type.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doesn’t run in the browser. We need to compile it to JS to run.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a typed superset of JavaScript and pure Object oriented.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09" y="2817571"/>
            <a:ext cx="5285831" cy="31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182" y="774812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Due to the static typing, code written in 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more predictable, and is generally easier to debug.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Makes it easier to organize the code for very large and complicated apps.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You can use 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for other JS libraries, Because TS compiles plain JS.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TS is platform Independent.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 Compilation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182" y="774812"/>
            <a:ext cx="92369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file extension of 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“.</a:t>
            </a:r>
            <a:r>
              <a:rPr lang="en-US" dirty="0" err="1">
                <a:solidFill>
                  <a:schemeClr val="dk1"/>
                </a:solidFill>
              </a:rPr>
              <a:t>ts</a:t>
            </a:r>
            <a:r>
              <a:rPr lang="en-US" dirty="0">
                <a:solidFill>
                  <a:schemeClr val="dk1"/>
                </a:solidFill>
              </a:rPr>
              <a:t>”.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TSC (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Compiler) is a source-to-source compiler (</a:t>
            </a:r>
            <a:r>
              <a:rPr lang="en-US" dirty="0" err="1">
                <a:solidFill>
                  <a:schemeClr val="dk1"/>
                </a:solidFill>
              </a:rPr>
              <a:t>transcompiler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dirty="0" err="1">
                <a:solidFill>
                  <a:schemeClr val="dk1"/>
                </a:solidFill>
              </a:rPr>
              <a:t>transpiler</a:t>
            </a:r>
            <a:r>
              <a:rPr lang="en-US" dirty="0">
                <a:solidFill>
                  <a:schemeClr val="dk1"/>
                </a:solidFill>
              </a:rPr>
              <a:t>).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TSC generates the equivalent JS code from the source TS code. This process is termed as </a:t>
            </a:r>
            <a:r>
              <a:rPr lang="en-US" dirty="0" err="1">
                <a:solidFill>
                  <a:schemeClr val="dk1"/>
                </a:solidFill>
              </a:rPr>
              <a:t>transpilation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err="1">
                <a:solidFill>
                  <a:schemeClr val="dk1"/>
                </a:solidFill>
              </a:rPr>
              <a:t>tsc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first.ts</a:t>
            </a:r>
            <a:r>
              <a:rPr lang="en-US" altLang="ja-JP" dirty="0">
                <a:solidFill>
                  <a:schemeClr val="dk1"/>
                </a:solidFill>
              </a:rPr>
              <a:t> This will create a new file named first.js in the same location. Keep in mind that if you already had a file named first.js, it would be overwritten</a:t>
            </a:r>
            <a:r>
              <a:rPr lang="en-US" altLang="ja-JP" dirty="0" smtClean="0">
                <a:solidFill>
                  <a:schemeClr val="dk1"/>
                </a:solidFill>
              </a:rPr>
              <a:t>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>
                <a:solidFill>
                  <a:schemeClr val="dk1"/>
                </a:solidFill>
              </a:rPr>
              <a:t>You can run multiple files at the time by using </a:t>
            </a:r>
            <a:r>
              <a:rPr lang="en-US" altLang="ja-JP" dirty="0" err="1">
                <a:solidFill>
                  <a:schemeClr val="dk1"/>
                </a:solidFill>
              </a:rPr>
              <a:t>tsc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first.ts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second.ts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third.ts</a:t>
            </a:r>
            <a:endParaRPr lang="en-IN" altLang="ja-JP" dirty="0">
              <a:solidFill>
                <a:schemeClr val="dk1"/>
              </a:solidFill>
            </a:endParaRPr>
          </a:p>
          <a:p>
            <a:pPr marL="114300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altLang="ja-JP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94" y="4024767"/>
            <a:ext cx="60769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Environment Setup -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182" y="774812"/>
            <a:ext cx="105744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Install Node.js </a:t>
            </a:r>
            <a:r>
              <a:rPr lang="en-US" dirty="0"/>
              <a:t>– Node.js is the environment on which you will run the </a:t>
            </a:r>
            <a:r>
              <a:rPr lang="en-US" dirty="0" err="1"/>
              <a:t>TypeScript</a:t>
            </a:r>
            <a:r>
              <a:rPr lang="en-US" dirty="0"/>
              <a:t> compiler. Note that you don’t need to know </a:t>
            </a:r>
            <a:r>
              <a:rPr lang="en-US" dirty="0" smtClean="0"/>
              <a:t>node.js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To verify if the installation was successful, enter the command </a:t>
            </a:r>
            <a:r>
              <a:rPr lang="en-US" b="1" i="1" dirty="0"/>
              <a:t>node –v</a:t>
            </a:r>
            <a:r>
              <a:rPr lang="en-US" dirty="0"/>
              <a:t> in the terminal </a:t>
            </a:r>
            <a:r>
              <a:rPr lang="en-US" dirty="0" smtClean="0"/>
              <a:t>window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Type the following command in the terminal window to install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 err="1"/>
              <a:t>npm</a:t>
            </a:r>
            <a:r>
              <a:rPr lang="en-US" b="1" dirty="0"/>
              <a:t> install -g typescript</a:t>
            </a:r>
            <a:endParaRPr lang="en-US" b="1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Install Visual studio if not installed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0606" y="3344091"/>
            <a:ext cx="8203473" cy="27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58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Run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 File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182" y="774812"/>
            <a:ext cx="1057440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Create a new file </a:t>
            </a:r>
            <a:r>
              <a:rPr lang="en-US" dirty="0" smtClean="0"/>
              <a:t>of your choice with file </a:t>
            </a:r>
            <a:r>
              <a:rPr lang="en-US" dirty="0" err="1" smtClean="0"/>
              <a:t>ext</a:t>
            </a:r>
            <a:r>
              <a:rPr lang="en-US" dirty="0" smtClean="0"/>
              <a:t> “.</a:t>
            </a:r>
            <a:r>
              <a:rPr lang="en-US" dirty="0" err="1" smtClean="0"/>
              <a:t>ts</a:t>
            </a:r>
            <a:r>
              <a:rPr lang="en-US" dirty="0" smtClean="0"/>
              <a:t>”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Add a function in the typescript file like below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dirty="0" smtClean="0"/>
              <a:t>Open command </a:t>
            </a:r>
            <a:r>
              <a:rPr lang="en-IN" dirty="0"/>
              <a:t>prompt on </a:t>
            </a:r>
            <a:r>
              <a:rPr lang="en-IN" dirty="0" smtClean="0"/>
              <a:t>Windows and run this command - </a:t>
            </a:r>
            <a:r>
              <a:rPr lang="en-IN" b="1" dirty="0" err="1"/>
              <a:t>tsc</a:t>
            </a:r>
            <a:r>
              <a:rPr lang="en-IN" b="1" dirty="0"/>
              <a:t> </a:t>
            </a:r>
            <a:r>
              <a:rPr lang="en-IN" b="1" dirty="0" err="1" smtClean="0"/>
              <a:t>add.ts</a:t>
            </a:r>
            <a:endParaRPr lang="en-IN" b="1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The above command will compile the </a:t>
            </a:r>
            <a:r>
              <a:rPr lang="en-US" dirty="0" err="1"/>
              <a:t>TypeScript</a:t>
            </a:r>
            <a:r>
              <a:rPr lang="en-US" dirty="0"/>
              <a:t> file </a:t>
            </a:r>
            <a:r>
              <a:rPr lang="en-US" dirty="0" err="1"/>
              <a:t>add.ts</a:t>
            </a:r>
            <a:r>
              <a:rPr lang="en-US" dirty="0"/>
              <a:t> and create the </a:t>
            </a:r>
            <a:r>
              <a:rPr lang="en-US" dirty="0" err="1"/>
              <a:t>Javascript</a:t>
            </a:r>
            <a:r>
              <a:rPr lang="en-US" dirty="0"/>
              <a:t> file named add.js at the same </a:t>
            </a:r>
            <a:r>
              <a:rPr lang="en-US" dirty="0" smtClean="0"/>
              <a:t>location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Refer add.js </a:t>
            </a:r>
            <a:r>
              <a:rPr lang="en-US" dirty="0"/>
              <a:t>file in a web page using a script tag and see the result in the browser's developer console</a:t>
            </a:r>
            <a:endParaRPr lang="en-US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10" name="Rectangle 9"/>
          <p:cNvSpPr/>
          <p:nvPr/>
        </p:nvSpPr>
        <p:spPr>
          <a:xfrm>
            <a:off x="837256" y="1731519"/>
            <a:ext cx="5428890" cy="153419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function add(</a:t>
            </a:r>
            <a:r>
              <a:rPr lang="en-US" sz="1600" dirty="0" err="1">
                <a:solidFill>
                  <a:schemeClr val="tx1"/>
                </a:solidFill>
              </a:rPr>
              <a:t>a:number,b:number</a:t>
            </a:r>
            <a:r>
              <a:rPr lang="en-US" sz="1600" dirty="0">
                <a:solidFill>
                  <a:schemeClr val="tx1"/>
                </a:solidFill>
              </a:rPr>
              <a:t>){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return </a:t>
            </a:r>
            <a:r>
              <a:rPr lang="en-US" sz="1600" dirty="0" err="1">
                <a:solidFill>
                  <a:schemeClr val="tx1"/>
                </a:solidFill>
              </a:rPr>
              <a:t>a+b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let sum1: number = add(3,5)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console.log(sum1)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4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Type Annotations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err="1"/>
              <a:t>TypeScript</a:t>
            </a:r>
            <a:r>
              <a:rPr lang="en-US" dirty="0"/>
              <a:t> is a typed language, </a:t>
            </a:r>
            <a:r>
              <a:rPr lang="en-US" dirty="0" smtClean="0"/>
              <a:t>we </a:t>
            </a:r>
            <a:r>
              <a:rPr lang="en-US" dirty="0"/>
              <a:t>can specify the </a:t>
            </a:r>
            <a:r>
              <a:rPr lang="en-US" dirty="0" smtClean="0"/>
              <a:t>type</a:t>
            </a:r>
          </a:p>
          <a:p>
            <a:pPr marL="857250" lvl="1" indent="-28575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857250" lvl="1" indent="-28575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/>
              <a:t>Function parameters</a:t>
            </a:r>
          </a:p>
          <a:p>
            <a:pPr marL="857250" lvl="1" indent="-28575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bject properties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0678"/>
            <a:ext cx="5286361" cy="21436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0868" y="3472422"/>
            <a:ext cx="1019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cannot change the value using a different data type other than the declared data type of a variable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 you try to do so, </a:t>
            </a:r>
            <a:r>
              <a:rPr lang="en-US" dirty="0" err="1">
                <a:solidFill>
                  <a:srgbClr val="FF0000"/>
                </a:solidFill>
              </a:rPr>
              <a:t>TypeScript</a:t>
            </a:r>
            <a:r>
              <a:rPr lang="en-US" dirty="0">
                <a:solidFill>
                  <a:srgbClr val="FF0000"/>
                </a:solidFill>
              </a:rPr>
              <a:t> compiler will show an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annotations are used to enforce type </a:t>
            </a:r>
            <a:r>
              <a:rPr lang="en-US" dirty="0" smtClean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annotations </a:t>
            </a:r>
            <a:r>
              <a:rPr lang="en-US" dirty="0" smtClean="0"/>
              <a:t>helps compiler </a:t>
            </a:r>
            <a:r>
              <a:rPr lang="en-US" dirty="0"/>
              <a:t>in checking types and helps avoid errors dealing with data </a:t>
            </a:r>
            <a:r>
              <a:rPr lang="en-US" dirty="0" smtClean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a good way of writing code for easier readability and maintenance 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97413" y="1556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Type Annotations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97413" y="573736"/>
            <a:ext cx="1130424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b="1" dirty="0" smtClean="0"/>
              <a:t>Variables:</a:t>
            </a:r>
            <a:endParaRPr lang="en-US" altLang="ja-JP" b="1" dirty="0"/>
          </a:p>
        </p:txBody>
      </p:sp>
      <p:sp>
        <p:nvSpPr>
          <p:cNvPr id="9" name="Rectangle 8"/>
          <p:cNvSpPr/>
          <p:nvPr/>
        </p:nvSpPr>
        <p:spPr>
          <a:xfrm>
            <a:off x="340868" y="1035188"/>
            <a:ext cx="5084572" cy="11551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age: number = 32; // number variable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name: string = "John";// string variable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isUpdated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boolean</a:t>
            </a:r>
            <a:r>
              <a:rPr lang="en-US" sz="1600" dirty="0">
                <a:solidFill>
                  <a:schemeClr val="tx1"/>
                </a:solidFill>
              </a:rPr>
              <a:t> = true;// Boolean variable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580784"/>
            <a:ext cx="322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Type Annotation of </a:t>
            </a:r>
            <a:r>
              <a:rPr lang="en-IN" b="1" dirty="0" smtClean="0"/>
              <a:t>Parameters: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265086" y="1008588"/>
            <a:ext cx="5236569" cy="116493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display(</a:t>
            </a:r>
            <a:r>
              <a:rPr lang="en-US" sz="1600" dirty="0" err="1">
                <a:solidFill>
                  <a:schemeClr val="tx1"/>
                </a:solidFill>
              </a:rPr>
              <a:t>id:number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name:string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console.log("Id = " + id + ", Name = " + name);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572" y="2788309"/>
            <a:ext cx="280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Type Annotation in </a:t>
            </a:r>
            <a:r>
              <a:rPr lang="en-IN" b="1" dirty="0" smtClean="0"/>
              <a:t>Object: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40869" y="3430713"/>
            <a:ext cx="4988778" cy="2316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employee :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id: number;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name: string;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};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employee =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id: 100,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name : "John"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63241" y="36863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If </a:t>
            </a:r>
            <a:r>
              <a:rPr lang="en-IN" i="1" dirty="0" smtClean="0">
                <a:solidFill>
                  <a:srgbClr val="FF0000"/>
                </a:solidFill>
              </a:rPr>
              <a:t>we </a:t>
            </a:r>
            <a:r>
              <a:rPr lang="en-IN" i="1" dirty="0">
                <a:solidFill>
                  <a:srgbClr val="FF0000"/>
                </a:solidFill>
              </a:rPr>
              <a:t>try to assign a string value to id then the </a:t>
            </a:r>
            <a:r>
              <a:rPr lang="en-IN" i="1" dirty="0" err="1">
                <a:solidFill>
                  <a:srgbClr val="FF0000"/>
                </a:solidFill>
              </a:rPr>
              <a:t>TypeScript</a:t>
            </a:r>
            <a:r>
              <a:rPr lang="en-IN" i="1" dirty="0">
                <a:solidFill>
                  <a:srgbClr val="FF0000"/>
                </a:solidFill>
              </a:rPr>
              <a:t> compiler will give the following error.</a:t>
            </a:r>
          </a:p>
        </p:txBody>
      </p:sp>
    </p:spTree>
    <p:extLst>
      <p:ext uri="{BB962C8B-B14F-4D97-AF65-F5344CB8AC3E}">
        <p14:creationId xmlns:p14="http://schemas.microsoft.com/office/powerpoint/2010/main" xmlns="" val="14902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2276</Words>
  <Application>Microsoft Office PowerPoint</Application>
  <PresentationFormat>Custom</PresentationFormat>
  <Paragraphs>383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Salman</cp:lastModifiedBy>
  <cp:revision>123</cp:revision>
  <dcterms:created xsi:type="dcterms:W3CDTF">2021-12-15T15:35:24Z</dcterms:created>
  <dcterms:modified xsi:type="dcterms:W3CDTF">2022-08-26T12:59:41Z</dcterms:modified>
</cp:coreProperties>
</file>