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Black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Black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Black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Black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Black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Black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Black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Black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 Blac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E6D2"/>
          </a:solidFill>
        </a:fill>
      </a:tcStyle>
    </a:wholeTbl>
    <a:band2H>
      <a:tcTxStyle b="def" i="def"/>
      <a:tcStyle>
        <a:tcBdr/>
        <a:fill>
          <a:solidFill>
            <a:srgbClr val="F6F3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E4EB"/>
          </a:solidFill>
        </a:fill>
      </a:tcStyle>
    </a:wholeTbl>
    <a:band2H>
      <a:tcTxStyle b="def" i="def"/>
      <a:tcStyle>
        <a:tcBdr/>
        <a:fill>
          <a:solidFill>
            <a:srgbClr val="EAF2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6E7"/>
          </a:solidFill>
        </a:fill>
      </a:tcStyle>
    </a:wholeTbl>
    <a:band2H>
      <a:tcTxStyle b="def" i="def"/>
      <a:tcStyle>
        <a:tcBdr/>
        <a:fill>
          <a:solidFill>
            <a:srgbClr val="F0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 Black"/>
      </a:defRPr>
    </a:lvl1pPr>
    <a:lvl2pPr indent="228600" defTabSz="457200" latinLnBrk="0">
      <a:defRPr sz="1200">
        <a:latin typeface="+mn-lt"/>
        <a:ea typeface="+mn-ea"/>
        <a:cs typeface="+mn-cs"/>
        <a:sym typeface="Arial Black"/>
      </a:defRPr>
    </a:lvl2pPr>
    <a:lvl3pPr indent="457200" defTabSz="457200" latinLnBrk="0">
      <a:defRPr sz="1200">
        <a:latin typeface="+mn-lt"/>
        <a:ea typeface="+mn-ea"/>
        <a:cs typeface="+mn-cs"/>
        <a:sym typeface="Arial Black"/>
      </a:defRPr>
    </a:lvl3pPr>
    <a:lvl4pPr indent="685800" defTabSz="457200" latinLnBrk="0">
      <a:defRPr sz="1200">
        <a:latin typeface="+mn-lt"/>
        <a:ea typeface="+mn-ea"/>
        <a:cs typeface="+mn-cs"/>
        <a:sym typeface="Arial Black"/>
      </a:defRPr>
    </a:lvl4pPr>
    <a:lvl5pPr indent="914400" defTabSz="457200" latinLnBrk="0">
      <a:defRPr sz="1200">
        <a:latin typeface="+mn-lt"/>
        <a:ea typeface="+mn-ea"/>
        <a:cs typeface="+mn-cs"/>
        <a:sym typeface="Arial Black"/>
      </a:defRPr>
    </a:lvl5pPr>
    <a:lvl6pPr indent="1143000" defTabSz="457200" latinLnBrk="0">
      <a:defRPr sz="1200">
        <a:latin typeface="+mn-lt"/>
        <a:ea typeface="+mn-ea"/>
        <a:cs typeface="+mn-cs"/>
        <a:sym typeface="Arial Black"/>
      </a:defRPr>
    </a:lvl6pPr>
    <a:lvl7pPr indent="1371600" defTabSz="457200" latinLnBrk="0">
      <a:defRPr sz="1200">
        <a:latin typeface="+mn-lt"/>
        <a:ea typeface="+mn-ea"/>
        <a:cs typeface="+mn-cs"/>
        <a:sym typeface="Arial Black"/>
      </a:defRPr>
    </a:lvl7pPr>
    <a:lvl8pPr indent="1600200" defTabSz="457200" latinLnBrk="0">
      <a:defRPr sz="1200">
        <a:latin typeface="+mn-lt"/>
        <a:ea typeface="+mn-ea"/>
        <a:cs typeface="+mn-cs"/>
        <a:sym typeface="Arial Black"/>
      </a:defRPr>
    </a:lvl8pPr>
    <a:lvl9pPr indent="1828800" defTabSz="457200" latinLnBrk="0">
      <a:defRPr sz="1200">
        <a:latin typeface="+mn-lt"/>
        <a:ea typeface="+mn-ea"/>
        <a:cs typeface="+mn-cs"/>
        <a:sym typeface="Arial Blac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562706" y="1371600"/>
            <a:ext cx="10972801" cy="182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cap="all" sz="4800">
                <a:effectLst>
                  <a:outerShdw sx="100000" sy="100000" kx="0" ky="0" algn="b" rotWithShape="0" blurRad="127000" dist="200000" dir="270000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331698"/>
            <a:ext cx="8534400" cy="17526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2133600" y="609600"/>
            <a:ext cx="9448800" cy="18288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800">
                <a:solidFill>
                  <a:srgbClr val="DCC678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2133600" y="2507786"/>
            <a:ext cx="9448800" cy="1509713"/>
          </a:xfrm>
          <a:prstGeom prst="rect">
            <a:avLst/>
          </a:prstGeom>
        </p:spPr>
        <p:txBody>
          <a:bodyPr/>
          <a:lstStyle>
            <a:lvl1pPr marL="0" indent="73152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585216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05255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170431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362455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 marL="892302" indent="-307086">
              <a:defRPr sz="2600"/>
            </a:lvl2pPr>
            <a:lvl3pPr marL="1202436" indent="-297180">
              <a:defRPr sz="2600"/>
            </a:lvl3pPr>
            <a:lvl4pPr marL="1434591" indent="-264160">
              <a:defRPr sz="2600"/>
            </a:lvl4pPr>
            <a:lvl5pPr marL="1626616" indent="-264160"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09600" y="273050"/>
            <a:ext cx="109728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75088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cap="all" sz="2400"/>
            </a:lvl1pPr>
            <a:lvl2pPr marL="0" indent="585216">
              <a:spcBef>
                <a:spcPts val="500"/>
              </a:spcBef>
              <a:buClrTx/>
              <a:buSzTx/>
              <a:buFontTx/>
              <a:buNone/>
              <a:defRPr cap="all" sz="2400"/>
            </a:lvl2pPr>
            <a:lvl3pPr marL="0" indent="905255">
              <a:spcBef>
                <a:spcPts val="500"/>
              </a:spcBef>
              <a:buClrTx/>
              <a:buSzTx/>
              <a:buFontTx/>
              <a:buNone/>
              <a:defRPr cap="all" sz="2400"/>
            </a:lvl3pPr>
            <a:lvl4pPr marL="0" indent="1170431">
              <a:spcBef>
                <a:spcPts val="500"/>
              </a:spcBef>
              <a:buClrTx/>
              <a:buSzTx/>
              <a:buFontTx/>
              <a:buNone/>
              <a:defRPr cap="all" sz="2400"/>
            </a:lvl4pPr>
            <a:lvl5pPr marL="0" indent="1362455">
              <a:spcBef>
                <a:spcPts val="500"/>
              </a:spcBef>
              <a:buClrTx/>
              <a:buSzTx/>
              <a:buFontTx/>
              <a:buNone/>
              <a:defRPr cap="all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3"/>
          <p:cNvSpPr/>
          <p:nvPr>
            <p:ph type="body" sz="quarter" idx="21"/>
          </p:nvPr>
        </p:nvSpPr>
        <p:spPr>
          <a:xfrm>
            <a:off x="6193368" y="1535112"/>
            <a:ext cx="5389034" cy="750888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cap="all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200">
                <a:solidFill>
                  <a:srgbClr val="F4DB8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609601" y="1524000"/>
            <a:ext cx="4011084" cy="46021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585216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05255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170431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362455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2438400" y="609600"/>
            <a:ext cx="7315200" cy="5222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Picture Placeholder 2"/>
          <p:cNvSpPr/>
          <p:nvPr>
            <p:ph type="pic" sz="half" idx="21"/>
          </p:nvPr>
        </p:nvSpPr>
        <p:spPr>
          <a:xfrm>
            <a:off x="2438400" y="1831975"/>
            <a:ext cx="7315200" cy="3962400"/>
          </a:xfrm>
          <a:prstGeom prst="rect">
            <a:avLst/>
          </a:prstGeom>
          <a:ln w="44450" cap="sq">
            <a:solidFill>
              <a:srgbClr val="FFFFFF"/>
            </a:solidFill>
            <a:miter lim="800000"/>
          </a:ln>
          <a:effectLst>
            <a:outerShdw sx="100000" sy="100000" kx="0" ky="0" algn="b" rotWithShape="0" blurRad="190500" dist="228600" dir="2700000">
              <a:srgbClr val="000000">
                <a:alpha val="25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2438400" y="1166787"/>
            <a:ext cx="7315200" cy="5303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algn="ctr">
              <a:spcBef>
                <a:spcPts val="300"/>
              </a:spcBef>
              <a:buClrTx/>
              <a:buFontTx/>
              <a:defRPr sz="1400"/>
            </a:lvl2pPr>
            <a:lvl3pPr marL="1225295" indent="-320039" algn="ctr">
              <a:spcBef>
                <a:spcPts val="300"/>
              </a:spcBef>
              <a:buClrTx/>
              <a:buFontTx/>
              <a:defRPr sz="1400"/>
            </a:lvl3pPr>
            <a:lvl4pPr marL="1454911" indent="-284480" algn="ctr">
              <a:spcBef>
                <a:spcPts val="300"/>
              </a:spcBef>
              <a:buClrTx/>
              <a:buFontTx/>
              <a:defRPr sz="1400"/>
            </a:lvl4pPr>
            <a:lvl5pPr marL="1646935" indent="-284479" algn="ctr">
              <a:spcBef>
                <a:spcPts val="300"/>
              </a:spcBef>
              <a:buClrTx/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66400" y="6565901"/>
            <a:ext cx="216000" cy="2159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gradFill flip="none" rotWithShape="1"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7D080"/>
              </a:gs>
            </a:gsLst>
            <a:lin ang="4800000" scaled="0"/>
          </a:gradFill>
          <a:effectLst>
            <a:outerShdw sx="100000" sy="100000" kx="0" ky="0" algn="b" rotWithShape="0" blurRad="114300" dist="1016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Arial Black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gradFill flip="none" rotWithShape="1"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7D080"/>
              </a:gs>
            </a:gsLst>
            <a:lin ang="4800000" scaled="0"/>
          </a:gradFill>
          <a:effectLst>
            <a:outerShdw sx="100000" sy="100000" kx="0" ky="0" algn="b" rotWithShape="0" blurRad="114300" dist="1016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Arial Black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gradFill flip="none" rotWithShape="1"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7D080"/>
              </a:gs>
            </a:gsLst>
            <a:lin ang="4800000" scaled="0"/>
          </a:gradFill>
          <a:effectLst>
            <a:outerShdw sx="100000" sy="100000" kx="0" ky="0" algn="b" rotWithShape="0" blurRad="114300" dist="1016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Arial Black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gradFill flip="none" rotWithShape="1"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7D080"/>
              </a:gs>
            </a:gsLst>
            <a:lin ang="4800000" scaled="0"/>
          </a:gradFill>
          <a:effectLst>
            <a:outerShdw sx="100000" sy="100000" kx="0" ky="0" algn="b" rotWithShape="0" blurRad="114300" dist="1016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Arial Black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gradFill flip="none" rotWithShape="1"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7D080"/>
              </a:gs>
            </a:gsLst>
            <a:lin ang="4800000" scaled="0"/>
          </a:gradFill>
          <a:effectLst>
            <a:outerShdw sx="100000" sy="100000" kx="0" ky="0" algn="b" rotWithShape="0" blurRad="114300" dist="1016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Arial Black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gradFill flip="none" rotWithShape="1"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7D080"/>
              </a:gs>
            </a:gsLst>
            <a:lin ang="4800000" scaled="0"/>
          </a:gradFill>
          <a:effectLst>
            <a:outerShdw sx="100000" sy="100000" kx="0" ky="0" algn="b" rotWithShape="0" blurRad="114300" dist="1016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Arial Black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gradFill flip="none" rotWithShape="1"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7D080"/>
              </a:gs>
            </a:gsLst>
            <a:lin ang="4800000" scaled="0"/>
          </a:gradFill>
          <a:effectLst>
            <a:outerShdw sx="100000" sy="100000" kx="0" ky="0" algn="b" rotWithShape="0" blurRad="114300" dist="1016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Arial Black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gradFill flip="none" rotWithShape="1"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7D080"/>
              </a:gs>
            </a:gsLst>
            <a:lin ang="4800000" scaled="0"/>
          </a:gradFill>
          <a:effectLst>
            <a:outerShdw sx="100000" sy="100000" kx="0" ky="0" algn="b" rotWithShape="0" blurRad="114300" dist="1016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Arial Black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gradFill flip="none" rotWithShape="1"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7D080"/>
              </a:gs>
            </a:gsLst>
            <a:lin ang="4800000" scaled="0"/>
          </a:gradFill>
          <a:effectLst>
            <a:outerShdw sx="100000" sy="100000" kx="0" ky="0" algn="b" rotWithShape="0" blurRad="114300" dist="101600" dir="2700000">
              <a:srgbClr val="000000">
                <a:alpha val="40000"/>
              </a:srgbClr>
            </a:outerShdw>
          </a:effectLst>
          <a:uFillTx/>
          <a:latin typeface="+mn-lt"/>
          <a:ea typeface="+mn-ea"/>
          <a:cs typeface="+mn-cs"/>
          <a:sym typeface="Arial Black"/>
        </a:defRPr>
      </a:lvl9pPr>
    </p:titleStyle>
    <p:bodyStyle>
      <a:lvl1pPr marL="548640" marR="0" indent="-41148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65000"/>
        <a:buFont typeface="Arial Black"/>
        <a:buChar char="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Black"/>
        </a:defRPr>
      </a:lvl1pPr>
      <a:lvl2pPr marL="915924" marR="0" indent="-33070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80000"/>
        <a:buFont typeface="Arial Black"/>
        <a:buChar char="◼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Black"/>
        </a:defRPr>
      </a:lvl2pPr>
      <a:lvl3pPr marL="1196201" marR="0" indent="-29094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95000"/>
        <a:buFont typeface="Arial Black"/>
        <a:buChar char="▫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Black"/>
        </a:defRPr>
      </a:lvl3pPr>
      <a:lvl4pPr marL="1426463" marR="0" indent="-25603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 Black"/>
        <a:buChar char="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Black"/>
        </a:defRPr>
      </a:lvl4pPr>
      <a:lvl5pPr marL="1618488" marR="0" indent="-25603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 Black"/>
        <a:buChar char="◾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Black"/>
        </a:defRPr>
      </a:lvl5pPr>
      <a:lvl6pPr marL="1866392" marR="0" indent="-28448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 Black"/>
        <a:buChar char="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Black"/>
        </a:defRPr>
      </a:lvl6pPr>
      <a:lvl7pPr marL="2103120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 Black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Black"/>
        </a:defRPr>
      </a:lvl7pPr>
      <a:lvl8pPr marL="2350007" marR="0" indent="-3657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 Black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Black"/>
        </a:defRPr>
      </a:lvl8pPr>
      <a:lvl9pPr marL="2551175" marR="0" indent="-3657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 Black"/>
        <a:buChar char="●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 Black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/>
          <p:nvPr/>
        </p:nvSpPr>
        <p:spPr>
          <a:xfrm>
            <a:off x="-1" y="0"/>
            <a:ext cx="4310745" cy="6858000"/>
          </a:xfrm>
          <a:prstGeom prst="rect">
            <a:avLst/>
          </a:prstGeom>
          <a:solidFill>
            <a:srgbClr val="002060"/>
          </a:solidFill>
          <a:ln w="25400">
            <a:solidFill>
              <a:srgbClr val="F8991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extBox 3"/>
          <p:cNvSpPr txBox="1"/>
          <p:nvPr/>
        </p:nvSpPr>
        <p:spPr>
          <a:xfrm>
            <a:off x="5261243" y="2398835"/>
            <a:ext cx="6152608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0064B5"/>
                </a:solidFill>
              </a:defRPr>
            </a:lvl1pPr>
          </a:lstStyle>
          <a:p>
            <a:pPr/>
            <a:r>
              <a:t>HTML 5 - Training</a:t>
            </a:r>
          </a:p>
        </p:txBody>
      </p:sp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81465"/>
            <a:ext cx="4297146" cy="1783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What is Hypertext &amp; Markup?</a:t>
            </a:r>
          </a:p>
        </p:txBody>
      </p:sp>
      <p:sp>
        <p:nvSpPr>
          <p:cNvPr id="133" name="Rectangle 7"/>
          <p:cNvSpPr txBox="1"/>
          <p:nvPr/>
        </p:nvSpPr>
        <p:spPr>
          <a:xfrm>
            <a:off x="384099" y="1077597"/>
            <a:ext cx="9145501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So, HTML is called hypertext markup language because it is a language that allows users to organize, improve the appearance of, and link text with data on the internet.</a:t>
            </a:r>
          </a:p>
        </p:txBody>
      </p:sp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History of HTML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9945" y="2011557"/>
            <a:ext cx="7712110" cy="2834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Structure of HTML</a:t>
            </a: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652" y="1086937"/>
            <a:ext cx="7928578" cy="4769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ntent Placeholder 13"/>
          <p:cNvSpPr txBox="1"/>
          <p:nvPr/>
        </p:nvSpPr>
        <p:spPr>
          <a:xfrm>
            <a:off x="254704" y="120768"/>
            <a:ext cx="970026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– Head Tag Containers</a:t>
            </a:r>
          </a:p>
        </p:txBody>
      </p:sp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 7"/>
          <p:cNvSpPr txBox="1"/>
          <p:nvPr/>
        </p:nvSpPr>
        <p:spPr>
          <a:xfrm>
            <a:off x="358219" y="870564"/>
            <a:ext cx="10715510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The Head Element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Title tag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Style tag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Link tag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Script tag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Meta tag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tent Placeholder 13"/>
          <p:cNvSpPr txBox="1"/>
          <p:nvPr/>
        </p:nvSpPr>
        <p:spPr>
          <a:xfrm>
            <a:off x="254704" y="120768"/>
            <a:ext cx="970026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Structure of HTML continue..</a:t>
            </a:r>
          </a:p>
        </p:txBody>
      </p:sp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Rectangle 7"/>
          <p:cNvSpPr txBox="1"/>
          <p:nvPr/>
        </p:nvSpPr>
        <p:spPr>
          <a:xfrm>
            <a:off x="358219" y="870564"/>
            <a:ext cx="10715510" cy="636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The Head Element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  <a:defRPr u="sng"/>
            </a:pPr>
          </a:p>
          <a:p>
            <a:pPr marL="285750" indent="-285750">
              <a:lnSpc>
                <a:spcPct val="150000"/>
              </a:lnSpc>
              <a:defRPr u="sng"/>
            </a:pPr>
            <a:r>
              <a:t>The &lt;title&gt; Element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Defines a title in the browser toolbar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Displays a title for the page in search engine-results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ntent Placeholder 13"/>
          <p:cNvSpPr txBox="1"/>
          <p:nvPr/>
        </p:nvSpPr>
        <p:spPr>
          <a:xfrm>
            <a:off x="315086" y="222257"/>
            <a:ext cx="9700261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Structure of HTML continue..</a:t>
            </a: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Rectangle 7"/>
          <p:cNvSpPr txBox="1"/>
          <p:nvPr/>
        </p:nvSpPr>
        <p:spPr>
          <a:xfrm>
            <a:off x="358219" y="870564"/>
            <a:ext cx="10715510" cy="576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The &lt;meta&gt; Element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&lt;meta&gt; element is typically used to specify the character set, page description, keywords, author of the document, and viewport settings.</a:t>
            </a:r>
          </a:p>
          <a:p>
            <a:pPr>
              <a:spcBef>
                <a:spcPts val="1200"/>
              </a:spcBef>
            </a:pPr>
            <a:r>
              <a:t>Define the character set used:</a:t>
            </a:r>
          </a:p>
          <a:p>
            <a:pPr>
              <a:spcBef>
                <a:spcPts val="1200"/>
              </a:spcBef>
            </a:pPr>
            <a:r>
              <a:t>&lt;meta charset="UTF-8"&gt;</a:t>
            </a:r>
          </a:p>
          <a:p>
            <a:pPr>
              <a:spcBef>
                <a:spcPts val="1200"/>
              </a:spcBef>
            </a:pPr>
            <a:r>
              <a:t>Define a description of your web page:</a:t>
            </a:r>
          </a:p>
          <a:p>
            <a:pPr>
              <a:spcBef>
                <a:spcPts val="1200"/>
              </a:spcBef>
            </a:pPr>
            <a:r>
              <a:t>&lt;meta name="description" content=“Web Development Training"&gt;</a:t>
            </a:r>
          </a:p>
          <a:p>
            <a:pPr>
              <a:spcBef>
                <a:spcPts val="1200"/>
              </a:spcBef>
            </a:pPr>
            <a:r>
              <a:t>Define the author of a page:</a:t>
            </a:r>
          </a:p>
          <a:p>
            <a:pPr>
              <a:spcBef>
                <a:spcPts val="1200"/>
              </a:spcBef>
            </a:pPr>
            <a:r>
              <a:t>&lt;meta name="author" content=“Gopi"&gt;</a:t>
            </a:r>
          </a:p>
          <a:p>
            <a:pPr>
              <a:spcBef>
                <a:spcPts val="1200"/>
              </a:spcBef>
            </a:pPr>
            <a:r>
              <a:t>Setting the viewport to make your website look good on all devices:</a:t>
            </a:r>
          </a:p>
          <a:p>
            <a:pPr>
              <a:spcBef>
                <a:spcPts val="1200"/>
              </a:spcBef>
            </a:pPr>
            <a:r>
              <a:t>&lt;meta name="viewport" content="width=device-width, initial-scale=1.0"&gt;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Body Tags</a:t>
            </a:r>
          </a:p>
        </p:txBody>
      </p:sp>
      <p:sp>
        <p:nvSpPr>
          <p:cNvPr id="157" name="Rectangle 6"/>
          <p:cNvSpPr txBox="1"/>
          <p:nvPr/>
        </p:nvSpPr>
        <p:spPr>
          <a:xfrm>
            <a:off x="470363" y="991335"/>
            <a:ext cx="9145501" cy="487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  <a:buFont typeface="Arial Black"/>
              <a:buChar char="➢"/>
              <a:defRPr>
                <a:solidFill>
                  <a:srgbClr val="212529"/>
                </a:solidFill>
              </a:defRPr>
            </a:pPr>
            <a:r>
              <a:t> Heading Tags - 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h1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,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h2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,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h3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,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h4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,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h5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,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h6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 tags.</a:t>
            </a:r>
          </a:p>
          <a:p>
            <a:pPr>
              <a:lnSpc>
                <a:spcPct val="150000"/>
              </a:lnSpc>
              <a:buSzPct val="100000"/>
              <a:buFont typeface="Arial Black"/>
              <a:buChar char="➢"/>
              <a:defRPr>
                <a:solidFill>
                  <a:srgbClr val="212529"/>
                </a:solidFill>
              </a:defRPr>
            </a:pPr>
            <a:r>
              <a:t> Paragraph Tag -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p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 tag.</a:t>
            </a:r>
          </a:p>
          <a:p>
            <a:pPr>
              <a:lnSpc>
                <a:spcPct val="150000"/>
              </a:lnSpc>
              <a:buSzPct val="100000"/>
              <a:buFont typeface="Arial Black"/>
              <a:buChar char="➢"/>
              <a:defRPr>
                <a:solidFill>
                  <a:srgbClr val="212529"/>
                </a:solidFill>
              </a:defRPr>
            </a:pPr>
            <a:r>
              <a:t> Horizontal ruler -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hr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 tag.</a:t>
            </a:r>
          </a:p>
          <a:p>
            <a:pPr>
              <a:lnSpc>
                <a:spcPct val="150000"/>
              </a:lnSpc>
              <a:buSzPct val="100000"/>
              <a:buFont typeface="Arial Black"/>
              <a:buChar char="➢"/>
              <a:defRPr>
                <a:solidFill>
                  <a:srgbClr val="212529"/>
                </a:solidFill>
              </a:defRPr>
            </a:pPr>
            <a:r>
              <a:t> Anchor(Link) Tag - 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a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 (anchor) tag.</a:t>
            </a:r>
          </a:p>
          <a:p>
            <a:pPr>
              <a:lnSpc>
                <a:spcPct val="150000"/>
              </a:lnSpc>
              <a:buSzPct val="100000"/>
              <a:buFont typeface="Arial Black"/>
              <a:buChar char="➢"/>
              <a:defRPr>
                <a:solidFill>
                  <a:srgbClr val="212529"/>
                </a:solidFill>
              </a:defRPr>
            </a:pPr>
            <a:r>
              <a:t> List Tag - 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ul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 (unordered list),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ol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 (ordered list) and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li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 (list element) tags.</a:t>
            </a:r>
          </a:p>
          <a:p>
            <a:pPr>
              <a:lnSpc>
                <a:spcPct val="150000"/>
              </a:lnSpc>
              <a:buSzPct val="100000"/>
              <a:buFont typeface="Arial Black"/>
              <a:buChar char="➢"/>
              <a:defRPr>
                <a:solidFill>
                  <a:srgbClr val="212529"/>
                </a:solidFill>
              </a:defRPr>
            </a:pPr>
            <a:r>
              <a:t> Image Tag -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img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 tag</a:t>
            </a:r>
          </a:p>
          <a:p>
            <a:pPr>
              <a:lnSpc>
                <a:spcPct val="150000"/>
              </a:lnSpc>
              <a:buSzPct val="100000"/>
              <a:buFont typeface="Arial Black"/>
              <a:buChar char="➢"/>
              <a:defRPr>
                <a:solidFill>
                  <a:srgbClr val="212529"/>
                </a:solidFill>
              </a:defRPr>
            </a:pPr>
            <a:r>
              <a:t> Divider, denoted using the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div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 tag</a:t>
            </a:r>
          </a:p>
          <a:p>
            <a:pPr>
              <a:lnSpc>
                <a:spcPct val="150000"/>
              </a:lnSpc>
              <a:buSzPct val="100000"/>
              <a:buFont typeface="Arial Black"/>
              <a:buChar char="➢"/>
              <a:defRPr>
                <a:solidFill>
                  <a:srgbClr val="212529"/>
                </a:solidFill>
              </a:defRPr>
            </a:pPr>
            <a:r>
              <a:t> Text span, denoted using the 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span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 tag</a:t>
            </a:r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Element, Tag &amp; Attribute</a:t>
            </a:r>
          </a:p>
        </p:txBody>
      </p:sp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051" y="1802920"/>
            <a:ext cx="5347316" cy="1802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0677" y="1068081"/>
            <a:ext cx="5802403" cy="3219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Elements</a:t>
            </a:r>
          </a:p>
        </p:txBody>
      </p:sp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 9"/>
          <p:cNvSpPr txBox="1"/>
          <p:nvPr/>
        </p:nvSpPr>
        <p:spPr>
          <a:xfrm>
            <a:off x="392726" y="948690"/>
            <a:ext cx="9145501" cy="636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</a:p>
          <a:p>
            <a:pPr marL="285750" indent="-285750">
              <a:lnSpc>
                <a:spcPct val="150000"/>
              </a:lnSpc>
            </a:pP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</a:p>
          <a:p>
            <a:pPr marL="285750" indent="-285750">
              <a:lnSpc>
                <a:spcPct val="150000"/>
              </a:lnSpc>
              <a:defRPr u="sng"/>
            </a:pPr>
          </a:p>
          <a:p>
            <a:pPr marL="285750" indent="-285750">
              <a:lnSpc>
                <a:spcPct val="150000"/>
              </a:lnSpc>
              <a:defRPr u="sng"/>
            </a:pPr>
            <a:r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</a:p>
          <a:p>
            <a:pPr marL="285750" indent="-285750">
              <a:lnSpc>
                <a:spcPct val="150000"/>
              </a:lnSpc>
            </a:pPr>
            <a:r>
              <a:t> 								</a:t>
            </a:r>
          </a:p>
        </p:txBody>
      </p:sp>
      <p:sp>
        <p:nvSpPr>
          <p:cNvPr id="168" name="Content Placeholder 13"/>
          <p:cNvSpPr txBox="1"/>
          <p:nvPr/>
        </p:nvSpPr>
        <p:spPr>
          <a:xfrm>
            <a:off x="7791314" y="2401863"/>
            <a:ext cx="1436363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15hrs</a:t>
            </a:r>
          </a:p>
        </p:txBody>
      </p:sp>
      <p:grpSp>
        <p:nvGrpSpPr>
          <p:cNvPr id="171" name="Rectangle 11"/>
          <p:cNvGrpSpPr/>
          <p:nvPr/>
        </p:nvGrpSpPr>
        <p:grpSpPr>
          <a:xfrm>
            <a:off x="457200" y="4330460"/>
            <a:ext cx="4477109" cy="1130062"/>
            <a:chOff x="0" y="0"/>
            <a:chExt cx="4477108" cy="1130060"/>
          </a:xfrm>
        </p:grpSpPr>
        <p:sp>
          <p:nvSpPr>
            <p:cNvPr id="169" name="Rectangle"/>
            <p:cNvSpPr/>
            <p:nvPr/>
          </p:nvSpPr>
          <p:spPr>
            <a:xfrm>
              <a:off x="0" y="0"/>
              <a:ext cx="4477109" cy="1130061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&lt;p&gt;This is a paragraph.&lt;/p&gt;…"/>
            <p:cNvSpPr txBox="1"/>
            <p:nvPr/>
          </p:nvSpPr>
          <p:spPr>
            <a:xfrm>
              <a:off x="58420" y="24010"/>
              <a:ext cx="4360269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&lt;p&gt;This is a paragraph.&lt;/p&gt;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&lt;p&gt;This is another paragraph.&lt;/p&gt;</a:t>
              </a:r>
            </a:p>
          </p:txBody>
        </p:sp>
      </p:grpSp>
      <p:grpSp>
        <p:nvGrpSpPr>
          <p:cNvPr id="174" name="Rectangle 13"/>
          <p:cNvGrpSpPr/>
          <p:nvPr/>
        </p:nvGrpSpPr>
        <p:grpSpPr>
          <a:xfrm>
            <a:off x="428445" y="2265870"/>
            <a:ext cx="4477109" cy="1233579"/>
            <a:chOff x="0" y="0"/>
            <a:chExt cx="4477108" cy="1233577"/>
          </a:xfrm>
        </p:grpSpPr>
        <p:sp>
          <p:nvSpPr>
            <p:cNvPr id="172" name="Rectangle"/>
            <p:cNvSpPr/>
            <p:nvPr/>
          </p:nvSpPr>
          <p:spPr>
            <a:xfrm>
              <a:off x="0" y="0"/>
              <a:ext cx="4477109" cy="1233578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&lt;h1&gt;This is heading 1&lt;/h1&gt; &lt;h2&gt;This is heading 2&lt;/h2&gt; &lt;h3&gt;This is heading 3&lt;/h3&gt;"/>
            <p:cNvSpPr txBox="1"/>
            <p:nvPr/>
          </p:nvSpPr>
          <p:spPr>
            <a:xfrm>
              <a:off x="58420" y="75769"/>
              <a:ext cx="4360269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&lt;h1&gt;This is heading 1&lt;/h1&gt;</a:t>
              </a:r>
              <a:br/>
              <a:r>
                <a:t>&lt;h2&gt;This is heading 2&lt;/h2&gt;</a:t>
              </a:r>
              <a:br/>
              <a:r>
                <a:t>&lt;h3&gt;This is heading 3&lt;/h3&gt;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ntent Placeholder 13"/>
          <p:cNvSpPr txBox="1"/>
          <p:nvPr/>
        </p:nvSpPr>
        <p:spPr>
          <a:xfrm>
            <a:off x="384097" y="16187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Elements continue..</a:t>
            </a:r>
          </a:p>
        </p:txBody>
      </p:sp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2528" y="5804461"/>
            <a:ext cx="589473" cy="57045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ontent Placeholder 13"/>
          <p:cNvSpPr txBox="1"/>
          <p:nvPr/>
        </p:nvSpPr>
        <p:spPr>
          <a:xfrm>
            <a:off x="7791314" y="2453619"/>
            <a:ext cx="1436363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15hrs</a:t>
            </a:r>
          </a:p>
        </p:txBody>
      </p:sp>
      <p:sp>
        <p:nvSpPr>
          <p:cNvPr id="179" name="Rectangle 11"/>
          <p:cNvSpPr txBox="1"/>
          <p:nvPr/>
        </p:nvSpPr>
        <p:spPr>
          <a:xfrm>
            <a:off x="409978" y="741166"/>
            <a:ext cx="9145501" cy="785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HTML Links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Use the href attribute to define the link address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Use the &lt;img&gt;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</a:p>
          <a:p>
            <a:pPr marL="285750" indent="-285750">
              <a:lnSpc>
                <a:spcPct val="150000"/>
              </a:lnSpc>
              <a:defRPr u="sng"/>
            </a:pPr>
          </a:p>
          <a:p>
            <a:pPr marL="285750" indent="-285750">
              <a:lnSpc>
                <a:spcPct val="150000"/>
              </a:lnSpc>
              <a:defRPr u="sng"/>
            </a:pPr>
            <a:r>
              <a:t>HTML Images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Use the HTML &lt;img&gt; element to define an image.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Use the HTML src attribute to define the URL of the image.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Use the HTML alt attribute to define an alternate text for an image, if it cannot be displayed.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Use the HTML width and height attributes to define the size of the image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</a:p>
        </p:txBody>
      </p:sp>
      <p:grpSp>
        <p:nvGrpSpPr>
          <p:cNvPr id="182" name="Rectangle 7"/>
          <p:cNvGrpSpPr/>
          <p:nvPr/>
        </p:nvGrpSpPr>
        <p:grpSpPr>
          <a:xfrm>
            <a:off x="517585" y="2950234"/>
            <a:ext cx="6003984" cy="491707"/>
            <a:chOff x="0" y="130067"/>
            <a:chExt cx="6003983" cy="491705"/>
          </a:xfrm>
        </p:grpSpPr>
        <p:sp>
          <p:nvSpPr>
            <p:cNvPr id="180" name="Rectangle"/>
            <p:cNvSpPr/>
            <p:nvPr/>
          </p:nvSpPr>
          <p:spPr>
            <a:xfrm>
              <a:off x="0" y="130067"/>
              <a:ext cx="6003984" cy="491706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&lt;a href=&quot;https://www.credosystemz.com&quot;&gt;This is a link&lt;/a&gt;"/>
            <p:cNvSpPr/>
            <p:nvPr/>
          </p:nvSpPr>
          <p:spPr>
            <a:xfrm>
              <a:off x="58419" y="375919"/>
              <a:ext cx="588714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&lt;a href="https://www.credosystemz.com"&gt;This is a link&lt;/a&gt;</a:t>
              </a:r>
            </a:p>
          </p:txBody>
        </p:sp>
      </p:grpSp>
      <p:grpSp>
        <p:nvGrpSpPr>
          <p:cNvPr id="185" name="Rectangle 9"/>
          <p:cNvGrpSpPr/>
          <p:nvPr/>
        </p:nvGrpSpPr>
        <p:grpSpPr>
          <a:xfrm>
            <a:off x="480203" y="5750943"/>
            <a:ext cx="7732143" cy="491707"/>
            <a:chOff x="0" y="130067"/>
            <a:chExt cx="7732142" cy="491705"/>
          </a:xfrm>
        </p:grpSpPr>
        <p:sp>
          <p:nvSpPr>
            <p:cNvPr id="183" name="Rectangle"/>
            <p:cNvSpPr/>
            <p:nvPr/>
          </p:nvSpPr>
          <p:spPr>
            <a:xfrm>
              <a:off x="0" y="130067"/>
              <a:ext cx="7732143" cy="491706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&lt;img src=&quot;credologo.jpg&quot; alt=&quot;credosystemz.com&quot; width=&quot;104&quot; height=&quot;142&quot;&gt;"/>
            <p:cNvSpPr/>
            <p:nvPr/>
          </p:nvSpPr>
          <p:spPr>
            <a:xfrm>
              <a:off x="58419" y="375919"/>
              <a:ext cx="76153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&lt;img src="credologo.jpg" alt="credosystemz.com" width="104" height="142"&gt;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98" name="Rectangle 2"/>
          <p:cNvSpPr txBox="1"/>
          <p:nvPr/>
        </p:nvSpPr>
        <p:spPr>
          <a:xfrm>
            <a:off x="366846" y="965455"/>
            <a:ext cx="10899867" cy="438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Web Introduction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Client-side Technologies overview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Application Architecture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HTML Introduction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HTML Elements deep dive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HTML Input Elements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HTML Element Specific Attributes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HTML Forms &amp; its Attributes</a:t>
            </a: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Elements continue..</a:t>
            </a:r>
          </a:p>
        </p:txBody>
      </p:sp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Rectangle 9"/>
          <p:cNvSpPr txBox="1"/>
          <p:nvPr/>
        </p:nvSpPr>
        <p:spPr>
          <a:xfrm>
            <a:off x="384099" y="1077597"/>
            <a:ext cx="9145501" cy="239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HTML Lists</a:t>
            </a:r>
          </a:p>
          <a:p>
            <a:pPr marL="457200" indent="-346075">
              <a:spcBef>
                <a:spcPts val="1200"/>
              </a:spcBef>
              <a:buClr>
                <a:srgbClr val="000000"/>
              </a:buClr>
              <a:buSzPts val="1800"/>
              <a:buFont typeface="Arial Black"/>
              <a:buChar char="•"/>
            </a:pPr>
            <a:r>
              <a:t>HTML lists are defined with the &lt;ul&gt; (unordered/bullet list) or the &lt;ol&gt; (ordered/numbered list) tag, followed by &lt;li&gt; tags (list items):</a:t>
            </a:r>
          </a:p>
          <a:p>
            <a:pPr marL="346075" indent="-234950"/>
          </a:p>
          <a:p>
            <a:pPr marL="346075" indent="-234950"/>
          </a:p>
        </p:txBody>
      </p:sp>
      <p:grpSp>
        <p:nvGrpSpPr>
          <p:cNvPr id="192" name="Rectangle 6"/>
          <p:cNvGrpSpPr/>
          <p:nvPr/>
        </p:nvGrpSpPr>
        <p:grpSpPr>
          <a:xfrm>
            <a:off x="628777" y="2389098"/>
            <a:ext cx="8176030" cy="3338005"/>
            <a:chOff x="0" y="192818"/>
            <a:chExt cx="8176028" cy="3338004"/>
          </a:xfrm>
        </p:grpSpPr>
        <p:sp>
          <p:nvSpPr>
            <p:cNvPr id="190" name="Rectangle"/>
            <p:cNvSpPr/>
            <p:nvPr/>
          </p:nvSpPr>
          <p:spPr>
            <a:xfrm>
              <a:off x="0" y="192818"/>
              <a:ext cx="8176029" cy="3338005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&lt;ul&gt;   &lt;li&gt;Coffee&lt;/li&gt;   &lt;li&gt;Tea&lt;/li&gt;   &lt;li&gt;Milk&lt;/li&gt; &lt;/ul&gt;…"/>
            <p:cNvSpPr/>
            <p:nvPr/>
          </p:nvSpPr>
          <p:spPr>
            <a:xfrm>
              <a:off x="58420" y="1861820"/>
              <a:ext cx="805918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&lt;ul&gt;</a:t>
              </a:r>
              <a:br/>
              <a:r>
                <a:t>  &lt;li&gt;Coffee&lt;/li&gt;</a:t>
              </a:r>
              <a:br/>
              <a:r>
                <a:t>  &lt;li&gt;Tea&lt;/li&gt;</a:t>
              </a:r>
              <a:br/>
              <a:r>
                <a:t>  &lt;li&gt;Milk&lt;/li&gt;</a:t>
              </a:r>
              <a:br/>
              <a:r>
                <a:t>&lt;/ul&gt;</a:t>
              </a:r>
              <a:endParaRPr>
                <a:solidFill>
                  <a:srgbClr val="FFFFFF"/>
                </a:solidFill>
              </a:endParaRPr>
            </a:p>
            <a:p>
              <a:pPr/>
            </a:p>
            <a:p>
              <a:pPr/>
              <a:r>
                <a:t>&lt;ol&gt;</a:t>
              </a:r>
              <a:br/>
              <a:r>
                <a:t>  &lt;li&gt;Coffee&lt;/li&gt;</a:t>
              </a:r>
              <a:br/>
              <a:r>
                <a:t>  &lt;li&gt;Tea&lt;/li&gt;</a:t>
              </a:r>
              <a:br/>
              <a:r>
                <a:t>  &lt;li&gt;Milk&lt;/li&gt;</a:t>
              </a:r>
              <a:br/>
              <a:r>
                <a:t>&lt;/ol&gt;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3"/>
          <p:cNvSpPr txBox="1"/>
          <p:nvPr/>
        </p:nvSpPr>
        <p:spPr>
          <a:xfrm>
            <a:off x="366845" y="334401"/>
            <a:ext cx="9700261" cy="132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Main Categories of Elements and Attributes</a:t>
            </a:r>
          </a:p>
        </p:txBody>
      </p:sp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Rectangle 9"/>
          <p:cNvSpPr txBox="1"/>
          <p:nvPr/>
        </p:nvSpPr>
        <p:spPr>
          <a:xfrm>
            <a:off x="384099" y="1077597"/>
            <a:ext cx="9145501" cy="686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Block level elements :</a:t>
            </a:r>
          </a:p>
          <a:p>
            <a:pPr marL="285750" indent="-285750">
              <a:lnSpc>
                <a:spcPct val="150000"/>
              </a:lnSpc>
            </a:pPr>
            <a:r>
              <a:t>	 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Inline elements : </a:t>
            </a:r>
          </a:p>
          <a:p>
            <a:pPr lvl="1" marL="285750" indent="171450">
              <a:lnSpc>
                <a:spcPct val="150000"/>
              </a:lnSpc>
            </a:pPr>
            <a:r>
              <a:t>&lt;img&gt;,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</a:p>
          <a:p>
            <a:pPr marL="285750" indent="-285750">
              <a:lnSpc>
                <a:spcPct val="150000"/>
              </a:lnSpc>
            </a:pPr>
          </a:p>
          <a:p>
            <a:pPr marL="285750" indent="-285750">
              <a:lnSpc>
                <a:spcPct val="150000"/>
              </a:lnSpc>
              <a:defRPr u="sng"/>
            </a:pPr>
            <a:r>
              <a:t>Attributes: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Attributes are something which give the additional information of the element. </a:t>
            </a:r>
          </a:p>
          <a:p>
            <a:pPr marL="285750" indent="-285750">
              <a:lnSpc>
                <a:spcPct val="150000"/>
              </a:lnSpc>
            </a:pPr>
            <a:r>
              <a:t>	Ex. name, width, height, alt, title, href, id, class, etc.,</a:t>
            </a:r>
          </a:p>
          <a:p>
            <a:pPr marL="285750" indent="-285750">
              <a:lnSpc>
                <a:spcPct val="150000"/>
              </a:lnSpc>
              <a:defRPr u="sng"/>
            </a:pPr>
          </a:p>
          <a:p>
            <a:pPr marL="285750" indent="-285750">
              <a:lnSpc>
                <a:spcPct val="1500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Block and Inline Elements</a:t>
            </a:r>
          </a:p>
        </p:txBody>
      </p:sp>
      <p:pic>
        <p:nvPicPr>
          <p:cNvPr id="1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angle 9"/>
          <p:cNvSpPr txBox="1"/>
          <p:nvPr/>
        </p:nvSpPr>
        <p:spPr>
          <a:xfrm>
            <a:off x="384099" y="1077597"/>
            <a:ext cx="9145501" cy="636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</a:p>
          <a:p>
            <a:pPr marL="285750" indent="-285750">
              <a:lnSpc>
                <a:spcPct val="150000"/>
              </a:lnSpc>
              <a:defRPr u="sng"/>
            </a:pPr>
            <a:r>
              <a:t>Block-level Elements: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Eg: &lt;div&gt;&lt;/div&gt;</a:t>
            </a:r>
          </a:p>
          <a:p>
            <a:pPr marL="285750" indent="-285750">
              <a:lnSpc>
                <a:spcPct val="1500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ntent Placeholder 13"/>
          <p:cNvSpPr txBox="1"/>
          <p:nvPr/>
        </p:nvSpPr>
        <p:spPr>
          <a:xfrm>
            <a:off x="366845" y="334401"/>
            <a:ext cx="9700261" cy="132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Block and Inline Elements continue..</a:t>
            </a:r>
          </a:p>
        </p:txBody>
      </p:sp>
      <p:pic>
        <p:nvPicPr>
          <p:cNvPr id="2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Rectangle 9"/>
          <p:cNvSpPr txBox="1"/>
          <p:nvPr/>
        </p:nvSpPr>
        <p:spPr>
          <a:xfrm>
            <a:off x="384099" y="1077597"/>
            <a:ext cx="9145501" cy="305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Inline Elements</a:t>
            </a:r>
          </a:p>
          <a:p>
            <a:pPr marL="457200" indent="-346075">
              <a:spcBef>
                <a:spcPts val="1200"/>
              </a:spcBef>
              <a:buClr>
                <a:srgbClr val="000000"/>
              </a:buClr>
              <a:buSzPts val="1800"/>
              <a:buFont typeface="Arial Black"/>
              <a:buChar char="•"/>
            </a:pPr>
            <a:r>
              <a:t>An inline element does not start on a new line.</a:t>
            </a:r>
          </a:p>
          <a:p>
            <a:pPr marL="457200" indent="-346075">
              <a:buClr>
                <a:srgbClr val="000000"/>
              </a:buClr>
              <a:buSzPts val="1800"/>
              <a:buFont typeface="Arial Black"/>
              <a:buChar char="•"/>
            </a:pPr>
            <a:r>
              <a:t>An inline element only takes up as much width as necessary.</a:t>
            </a:r>
          </a:p>
          <a:p>
            <a:pPr marL="457200" indent="-346075">
              <a:buClr>
                <a:srgbClr val="000000"/>
              </a:buClr>
              <a:buSzPts val="1800"/>
              <a:buFont typeface="Arial Black"/>
              <a:buChar char="•"/>
            </a:pPr>
            <a:r>
              <a:t>Eg: &lt;span&gt;&lt;/span&gt;</a:t>
            </a:r>
          </a:p>
          <a:p>
            <a:pPr marL="346075" indent="-234950"/>
          </a:p>
          <a:p>
            <a:pPr marL="346075" indent="-234950"/>
            <a:r>
              <a:t>Note</a:t>
            </a:r>
            <a:r>
              <a:t>: An inline element cannot contain a block-level element!</a:t>
            </a:r>
          </a:p>
          <a:p>
            <a:pPr marL="346075" indent="-23495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ntent Placeholder 13"/>
          <p:cNvSpPr txBox="1"/>
          <p:nvPr/>
        </p:nvSpPr>
        <p:spPr>
          <a:xfrm>
            <a:off x="366845" y="153245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Elements continue..</a:t>
            </a:r>
          </a:p>
        </p:txBody>
      </p:sp>
      <p:pic>
        <p:nvPicPr>
          <p:cNvPr id="2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 9"/>
          <p:cNvSpPr txBox="1"/>
          <p:nvPr/>
        </p:nvSpPr>
        <p:spPr>
          <a:xfrm>
            <a:off x="401352" y="767535"/>
            <a:ext cx="9145501" cy="719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HTML &lt;div&gt; Tag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&lt;div&gt; tag defines a division or a section in an HTML document.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</a:p>
          <a:p>
            <a:pPr marL="285750" indent="-285750">
              <a:lnSpc>
                <a:spcPct val="150000"/>
              </a:lnSpc>
            </a:pP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</a:p>
          <a:p>
            <a:pPr marL="285750" indent="-285750">
              <a:lnSpc>
                <a:spcPct val="150000"/>
              </a:lnSpc>
              <a:defRPr u="sng"/>
            </a:pPr>
          </a:p>
          <a:p>
            <a:pPr marL="285750" indent="-285750">
              <a:lnSpc>
                <a:spcPct val="150000"/>
              </a:lnSpc>
              <a:defRPr u="sng"/>
            </a:pPr>
            <a:r>
              <a:t>HTML &lt;span&gt; Tag</a:t>
            </a:r>
          </a:p>
          <a:p>
            <a:pPr marL="457200" indent="-342900">
              <a:buClr>
                <a:srgbClr val="000000"/>
              </a:buClr>
              <a:buSzPts val="1800"/>
              <a:buFont typeface="Arial Black"/>
              <a:buChar char="•"/>
            </a:pPr>
            <a:r>
              <a:t>The &lt;span&gt; tag is used to group inline-elements in a document.</a:t>
            </a:r>
          </a:p>
          <a:p>
            <a:pPr marL="457200" indent="-342900">
              <a:buClr>
                <a:srgbClr val="000000"/>
              </a:buClr>
              <a:buSzPts val="1800"/>
              <a:buFont typeface="Arial Black"/>
              <a:buChar char="•"/>
            </a:pPr>
            <a:r>
              <a:t>The &lt;span&gt; tag provides no visual change by itself.</a:t>
            </a:r>
          </a:p>
          <a:p>
            <a:pPr marL="457200" indent="-342900">
              <a:buClr>
                <a:srgbClr val="000000"/>
              </a:buClr>
              <a:buSzPts val="1800"/>
              <a:buFont typeface="Arial Black"/>
              <a:buChar char="•"/>
            </a:pPr>
            <a:r>
              <a:t>The &lt;span&gt; tag provides a way to add a hook to a part of a text or a part of a document</a:t>
            </a:r>
            <a:endParaRPr u="sng"/>
          </a:p>
          <a:p>
            <a:pPr marL="285750" indent="-285750">
              <a:lnSpc>
                <a:spcPct val="150000"/>
              </a:lnSpc>
            </a:pPr>
          </a:p>
          <a:p>
            <a:pPr marL="285750" indent="-285750">
              <a:lnSpc>
                <a:spcPct val="150000"/>
              </a:lnSpc>
            </a:pPr>
            <a:r>
              <a:t> 								</a:t>
            </a:r>
          </a:p>
        </p:txBody>
      </p:sp>
      <p:grpSp>
        <p:nvGrpSpPr>
          <p:cNvPr id="211" name="Rectangle 11"/>
          <p:cNvGrpSpPr/>
          <p:nvPr/>
        </p:nvGrpSpPr>
        <p:grpSpPr>
          <a:xfrm>
            <a:off x="569343" y="5089585"/>
            <a:ext cx="7237563" cy="552092"/>
            <a:chOff x="0" y="99874"/>
            <a:chExt cx="7237562" cy="552091"/>
          </a:xfrm>
        </p:grpSpPr>
        <p:sp>
          <p:nvSpPr>
            <p:cNvPr id="209" name="Rectangle"/>
            <p:cNvSpPr/>
            <p:nvPr/>
          </p:nvSpPr>
          <p:spPr>
            <a:xfrm>
              <a:off x="0" y="99874"/>
              <a:ext cx="7237563" cy="552092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&lt;p&gt;My mother has &lt;span style=&quot;color:blue&quot;&gt;blue&lt;/span&gt; eyes.&lt;/p&gt;"/>
            <p:cNvSpPr/>
            <p:nvPr/>
          </p:nvSpPr>
          <p:spPr>
            <a:xfrm>
              <a:off x="58419" y="375919"/>
              <a:ext cx="712072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&lt;p&gt;My mother has &lt;span style="color:blue"&gt;blue&lt;/span&gt; eyes.&lt;/p&gt;</a:t>
              </a:r>
            </a:p>
          </p:txBody>
        </p:sp>
      </p:grpSp>
      <p:grpSp>
        <p:nvGrpSpPr>
          <p:cNvPr id="214" name="Rectangle 13"/>
          <p:cNvGrpSpPr/>
          <p:nvPr/>
        </p:nvGrpSpPr>
        <p:grpSpPr>
          <a:xfrm>
            <a:off x="480205" y="2101967"/>
            <a:ext cx="5428890" cy="1365852"/>
            <a:chOff x="0" y="23194"/>
            <a:chExt cx="5428889" cy="1365850"/>
          </a:xfrm>
        </p:grpSpPr>
        <p:sp>
          <p:nvSpPr>
            <p:cNvPr id="212" name="Rectangle"/>
            <p:cNvSpPr/>
            <p:nvPr/>
          </p:nvSpPr>
          <p:spPr>
            <a:xfrm>
              <a:off x="0" y="23194"/>
              <a:ext cx="5428890" cy="1365852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&lt;div style=&quot;background-color:lightblue&quot;&gt;   &lt;h3&gt;This is a heading&lt;/h3&gt;   &lt;p&gt;This is a paragraph.&lt;/p&gt; &lt;/div&gt;"/>
            <p:cNvSpPr/>
            <p:nvPr/>
          </p:nvSpPr>
          <p:spPr>
            <a:xfrm>
              <a:off x="58420" y="706119"/>
              <a:ext cx="53120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&lt;div style="background-color:lightblue"&gt;</a:t>
              </a:r>
              <a:br/>
              <a:r>
                <a:t>  &lt;h3&gt;This is a heading&lt;/h3&gt;</a:t>
              </a:r>
              <a:br/>
              <a:r>
                <a:t>  &lt;p&gt;This is a paragraph.&lt;/p&gt;</a:t>
              </a:r>
              <a:br/>
              <a:r>
                <a:t>&lt;/div&gt;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Empty HTML Elements</a:t>
            </a:r>
          </a:p>
        </p:txBody>
      </p:sp>
      <p:pic>
        <p:nvPicPr>
          <p:cNvPr id="2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tangle 9"/>
          <p:cNvSpPr txBox="1"/>
          <p:nvPr/>
        </p:nvSpPr>
        <p:spPr>
          <a:xfrm>
            <a:off x="401352" y="758421"/>
            <a:ext cx="914550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lnSpc>
                <a:spcPct val="150000"/>
              </a:lnSpc>
            </a:lvl1pPr>
          </a:lstStyle>
          <a:p>
            <a:pPr/>
            <a:r>
              <a:t>HTML elements with no content are called empty elements. </a:t>
            </a:r>
          </a:p>
        </p:txBody>
      </p:sp>
      <p:sp>
        <p:nvSpPr>
          <p:cNvPr id="219" name="Rectangle 10"/>
          <p:cNvSpPr txBox="1"/>
          <p:nvPr/>
        </p:nvSpPr>
        <p:spPr>
          <a:xfrm>
            <a:off x="369046" y="1341115"/>
            <a:ext cx="9145501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Line Break Tag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&lt;br&gt; is an empty element without a closing tag (the &lt;br&gt; tag defines a line break).</a:t>
            </a:r>
          </a:p>
        </p:txBody>
      </p:sp>
      <p:grpSp>
        <p:nvGrpSpPr>
          <p:cNvPr id="222" name="Rectangle 11"/>
          <p:cNvGrpSpPr/>
          <p:nvPr/>
        </p:nvGrpSpPr>
        <p:grpSpPr>
          <a:xfrm>
            <a:off x="321126" y="2314874"/>
            <a:ext cx="6003984" cy="481541"/>
            <a:chOff x="0" y="217700"/>
            <a:chExt cx="6003983" cy="481539"/>
          </a:xfrm>
        </p:grpSpPr>
        <p:sp>
          <p:nvSpPr>
            <p:cNvPr id="220" name="Rectangle"/>
            <p:cNvSpPr/>
            <p:nvPr/>
          </p:nvSpPr>
          <p:spPr>
            <a:xfrm>
              <a:off x="0" y="217700"/>
              <a:ext cx="6003984" cy="481541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&lt;p&gt;This is a &lt;br /&gt; paragraph with a line break.&lt;/p&gt;"/>
            <p:cNvSpPr/>
            <p:nvPr/>
          </p:nvSpPr>
          <p:spPr>
            <a:xfrm>
              <a:off x="58419" y="458470"/>
              <a:ext cx="588714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&lt;p&gt;This is a &lt;br /&gt; paragraph with a line break.&lt;/p&gt;</a:t>
              </a:r>
            </a:p>
          </p:txBody>
        </p:sp>
      </p:grpSp>
      <p:sp>
        <p:nvSpPr>
          <p:cNvPr id="223" name="Rectangle 12"/>
          <p:cNvSpPr txBox="1"/>
          <p:nvPr/>
        </p:nvSpPr>
        <p:spPr>
          <a:xfrm>
            <a:off x="330902" y="2926021"/>
            <a:ext cx="914550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Horizontal Lines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Horizontal lines are used to visually break-up sections of a document. </a:t>
            </a:r>
          </a:p>
        </p:txBody>
      </p:sp>
      <p:grpSp>
        <p:nvGrpSpPr>
          <p:cNvPr id="226" name="Rectangle 13"/>
          <p:cNvGrpSpPr/>
          <p:nvPr/>
        </p:nvGrpSpPr>
        <p:grpSpPr>
          <a:xfrm>
            <a:off x="285182" y="3899779"/>
            <a:ext cx="6003984" cy="1034412"/>
            <a:chOff x="0" y="354014"/>
            <a:chExt cx="6003983" cy="1034410"/>
          </a:xfrm>
        </p:grpSpPr>
        <p:sp>
          <p:nvSpPr>
            <p:cNvPr id="224" name="Rectangle"/>
            <p:cNvSpPr/>
            <p:nvPr/>
          </p:nvSpPr>
          <p:spPr>
            <a:xfrm>
              <a:off x="0" y="354014"/>
              <a:ext cx="6003984" cy="1034412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&lt;p&gt;This is paragraph one and should be on top&lt;/p&gt;…"/>
            <p:cNvSpPr/>
            <p:nvPr/>
          </p:nvSpPr>
          <p:spPr>
            <a:xfrm>
              <a:off x="58419" y="871220"/>
              <a:ext cx="588714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&lt;p&gt;This is paragraph one and should be on top&lt;/p&gt;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&lt;hr /&gt;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&lt;p&gt;This is paragraph two and should be at bottom&lt;/p&gt;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Formatting Elements</a:t>
            </a:r>
          </a:p>
        </p:txBody>
      </p:sp>
      <p:pic>
        <p:nvPicPr>
          <p:cNvPr id="2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Rectangle 9"/>
          <p:cNvSpPr txBox="1"/>
          <p:nvPr/>
        </p:nvSpPr>
        <p:spPr>
          <a:xfrm>
            <a:off x="444485" y="1008586"/>
            <a:ext cx="914550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HTML &lt;b&gt; Tag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&lt;b&gt; tag specifies bold text without any extra importance.</a:t>
            </a:r>
          </a:p>
        </p:txBody>
      </p:sp>
      <p:grpSp>
        <p:nvGrpSpPr>
          <p:cNvPr id="233" name="Rectangle 7"/>
          <p:cNvGrpSpPr/>
          <p:nvPr/>
        </p:nvGrpSpPr>
        <p:grpSpPr>
          <a:xfrm>
            <a:off x="390136" y="2149458"/>
            <a:ext cx="6049853" cy="881125"/>
            <a:chOff x="0" y="17907"/>
            <a:chExt cx="6049851" cy="881124"/>
          </a:xfrm>
        </p:grpSpPr>
        <p:sp>
          <p:nvSpPr>
            <p:cNvPr id="231" name="Rectangle"/>
            <p:cNvSpPr/>
            <p:nvPr/>
          </p:nvSpPr>
          <p:spPr>
            <a:xfrm>
              <a:off x="0" y="17907"/>
              <a:ext cx="6049852" cy="881125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&lt;p&gt;This is normal text - &lt;b&gt;and this is bold text&lt;/b&gt;.&lt;/p&gt;"/>
            <p:cNvSpPr/>
            <p:nvPr/>
          </p:nvSpPr>
          <p:spPr>
            <a:xfrm>
              <a:off x="58419" y="458469"/>
              <a:ext cx="59330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&lt;p&gt;This is normal text - &lt;b&gt;and this is bold text&lt;/b&gt;.&lt;/p&gt;</a:t>
              </a:r>
            </a:p>
          </p:txBody>
        </p:sp>
      </p:grpSp>
      <p:sp>
        <p:nvSpPr>
          <p:cNvPr id="234" name="Rectangle 12"/>
          <p:cNvSpPr txBox="1"/>
          <p:nvPr/>
        </p:nvSpPr>
        <p:spPr>
          <a:xfrm>
            <a:off x="475880" y="3173020"/>
            <a:ext cx="9908407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defRPr u="sng"/>
            </a:pPr>
            <a:r>
              <a:t>HTML &lt;i&gt; Tag</a:t>
            </a:r>
          </a:p>
          <a:p>
            <a:pPr marL="285750" indent="-285750">
              <a:buSzPct val="100000"/>
              <a:buFont typeface="Arial Black"/>
              <a:buChar char="•"/>
            </a:pPr>
            <a:r>
              <a:t>The content of the &lt;i&gt; tag is usually displayed in italic.</a:t>
            </a:r>
          </a:p>
          <a:p>
            <a:pPr marL="285750" indent="-285750">
              <a:buSzPct val="100000"/>
              <a:buFont typeface="Arial Black"/>
              <a:buChar char="•"/>
            </a:pPr>
            <a:r>
              <a:t>The &lt;i&gt; tag can be used to indicate a technical term, a phrase from another language, a thought, etc.</a:t>
            </a:r>
          </a:p>
        </p:txBody>
      </p:sp>
      <p:grpSp>
        <p:nvGrpSpPr>
          <p:cNvPr id="237" name="Rectangle 13"/>
          <p:cNvGrpSpPr/>
          <p:nvPr/>
        </p:nvGrpSpPr>
        <p:grpSpPr>
          <a:xfrm>
            <a:off x="490203" y="4698148"/>
            <a:ext cx="7308324" cy="1284641"/>
            <a:chOff x="0" y="0"/>
            <a:chExt cx="7308322" cy="1284639"/>
          </a:xfrm>
        </p:grpSpPr>
        <p:sp>
          <p:nvSpPr>
            <p:cNvPr id="235" name="Rectangle"/>
            <p:cNvSpPr/>
            <p:nvPr/>
          </p:nvSpPr>
          <p:spPr>
            <a:xfrm>
              <a:off x="-1" y="0"/>
              <a:ext cx="7308324" cy="1284640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&lt;p&gt;He named his car &lt;i&gt;The lightning&lt;/i&gt;, because it was very fast.&lt;/p&gt;"/>
            <p:cNvSpPr txBox="1"/>
            <p:nvPr/>
          </p:nvSpPr>
          <p:spPr>
            <a:xfrm>
              <a:off x="58419" y="183849"/>
              <a:ext cx="7191483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&lt;p&gt;He named his car &lt;i&gt;The lightning&lt;/i&gt;, because it was very fast.&lt;/p&gt;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Elements continue..</a:t>
            </a:r>
          </a:p>
        </p:txBody>
      </p:sp>
      <p:pic>
        <p:nvPicPr>
          <p:cNvPr id="2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Rectangle 9"/>
          <p:cNvSpPr txBox="1"/>
          <p:nvPr/>
        </p:nvSpPr>
        <p:spPr>
          <a:xfrm>
            <a:off x="401352" y="758421"/>
            <a:ext cx="9145501" cy="320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HTML &lt;table&gt; Tag</a:t>
            </a:r>
          </a:p>
          <a:p>
            <a:pPr marL="457200" indent="-346075">
              <a:spcBef>
                <a:spcPts val="1200"/>
              </a:spcBef>
              <a:buClr>
                <a:srgbClr val="000000"/>
              </a:buClr>
              <a:buSzPts val="1800"/>
              <a:buFont typeface="Arial Black"/>
              <a:buChar char="•"/>
            </a:pPr>
            <a:r>
              <a:t>An HTML table consists of the &lt;table&gt; element and one or more &lt;tr&gt;, &lt;th&gt;, and &lt;td&gt; elements.</a:t>
            </a:r>
          </a:p>
          <a:p>
            <a:pPr marL="457200" indent="-346075">
              <a:spcBef>
                <a:spcPts val="1200"/>
              </a:spcBef>
              <a:buClr>
                <a:srgbClr val="000000"/>
              </a:buClr>
              <a:buSzPts val="1800"/>
              <a:buFont typeface="Arial Black"/>
              <a:buChar char="•"/>
            </a:pPr>
            <a:r>
              <a:t>The &lt;tr&gt; element defines a table row, the &lt;th&gt; element defines a table header, and the &lt;td&gt; element defines a table cell.</a:t>
            </a:r>
          </a:p>
          <a:p>
            <a:pPr marL="346075" indent="-234950"/>
          </a:p>
          <a:p>
            <a:pPr marL="346075" indent="-234950"/>
          </a:p>
        </p:txBody>
      </p:sp>
      <p:grpSp>
        <p:nvGrpSpPr>
          <p:cNvPr id="244" name="Rectangle 6"/>
          <p:cNvGrpSpPr/>
          <p:nvPr/>
        </p:nvGrpSpPr>
        <p:grpSpPr>
          <a:xfrm>
            <a:off x="542512" y="2829462"/>
            <a:ext cx="4598831" cy="3216818"/>
            <a:chOff x="0" y="88311"/>
            <a:chExt cx="4598830" cy="3216817"/>
          </a:xfrm>
        </p:grpSpPr>
        <p:sp>
          <p:nvSpPr>
            <p:cNvPr id="242" name="Rectangle"/>
            <p:cNvSpPr/>
            <p:nvPr/>
          </p:nvSpPr>
          <p:spPr>
            <a:xfrm>
              <a:off x="0" y="88311"/>
              <a:ext cx="4598831" cy="3216818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&lt;table&gt;   &lt;tr&gt;     &lt;th&gt;Month&lt;/th&gt;     &lt;th&gt;Savings&lt;/th&gt;   &lt;/tr&gt;   &lt;tr&gt;     &lt;td&gt;January&lt;/td&gt;     &lt;td&gt;$100&lt;/td&gt;   &lt;/tr&gt; &lt;/table&gt;"/>
            <p:cNvSpPr/>
            <p:nvPr/>
          </p:nvSpPr>
          <p:spPr>
            <a:xfrm>
              <a:off x="58420" y="1696719"/>
              <a:ext cx="44819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&lt;table&gt;</a:t>
              </a:r>
              <a:br/>
              <a:r>
                <a:t>  &lt;tr&gt;</a:t>
              </a:r>
              <a:br/>
              <a:r>
                <a:t>    &lt;th&gt;Month&lt;/th&gt;</a:t>
              </a:r>
              <a:br/>
              <a:r>
                <a:t>    &lt;th&gt;Savings&lt;/th&gt;</a:t>
              </a:r>
              <a:br/>
              <a:r>
                <a:t>  &lt;/tr&gt;</a:t>
              </a:r>
              <a:br/>
              <a:r>
                <a:t>  &lt;tr&gt;</a:t>
              </a:r>
              <a:br/>
              <a:r>
                <a:t>    &lt;td&gt;January&lt;/td&gt;</a:t>
              </a:r>
              <a:br/>
              <a:r>
                <a:t>    &lt;td&gt;$100&lt;/td&gt;</a:t>
              </a:r>
              <a:br/>
              <a:r>
                <a:t>  &lt;/tr&gt;</a:t>
              </a:r>
              <a:br/>
              <a:r>
                <a:t>&lt;/table&gt;</a:t>
              </a:r>
            </a:p>
          </p:txBody>
        </p:sp>
      </p:grpSp>
      <p:pic>
        <p:nvPicPr>
          <p:cNvPr id="24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8801" y="2816344"/>
            <a:ext cx="5457826" cy="2381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Input Elements</a:t>
            </a:r>
          </a:p>
        </p:txBody>
      </p:sp>
      <p:pic>
        <p:nvPicPr>
          <p:cNvPr id="2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10"/>
          <p:cNvSpPr txBox="1"/>
          <p:nvPr/>
        </p:nvSpPr>
        <p:spPr>
          <a:xfrm>
            <a:off x="366847" y="807110"/>
            <a:ext cx="9700260" cy="653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Input element is used to get input from the users.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An input field can be of various types depending upon the attribute type.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Input tag is an empty element which only contains attributes.</a:t>
            </a:r>
          </a:p>
          <a:p>
            <a:pPr marL="285750" indent="-285750">
              <a:lnSpc>
                <a:spcPct val="150000"/>
              </a:lnSpc>
              <a:defRPr u="sng"/>
            </a:pPr>
            <a:r>
              <a:t>Most Freq used input element list:</a:t>
            </a:r>
          </a:p>
          <a:p>
            <a:pPr lvl="1"/>
            <a:r>
              <a:t>&lt;input type="button"&gt;</a:t>
            </a:r>
          </a:p>
          <a:p>
            <a:pPr lvl="1"/>
            <a:r>
              <a:t>&lt;input type="checkbox"&gt;</a:t>
            </a:r>
          </a:p>
          <a:p>
            <a:pPr lvl="1"/>
            <a:r>
              <a:t>&lt;input type="date"&gt;</a:t>
            </a:r>
          </a:p>
          <a:p>
            <a:pPr lvl="1"/>
            <a:r>
              <a:t>&lt;input type="email"&gt;</a:t>
            </a:r>
          </a:p>
          <a:p>
            <a:pPr lvl="1"/>
            <a:r>
              <a:t>&lt;input type="file"&gt;</a:t>
            </a:r>
          </a:p>
          <a:p>
            <a:pPr lvl="1"/>
            <a:r>
              <a:t>&lt;input type="number"&gt;</a:t>
            </a:r>
          </a:p>
          <a:p>
            <a:pPr lvl="1"/>
            <a:r>
              <a:t>&lt;input type="password"&gt;</a:t>
            </a:r>
          </a:p>
          <a:p>
            <a:pPr lvl="1"/>
            <a:r>
              <a:t>&lt;input type="radio"&gt;</a:t>
            </a:r>
          </a:p>
          <a:p>
            <a:pPr lvl="1"/>
            <a:r>
              <a:t>&lt;input type="reset"&gt;</a:t>
            </a:r>
          </a:p>
          <a:p>
            <a:pPr lvl="1"/>
            <a:r>
              <a:t>&lt;input type="submit"&gt;</a:t>
            </a:r>
          </a:p>
          <a:p>
            <a:pPr lvl="1"/>
            <a:r>
              <a:t>&lt;input type="text"&gt;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Rectangle 7"/>
          <p:cNvSpPr txBox="1"/>
          <p:nvPr/>
        </p:nvSpPr>
        <p:spPr>
          <a:xfrm>
            <a:off x="453109" y="890927"/>
            <a:ext cx="97002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Text: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Defines a single-line text input field</a:t>
            </a:r>
          </a:p>
        </p:txBody>
      </p:sp>
      <p:sp>
        <p:nvSpPr>
          <p:cNvPr id="253" name="Rectangle 9"/>
          <p:cNvSpPr txBox="1"/>
          <p:nvPr/>
        </p:nvSpPr>
        <p:spPr>
          <a:xfrm>
            <a:off x="453109" y="2531267"/>
            <a:ext cx="9700261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Password: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characters in a password field are masked (shown as asterisks or circles).</a:t>
            </a:r>
          </a:p>
        </p:txBody>
      </p:sp>
      <p:sp>
        <p:nvSpPr>
          <p:cNvPr id="254" name="Rectangle 12"/>
          <p:cNvSpPr txBox="1"/>
          <p:nvPr/>
        </p:nvSpPr>
        <p:spPr>
          <a:xfrm>
            <a:off x="375472" y="4405172"/>
            <a:ext cx="1040043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Submit: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It defines a button for submitting form data to a form-handler.</a:t>
            </a:r>
          </a:p>
        </p:txBody>
      </p:sp>
      <p:grpSp>
        <p:nvGrpSpPr>
          <p:cNvPr id="257" name="Rectangle 11"/>
          <p:cNvGrpSpPr/>
          <p:nvPr/>
        </p:nvGrpSpPr>
        <p:grpSpPr>
          <a:xfrm>
            <a:off x="478412" y="1771296"/>
            <a:ext cx="6003984" cy="481541"/>
            <a:chOff x="0" y="217700"/>
            <a:chExt cx="6003983" cy="481539"/>
          </a:xfrm>
        </p:grpSpPr>
        <p:sp>
          <p:nvSpPr>
            <p:cNvPr id="255" name="Rectangle"/>
            <p:cNvSpPr/>
            <p:nvPr/>
          </p:nvSpPr>
          <p:spPr>
            <a:xfrm>
              <a:off x="0" y="217700"/>
              <a:ext cx="6003984" cy="481541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&lt;input type=&quot;text&quot; id=&quot;fname&quot; name=&quot;fname&quot;&gt;"/>
            <p:cNvSpPr/>
            <p:nvPr/>
          </p:nvSpPr>
          <p:spPr>
            <a:xfrm>
              <a:off x="58419" y="458470"/>
              <a:ext cx="588714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&lt;input type="text" id="fname" name="fname"&gt;</a:t>
              </a:r>
            </a:p>
          </p:txBody>
        </p:sp>
      </p:grpSp>
      <p:sp>
        <p:nvSpPr>
          <p:cNvPr id="258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Input Elements continue..</a:t>
            </a:r>
          </a:p>
        </p:txBody>
      </p:sp>
      <p:grpSp>
        <p:nvGrpSpPr>
          <p:cNvPr id="261" name="Rectangle 14"/>
          <p:cNvGrpSpPr/>
          <p:nvPr/>
        </p:nvGrpSpPr>
        <p:grpSpPr>
          <a:xfrm>
            <a:off x="518669" y="3623100"/>
            <a:ext cx="6003984" cy="481541"/>
            <a:chOff x="0" y="217700"/>
            <a:chExt cx="6003983" cy="481539"/>
          </a:xfrm>
        </p:grpSpPr>
        <p:sp>
          <p:nvSpPr>
            <p:cNvPr id="259" name="Rectangle"/>
            <p:cNvSpPr/>
            <p:nvPr/>
          </p:nvSpPr>
          <p:spPr>
            <a:xfrm>
              <a:off x="0" y="217700"/>
              <a:ext cx="6003984" cy="481541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</a:pPr>
            </a:p>
          </p:txBody>
        </p:sp>
        <p:sp>
          <p:nvSpPr>
            <p:cNvPr id="260" name="&lt;input type=&quot; password &quot; id=“pwd&quot; name=“pwd&quot;&gt;"/>
            <p:cNvSpPr/>
            <p:nvPr/>
          </p:nvSpPr>
          <p:spPr>
            <a:xfrm>
              <a:off x="58419" y="458470"/>
              <a:ext cx="588714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&lt;input type=" password " id=“pwd" name=“pwd"&gt;</a:t>
              </a:r>
            </a:p>
          </p:txBody>
        </p:sp>
      </p:grpSp>
      <p:grpSp>
        <p:nvGrpSpPr>
          <p:cNvPr id="264" name="Rectangle 15"/>
          <p:cNvGrpSpPr/>
          <p:nvPr/>
        </p:nvGrpSpPr>
        <p:grpSpPr>
          <a:xfrm>
            <a:off x="524420" y="5354135"/>
            <a:ext cx="6003984" cy="481541"/>
            <a:chOff x="0" y="0"/>
            <a:chExt cx="6003983" cy="481539"/>
          </a:xfrm>
        </p:grpSpPr>
        <p:sp>
          <p:nvSpPr>
            <p:cNvPr id="262" name="Rectangle"/>
            <p:cNvSpPr/>
            <p:nvPr/>
          </p:nvSpPr>
          <p:spPr>
            <a:xfrm>
              <a:off x="0" y="0"/>
              <a:ext cx="6003984" cy="481540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</a:pPr>
            </a:p>
          </p:txBody>
        </p:sp>
        <p:sp>
          <p:nvSpPr>
            <p:cNvPr id="263" name="&lt;input type=&quot;submit&quot; value=&quot;Submit&quot;&gt;"/>
            <p:cNvSpPr txBox="1"/>
            <p:nvPr/>
          </p:nvSpPr>
          <p:spPr>
            <a:xfrm>
              <a:off x="58420" y="29949"/>
              <a:ext cx="5887144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 &lt;input type="submit" value="Submit"&gt;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ontent Placeholder 13"/>
          <p:cNvSpPr txBox="1"/>
          <p:nvPr/>
        </p:nvSpPr>
        <p:spPr>
          <a:xfrm>
            <a:off x="366845" y="144620"/>
            <a:ext cx="9700261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What is Web?</a:t>
            </a:r>
          </a:p>
        </p:txBody>
      </p:sp>
      <p:sp>
        <p:nvSpPr>
          <p:cNvPr id="102" name="Rectangle 6"/>
          <p:cNvSpPr txBox="1"/>
          <p:nvPr/>
        </p:nvSpPr>
        <p:spPr>
          <a:xfrm>
            <a:off x="306461" y="792925"/>
            <a:ext cx="9145501" cy="487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4290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The Web is the common name for the </a:t>
            </a:r>
            <a:r>
              <a:t>World Wide Web (WWW)</a:t>
            </a:r>
          </a:p>
          <a:p>
            <a:pPr marL="457200" indent="-34290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The Web is just one of the ways that information is </a:t>
            </a:r>
            <a:r>
              <a:t>shared over the Internet</a:t>
            </a:r>
            <a:r>
              <a:t>.</a:t>
            </a:r>
          </a:p>
          <a:p>
            <a:pPr marL="457200" indent="-34290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The Web consisting of the pages that can be accessed </a:t>
            </a:r>
            <a:r>
              <a:t>by a Web browser </a:t>
            </a:r>
            <a:r>
              <a:t>such as Internet Explorer, Google Chrome, Mozilla Firefox </a:t>
            </a:r>
          </a:p>
          <a:p>
            <a:pPr marL="457200" indent="-34290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Web pages are formatted in a language called </a:t>
            </a:r>
            <a:r>
              <a:t>HTML</a:t>
            </a:r>
            <a:r>
              <a:t>.</a:t>
            </a:r>
          </a:p>
          <a:p>
            <a:pPr marL="457200" indent="-34290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The Web uses </a:t>
            </a:r>
            <a:r>
              <a:t>HTTP protocol </a:t>
            </a:r>
            <a: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</a:p>
        </p:txBody>
      </p:sp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9904" y="3413011"/>
            <a:ext cx="5899032" cy="2524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Input Elements continue..</a:t>
            </a:r>
          </a:p>
        </p:txBody>
      </p:sp>
      <p:pic>
        <p:nvPicPr>
          <p:cNvPr id="2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Rectangle 7"/>
          <p:cNvSpPr txBox="1"/>
          <p:nvPr/>
        </p:nvSpPr>
        <p:spPr>
          <a:xfrm>
            <a:off x="366845" y="853999"/>
            <a:ext cx="9700261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Reset:</a:t>
            </a:r>
          </a:p>
          <a:p>
            <a:pPr>
              <a:lnSpc>
                <a:spcPct val="150000"/>
              </a:lnSpc>
              <a:defRPr>
                <a:solidFill>
                  <a:srgbClr val="768D5A"/>
                </a:solidFill>
              </a:defRPr>
            </a:pPr>
            <a:r>
              <a:t>&lt;input type="reset"&gt; </a:t>
            </a:r>
            <a:r>
              <a:rPr>
                <a:solidFill>
                  <a:srgbClr val="000000"/>
                </a:solidFill>
              </a:rPr>
              <a:t>defines a reset button that will reset all form values to their default values.</a:t>
            </a:r>
          </a:p>
        </p:txBody>
      </p:sp>
      <p:sp>
        <p:nvSpPr>
          <p:cNvPr id="269" name="Rectangle 9"/>
          <p:cNvSpPr txBox="1"/>
          <p:nvPr/>
        </p:nvSpPr>
        <p:spPr>
          <a:xfrm>
            <a:off x="366845" y="2116115"/>
            <a:ext cx="10293906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Radio:</a:t>
            </a:r>
          </a:p>
          <a:p>
            <a:pPr>
              <a:lnSpc>
                <a:spcPct val="150000"/>
              </a:lnSpc>
              <a:defRPr>
                <a:solidFill>
                  <a:srgbClr val="768D5A"/>
                </a:solidFill>
              </a:defRPr>
            </a:pPr>
            <a:r>
              <a:t>&lt;input type="radio"&gt; </a:t>
            </a:r>
            <a:r>
              <a:rPr>
                <a:solidFill>
                  <a:srgbClr val="000000"/>
                </a:solidFill>
              </a:rPr>
              <a:t>defines a radio button. It allow user select ONLY ONE of a limited number of choices.</a:t>
            </a:r>
          </a:p>
        </p:txBody>
      </p:sp>
      <p:sp>
        <p:nvSpPr>
          <p:cNvPr id="270" name="Rectangle 12"/>
          <p:cNvSpPr txBox="1"/>
          <p:nvPr/>
        </p:nvSpPr>
        <p:spPr>
          <a:xfrm>
            <a:off x="356127" y="3343054"/>
            <a:ext cx="10400436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Checkbox:</a:t>
            </a:r>
          </a:p>
          <a:p>
            <a:pPr>
              <a:lnSpc>
                <a:spcPct val="150000"/>
              </a:lnSpc>
              <a:defRPr>
                <a:solidFill>
                  <a:srgbClr val="768D5A"/>
                </a:solidFill>
              </a:defRPr>
            </a:pPr>
            <a:r>
              <a:t>&lt;input type="checkbox"&gt; </a:t>
            </a:r>
            <a:r>
              <a:rPr>
                <a:solidFill>
                  <a:srgbClr val="000000"/>
                </a:solidFill>
              </a:rPr>
              <a:t>defines a checkbox. It allow users select ZERO or MORE options of a limited number of choices.</a:t>
            </a:r>
          </a:p>
        </p:txBody>
      </p:sp>
      <p:sp>
        <p:nvSpPr>
          <p:cNvPr id="271" name="Rectangle 13"/>
          <p:cNvSpPr txBox="1"/>
          <p:nvPr/>
        </p:nvSpPr>
        <p:spPr>
          <a:xfrm>
            <a:off x="377565" y="4828170"/>
            <a:ext cx="1040043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Button: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  <a:defRPr>
                <a:solidFill>
                  <a:srgbClr val="768D5A"/>
                </a:solidFill>
              </a:defRPr>
            </a:pPr>
            <a:r>
              <a:t>&lt;input type="button"&gt; </a:t>
            </a:r>
            <a:r>
              <a:rPr>
                <a:solidFill>
                  <a:srgbClr val="000000"/>
                </a:solidFill>
              </a:rPr>
              <a:t>defines a button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Input Elements continue..</a:t>
            </a:r>
          </a:p>
        </p:txBody>
      </p:sp>
      <p:pic>
        <p:nvPicPr>
          <p:cNvPr id="2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Rectangle 7"/>
          <p:cNvSpPr txBox="1"/>
          <p:nvPr/>
        </p:nvSpPr>
        <p:spPr>
          <a:xfrm>
            <a:off x="366845" y="853999"/>
            <a:ext cx="97002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Date:</a:t>
            </a:r>
          </a:p>
          <a:p>
            <a:pPr>
              <a:lnSpc>
                <a:spcPct val="150000"/>
              </a:lnSpc>
              <a:defRPr>
                <a:solidFill>
                  <a:srgbClr val="768D5A"/>
                </a:solidFill>
              </a:defRPr>
            </a:pPr>
            <a:r>
              <a:t>&lt;input type="date"&gt; </a:t>
            </a:r>
            <a:r>
              <a:rPr>
                <a:solidFill>
                  <a:srgbClr val="000000"/>
                </a:solidFill>
              </a:rPr>
              <a:t>is used for input fields that should contain a date</a:t>
            </a:r>
          </a:p>
        </p:txBody>
      </p:sp>
      <p:sp>
        <p:nvSpPr>
          <p:cNvPr id="276" name="Rectangle 9"/>
          <p:cNvSpPr txBox="1"/>
          <p:nvPr/>
        </p:nvSpPr>
        <p:spPr>
          <a:xfrm>
            <a:off x="366845" y="1890777"/>
            <a:ext cx="9700261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Email: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  <a:defRPr>
                <a:solidFill>
                  <a:srgbClr val="768D5A"/>
                </a:solidFill>
              </a:defRPr>
            </a:pPr>
            <a:r>
              <a:t>&lt;input type="email"&gt; </a:t>
            </a:r>
            <a:r>
              <a:rPr>
                <a:solidFill>
                  <a:srgbClr val="000000"/>
                </a:solidFill>
              </a:rPr>
              <a:t>is used for input fields that should contain an e-mail address.</a:t>
            </a:r>
            <a:endParaRPr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Some smartphones recognize the email type, and add ".com" to the keyboard to match email input.</a:t>
            </a:r>
          </a:p>
        </p:txBody>
      </p:sp>
      <p:sp>
        <p:nvSpPr>
          <p:cNvPr id="277" name="Rectangle 12"/>
          <p:cNvSpPr txBox="1"/>
          <p:nvPr/>
        </p:nvSpPr>
        <p:spPr>
          <a:xfrm>
            <a:off x="356127" y="3506323"/>
            <a:ext cx="10400436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File:</a:t>
            </a:r>
          </a:p>
          <a:p>
            <a:pPr>
              <a:lnSpc>
                <a:spcPct val="150000"/>
              </a:lnSpc>
              <a:defRPr>
                <a:solidFill>
                  <a:srgbClr val="768D5A"/>
                </a:solidFill>
              </a:defRPr>
            </a:pPr>
            <a:r>
              <a:t>&lt;input type="file"&gt; </a:t>
            </a:r>
            <a:r>
              <a:rPr>
                <a:solidFill>
                  <a:srgbClr val="000000"/>
                </a:solidFill>
              </a:rPr>
              <a:t>defines a file-select field and a "Browse" button for file uploads.</a:t>
            </a:r>
          </a:p>
        </p:txBody>
      </p:sp>
      <p:sp>
        <p:nvSpPr>
          <p:cNvPr id="278" name="Rectangle 13"/>
          <p:cNvSpPr txBox="1"/>
          <p:nvPr/>
        </p:nvSpPr>
        <p:spPr>
          <a:xfrm>
            <a:off x="366846" y="4579356"/>
            <a:ext cx="1040043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Type Number:</a:t>
            </a:r>
          </a:p>
          <a:p>
            <a:pPr>
              <a:lnSpc>
                <a:spcPct val="150000"/>
              </a:lnSpc>
              <a:defRPr>
                <a:solidFill>
                  <a:srgbClr val="768D5A"/>
                </a:solidFill>
              </a:defRPr>
            </a:pPr>
            <a:r>
              <a:t>&lt;input type="number"&gt; </a:t>
            </a:r>
            <a:r>
              <a:rPr>
                <a:solidFill>
                  <a:srgbClr val="000000"/>
                </a:solidFill>
              </a:rPr>
              <a:t>defines a numeric input field.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Attributes</a:t>
            </a:r>
          </a:p>
        </p:txBody>
      </p:sp>
      <p:pic>
        <p:nvPicPr>
          <p:cNvPr id="2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Rectangle 7"/>
          <p:cNvSpPr txBox="1"/>
          <p:nvPr/>
        </p:nvSpPr>
        <p:spPr>
          <a:xfrm>
            <a:off x="366845" y="853999"/>
            <a:ext cx="9700261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Attributes provide additional information about HTML elements.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All HTML elements can have attributes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Attributes are always specified in the start tag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Attributes usually come in name/value pairs like: name="value"</a:t>
            </a:r>
          </a:p>
        </p:txBody>
      </p:sp>
      <p:sp>
        <p:nvSpPr>
          <p:cNvPr id="283" name="Rectangle 12"/>
          <p:cNvSpPr txBox="1"/>
          <p:nvPr/>
        </p:nvSpPr>
        <p:spPr>
          <a:xfrm>
            <a:off x="366846" y="3161576"/>
            <a:ext cx="10400436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Types of Attributes in HTML:</a:t>
            </a:r>
          </a:p>
          <a:p>
            <a:pPr>
              <a:lnSpc>
                <a:spcPct val="150000"/>
              </a:lnSpc>
            </a:pPr>
            <a:r>
              <a:t>There are Two different kinds of attributes are available in HTML,</a:t>
            </a:r>
          </a:p>
          <a:p>
            <a:pPr>
              <a:lnSpc>
                <a:spcPct val="150000"/>
              </a:lnSpc>
            </a:pP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</a:pPr>
            <a:r>
              <a:t>Global Attributes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</a:pPr>
            <a:r>
              <a:t>Element Specific 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Global Attributes</a:t>
            </a:r>
          </a:p>
        </p:txBody>
      </p:sp>
      <p:pic>
        <p:nvPicPr>
          <p:cNvPr id="2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Rectangle 12"/>
          <p:cNvSpPr txBox="1"/>
          <p:nvPr/>
        </p:nvSpPr>
        <p:spPr>
          <a:xfrm>
            <a:off x="455623" y="928665"/>
            <a:ext cx="10400436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Style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style attribute specifies an inline style for an element.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style attribute will override any style set globally, e.g. styles specified in the &lt;style&gt; tag or in an external style sheet.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  <a:defRPr>
                <a:solidFill>
                  <a:srgbClr val="768D5A"/>
                </a:solidFill>
              </a:defRPr>
            </a:pPr>
            <a:r>
              <a:t>&lt;p style="color:green"&gt;This is a paragraph.&lt;/p&gt;</a:t>
            </a:r>
          </a:p>
        </p:txBody>
      </p:sp>
      <p:sp>
        <p:nvSpPr>
          <p:cNvPr id="288" name="Rectangle 6"/>
          <p:cNvSpPr txBox="1"/>
          <p:nvPr/>
        </p:nvSpPr>
        <p:spPr>
          <a:xfrm>
            <a:off x="455623" y="3429000"/>
            <a:ext cx="10400436" cy="240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Id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id attribute specifies a unique id for an HTML element.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id attribute is most used to point to a style in a style sheet, and by JavaScript (via the HTML DOM) to manipulate the element with the specific id.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  <a:defRPr>
                <a:solidFill>
                  <a:srgbClr val="768D5A"/>
                </a:solidFill>
              </a:defRPr>
            </a:pPr>
            <a:r>
              <a:t>&lt;h1 id="myHeader"&gt;Hello World!&lt;/h1&gt;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Global Attributes continue..</a:t>
            </a:r>
          </a:p>
        </p:txBody>
      </p:sp>
      <p:pic>
        <p:nvPicPr>
          <p:cNvPr id="2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ctangle 12"/>
          <p:cNvSpPr txBox="1"/>
          <p:nvPr/>
        </p:nvSpPr>
        <p:spPr>
          <a:xfrm>
            <a:off x="455623" y="928665"/>
            <a:ext cx="10400436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class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class attribute specifies one or more class names for an element.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  <a:defRPr>
                <a:solidFill>
                  <a:srgbClr val="768D5A"/>
                </a:solidFill>
              </a:defRPr>
            </a:pPr>
            <a:r>
              <a:t>&lt;element class="classname"&gt;</a:t>
            </a:r>
          </a:p>
        </p:txBody>
      </p:sp>
      <p:sp>
        <p:nvSpPr>
          <p:cNvPr id="293" name="Rectangle 6"/>
          <p:cNvSpPr txBox="1"/>
          <p:nvPr/>
        </p:nvSpPr>
        <p:spPr>
          <a:xfrm>
            <a:off x="544399" y="2922102"/>
            <a:ext cx="10400436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title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title attribute specifies extra information about an element.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information is most often shown as a tooltip text when the mouse moves over the element.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  <a:defRPr>
                <a:solidFill>
                  <a:srgbClr val="768D5A"/>
                </a:solidFill>
              </a:defRPr>
            </a:pPr>
            <a:r>
              <a:t>&lt;p title="Angular Training"&gt;credosystemz.com&lt;/p&gt;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Element Specific Attributes</a:t>
            </a:r>
          </a:p>
        </p:txBody>
      </p:sp>
      <p:pic>
        <p:nvPicPr>
          <p:cNvPr id="29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Rectangle 12"/>
          <p:cNvSpPr txBox="1"/>
          <p:nvPr/>
        </p:nvSpPr>
        <p:spPr>
          <a:xfrm>
            <a:off x="428990" y="747234"/>
            <a:ext cx="10400436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Src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src attribute specifies the location (URL) of the external resource.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Attached in Image, Script, Audio, Video.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  <a:defRPr>
                <a:solidFill>
                  <a:srgbClr val="768D5A"/>
                </a:solidFill>
              </a:defRPr>
            </a:pPr>
            <a:r>
              <a:t>&lt;img src="smiley.gif" alt="Smiley face"&gt;</a:t>
            </a:r>
          </a:p>
        </p:txBody>
      </p:sp>
      <p:sp>
        <p:nvSpPr>
          <p:cNvPr id="298" name="Rectangle 9"/>
          <p:cNvSpPr txBox="1"/>
          <p:nvPr/>
        </p:nvSpPr>
        <p:spPr>
          <a:xfrm>
            <a:off x="428990" y="2722153"/>
            <a:ext cx="10400436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Href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For &lt;a&gt; element, the href attribute specifies the URL of the page the link goes to.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For &lt;link&gt; elements, the href attribute specifies the location (URL) of the external resource (most often a style sheet file).</a:t>
            </a:r>
          </a:p>
        </p:txBody>
      </p:sp>
      <p:grpSp>
        <p:nvGrpSpPr>
          <p:cNvPr id="301" name="Rectangle 11"/>
          <p:cNvGrpSpPr/>
          <p:nvPr/>
        </p:nvGrpSpPr>
        <p:grpSpPr>
          <a:xfrm>
            <a:off x="560823" y="4516964"/>
            <a:ext cx="7651024" cy="1057344"/>
            <a:chOff x="0" y="177448"/>
            <a:chExt cx="7651022" cy="1057343"/>
          </a:xfrm>
        </p:grpSpPr>
        <p:sp>
          <p:nvSpPr>
            <p:cNvPr id="299" name="Rectangle"/>
            <p:cNvSpPr/>
            <p:nvPr/>
          </p:nvSpPr>
          <p:spPr>
            <a:xfrm>
              <a:off x="0" y="177448"/>
              <a:ext cx="7651023" cy="1057344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&lt;a href=&quot;https://www.credosystemz.com&quot;&gt;Visit credosystemz&lt;/a&gt;…"/>
            <p:cNvSpPr/>
            <p:nvPr/>
          </p:nvSpPr>
          <p:spPr>
            <a:xfrm>
              <a:off x="58420" y="706119"/>
              <a:ext cx="753418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&lt;a href="https://www.credosystemz.com"&gt;Visit credosystemz&lt;/a&gt;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t>&lt;link rel="stylesheet" type="text/css" href="theme.css"&gt;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Element Specific Attributes continue..</a:t>
            </a:r>
          </a:p>
        </p:txBody>
      </p:sp>
      <p:pic>
        <p:nvPicPr>
          <p:cNvPr id="3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Rectangle 12"/>
          <p:cNvSpPr txBox="1"/>
          <p:nvPr/>
        </p:nvSpPr>
        <p:spPr>
          <a:xfrm>
            <a:off x="428990" y="747235"/>
            <a:ext cx="10400436" cy="983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Input Elements Attribute List: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value Attribute - &lt;input type="text" id="fname" name="fname"</a:t>
            </a:r>
            <a:r>
              <a:rPr>
                <a:solidFill>
                  <a:srgbClr val="768D5A"/>
                </a:solidFill>
              </a:rPr>
              <a:t> value=“Ramesh"</a:t>
            </a:r>
            <a:r>
              <a:t>&gt;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readonly Attribute - &lt;input type="text" id="fname" name="fname"</a:t>
            </a:r>
            <a:r>
              <a:rPr>
                <a:solidFill>
                  <a:srgbClr val="768D5A"/>
                </a:solidFill>
              </a:rPr>
              <a:t> </a:t>
            </a:r>
            <a:r>
              <a:t>value=“Ramesh“ </a:t>
            </a:r>
            <a:r>
              <a:rPr>
                <a:solidFill>
                  <a:srgbClr val="768D5A"/>
                </a:solidFill>
              </a:rPr>
              <a:t>readonly</a:t>
            </a:r>
            <a:r>
              <a:t>&gt;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disabled Attribute - &lt;input type="text" id="fname" name="fname"</a:t>
            </a:r>
            <a:r>
              <a:rPr>
                <a:solidFill>
                  <a:srgbClr val="768D5A"/>
                </a:solidFill>
              </a:rPr>
              <a:t> </a:t>
            </a:r>
            <a:r>
              <a:t>value=“Ramesh“ </a:t>
            </a:r>
            <a:r>
              <a:rPr>
                <a:solidFill>
                  <a:srgbClr val="768D5A"/>
                </a:solidFill>
              </a:rPr>
              <a:t>disabled</a:t>
            </a:r>
            <a:r>
              <a:t>&gt;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maxlength Attribute - &lt;input type="text" id=“mbl" name=“mobile" </a:t>
            </a:r>
            <a:r>
              <a:rPr>
                <a:solidFill>
                  <a:srgbClr val="768D5A"/>
                </a:solidFill>
              </a:rPr>
              <a:t>maxlength=“10"</a:t>
            </a:r>
            <a:r>
              <a:t>&gt;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placeholder Attribute - &lt;input type="text" id="fname" name="fname"</a:t>
            </a:r>
            <a:r>
              <a:rPr>
                <a:solidFill>
                  <a:srgbClr val="768D5A"/>
                </a:solidFill>
              </a:rPr>
              <a:t>  placeholder=“Enter First Name"</a:t>
            </a:r>
            <a:r>
              <a:t>&gt;</a:t>
            </a:r>
            <a:r>
              <a:rPr>
                <a:solidFill>
                  <a:srgbClr val="768D5A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required Attribute - &lt;input type="text" id="username" name="username" </a:t>
            </a:r>
            <a:r>
              <a:rPr>
                <a:solidFill>
                  <a:srgbClr val="768D5A"/>
                </a:solidFill>
              </a:rPr>
              <a:t>required</a:t>
            </a:r>
            <a:r>
              <a:t>&gt;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autofocus Attribute - &lt;input type="text" id="fname" name="fname" </a:t>
            </a:r>
            <a:r>
              <a:rPr>
                <a:solidFill>
                  <a:srgbClr val="768D5A"/>
                </a:solidFill>
              </a:rPr>
              <a:t>autofocus</a:t>
            </a:r>
            <a:r>
              <a:t>&gt;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selected Attribute - &lt;option value=“chn" </a:t>
            </a:r>
            <a:r>
              <a:rPr>
                <a:solidFill>
                  <a:srgbClr val="768D5A"/>
                </a:solidFill>
              </a:rPr>
              <a:t>selected</a:t>
            </a:r>
            <a:r>
              <a:t>&gt;Chennai&lt;/option&gt;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checked Attribute - &lt;input type="checkbox" name=“run" value=“running" </a:t>
            </a:r>
            <a:r>
              <a:rPr>
                <a:solidFill>
                  <a:srgbClr val="768D5A"/>
                </a:solidFill>
              </a:rPr>
              <a:t>checked</a:t>
            </a:r>
            <a:r>
              <a:t>&gt;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Element Specific Attributes continue..</a:t>
            </a:r>
          </a:p>
        </p:txBody>
      </p:sp>
      <p:pic>
        <p:nvPicPr>
          <p:cNvPr id="3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12"/>
          <p:cNvSpPr txBox="1"/>
          <p:nvPr/>
        </p:nvSpPr>
        <p:spPr>
          <a:xfrm>
            <a:off x="428990" y="747234"/>
            <a:ext cx="10400436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Name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name attribute specifies a name for the element.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This name attribute can be used to reference the element in a JavaScript.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For form elements it is also used as a reference when the data is submitted.</a:t>
            </a:r>
          </a:p>
        </p:txBody>
      </p:sp>
      <p:sp>
        <p:nvSpPr>
          <p:cNvPr id="310" name="Rectangle 9"/>
          <p:cNvSpPr txBox="1"/>
          <p:nvPr/>
        </p:nvSpPr>
        <p:spPr>
          <a:xfrm>
            <a:off x="428990" y="2722153"/>
            <a:ext cx="10400436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Value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For &lt;button&gt;, &lt;input&gt; and &lt;option&gt; elements, the value attribute specifies the initial value of the element. </a:t>
            </a:r>
            <a:r>
              <a:rPr>
                <a:solidFill>
                  <a:srgbClr val="768D5A"/>
                </a:solidFill>
              </a:rPr>
              <a:t>&lt;input type="text" name="fname" value="John"&gt;</a:t>
            </a:r>
          </a:p>
        </p:txBody>
      </p:sp>
      <p:sp>
        <p:nvSpPr>
          <p:cNvPr id="311" name="Rectangle 10"/>
          <p:cNvSpPr txBox="1"/>
          <p:nvPr/>
        </p:nvSpPr>
        <p:spPr>
          <a:xfrm>
            <a:off x="428990" y="4032591"/>
            <a:ext cx="10400436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Disabled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disabled attribute is a Boolean attribute.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When present, it specifies that the element should be disabled.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 disabled element is unusable.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  <a:defRPr>
                <a:solidFill>
                  <a:srgbClr val="768D5A"/>
                </a:solidFill>
              </a:defRPr>
            </a:pPr>
            <a:r>
              <a:t>&lt;button type="button" disabled&gt;Click Me!&lt;/button&gt;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Element Specific Attributes continue..</a:t>
            </a:r>
          </a:p>
        </p:txBody>
      </p:sp>
      <p:pic>
        <p:nvPicPr>
          <p:cNvPr id="3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Rectangle 12"/>
          <p:cNvSpPr txBox="1"/>
          <p:nvPr/>
        </p:nvSpPr>
        <p:spPr>
          <a:xfrm>
            <a:off x="428990" y="747234"/>
            <a:ext cx="10400436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Checked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checked attribute is a boolean attribute.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When present, it specifies that an &lt;input&gt; element should be pre-selected (checked) when the page loads.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  <a:defRPr>
                <a:solidFill>
                  <a:srgbClr val="768D5A"/>
                </a:solidFill>
              </a:defRPr>
            </a:pPr>
            <a:r>
              <a:t>&lt;input type="checkbox" name="vehicle" value="Car" checked&gt;</a:t>
            </a:r>
          </a:p>
        </p:txBody>
      </p:sp>
      <p:sp>
        <p:nvSpPr>
          <p:cNvPr id="316" name="Rectangle 9"/>
          <p:cNvSpPr txBox="1"/>
          <p:nvPr/>
        </p:nvSpPr>
        <p:spPr>
          <a:xfrm>
            <a:off x="403110" y="2480615"/>
            <a:ext cx="7176921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Selected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selected attribute is a boolean attribute.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When present, it specifies that an option should be pre-selected when the page loads.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pre-selected option will be displayed first in the drop-down list.</a:t>
            </a:r>
          </a:p>
        </p:txBody>
      </p:sp>
      <p:sp>
        <p:nvSpPr>
          <p:cNvPr id="317" name="Rectangle 11"/>
          <p:cNvSpPr txBox="1"/>
          <p:nvPr/>
        </p:nvSpPr>
        <p:spPr>
          <a:xfrm>
            <a:off x="366846" y="4593401"/>
            <a:ext cx="10400436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Readonly  Attribute: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readonly attribute is a boolean attribute.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When present, it specifies that an input field or textarea is read-only.</a:t>
            </a:r>
          </a:p>
        </p:txBody>
      </p:sp>
      <p:grpSp>
        <p:nvGrpSpPr>
          <p:cNvPr id="320" name="Rectangle 13"/>
          <p:cNvGrpSpPr/>
          <p:nvPr/>
        </p:nvGrpSpPr>
        <p:grpSpPr>
          <a:xfrm>
            <a:off x="7519385" y="2610035"/>
            <a:ext cx="4563125" cy="2157275"/>
            <a:chOff x="0" y="646658"/>
            <a:chExt cx="4563123" cy="2157273"/>
          </a:xfrm>
        </p:grpSpPr>
        <p:sp>
          <p:nvSpPr>
            <p:cNvPr id="318" name="Rectangle"/>
            <p:cNvSpPr/>
            <p:nvPr/>
          </p:nvSpPr>
          <p:spPr>
            <a:xfrm>
              <a:off x="0" y="646658"/>
              <a:ext cx="4563124" cy="2157274"/>
            </a:xfrm>
            <a:prstGeom prst="rect">
              <a:avLst/>
            </a:prstGeom>
            <a:gradFill flip="none" rotWithShape="1">
              <a:gsLst>
                <a:gs pos="0">
                  <a:srgbClr val="C9C2D1"/>
                </a:gs>
                <a:gs pos="50000">
                  <a:srgbClr val="BBC9CD"/>
                </a:gs>
                <a:gs pos="100000">
                  <a:srgbClr val="E0F0F6"/>
                </a:gs>
              </a:gsLst>
              <a:lin ang="6599999" scaled="0"/>
            </a:gra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600"/>
              </a:pPr>
            </a:p>
          </p:txBody>
        </p:sp>
        <p:sp>
          <p:nvSpPr>
            <p:cNvPr id="319" name="&lt;select id=“cities&quot;&gt;   &lt;option value=“chn&quot;&gt;Chennai&lt;/option&gt;   &lt;option value=“blr&quot;&gt;Bengaluru&lt;/option&gt;   &lt;option value=“hyd&quot; selected&gt;Hyderabad&lt;/option&gt; &lt;/select&gt;"/>
            <p:cNvSpPr/>
            <p:nvPr/>
          </p:nvSpPr>
          <p:spPr>
            <a:xfrm>
              <a:off x="58419" y="1725294"/>
              <a:ext cx="444628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150000"/>
                </a:lnSpc>
                <a:defRPr sz="1600"/>
              </a:pPr>
              <a:r>
                <a:t>&lt;select id=“cities"&gt;</a:t>
              </a:r>
              <a:br/>
              <a:r>
                <a:t>  &lt;option value=“chn"&gt;Chennai&lt;/option&gt;</a:t>
              </a:r>
              <a:br/>
              <a:r>
                <a:t>  &lt;option value=“blr"&gt;Bengaluru&lt;/option&gt;</a:t>
              </a:r>
              <a:br/>
              <a:r>
                <a:t>  &lt;option value=“hyd" selected&gt;Hyderabad&lt;/option&gt;</a:t>
              </a:r>
              <a:br/>
              <a:r>
                <a:t>&lt;/select&gt;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ontent Placeholder 13"/>
          <p:cNvSpPr txBox="1"/>
          <p:nvPr/>
        </p:nvSpPr>
        <p:spPr>
          <a:xfrm>
            <a:off x="366845" y="135992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Forms and its Attributes</a:t>
            </a:r>
          </a:p>
        </p:txBody>
      </p:sp>
      <p:pic>
        <p:nvPicPr>
          <p:cNvPr id="3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Rectangle 9"/>
          <p:cNvSpPr txBox="1"/>
          <p:nvPr/>
        </p:nvSpPr>
        <p:spPr>
          <a:xfrm>
            <a:off x="401351" y="758420"/>
            <a:ext cx="10667773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An HTML form is used to collect user input.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user input is most often sent to a server for processing.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&lt;form&gt; element is a container for different types of input elements, such as: text fields, checkboxes, radio buttons, submit buttons, etc.</a:t>
            </a:r>
          </a:p>
        </p:txBody>
      </p:sp>
      <p:sp>
        <p:nvSpPr>
          <p:cNvPr id="325" name="Rectangle 14"/>
          <p:cNvSpPr txBox="1"/>
          <p:nvPr/>
        </p:nvSpPr>
        <p:spPr>
          <a:xfrm>
            <a:off x="401352" y="2505018"/>
            <a:ext cx="914550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lnSpc>
                <a:spcPct val="150000"/>
              </a:lnSpc>
              <a:defRPr sz="2800">
                <a:solidFill>
                  <a:srgbClr val="0064B5"/>
                </a:solidFill>
              </a:defRPr>
            </a:lvl1pPr>
          </a:lstStyle>
          <a:p>
            <a:pPr/>
            <a:r>
              <a:t>Form Attributes</a:t>
            </a:r>
          </a:p>
        </p:txBody>
      </p:sp>
      <p:sp>
        <p:nvSpPr>
          <p:cNvPr id="326" name="Rectangle 15"/>
          <p:cNvSpPr txBox="1"/>
          <p:nvPr/>
        </p:nvSpPr>
        <p:spPr>
          <a:xfrm>
            <a:off x="401351" y="3212100"/>
            <a:ext cx="9145501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Action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action attribute defines the action to be performed when the form is submitted.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If the action attribute is omitted, the action is set to the current page.</a:t>
            </a:r>
          </a:p>
        </p:txBody>
      </p:sp>
      <p:sp>
        <p:nvSpPr>
          <p:cNvPr id="327" name="Rectangle 16"/>
          <p:cNvSpPr txBox="1"/>
          <p:nvPr/>
        </p:nvSpPr>
        <p:spPr>
          <a:xfrm>
            <a:off x="401350" y="4522537"/>
            <a:ext cx="10667773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defRPr u="sng"/>
            </a:pPr>
            <a:r>
              <a:t>Method</a:t>
            </a:r>
          </a:p>
          <a:p>
            <a:pPr marL="285750" indent="-285750">
              <a:buSzPct val="100000"/>
              <a:buFont typeface="Arial Black"/>
              <a:buChar char="•"/>
            </a:pPr>
            <a:r>
              <a:t>The method attribute specifies which HTTP method to be used when submitting the form.</a:t>
            </a:r>
          </a:p>
          <a:p>
            <a:pPr marL="285750" indent="-285750">
              <a:buSzPct val="100000"/>
              <a:buFont typeface="Arial Black"/>
              <a:buChar char="•"/>
            </a:pPr>
            <a:r>
              <a:t>The form-data can be sent as URL variables (with method="get") or as HTTP post transaction (with method="post").</a:t>
            </a:r>
          </a:p>
          <a:p>
            <a:pPr marL="285750" indent="-285750">
              <a:buSzPct val="100000"/>
              <a:buFont typeface="Arial Black"/>
              <a:buChar char="•"/>
            </a:pPr>
            <a:r>
              <a:t>The default HTTP method when submitting form data is GET.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ntent Placeholder 13"/>
          <p:cNvSpPr txBox="1"/>
          <p:nvPr/>
        </p:nvSpPr>
        <p:spPr>
          <a:xfrm>
            <a:off x="366845" y="144620"/>
            <a:ext cx="9700261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What is Web Server?</a:t>
            </a:r>
          </a:p>
        </p:txBody>
      </p:sp>
      <p:sp>
        <p:nvSpPr>
          <p:cNvPr id="107" name="Rectangle 6"/>
          <p:cNvSpPr txBox="1"/>
          <p:nvPr/>
        </p:nvSpPr>
        <p:spPr>
          <a:xfrm>
            <a:off x="306461" y="792926"/>
            <a:ext cx="9145501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4290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7463" y="2590899"/>
            <a:ext cx="2311431" cy="3479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0420" y="3099038"/>
            <a:ext cx="4419601" cy="114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ontent Placeholder 13"/>
          <p:cNvSpPr txBox="1"/>
          <p:nvPr/>
        </p:nvSpPr>
        <p:spPr>
          <a:xfrm>
            <a:off x="366845" y="135992"/>
            <a:ext cx="9700261" cy="132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Forms and its Attributes continue..</a:t>
            </a:r>
          </a:p>
        </p:txBody>
      </p:sp>
      <p:pic>
        <p:nvPicPr>
          <p:cNvPr id="3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Rectangle 10"/>
          <p:cNvSpPr txBox="1"/>
          <p:nvPr/>
        </p:nvSpPr>
        <p:spPr>
          <a:xfrm>
            <a:off x="366845" y="807111"/>
            <a:ext cx="10667773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GET: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Appends the form data to the URL, in name/value pairs.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NEVER use GET to send sensitive data! (the submitted form data is visible in the URL!).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length of a URL is limited (2048 characters).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Useful for form submissions where a user wants to bookmark the result.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GET is good for non-secure data, like query strings in Google.</a:t>
            </a:r>
          </a:p>
        </p:txBody>
      </p:sp>
      <p:sp>
        <p:nvSpPr>
          <p:cNvPr id="332" name="Rectangle 11"/>
          <p:cNvSpPr txBox="1"/>
          <p:nvPr/>
        </p:nvSpPr>
        <p:spPr>
          <a:xfrm>
            <a:off x="366845" y="3582849"/>
            <a:ext cx="11048508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POST: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Appends the form data inside the body of the HTTP request (the submitted form data is not shown in the URL).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POST has no size limitations, and can be used to send large amounts of data.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Form submissions with POST cannot be bookmarked.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ontent Placeholder 13"/>
          <p:cNvSpPr txBox="1"/>
          <p:nvPr/>
        </p:nvSpPr>
        <p:spPr>
          <a:xfrm>
            <a:off x="366845" y="135992"/>
            <a:ext cx="9700261" cy="132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HTML Forms and its Attributes continue..</a:t>
            </a:r>
          </a:p>
        </p:txBody>
      </p:sp>
      <p:pic>
        <p:nvPicPr>
          <p:cNvPr id="3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Rectangle 7"/>
          <p:cNvSpPr txBox="1"/>
          <p:nvPr/>
        </p:nvSpPr>
        <p:spPr>
          <a:xfrm>
            <a:off x="419343" y="1124588"/>
            <a:ext cx="9700261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Novalidate: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novalidate attribute is a boolean attribute.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When present, it specifies that the form-data (input) should not be validated when submitted.</a:t>
            </a:r>
          </a:p>
        </p:txBody>
      </p:sp>
      <p:sp>
        <p:nvSpPr>
          <p:cNvPr id="337" name="Rectangle 9"/>
          <p:cNvSpPr txBox="1"/>
          <p:nvPr/>
        </p:nvSpPr>
        <p:spPr>
          <a:xfrm>
            <a:off x="340967" y="4027122"/>
            <a:ext cx="970026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defRPr u="sng"/>
            </a:pPr>
            <a:r>
              <a:t>Name: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 Black"/>
              <a:buChar char="•"/>
            </a:pPr>
            <a:r>
              <a:t>The name attribute specifies the name of a form.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Application Architecture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511" y="1456785"/>
            <a:ext cx="10217151" cy="377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Rounded Rectangle 9"/>
          <p:cNvSpPr/>
          <p:nvPr/>
        </p:nvSpPr>
        <p:spPr>
          <a:xfrm>
            <a:off x="552091" y="1276708"/>
            <a:ext cx="2838090" cy="4287330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traight Arrow Connector 11"/>
          <p:cNvSpPr/>
          <p:nvPr/>
        </p:nvSpPr>
        <p:spPr>
          <a:xfrm>
            <a:off x="3209025" y="5495026"/>
            <a:ext cx="1199074" cy="250166"/>
          </a:xfrm>
          <a:prstGeom prst="line">
            <a:avLst/>
          </a:prstGeom>
          <a:ln w="19050">
            <a:solidFill>
              <a:srgbClr val="978745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Rectangle 12"/>
          <p:cNvSpPr txBox="1"/>
          <p:nvPr/>
        </p:nvSpPr>
        <p:spPr>
          <a:xfrm>
            <a:off x="4497044" y="5444070"/>
            <a:ext cx="2677546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HTML, CSS, JavaScript, Angular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FRONTEND FRAMEWORKS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0502" y="2024743"/>
            <a:ext cx="6583680" cy="4376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BACKEND FRAMEWORKS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9610" y="1776547"/>
            <a:ext cx="7733213" cy="4624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FRAMEWORKS</a:t>
            </a: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2308" y="1906633"/>
            <a:ext cx="6531431" cy="453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nt Placeholder 13"/>
          <p:cNvSpPr txBox="1"/>
          <p:nvPr/>
        </p:nvSpPr>
        <p:spPr>
          <a:xfrm>
            <a:off x="366845" y="334401"/>
            <a:ext cx="970026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3600">
                <a:solidFill>
                  <a:srgbClr val="0064B5"/>
                </a:solidFill>
              </a:defRPr>
            </a:lvl1pPr>
          </a:lstStyle>
          <a:p>
            <a:pPr/>
            <a:r>
              <a:t>What is HTML?</a:t>
            </a:r>
          </a:p>
        </p:txBody>
      </p: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6483" y="5537322"/>
            <a:ext cx="865518" cy="83759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ctangle 8"/>
          <p:cNvSpPr txBox="1"/>
          <p:nvPr/>
        </p:nvSpPr>
        <p:spPr>
          <a:xfrm>
            <a:off x="592059" y="1091110"/>
            <a:ext cx="8799519" cy="487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HTML (HyperText Markup Language) is the most basic building block of the Web. 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HTML describes the structure of a Web page.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HTML consists of a series of elements.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HTML elements tell the browser how to display the content.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HTML elements are represented by tags.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HTML tags label pieces of content such as "heading", "paragraph", "table", and so on.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1800"/>
              <a:buFont typeface="Arial Black"/>
              <a:buChar char="•"/>
            </a:pPr>
            <a:r>
              <a:t>Browsers do not display the HTML tags, but use them to render the content of the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pex">
  <a:themeElements>
    <a:clrScheme name="Ape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0000FF"/>
      </a:hlink>
      <a:folHlink>
        <a:srgbClr val="FF00FF"/>
      </a:folHlink>
    </a:clrScheme>
    <a:fontScheme name="Apex">
      <a:majorFont>
        <a:latin typeface="Arial Black"/>
        <a:ea typeface="Arial Black"/>
        <a:cs typeface="Arial Black"/>
      </a:majorFont>
      <a:minorFont>
        <a:latin typeface="Arial Black"/>
        <a:ea typeface="Arial Black"/>
        <a:cs typeface="Arial Black"/>
      </a:minorFont>
    </a:fontScheme>
    <a:fmtScheme name="Ape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90500" dist="228600" dir="2700000">
              <a:srgbClr val="000000">
                <a:alpha val="25500"/>
              </a:srgbClr>
            </a:outerShdw>
          </a:effectLst>
        </a:effectStyle>
        <a:effectStyle>
          <a:effectLst>
            <a:outerShdw sx="100000" sy="100000" kx="0" ky="0" algn="b" rotWithShape="0" blurRad="190500" dist="228600" dir="2700000">
              <a:srgbClr val="000000">
                <a:alpha val="25500"/>
              </a:srgbClr>
            </a:outerShdw>
          </a:effectLst>
        </a:effectStyle>
        <a:effectStyle>
          <a:effectLst>
            <a:outerShdw sx="100000" sy="100000" kx="0" ky="0" algn="b" rotWithShape="0" blurRad="127000" dist="101600" dir="27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90500" dist="228600" dir="2700000">
            <a:srgbClr val="000000">
              <a:alpha val="255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27000" dist="101600" dir="27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pex">
  <a:themeElements>
    <a:clrScheme name="Ape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0000FF"/>
      </a:hlink>
      <a:folHlink>
        <a:srgbClr val="FF00FF"/>
      </a:folHlink>
    </a:clrScheme>
    <a:fontScheme name="Apex">
      <a:majorFont>
        <a:latin typeface="Arial Black"/>
        <a:ea typeface="Arial Black"/>
        <a:cs typeface="Arial Black"/>
      </a:majorFont>
      <a:minorFont>
        <a:latin typeface="Arial Black"/>
        <a:ea typeface="Arial Black"/>
        <a:cs typeface="Arial Black"/>
      </a:minorFont>
    </a:fontScheme>
    <a:fmtScheme name="Ape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90500" dist="228600" dir="2700000">
              <a:srgbClr val="000000">
                <a:alpha val="25500"/>
              </a:srgbClr>
            </a:outerShdw>
          </a:effectLst>
        </a:effectStyle>
        <a:effectStyle>
          <a:effectLst>
            <a:outerShdw sx="100000" sy="100000" kx="0" ky="0" algn="b" rotWithShape="0" blurRad="190500" dist="228600" dir="2700000">
              <a:srgbClr val="000000">
                <a:alpha val="25500"/>
              </a:srgbClr>
            </a:outerShdw>
          </a:effectLst>
        </a:effectStyle>
        <a:effectStyle>
          <a:effectLst>
            <a:outerShdw sx="100000" sy="100000" kx="0" ky="0" algn="b" rotWithShape="0" blurRad="127000" dist="101600" dir="27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90500" dist="228600" dir="2700000">
            <a:srgbClr val="000000">
              <a:alpha val="255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27000" dist="101600" dir="27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