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328" r:id="rId3"/>
    <p:sldId id="331" r:id="rId4"/>
    <p:sldId id="33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Welcome to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Javascript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126" y="1216645"/>
            <a:ext cx="3798028" cy="1769148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smtClean="0">
                <a:solidFill>
                  <a:schemeClr val="tx1"/>
                </a:solidFill>
              </a:rPr>
              <a:t>&lt;Left operand&gt; operator &lt;right operand&gt;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b="1" dirty="0" smtClean="0">
                <a:solidFill>
                  <a:schemeClr val="tx1"/>
                </a:solidFill>
              </a:rPr>
              <a:t>For example, in 1 + 2,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+ sign is an operator and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1 is left side operand and </a:t>
            </a:r>
          </a:p>
          <a:p>
            <a:r>
              <a:rPr lang="en-US" sz="1500" dirty="0" smtClean="0">
                <a:solidFill>
                  <a:schemeClr val="tx1"/>
                </a:solidFill>
              </a:rPr>
              <a:t>2 is right side operand 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126" y="704914"/>
            <a:ext cx="8909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dk1"/>
                </a:solidFill>
              </a:rPr>
              <a:t>An </a:t>
            </a:r>
            <a:r>
              <a:rPr lang="en-US" dirty="0">
                <a:solidFill>
                  <a:schemeClr val="dk1"/>
                </a:solidFill>
              </a:rPr>
              <a:t>operator performs some operation </a:t>
            </a:r>
            <a:r>
              <a:rPr lang="en-US" dirty="0" smtClean="0">
                <a:solidFill>
                  <a:schemeClr val="dk1"/>
                </a:solidFill>
              </a:rPr>
              <a:t>on </a:t>
            </a:r>
            <a:r>
              <a:rPr lang="en-US" dirty="0">
                <a:solidFill>
                  <a:schemeClr val="dk1"/>
                </a:solidFill>
              </a:rPr>
              <a:t>single or multiple </a:t>
            </a:r>
            <a:r>
              <a:rPr lang="en-US" dirty="0" smtClean="0">
                <a:solidFill>
                  <a:schemeClr val="dk1"/>
                </a:solidFill>
              </a:rPr>
              <a:t>operands </a:t>
            </a:r>
            <a:r>
              <a:rPr lang="en-IN" dirty="0"/>
              <a:t>and produces a </a:t>
            </a:r>
            <a:r>
              <a:rPr lang="en-IN" dirty="0" smtClean="0"/>
              <a:t>result</a:t>
            </a:r>
          </a:p>
          <a:p>
            <a:r>
              <a:rPr lang="en-IN" dirty="0">
                <a:solidFill>
                  <a:schemeClr val="dk1"/>
                </a:solidFill>
              </a:rPr>
              <a:t>	</a:t>
            </a:r>
            <a:endParaRPr lang="en-IN" b="1" dirty="0">
              <a:solidFill>
                <a:schemeClr val="dk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1886" y="347175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Arithmetic </a:t>
            </a:r>
            <a:r>
              <a:rPr lang="en-IN" dirty="0" smtClean="0"/>
              <a:t>Operators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Comparison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Logical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Assignment Operators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Conditional </a:t>
            </a:r>
            <a:r>
              <a:rPr lang="en-IN" dirty="0" smtClean="0"/>
              <a:t>Operators or Ternary Operator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391886" y="30639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u="sng" dirty="0" smtClean="0">
                <a:solidFill>
                  <a:schemeClr val="dk1"/>
                </a:solidFill>
              </a:rPr>
              <a:t>Types of Operators</a:t>
            </a:r>
            <a:endParaRPr lang="en-IN" b="1" u="sng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39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 </a:t>
            </a:r>
            <a:r>
              <a:rPr lang="en-US" sz="3600" b="1" dirty="0">
                <a:solidFill>
                  <a:srgbClr val="0064B5"/>
                </a:solidFill>
              </a:rPr>
              <a:t>- Logical </a:t>
            </a:r>
          </a:p>
        </p:txBody>
      </p:sp>
      <p:sp>
        <p:nvSpPr>
          <p:cNvPr id="7" name="Rectangle 6"/>
          <p:cNvSpPr/>
          <p:nvPr/>
        </p:nvSpPr>
        <p:spPr>
          <a:xfrm>
            <a:off x="7225883" y="1094105"/>
            <a:ext cx="4347807" cy="3926686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>
                <a:solidFill>
                  <a:schemeClr val="tx1"/>
                </a:solidFill>
              </a:rPr>
              <a:t>Example: Logical Operators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a = 5, b = 10;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(a != b) &amp;&amp; (a &lt; b);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(a &gt; b) || (a == b);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(a &lt; b) || (a == b); // returns true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!(a &lt; b); // returns false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!(a &gt; b); // returns true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47387551"/>
              </p:ext>
            </p:extLst>
          </p:nvPr>
        </p:nvGraphicFramePr>
        <p:xfrm>
          <a:off x="507983" y="1094105"/>
          <a:ext cx="6032154" cy="3926686"/>
        </p:xfrm>
        <a:graphic>
          <a:graphicData uri="http://schemas.openxmlformats.org/drawingml/2006/table">
            <a:tbl>
              <a:tblPr/>
              <a:tblGrid>
                <a:gridCol w="1089546">
                  <a:extLst>
                    <a:ext uri="{9D8B030D-6E8A-4147-A177-3AD203B41FA5}">
                      <a16:colId xmlns="" xmlns:a16="http://schemas.microsoft.com/office/drawing/2014/main" val="1946935215"/>
                    </a:ext>
                  </a:extLst>
                </a:gridCol>
                <a:gridCol w="4942608">
                  <a:extLst>
                    <a:ext uri="{9D8B030D-6E8A-4147-A177-3AD203B41FA5}">
                      <a16:colId xmlns="" xmlns:a16="http://schemas.microsoft.com/office/drawing/2014/main" val="2243260515"/>
                    </a:ext>
                  </a:extLst>
                </a:gridCol>
              </a:tblGrid>
              <a:tr h="244039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>
                          <a:solidFill>
                            <a:srgbClr val="FFFFFF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7990" marR="67990" marT="33995" marB="33995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7990" marR="67990" marT="33995" marB="33995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9938400"/>
                  </a:ext>
                </a:extLst>
              </a:tr>
              <a:tr h="13422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&amp;&amp; is known as AND operator. It checks whether two operands are non-zero or not (0, false, undefined, null or "" are considered as zero). It returns 1 if they are non-zero; otherwise, returns 0.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0142487"/>
                  </a:ext>
                </a:extLst>
              </a:tr>
              <a:tr h="134221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||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|| is known as OR operator. It checks whether any one of the two operands is non-zero or not (0, false, undefined, null or "" is considered as zero). It returns 1 if any one of </a:t>
                      </a:r>
                      <a:r>
                        <a:rPr lang="en-US" sz="1300" dirty="0" err="1">
                          <a:solidFill>
                            <a:srgbClr val="414141"/>
                          </a:solidFill>
                          <a:effectLst/>
                        </a:rPr>
                        <a:t>of</a:t>
                      </a:r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 them is non-zero; otherwise, returns 0.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11402229"/>
                  </a:ext>
                </a:extLst>
              </a:tr>
              <a:tr h="97615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dirty="0">
                          <a:solidFill>
                            <a:srgbClr val="414141"/>
                          </a:solidFill>
                          <a:effectLst/>
                        </a:rPr>
                        <a:t>!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! is known as NOT operator. It reverses the </a:t>
                      </a:r>
                      <a:r>
                        <a:rPr lang="en-US" sz="1300" dirty="0" err="1">
                          <a:solidFill>
                            <a:srgbClr val="414141"/>
                          </a:solidFill>
                          <a:effectLst/>
                        </a:rPr>
                        <a:t>boolean</a:t>
                      </a:r>
                      <a:r>
                        <a:rPr lang="en-US" sz="1300" dirty="0">
                          <a:solidFill>
                            <a:srgbClr val="414141"/>
                          </a:solidFill>
                          <a:effectLst/>
                        </a:rPr>
                        <a:t> result of the operand (or condition). !false returns true, and !true returns false.</a:t>
                      </a:r>
                    </a:p>
                  </a:txBody>
                  <a:tcPr marL="67990" marR="67990" marT="33995" marB="33995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18535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51264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3"/>
          <p:cNvSpPr txBox="1">
            <a:spLocks/>
          </p:cNvSpPr>
          <p:nvPr/>
        </p:nvSpPr>
        <p:spPr>
          <a:xfrm>
            <a:off x="321126" y="144620"/>
            <a:ext cx="9791700" cy="630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smtClean="0">
                <a:solidFill>
                  <a:srgbClr val="0064B5"/>
                </a:solidFill>
              </a:rPr>
              <a:t>JavaScript Operators </a:t>
            </a:r>
            <a:r>
              <a:rPr lang="en-US" sz="3600" b="1" dirty="0">
                <a:solidFill>
                  <a:srgbClr val="0064B5"/>
                </a:solidFill>
              </a:rPr>
              <a:t>- Ternary </a:t>
            </a:r>
            <a:r>
              <a:rPr lang="en-US" sz="3600" b="1" dirty="0" smtClean="0">
                <a:solidFill>
                  <a:srgbClr val="0064B5"/>
                </a:solidFill>
              </a:rPr>
              <a:t> </a:t>
            </a:r>
            <a:endParaRPr lang="en-US" sz="3600" b="1" dirty="0">
              <a:solidFill>
                <a:srgbClr val="0064B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7023" y="2289601"/>
            <a:ext cx="4281731" cy="2508777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50000">
                <a:schemeClr val="accent3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6600000" scaled="0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>
                <a:solidFill>
                  <a:schemeClr val="tx1"/>
                </a:solidFill>
              </a:rPr>
              <a:t>Syntax:</a:t>
            </a:r>
            <a:endParaRPr lang="en-US" sz="1500" b="1" u="sng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&lt;condition&gt; ? &lt;value1&gt; : &lt;value2</a:t>
            </a:r>
            <a:r>
              <a:rPr lang="en-US" sz="1500" dirty="0" smtClean="0">
                <a:solidFill>
                  <a:schemeClr val="tx1"/>
                </a:solidFill>
              </a:rPr>
              <a:t>&gt;;</a:t>
            </a: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b="1" u="sng" dirty="0" smtClean="0">
                <a:solidFill>
                  <a:schemeClr val="tx1"/>
                </a:solidFill>
              </a:rPr>
              <a:t>Example:</a:t>
            </a:r>
            <a:endParaRPr lang="en-US" sz="1500" b="1" u="sng" dirty="0">
              <a:solidFill>
                <a:schemeClr val="tx1"/>
              </a:solidFill>
            </a:endParaRPr>
          </a:p>
          <a:p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a = 10, b = 5;</a:t>
            </a:r>
          </a:p>
          <a:p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c = a &gt; b? a : b; // value of c would be 10</a:t>
            </a:r>
          </a:p>
          <a:p>
            <a:r>
              <a:rPr lang="en-US" sz="1500" dirty="0" err="1">
                <a:solidFill>
                  <a:schemeClr val="tx1"/>
                </a:solidFill>
              </a:rPr>
              <a:t>var</a:t>
            </a:r>
            <a:r>
              <a:rPr lang="en-US" sz="1500" dirty="0">
                <a:solidFill>
                  <a:schemeClr val="tx1"/>
                </a:solidFill>
              </a:rPr>
              <a:t> d = a &gt; b? b : a; // value of d would be 5</a:t>
            </a:r>
            <a:endParaRPr lang="en-US" sz="15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023" y="817282"/>
            <a:ext cx="1069124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JavaScript provides a special operator called ternary operator :? that assigns a value to a variable based on some condition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Ternary operator ?: is a short form of if-else condition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868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7440</TotalTime>
  <Words>359</Words>
  <Application>Microsoft Office PowerPoint</Application>
  <PresentationFormat>Custom</PresentationFormat>
  <Paragraphs>50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Opulent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357</cp:revision>
  <dcterms:created xsi:type="dcterms:W3CDTF">2021-03-13T13:53:48Z</dcterms:created>
  <dcterms:modified xsi:type="dcterms:W3CDTF">2022-08-25T17:44:48Z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