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359" r:id="rId4"/>
    <p:sldId id="369" r:id="rId5"/>
    <p:sldId id="373" r:id="rId6"/>
    <p:sldId id="374" r:id="rId7"/>
    <p:sldId id="375" r:id="rId8"/>
    <p:sldId id="370" r:id="rId9"/>
    <p:sldId id="371" r:id="rId10"/>
    <p:sldId id="372" r:id="rId11"/>
    <p:sldId id="376" r:id="rId12"/>
    <p:sldId id="379" r:id="rId13"/>
    <p:sldId id="383" r:id="rId14"/>
    <p:sldId id="378" r:id="rId15"/>
    <p:sldId id="377" r:id="rId16"/>
    <p:sldId id="381" r:id="rId17"/>
    <p:sldId id="380" r:id="rId18"/>
    <p:sldId id="382" r:id="rId19"/>
    <p:sldId id="387" r:id="rId20"/>
    <p:sldId id="388" r:id="rId21"/>
    <p:sldId id="394" r:id="rId22"/>
    <p:sldId id="384" r:id="rId23"/>
    <p:sldId id="385" r:id="rId24"/>
    <p:sldId id="386" r:id="rId25"/>
    <p:sldId id="389" r:id="rId26"/>
    <p:sldId id="390" r:id="rId27"/>
    <p:sldId id="391" r:id="rId28"/>
    <p:sldId id="392" r:id="rId29"/>
    <p:sldId id="393" r:id="rId30"/>
    <p:sldId id="395" r:id="rId31"/>
    <p:sldId id="396" r:id="rId32"/>
    <p:sldId id="397" r:id="rId33"/>
    <p:sldId id="39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6383" y="802821"/>
            <a:ext cx="9362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Universal Selector:</a:t>
            </a:r>
            <a:r>
              <a:rPr lang="en-US" dirty="0" smtClean="0"/>
              <a:t> -  </a:t>
            </a:r>
            <a:r>
              <a:rPr lang="en-US" sz="1600" dirty="0" smtClean="0"/>
              <a:t>CSS rule below will affect every HTML element on the page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*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blue;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37178" y="3131389"/>
            <a:ext cx="3597108" cy="30451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dk1"/>
                </a:solidFill>
              </a:rPr>
              <a:t>h1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h2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p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7372817" y="3775493"/>
            <a:ext cx="3597108" cy="133134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h1, h2, 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56672" y="4123426"/>
            <a:ext cx="1871932" cy="4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Margins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Padding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Height and Width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err="1" smtClean="0"/>
              <a:t>Colors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Backgrounds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Fonts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Float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80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Height and Width </a:t>
            </a:r>
            <a:r>
              <a:rPr lang="en-US" dirty="0" smtClean="0"/>
              <a:t>- The CSS height and width properties are used to set the </a:t>
            </a:r>
            <a:r>
              <a:rPr lang="en-US" b="1" dirty="0" smtClean="0"/>
              <a:t>height and width of an element</a:t>
            </a:r>
            <a:r>
              <a:rPr lang="en-US" dirty="0" smtClean="0"/>
              <a:t>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– Height &amp; Width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329693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078405" y="3597216"/>
            <a:ext cx="3433210" cy="158725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200px;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50%;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25436" y="1652139"/>
            <a:ext cx="5785719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4873925" y="2216989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70558" y="3137514"/>
            <a:ext cx="5485322" cy="226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4914182" y="4034287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Borders</a:t>
            </a:r>
            <a:r>
              <a:rPr lang="en-US" dirty="0" smtClean="0"/>
              <a:t> - The CSS border properties allow you to specify the style, width, and color of an element's border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Style – dotted, dashed, solid, double 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Width 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 –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Border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Rounded Borders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Border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184579" y="1173193"/>
            <a:ext cx="3234801" cy="36231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{border-style: solid;}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309107" y="1604513"/>
            <a:ext cx="2392289" cy="31630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{border-width: 5px;}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297605" y="2061713"/>
            <a:ext cx="2392289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{border-color: 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018020" y="277770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border-top-style: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border-right-style: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border-bottom-style: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border-left-style: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3623198" y="4896928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{border: 5px solid 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680043" y="5348376"/>
            <a:ext cx="2958757" cy="2904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{border-radius: 5px;}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Padding </a:t>
            </a:r>
            <a:r>
              <a:rPr lang="en-US" dirty="0" smtClean="0"/>
              <a:t>- Padding is used to create space around an element's content, </a:t>
            </a:r>
            <a:r>
              <a:rPr lang="en-US" b="1" dirty="0" smtClean="0"/>
              <a:t>inside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Padding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padding-top: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padding-right: 30px;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padding-bottom: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2958757" cy="1236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 padding: 25px 50px 75px 100px; 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div{padding: 25px 50px;}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 {padding: 25px;}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Margins </a:t>
            </a:r>
            <a:r>
              <a:rPr lang="en-US" dirty="0" smtClean="0"/>
              <a:t>- Margins are used to create space around elements, </a:t>
            </a:r>
            <a:r>
              <a:rPr lang="en-US" b="1" dirty="0" smtClean="0"/>
              <a:t>outside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auto Value - set the margin property to auto to horizontally center the element within its container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Margin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margin-top: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margin-bottom: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margin-right: 150px;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3045228" y="3663351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{margin: 25px 50px 75px 100px;}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928880" y="4451229"/>
            <a:ext cx="2958757" cy="113868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div {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width: 300px;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margin: auto;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 border: 1px solid red;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Backgrounds </a:t>
            </a:r>
            <a:r>
              <a:rPr lang="en-US" dirty="0" smtClean="0"/>
              <a:t>- CSS background properties are used to add background effects for elements.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Image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Background-repeat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Shorthand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Background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 background-</a:t>
            </a:r>
            <a:r>
              <a:rPr lang="en-IN" sz="1600" dirty="0" err="1" smtClean="0">
                <a:solidFill>
                  <a:schemeClr val="tx1"/>
                </a:solidFill>
              </a:rPr>
              <a:t>color</a:t>
            </a:r>
            <a:r>
              <a:rPr lang="en-IN" sz="1600" dirty="0" smtClean="0">
                <a:solidFill>
                  <a:schemeClr val="tx1"/>
                </a:solidFill>
              </a:rPr>
              <a:t>: </a:t>
            </a:r>
            <a:r>
              <a:rPr lang="en-IN" sz="1600" dirty="0" err="1" smtClean="0">
                <a:solidFill>
                  <a:schemeClr val="tx1"/>
                </a:solidFill>
              </a:rPr>
              <a:t>lightblue</a:t>
            </a:r>
            <a:r>
              <a:rPr lang="en-IN" sz="1600" dirty="0" smtClean="0">
                <a:solidFill>
                  <a:schemeClr val="tx1"/>
                </a:solidFill>
              </a:rPr>
              <a:t>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38790" y="4071668"/>
            <a:ext cx="5046350" cy="1061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body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background-image: 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background-repeat: no-repeat;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Background-size:100px 200px;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Background-size:cover;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{background-image: </a:t>
            </a:r>
            <a:r>
              <a:rPr lang="en-IN" sz="1600" dirty="0" err="1" smtClean="0">
                <a:solidFill>
                  <a:schemeClr val="tx1"/>
                </a:solidFill>
              </a:rPr>
              <a:t>url</a:t>
            </a:r>
            <a:r>
              <a:rPr lang="en-IN" sz="1600" dirty="0" smtClean="0">
                <a:solidFill>
                  <a:schemeClr val="tx1"/>
                </a:solidFill>
              </a:rPr>
              <a:t>("bgWallppr.jpg");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41665" y="5670434"/>
            <a:ext cx="5052101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</a:t>
            </a:r>
            <a:r>
              <a:rPr lang="en-US" sz="1600" dirty="0" smtClean="0">
                <a:solidFill>
                  <a:schemeClr val="tx1"/>
                </a:solidFill>
              </a:rPr>
              <a:t>background: #</a:t>
            </a:r>
            <a:r>
              <a:rPr lang="en-US" sz="1600" dirty="0" err="1" smtClean="0">
                <a:solidFill>
                  <a:schemeClr val="tx1"/>
                </a:solidFill>
              </a:rPr>
              <a:t>ffffff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 no-repeat;</a:t>
            </a:r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Colors </a:t>
            </a:r>
            <a:r>
              <a:rPr lang="en-US" dirty="0" smtClean="0"/>
              <a:t>- Colors are specified using predefined color names, or RGB, HEX, HSL, RGBA, HSLA values.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Text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Color Values - </a:t>
            </a:r>
            <a:r>
              <a:rPr lang="en-US" sz="1600" dirty="0" smtClean="0"/>
              <a:t>In CSS, colors can also be specified using RGB values, HEX values, HSL values: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</a:t>
            </a:r>
            <a:r>
              <a:rPr lang="en-US" sz="1600" dirty="0" err="1" smtClean="0">
                <a:solidFill>
                  <a:schemeClr val="tx1"/>
                </a:solidFill>
              </a:rPr>
              <a:t>color:blue</a:t>
            </a:r>
            <a:r>
              <a:rPr lang="en-US" sz="1600" dirty="0" smtClean="0">
                <a:solidFill>
                  <a:schemeClr val="tx1"/>
                </a:solidFill>
              </a:rPr>
              <a:t>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5046350" cy="46870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&lt;h1 style="background-</a:t>
            </a:r>
            <a:r>
              <a:rPr lang="en-US" sz="1400" dirty="0" err="1" smtClean="0">
                <a:solidFill>
                  <a:schemeClr val="tx1"/>
                </a:solidFill>
              </a:rPr>
              <a:t>color:DodgerBlue</a:t>
            </a:r>
            <a:r>
              <a:rPr lang="en-US" sz="1400" dirty="0" smtClean="0">
                <a:solidFill>
                  <a:schemeClr val="tx1"/>
                </a:solidFill>
              </a:rPr>
              <a:t>;"&gt;Hello World&lt;/h1&gt;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style="border:2px solid Tomato;"&gt;Hello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27288" y="5213229"/>
            <a:ext cx="5046350" cy="10409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Tomato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rgb</a:t>
            </a:r>
            <a:r>
              <a:rPr lang="en-US" sz="1400" dirty="0" smtClean="0">
                <a:solidFill>
                  <a:schemeClr val="tx1"/>
                </a:solidFill>
              </a:rPr>
              <a:t>(255, 99, 71)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#ff6347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hsl</a:t>
            </a:r>
            <a:r>
              <a:rPr lang="en-US" sz="1400" dirty="0" smtClean="0">
                <a:solidFill>
                  <a:schemeClr val="tx1"/>
                </a:solidFill>
              </a:rPr>
              <a:t>(9, 100%, 64%)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Fonts 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font-family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font-style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font-weight</a:t>
            </a: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font-size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Fonts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139455" y="1164570"/>
            <a:ext cx="4942832" cy="40543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</a:t>
            </a:r>
            <a:r>
              <a:rPr lang="en-US" sz="1400" dirty="0" smtClean="0">
                <a:solidFill>
                  <a:schemeClr val="tx1"/>
                </a:solidFill>
              </a:rPr>
              <a:t>font-family: "Times New Roman", Times, serif</a:t>
            </a:r>
            <a:r>
              <a:rPr lang="en-IN" sz="1400" dirty="0" smtClean="0">
                <a:solidFill>
                  <a:schemeClr val="tx1"/>
                </a:solidFill>
              </a:rPr>
              <a:t>; 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093446" y="1938071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{font-style:  italic;}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116450" y="2780584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{font-weight: bold;}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096322" y="3579965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{font-size: 14px;}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8"/>
            <a:ext cx="108118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Text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33663" y="1062038"/>
            <a:ext cx="69246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Introduction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Syntax understanding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Different Ways of Applying CSS in HTML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Properties – Deep Dive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Building Various Navigation List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Styling HTML Forms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8"/>
            <a:ext cx="108118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– Link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67989" y="914400"/>
            <a:ext cx="8294913" cy="492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Property - overflow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5474" y="1789610"/>
            <a:ext cx="9196252" cy="445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Float</a:t>
            </a:r>
            <a:r>
              <a:rPr lang="en-US" dirty="0" smtClean="0"/>
              <a:t> - The CSS float property specifies how an element should float.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left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right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none</a:t>
            </a:r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Float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0" y="5637500"/>
            <a:ext cx="762000" cy="73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578738" y="1639021"/>
            <a:ext cx="2587820" cy="7046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 float: left; 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581613" y="2866483"/>
            <a:ext cx="2584946" cy="6469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right;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5835" y="1491448"/>
            <a:ext cx="7003784" cy="97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35304" y="2716104"/>
            <a:ext cx="6999768" cy="92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69149" y="3856522"/>
            <a:ext cx="6892307" cy="1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538704" y="4217367"/>
            <a:ext cx="2584946" cy="75412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none;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12202" y="1917577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404802" y="3108665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87048" y="4493581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98128" y="1411550"/>
            <a:ext cx="7031115" cy="111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98128" y="2698812"/>
            <a:ext cx="7039992" cy="98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98128" y="3808520"/>
            <a:ext cx="7057748" cy="144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Navigation</a:t>
            </a:r>
            <a:r>
              <a:rPr lang="en-US" dirty="0" smtClean="0"/>
              <a:t> – It will help the user to navigate to the different page of the application easily.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Simple Navigation 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Vertical Navigation 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– Navigation using List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48250" y="5848709"/>
            <a:ext cx="543750" cy="52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690217" y="1544131"/>
            <a:ext cx="3657496" cy="13025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chemeClr val="tx1"/>
                </a:solidFill>
              </a:rPr>
              <a:t>&lt;ul&gt;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href=“home.html"&gt;Home&lt;/a&gt;&lt;/li&gt;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href=“news.html"&gt;News&lt;/a&gt;&lt;/li&gt;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href="contact.html"&gt;Contact&lt;/a&gt;&lt;/li&gt;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href="about.html"&gt;About&lt;/a&gt;&lt;/li&gt;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&lt;/ul&gt;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937288" y="1572886"/>
            <a:ext cx="2377911" cy="1282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smtClean="0">
                <a:solidFill>
                  <a:schemeClr val="tx1"/>
                </a:solidFill>
              </a:rPr>
              <a:t>ul {</a:t>
            </a:r>
            <a:br>
              <a:rPr lang="pl-PL" sz="1400" dirty="0" smtClean="0">
                <a:solidFill>
                  <a:schemeClr val="tx1"/>
                </a:solidFill>
              </a:rPr>
            </a:br>
            <a:r>
              <a:rPr lang="pl-PL" sz="1400" dirty="0" smtClean="0">
                <a:solidFill>
                  <a:schemeClr val="tx1"/>
                </a:solidFill>
              </a:rPr>
              <a:t>  list-style-type: none;</a:t>
            </a:r>
            <a:br>
              <a:rPr lang="pl-PL" sz="1400" dirty="0" smtClean="0">
                <a:solidFill>
                  <a:schemeClr val="tx1"/>
                </a:solidFill>
              </a:rPr>
            </a:br>
            <a:r>
              <a:rPr lang="pl-PL" sz="1400" dirty="0" smtClean="0">
                <a:solidFill>
                  <a:schemeClr val="tx1"/>
                </a:solidFill>
              </a:rPr>
              <a:t>  margin: 0;</a:t>
            </a:r>
            <a:br>
              <a:rPr lang="pl-PL" sz="1400" dirty="0" smtClean="0">
                <a:solidFill>
                  <a:schemeClr val="tx1"/>
                </a:solidFill>
              </a:rPr>
            </a:br>
            <a:r>
              <a:rPr lang="pl-PL" sz="1400" dirty="0" smtClean="0">
                <a:solidFill>
                  <a:schemeClr val="tx1"/>
                </a:solidFill>
              </a:rPr>
              <a:t>  padding: 0;</a:t>
            </a:r>
            <a:br>
              <a:rPr lang="pl-PL" sz="1400" dirty="0" smtClean="0">
                <a:solidFill>
                  <a:schemeClr val="tx1"/>
                </a:solidFill>
              </a:rPr>
            </a:br>
            <a:r>
              <a:rPr lang="pl-PL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lus 16"/>
          <p:cNvSpPr/>
          <p:nvPr/>
        </p:nvSpPr>
        <p:spPr>
          <a:xfrm>
            <a:off x="4520241" y="2009955"/>
            <a:ext cx="258792" cy="2760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53867" y="1552755"/>
            <a:ext cx="3234906" cy="1337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qual 18"/>
          <p:cNvSpPr/>
          <p:nvPr/>
        </p:nvSpPr>
        <p:spPr>
          <a:xfrm>
            <a:off x="7988060" y="2035833"/>
            <a:ext cx="276045" cy="2329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95395" y="1685836"/>
            <a:ext cx="23336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678714" y="3680607"/>
            <a:ext cx="3657496" cy="223711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chemeClr val="tx1"/>
                </a:solidFill>
              </a:rPr>
              <a:t>&lt;ul&gt;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href=“home.html"&gt;Home&lt;/a&gt;&lt;/li&gt;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href=“news.html"&gt;News&lt;/a&gt;&lt;/li&gt;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href="contact.html"&gt;Contact&lt;/a&gt;&lt;/li&gt;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href="about.html"&gt;About&lt;/a&gt;&lt;/li&gt;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&lt;/ul&gt;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934412" y="3674853"/>
            <a:ext cx="2855241" cy="222561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tx1"/>
                </a:solidFill>
              </a:rPr>
              <a:t>ul {</a:t>
            </a:r>
            <a:br>
              <a:rPr lang="pl-PL" sz="1200" dirty="0" smtClean="0">
                <a:solidFill>
                  <a:schemeClr val="tx1"/>
                </a:solidFill>
              </a:rPr>
            </a:br>
            <a:r>
              <a:rPr lang="pl-PL" sz="1200" dirty="0" smtClean="0">
                <a:solidFill>
                  <a:schemeClr val="tx1"/>
                </a:solidFill>
              </a:rPr>
              <a:t>  list-style-type: none;</a:t>
            </a:r>
            <a:br>
              <a:rPr lang="pl-PL" sz="1200" dirty="0" smtClean="0">
                <a:solidFill>
                  <a:schemeClr val="tx1"/>
                </a:solidFill>
              </a:rPr>
            </a:br>
            <a:r>
              <a:rPr lang="pl-PL" sz="1200" dirty="0" smtClean="0">
                <a:solidFill>
                  <a:schemeClr val="tx1"/>
                </a:solidFill>
              </a:rPr>
              <a:t>  margin: 0; width: 200px; </a:t>
            </a:r>
            <a:br>
              <a:rPr lang="pl-PL" sz="1200" dirty="0" smtClean="0">
                <a:solidFill>
                  <a:schemeClr val="tx1"/>
                </a:solidFill>
              </a:rPr>
            </a:br>
            <a:r>
              <a:rPr lang="pl-PL" sz="1200" dirty="0" smtClean="0">
                <a:solidFill>
                  <a:schemeClr val="tx1"/>
                </a:solidFill>
              </a:rPr>
              <a:t>  padding: 0; background-color: #f1f1f1; </a:t>
            </a:r>
            <a:br>
              <a:rPr lang="pl-PL" sz="1200" dirty="0" smtClean="0">
                <a:solidFill>
                  <a:schemeClr val="tx1"/>
                </a:solidFill>
              </a:rPr>
            </a:br>
            <a:r>
              <a:rPr lang="pl-PL" sz="1200" dirty="0" smtClean="0">
                <a:solidFill>
                  <a:schemeClr val="tx1"/>
                </a:solidFill>
              </a:rPr>
              <a:t>}</a:t>
            </a:r>
            <a:endParaRPr lang="en-IN" sz="12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li</a:t>
            </a:r>
            <a:r>
              <a:rPr lang="en-US" sz="1200" dirty="0" smtClean="0">
                <a:solidFill>
                  <a:schemeClr val="tx1"/>
                </a:solidFill>
              </a:rPr>
              <a:t> a {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display: block;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color: #000;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padding: 8px 16px;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text-decoration: none;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Plus 21"/>
          <p:cNvSpPr/>
          <p:nvPr/>
        </p:nvSpPr>
        <p:spPr>
          <a:xfrm>
            <a:off x="4500112" y="4586378"/>
            <a:ext cx="258792" cy="2760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 22"/>
          <p:cNvSpPr/>
          <p:nvPr/>
        </p:nvSpPr>
        <p:spPr>
          <a:xfrm>
            <a:off x="8028317" y="4664015"/>
            <a:ext cx="276045" cy="2329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66415" y="3813325"/>
            <a:ext cx="24574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23"/>
          <p:cNvSpPr/>
          <p:nvPr/>
        </p:nvSpPr>
        <p:spPr>
          <a:xfrm>
            <a:off x="8442365" y="3654724"/>
            <a:ext cx="3234906" cy="2211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Horizontal Navigation 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– Navigation using List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48250" y="5848709"/>
            <a:ext cx="543750" cy="52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65930" y="1337097"/>
            <a:ext cx="3657496" cy="315726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chemeClr val="tx1"/>
                </a:solidFill>
              </a:rPr>
              <a:t>&lt;ul&gt;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 class="active" href=“home.html"&gt;Home&lt;/a&gt;&lt;/li&gt;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href=“news.html"&gt;News&lt;/a&gt;&lt;/li&gt;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href="contact.html"&gt;Contact&lt;/a&gt;&lt;/li&gt;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href="about.html"&gt;About&lt;/a&gt;&lt;/li&gt;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&lt;/ul&gt;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lus 16"/>
          <p:cNvSpPr/>
          <p:nvPr/>
        </p:nvSpPr>
        <p:spPr>
          <a:xfrm>
            <a:off x="4364966" y="2898475"/>
            <a:ext cx="258792" cy="2760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22878" y="2406771"/>
            <a:ext cx="3234906" cy="1337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qual 18"/>
          <p:cNvSpPr/>
          <p:nvPr/>
        </p:nvSpPr>
        <p:spPr>
          <a:xfrm>
            <a:off x="7901796" y="2863969"/>
            <a:ext cx="276045" cy="2329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865400" y="914400"/>
            <a:ext cx="2855241" cy="499469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tx1"/>
                </a:solidFill>
              </a:rPr>
              <a:t>ul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list-style-type: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margin: 0;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0;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  </a:t>
            </a:r>
            <a:r>
              <a:rPr lang="pl-PL" sz="1200" dirty="0" smtClean="0">
                <a:solidFill>
                  <a:schemeClr val="tx1"/>
                </a:solidFill>
              </a:rPr>
              <a:t>background-color: #E7E9EB;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float: left;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display: block;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color: black;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text-align: center;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14px 16px;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text-decoration: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a:hover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.active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64503" y="2685621"/>
            <a:ext cx="3193301" cy="60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CSS – Position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939131"/>
            <a:ext cx="68580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box and 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851" y="1828800"/>
            <a:ext cx="9692640" cy="41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without border 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6367" y="2060916"/>
            <a:ext cx="3666444" cy="394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8561" y="1528354"/>
            <a:ext cx="52907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border-box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3062" y="1867989"/>
            <a:ext cx="306092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4330" y="1541417"/>
            <a:ext cx="5956663" cy="44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query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0561" y="2271826"/>
            <a:ext cx="3352800" cy="177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3485" y="2103121"/>
            <a:ext cx="3657600" cy="195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CSS?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7714" y="978967"/>
            <a:ext cx="889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CSS stands for Cascading Style Sheets.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It is used to style HTML documents to make it good looking.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Turn ordinary black &amp; white page into colorful one.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Can make webpage as a Responsive one.</a:t>
            </a:r>
            <a:endParaRPr lang="en-US" altLang="ja-JP" dirty="0"/>
          </a:p>
        </p:txBody>
      </p:sp>
      <p:pic>
        <p:nvPicPr>
          <p:cNvPr id="10" name="Picture 9" descr="difference-between-a-website-and-web-ap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987" y="2716746"/>
            <a:ext cx="6735146" cy="35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Z-index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48012" y="2188006"/>
            <a:ext cx="58959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opacity: 0.5;</a:t>
            </a:r>
          </a:p>
          <a:p>
            <a:r>
              <a:rPr lang="en-US" dirty="0" smtClean="0"/>
              <a:t>}</a:t>
            </a:r>
          </a:p>
          <a:p>
            <a:endParaRPr lang="en-IN" dirty="0" smtClean="0"/>
          </a:p>
          <a:p>
            <a:r>
              <a:rPr lang="en-US" dirty="0" smtClean="0"/>
              <a:t>h2.a {</a:t>
            </a:r>
            <a:br>
              <a:rPr lang="en-US" dirty="0" smtClean="0"/>
            </a:br>
            <a:r>
              <a:rPr lang="en-US" dirty="0" smtClean="0"/>
              <a:t>  visibility: visible;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h2.b {</a:t>
            </a:r>
            <a:br>
              <a:rPr lang="en-US" dirty="0" smtClean="0"/>
            </a:br>
            <a:r>
              <a:rPr lang="en-US" dirty="0" smtClean="0"/>
              <a:t>  visibility: hidden;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textbox and button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6883" y="1569017"/>
            <a:ext cx="4486820" cy="438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7593" y="1572713"/>
            <a:ext cx="56007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output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3637" y="2375513"/>
            <a:ext cx="4400958" cy="134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5217" y="4635138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Syntax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6120" y="2708695"/>
            <a:ext cx="6596723" cy="20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816043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A CSS rule consists of a selector and a declaration block.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selector points to the HTML element you want to style.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declaration block contains one or more declarations separated by semicolons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461440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 smtClean="0"/>
              <a:t>There are three ways of inserting a style sheet: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External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Inline CSS (inside an HTML element)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62193" y="2709264"/>
            <a:ext cx="148027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External CSS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316" y="3217986"/>
            <a:ext cx="9693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an external style sheet, you can change the look of an entire website by changing just one file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17691" y="3674853"/>
            <a:ext cx="7901689" cy="245852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&lt;link </a:t>
            </a:r>
            <a:r>
              <a:rPr lang="en-US" sz="1600" dirty="0" err="1" smtClean="0">
                <a:solidFill>
                  <a:schemeClr val="dk1"/>
                </a:solidFill>
              </a:rPr>
              <a:t>rel</a:t>
            </a:r>
            <a:r>
              <a:rPr lang="en-US" sz="1600" dirty="0" smtClean="0">
                <a:solidFill>
                  <a:schemeClr val="dk1"/>
                </a:solidFill>
              </a:rPr>
              <a:t>="</a:t>
            </a:r>
            <a:r>
              <a:rPr lang="en-US" sz="1600" dirty="0" err="1" smtClean="0">
                <a:solidFill>
                  <a:schemeClr val="dk1"/>
                </a:solidFill>
              </a:rPr>
              <a:t>stylesheet</a:t>
            </a:r>
            <a:r>
              <a:rPr lang="en-US" sz="1600" dirty="0" smtClean="0">
                <a:solidFill>
                  <a:schemeClr val="dk1"/>
                </a:solidFill>
              </a:rPr>
              <a:t>" </a:t>
            </a:r>
            <a:r>
              <a:rPr lang="en-US" sz="1600" dirty="0" err="1" smtClean="0">
                <a:solidFill>
                  <a:schemeClr val="dk1"/>
                </a:solidFill>
              </a:rPr>
              <a:t>href</a:t>
            </a:r>
            <a:r>
              <a:rPr lang="en-US" sz="1600" dirty="0" smtClean="0">
                <a:solidFill>
                  <a:schemeClr val="dk1"/>
                </a:solidFill>
              </a:rPr>
              <a:t>="mystyle.css"&gt;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internal style sheet may be used if one single HTML page has a unique style.</a:t>
            </a:r>
          </a:p>
          <a:p>
            <a:r>
              <a:rPr lang="en-US" sz="1600" dirty="0" smtClean="0"/>
              <a:t>The internal style is defined inside the &lt;style&gt; element, inside the head section.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69450" y="1751161"/>
            <a:ext cx="10101426" cy="455474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body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background-color: linen;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h1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color: maroon;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margin-left: 40px;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3627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 smtClean="0"/>
              <a:t>Intenal</a:t>
            </a:r>
            <a:r>
              <a:rPr lang="en-US" b="1" u="sng" dirty="0" smtClean="0"/>
              <a:t> CSS :</a:t>
            </a: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inline style may be used to apply a unique style for a single element, to use inline styles, add the style attribute to the relevant element.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69449" y="1777042"/>
            <a:ext cx="10101426" cy="3347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 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color:blue;text-align:center</a:t>
            </a:r>
            <a:r>
              <a:rPr lang="en-US" sz="1600" dirty="0" smtClean="0">
                <a:solidFill>
                  <a:schemeClr val="dk1"/>
                </a:solidFill>
              </a:rPr>
              <a:t>;"&gt;This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color:red</a:t>
            </a:r>
            <a:r>
              <a:rPr lang="en-US" sz="1600" dirty="0" smtClean="0">
                <a:solidFill>
                  <a:schemeClr val="dk1"/>
                </a:solidFill>
              </a:rPr>
              <a:t>;"&gt;This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22982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Inline CSS :</a:t>
            </a: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67795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CSS selector selects the HTML element(s) which we want to style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Types of Selectors: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element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id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class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Universal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element Selector: </a:t>
            </a:r>
            <a:r>
              <a:rPr lang="en-US" dirty="0" smtClean="0"/>
              <a:t>- The element selector selects HTML elements based on the element name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id Selector </a:t>
            </a:r>
            <a:r>
              <a:rPr lang="en-US" dirty="0" smtClean="0"/>
              <a:t>- id selector uses the id attribute of an HTML element to select a specific element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class Selector</a:t>
            </a:r>
            <a:r>
              <a:rPr lang="en-US" dirty="0" smtClean="0"/>
              <a:t> - Class selector selects HTML elements with a specific class attribute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#</a:t>
            </a:r>
            <a:r>
              <a:rPr lang="es-ES" sz="1600" dirty="0" err="1" smtClean="0">
                <a:solidFill>
                  <a:schemeClr val="dk1"/>
                </a:solidFill>
              </a:rPr>
              <a:t>textBoxName</a:t>
            </a:r>
            <a:r>
              <a:rPr lang="es-ES" sz="1600" dirty="0" smtClean="0">
                <a:solidFill>
                  <a:schemeClr val="dk1"/>
                </a:solidFill>
              </a:rPr>
              <a:t>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red;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.portal 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 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</a:t>
            </a:r>
            <a:r>
              <a:rPr lang="es-ES" sz="1600" dirty="0" err="1" smtClean="0">
                <a:solidFill>
                  <a:schemeClr val="dk1"/>
                </a:solidFill>
              </a:rPr>
              <a:t>black</a:t>
            </a:r>
            <a:r>
              <a:rPr lang="es-ES" sz="1600" dirty="0" smtClean="0">
                <a:solidFill>
                  <a:schemeClr val="dk1"/>
                </a:solidFill>
              </a:rPr>
              <a:t>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7099</TotalTime>
  <Words>1051</Words>
  <Application>Microsoft Office PowerPoint</Application>
  <PresentationFormat>Custom</PresentationFormat>
  <Paragraphs>325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CSS Property - overflow</vt:lpstr>
      <vt:lpstr>Slide 22</vt:lpstr>
      <vt:lpstr>Slide 23</vt:lpstr>
      <vt:lpstr>Slide 24</vt:lpstr>
      <vt:lpstr>CSS – Position </vt:lpstr>
      <vt:lpstr>Flex box and grid</vt:lpstr>
      <vt:lpstr>Box sizing – without border box</vt:lpstr>
      <vt:lpstr>Box sizing – border-box</vt:lpstr>
      <vt:lpstr>Media query</vt:lpstr>
      <vt:lpstr>Z-index</vt:lpstr>
      <vt:lpstr>opacity</vt:lpstr>
      <vt:lpstr>Form textbox and button</vt:lpstr>
      <vt:lpstr>Form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261</cp:revision>
  <dcterms:created xsi:type="dcterms:W3CDTF">2021-03-13T13:53:48Z</dcterms:created>
  <dcterms:modified xsi:type="dcterms:W3CDTF">2022-06-25T07:27:55Z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