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20" r:id="rId4"/>
    <p:sldId id="358" r:id="rId5"/>
    <p:sldId id="296" r:id="rId6"/>
    <p:sldId id="369" r:id="rId7"/>
    <p:sldId id="370" r:id="rId8"/>
    <p:sldId id="371" r:id="rId9"/>
    <p:sldId id="302" r:id="rId10"/>
    <p:sldId id="301" r:id="rId11"/>
    <p:sldId id="354" r:id="rId12"/>
    <p:sldId id="304" r:id="rId13"/>
    <p:sldId id="303" r:id="rId14"/>
    <p:sldId id="305" r:id="rId15"/>
    <p:sldId id="360" r:id="rId16"/>
    <p:sldId id="309" r:id="rId17"/>
    <p:sldId id="310" r:id="rId18"/>
    <p:sldId id="363" r:id="rId19"/>
    <p:sldId id="329" r:id="rId20"/>
    <p:sldId id="328" r:id="rId21"/>
    <p:sldId id="330" r:id="rId22"/>
    <p:sldId id="324" r:id="rId23"/>
    <p:sldId id="326" r:id="rId24"/>
    <p:sldId id="327" r:id="rId25"/>
    <p:sldId id="331" r:id="rId26"/>
    <p:sldId id="336" r:id="rId27"/>
    <p:sldId id="333" r:id="rId28"/>
    <p:sldId id="332" r:id="rId29"/>
    <p:sldId id="340" r:id="rId30"/>
    <p:sldId id="367" r:id="rId31"/>
    <p:sldId id="341" r:id="rId32"/>
    <p:sldId id="342" r:id="rId33"/>
    <p:sldId id="345" r:id="rId34"/>
    <p:sldId id="347" r:id="rId35"/>
    <p:sldId id="353" r:id="rId36"/>
    <p:sldId id="348" r:id="rId37"/>
    <p:sldId id="349" r:id="rId38"/>
    <p:sldId id="368" r:id="rId39"/>
    <p:sldId id="350" r:id="rId40"/>
    <p:sldId id="364" r:id="rId41"/>
    <p:sldId id="365" r:id="rId42"/>
    <p:sldId id="36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2022/5/30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2022/5/30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redosystemz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&lt;!</a:t>
            </a:r>
            <a:r>
              <a:rPr lang="en-US" sz="3600" b="1" dirty="0" err="1">
                <a:solidFill>
                  <a:srgbClr val="0064B5"/>
                </a:solidFill>
              </a:rPr>
              <a:t>Doctype</a:t>
            </a:r>
            <a:r>
              <a:rPr lang="en-US" sz="3600" b="1" dirty="0">
                <a:solidFill>
                  <a:srgbClr val="0064B5"/>
                </a:solidFill>
              </a:rPr>
              <a:t> html&gt; Declaration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44" y="1159798"/>
            <a:ext cx="11277906" cy="39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9367" y="22225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&lt;meta&gt; Element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&lt;meta&gt; element is typically used to specify the character set, page description, keywords, author of the document, and viewport settings.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character set used: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</a:t>
            </a:r>
            <a:r>
              <a:rPr lang="en-GB" dirty="0" err="1">
                <a:solidFill>
                  <a:schemeClr val="dk1"/>
                </a:solidFill>
              </a:rPr>
              <a:t>charset</a:t>
            </a:r>
            <a:r>
              <a:rPr lang="en-GB" dirty="0">
                <a:solidFill>
                  <a:schemeClr val="dk1"/>
                </a:solidFill>
              </a:rPr>
              <a:t>="UTF-8"&gt;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a description of your web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name="description" content=“Web Development Training"&gt;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author of a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name="author" content=“Gopi"&gt;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Setting the viewport to make your website look good on all devices: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name="viewport" content="width=device-width, initial-scale=1.0"&gt;</a:t>
            </a: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 &amp; Attribute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Web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Client-side Technologies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Application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Elements deep dive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Input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Element Specific </a:t>
            </a:r>
            <a:r>
              <a:rPr lang="en-US" altLang="ja-JP" dirty="0" smtClean="0"/>
              <a:t>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Forms &amp; its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02528" y="5804462"/>
            <a:ext cx="589472" cy="57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HTML Images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&lt;</a:t>
            </a:r>
            <a:r>
              <a:rPr lang="en-US" altLang="ja-JP" dirty="0" err="1"/>
              <a:t>img</a:t>
            </a:r>
            <a:r>
              <a:rPr lang="en-US" altLang="ja-JP" dirty="0"/>
              <a:t>&gt; element to define an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</a:t>
            </a:r>
            <a:r>
              <a:rPr lang="en-US" altLang="ja-JP" dirty="0" err="1"/>
              <a:t>src</a:t>
            </a:r>
            <a:r>
              <a:rPr lang="en-US" altLang="ja-JP" dirty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width and height attributes to define the size of the image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03" y="5750943"/>
            <a:ext cx="7732143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Empty 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HTML elements with no content are called empty elements.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FF768E8-BBE3-40EB-A37D-9B0959D91801}"/>
              </a:ext>
            </a:extLst>
          </p:cNvPr>
          <p:cNvSpPr/>
          <p:nvPr/>
        </p:nvSpPr>
        <p:spPr>
          <a:xfrm>
            <a:off x="323326" y="1341115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Line Break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is an empty element without a closing tag (the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tag defines a line break).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9D52BCD-7B97-4F70-B3B8-DF0FC1A2B214}"/>
              </a:ext>
            </a:extLst>
          </p:cNvPr>
          <p:cNvSpPr/>
          <p:nvPr/>
        </p:nvSpPr>
        <p:spPr>
          <a:xfrm>
            <a:off x="321126" y="2314874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a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 /&gt; paragraph with a line break.&lt;/p&gt;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8C3EAEA-1B41-42B3-A0F0-5F71902A89B0}"/>
              </a:ext>
            </a:extLst>
          </p:cNvPr>
          <p:cNvSpPr/>
          <p:nvPr/>
        </p:nvSpPr>
        <p:spPr>
          <a:xfrm>
            <a:off x="285182" y="2926021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Horizontal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Horizontal lines are used to visually break-up sections of a document.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E72856-8916-435F-B5F9-8FB8FF1B2EB6}"/>
              </a:ext>
            </a:extLst>
          </p:cNvPr>
          <p:cNvSpPr/>
          <p:nvPr/>
        </p:nvSpPr>
        <p:spPr>
          <a:xfrm>
            <a:off x="285182" y="3899779"/>
            <a:ext cx="6003984" cy="10344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&lt;p&gt;This is paragraph one and should be on top&lt;/p&gt;</a:t>
            </a:r>
          </a:p>
          <a:p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hr</a:t>
            </a:r>
            <a:r>
              <a:rPr lang="en-US" dirty="0">
                <a:solidFill>
                  <a:schemeClr val="dk1"/>
                </a:solidFill>
              </a:rPr>
              <a:t> /&gt;</a:t>
            </a:r>
          </a:p>
          <a:p>
            <a:r>
              <a:rPr lang="en-US" dirty="0">
                <a:solidFill>
                  <a:schemeClr val="dk1"/>
                </a:solidFill>
              </a:rPr>
              <a:t>&lt;p&gt;This is paragraph two and should be at bottom&lt;/p&gt;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2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Formatting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98765" y="1008587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&lt;b&gt;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&lt;b&gt; tag specifies bold text without any extra importance.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8389EB-F9EE-4AAD-9C40-A6BE145522A7}"/>
              </a:ext>
            </a:extLst>
          </p:cNvPr>
          <p:cNvSpPr/>
          <p:nvPr/>
        </p:nvSpPr>
        <p:spPr>
          <a:xfrm>
            <a:off x="390138" y="2149459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normal text - &lt;b&gt;and this is bold text&lt;/b&gt;.&lt;/p&gt;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D2AF4A-C441-4762-9EA2-81956AE35BB4}"/>
              </a:ext>
            </a:extLst>
          </p:cNvPr>
          <p:cNvSpPr/>
          <p:nvPr/>
        </p:nvSpPr>
        <p:spPr>
          <a:xfrm>
            <a:off x="430161" y="3173020"/>
            <a:ext cx="9999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HTML &lt;</a:t>
            </a:r>
            <a:r>
              <a:rPr lang="en-US" b="1" u="sng" dirty="0" err="1"/>
              <a:t>i</a:t>
            </a:r>
            <a:r>
              <a:rPr lang="en-US" b="1" u="sng" dirty="0"/>
              <a:t>&gt;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content of 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is usually displayed in italic.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can be used to indicate a technical term, a phrase from another language, a thought,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EFA88E7-B2B2-40E2-BA20-69B0CF1933B8}"/>
              </a:ext>
            </a:extLst>
          </p:cNvPr>
          <p:cNvSpPr/>
          <p:nvPr/>
        </p:nvSpPr>
        <p:spPr>
          <a:xfrm>
            <a:off x="398764" y="4123383"/>
            <a:ext cx="7305797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&lt;p&gt;He named his car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&gt;The lightning&lt;/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&gt;, because it was very fast.&lt;/p&gt;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6240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&lt;table&gt; Tag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table consists of the &lt;table&gt; element and one or more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&gt;,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&gt;, and &lt;td&gt; elements.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 element defines a table row, the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 element defines a table header, and the &lt;td&gt; element defines a table cell.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542512" y="2829463"/>
            <a:ext cx="4598831" cy="32168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&lt;table&gt;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&gt;Month&lt;/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&gt;Savings&lt;/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&lt;td&gt;January&lt;/td&gt;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&lt;td&gt;$100&lt;/td&gt;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&lt;/table&gt;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8801" y="2816345"/>
            <a:ext cx="54578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94BD0AF-1302-4D6B-BCED-41BA4AF14A9E}"/>
              </a:ext>
            </a:extLst>
          </p:cNvPr>
          <p:cNvSpPr/>
          <p:nvPr/>
        </p:nvSpPr>
        <p:spPr>
          <a:xfrm>
            <a:off x="321127" y="807111"/>
            <a:ext cx="9791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Input element is used to get input from the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input field can be of various types depending upon the attribute type.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Input tag is an empty element which only contains attributes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IN" b="1" u="sng" dirty="0" smtClean="0">
                <a:solidFill>
                  <a:schemeClr val="dk1"/>
                </a:solidFill>
              </a:rPr>
              <a:t>Most Freq used input element list:</a:t>
            </a:r>
          </a:p>
          <a:p>
            <a:pPr lvl="1"/>
            <a:r>
              <a:rPr lang="en-US" dirty="0" smtClean="0"/>
              <a:t>&lt;input type="button"&gt;</a:t>
            </a:r>
          </a:p>
          <a:p>
            <a:pPr lvl="1"/>
            <a:r>
              <a:rPr lang="en-US" dirty="0" smtClean="0"/>
              <a:t>&lt;input type="checkbox"&gt;</a:t>
            </a:r>
          </a:p>
          <a:p>
            <a:pPr lvl="1"/>
            <a:r>
              <a:rPr lang="en-US" dirty="0" smtClean="0"/>
              <a:t>&lt;input type="date"&gt;</a:t>
            </a:r>
          </a:p>
          <a:p>
            <a:pPr lvl="1"/>
            <a:r>
              <a:rPr lang="en-US" dirty="0" smtClean="0"/>
              <a:t>&lt;input type="email"&gt;</a:t>
            </a:r>
          </a:p>
          <a:p>
            <a:pPr lvl="1"/>
            <a:r>
              <a:rPr lang="en-US" dirty="0" smtClean="0"/>
              <a:t>&lt;input type="file"&gt;</a:t>
            </a:r>
          </a:p>
          <a:p>
            <a:pPr lvl="1"/>
            <a:r>
              <a:rPr lang="en-US" dirty="0" smtClean="0"/>
              <a:t>&lt;input type="hidden"&gt;</a:t>
            </a:r>
          </a:p>
          <a:p>
            <a:pPr lvl="1"/>
            <a:r>
              <a:rPr lang="en-US" dirty="0" smtClean="0"/>
              <a:t>&lt;input type="number"&gt;</a:t>
            </a:r>
          </a:p>
          <a:p>
            <a:pPr lvl="1"/>
            <a:r>
              <a:rPr lang="en-US" dirty="0" smtClean="0"/>
              <a:t>&lt;input type="password"&gt;</a:t>
            </a:r>
          </a:p>
          <a:p>
            <a:pPr lvl="1"/>
            <a:r>
              <a:rPr lang="en-US" dirty="0" smtClean="0"/>
              <a:t>&lt;input type="radio"&gt;</a:t>
            </a:r>
          </a:p>
          <a:p>
            <a:pPr lvl="1"/>
            <a:r>
              <a:rPr lang="en-US" dirty="0" smtClean="0"/>
              <a:t>&lt;input type="reset"&gt;</a:t>
            </a:r>
          </a:p>
          <a:p>
            <a:pPr lvl="1"/>
            <a:r>
              <a:rPr lang="en-US" dirty="0" smtClean="0"/>
              <a:t>&lt;input type="submit"&gt;</a:t>
            </a:r>
          </a:p>
          <a:p>
            <a:pPr lvl="1"/>
            <a:r>
              <a:rPr lang="en-US" dirty="0" smtClean="0"/>
              <a:t>&lt;input type="text"&gt;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</a:t>
            </a:r>
            <a:r>
              <a:rPr lang="en-US" b="1" dirty="0" smtClean="0">
                <a:solidFill>
                  <a:schemeClr val="dk1"/>
                </a:solidFill>
              </a:rPr>
              <a:t>Web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</a:t>
            </a:r>
            <a:r>
              <a:rPr lang="en-US" b="1" dirty="0" smtClean="0">
                <a:solidFill>
                  <a:schemeClr val="dk1"/>
                </a:solidFill>
              </a:rPr>
              <a:t>browser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such as Internet Explorer, Google Chrome, Mozilla Firefox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407390" y="890928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Text: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Defines a single-line text input 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A98A4-1925-452C-8708-6B30CADF2F95}"/>
              </a:ext>
            </a:extLst>
          </p:cNvPr>
          <p:cNvSpPr/>
          <p:nvPr/>
        </p:nvSpPr>
        <p:spPr>
          <a:xfrm>
            <a:off x="407390" y="2531267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Password: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characters in a password field are masked (shown as asterisks or circles).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29752" y="440517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Submit: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It defines a button for submitting form data to a form-handler.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C8A962-C89F-45F9-ACAE-4752630E8ED8}"/>
              </a:ext>
            </a:extLst>
          </p:cNvPr>
          <p:cNvSpPr/>
          <p:nvPr/>
        </p:nvSpPr>
        <p:spPr>
          <a:xfrm>
            <a:off x="478412" y="1771297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type="text" id="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 name="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"&gt;</a:t>
            </a:r>
          </a:p>
        </p:txBody>
      </p:sp>
      <p:sp>
        <p:nvSpPr>
          <p:cNvPr id="1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AC8A962-C89F-45F9-ACAE-4752630E8ED8}"/>
              </a:ext>
            </a:extLst>
          </p:cNvPr>
          <p:cNvSpPr/>
          <p:nvPr/>
        </p:nvSpPr>
        <p:spPr>
          <a:xfrm>
            <a:off x="518669" y="3623101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</a:t>
            </a:r>
            <a:r>
              <a:rPr lang="en-US" dirty="0" smtClean="0">
                <a:solidFill>
                  <a:schemeClr val="dk1"/>
                </a:solidFill>
              </a:rPr>
              <a:t>=" password " </a:t>
            </a:r>
            <a:r>
              <a:rPr lang="en-US" dirty="0">
                <a:solidFill>
                  <a:schemeClr val="dk1"/>
                </a:solidFill>
              </a:rPr>
              <a:t>id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name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"&gt;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AC8A962-C89F-45F9-ACAE-4752630E8ED8}"/>
              </a:ext>
            </a:extLst>
          </p:cNvPr>
          <p:cNvSpPr/>
          <p:nvPr/>
        </p:nvSpPr>
        <p:spPr>
          <a:xfrm>
            <a:off x="524420" y="5354136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dk1"/>
                </a:solidFill>
              </a:rPr>
              <a:t> &lt;input type="submit" value="Submit"&gt;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Reset: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type="reset"&gt; </a:t>
            </a:r>
            <a:r>
              <a:rPr lang="en-US" dirty="0">
                <a:solidFill>
                  <a:schemeClr val="dk1"/>
                </a:solidFill>
              </a:rPr>
              <a:t>defines a reset button that will reset all form values to their default values.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A98A4-1925-452C-8708-6B30CADF2F95}"/>
              </a:ext>
            </a:extLst>
          </p:cNvPr>
          <p:cNvSpPr/>
          <p:nvPr/>
        </p:nvSpPr>
        <p:spPr>
          <a:xfrm>
            <a:off x="321126" y="2116115"/>
            <a:ext cx="1038534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Radio: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type="radio"&gt; </a:t>
            </a:r>
            <a:r>
              <a:rPr lang="en-US" dirty="0">
                <a:solidFill>
                  <a:schemeClr val="dk1"/>
                </a:solidFill>
              </a:rPr>
              <a:t>defines a radio button. It allow user select ONLY ONE of a limited number of choices.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10407" y="33430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Checkbox: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type="checkbox"&gt; </a:t>
            </a:r>
            <a:r>
              <a:rPr lang="en-US" dirty="0">
                <a:solidFill>
                  <a:schemeClr val="dk1"/>
                </a:solidFill>
              </a:rPr>
              <a:t>defines a checkbox. It allow users select ZERO or MORE options of a limited number of choices.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C6BBA37-FD58-4D6D-9EC5-A969DFB1C0B3}"/>
              </a:ext>
            </a:extLst>
          </p:cNvPr>
          <p:cNvSpPr/>
          <p:nvPr/>
        </p:nvSpPr>
        <p:spPr>
          <a:xfrm>
            <a:off x="331845" y="4828170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Button: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type="button"&gt; </a:t>
            </a:r>
            <a:r>
              <a:rPr lang="en-US" dirty="0">
                <a:solidFill>
                  <a:schemeClr val="dk1"/>
                </a:solidFill>
              </a:rPr>
              <a:t>defines a button</a:t>
            </a:r>
          </a:p>
        </p:txBody>
      </p:sp>
    </p:spTree>
    <p:extLst>
      <p:ext uri="{BB962C8B-B14F-4D97-AF65-F5344CB8AC3E}">
        <p14:creationId xmlns:p14="http://schemas.microsoft.com/office/powerpoint/2010/main" xmlns="" val="13419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Date: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type="date"&gt;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A98A4-1925-452C-8708-6B30CADF2F95}"/>
              </a:ext>
            </a:extLst>
          </p:cNvPr>
          <p:cNvSpPr/>
          <p:nvPr/>
        </p:nvSpPr>
        <p:spPr>
          <a:xfrm>
            <a:off x="321126" y="1890777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Email: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type="email"&gt;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an e-mail address.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Some smartphones recognize the email type, and add ".com" to the keyboard to match email input.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10407" y="350632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File: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type="file"&gt; </a:t>
            </a:r>
            <a:r>
              <a:rPr lang="en-US" dirty="0">
                <a:solidFill>
                  <a:schemeClr val="dk1"/>
                </a:solidFill>
              </a:rPr>
              <a:t>defines a file-select field and a "Browse" button for file uploads.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C6BBA37-FD58-4D6D-9EC5-A969DFB1C0B3}"/>
              </a:ext>
            </a:extLst>
          </p:cNvPr>
          <p:cNvSpPr/>
          <p:nvPr/>
        </p:nvSpPr>
        <p:spPr>
          <a:xfrm>
            <a:off x="321126" y="4579356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Number: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type="number"&gt; </a:t>
            </a:r>
            <a:r>
              <a:rPr lang="en-US" dirty="0">
                <a:solidFill>
                  <a:schemeClr val="dk1"/>
                </a:solidFill>
              </a:rPr>
              <a:t>defines a numeric input field.</a:t>
            </a:r>
          </a:p>
        </p:txBody>
      </p:sp>
    </p:spTree>
    <p:extLst>
      <p:ext uri="{BB962C8B-B14F-4D97-AF65-F5344CB8AC3E}">
        <p14:creationId xmlns:p14="http://schemas.microsoft.com/office/powerpoint/2010/main" xmlns="" val="8467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provide additional information about HTML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HTML elements can have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are always specified in the start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usually come in name/value pairs like: name="value"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21126" y="3161577"/>
            <a:ext cx="10491876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Types of Attributes in HTML: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There are Two different kinds of attributes are available in HTML,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Global Attributes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Element Specific Attributes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Style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specifies an inline style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will override any style set globally, e.g. styles specified in the &lt;style&gt; tag or in an external style sheet.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style="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color:green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"&gt;This is a paragraph.&lt;/p&gt;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91A580-37BD-4822-AD3D-1F34E4FD1847}"/>
              </a:ext>
            </a:extLst>
          </p:cNvPr>
          <p:cNvSpPr/>
          <p:nvPr/>
        </p:nvSpPr>
        <p:spPr>
          <a:xfrm>
            <a:off x="409903" y="3429000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specifies a unique id for an HTML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is most used to point to a style in a style sheet, and by JavaScript (via the HTML DOM) to manipulate the element with the specific 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&lt;h1 id="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myHeader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"&gt;Hello World!&lt;/h1&gt;</a:t>
            </a:r>
          </a:p>
        </p:txBody>
      </p:sp>
    </p:spTree>
    <p:extLst>
      <p:ext uri="{BB962C8B-B14F-4D97-AF65-F5344CB8AC3E}">
        <p14:creationId xmlns:p14="http://schemas.microsoft.com/office/powerpoint/2010/main" xmlns="" val="9273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class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class attribute specifies one or more class names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&lt;element class="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classname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91A580-37BD-4822-AD3D-1F34E4FD1847}"/>
              </a:ext>
            </a:extLst>
          </p:cNvPr>
          <p:cNvSpPr/>
          <p:nvPr/>
        </p:nvSpPr>
        <p:spPr>
          <a:xfrm>
            <a:off x="498679" y="2922102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title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title attribute specifies extra information about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information is most often shown as a tooltip text when the mouse moves over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title="Angular Training"&gt;credosystemz.com&lt;/p&gt;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94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Src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src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Attached in Image, Script, Audio, Video.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="smiley.gif" alt="Smiley face"&gt;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Href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&lt;a&gt; element,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URL of the page the link goes 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&lt;link&gt; elements,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 (most often a style sheet file).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0824" y="4516965"/>
            <a:ext cx="7651022" cy="10573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dk1"/>
                </a:solidFill>
              </a:rPr>
              <a:t>&lt;a href="https://www.credosystemz.com"&gt;Visit credosystemz&lt;/a&gt;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&lt;link </a:t>
            </a:r>
            <a:r>
              <a:rPr lang="en-US" dirty="0" err="1">
                <a:solidFill>
                  <a:schemeClr val="dk1"/>
                </a:solidFill>
              </a:rPr>
              <a:t>rel</a:t>
            </a:r>
            <a:r>
              <a:rPr lang="en-US" dirty="0">
                <a:solidFill>
                  <a:schemeClr val="dk1"/>
                </a:solidFill>
              </a:rPr>
              <a:t>="stylesheet" type="text/</a:t>
            </a:r>
            <a:r>
              <a:rPr lang="en-US" dirty="0" err="1">
                <a:solidFill>
                  <a:schemeClr val="dk1"/>
                </a:solidFill>
              </a:rPr>
              <a:t>css</a:t>
            </a:r>
            <a:r>
              <a:rPr lang="en-US" dirty="0">
                <a:solidFill>
                  <a:schemeClr val="dk1"/>
                </a:solidFill>
              </a:rPr>
              <a:t>"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="theme.css"&gt;</a:t>
            </a:r>
          </a:p>
        </p:txBody>
      </p:sp>
    </p:spTree>
    <p:extLst>
      <p:ext uri="{BB962C8B-B14F-4D97-AF65-F5344CB8AC3E}">
        <p14:creationId xmlns:p14="http://schemas.microsoft.com/office/powerpoint/2010/main" xmlns="" val="31219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Input Elements Attribute List:</a:t>
            </a:r>
            <a:endParaRPr lang="en-US" b="1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value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value=“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Ramesh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</a:rPr>
              <a:t>readonly</a:t>
            </a:r>
            <a:r>
              <a:rPr lang="en-US" dirty="0" smtClean="0">
                <a:solidFill>
                  <a:schemeClr val="dk1"/>
                </a:solidFill>
              </a:rPr>
              <a:t>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readonly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disabled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disabled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maxlength</a:t>
            </a:r>
            <a:r>
              <a:rPr lang="en-US" dirty="0" smtClean="0"/>
              <a:t> Attribute - &lt;input type="text" id=“</a:t>
            </a:r>
            <a:r>
              <a:rPr lang="en-US" dirty="0" err="1" smtClean="0"/>
              <a:t>mbl</a:t>
            </a:r>
            <a:r>
              <a:rPr lang="en-US" dirty="0" smtClean="0"/>
              <a:t>" name=“mobile" 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maxlength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=“10"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placeholder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 placeholder=“Enter First Name"</a:t>
            </a:r>
            <a:r>
              <a:rPr lang="en-US" dirty="0" smtClean="0"/>
              <a:t>&gt;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required Attribute - &lt;input type="text" id="username" name="username"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autofocus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autofocus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selected Attribute - &lt;option value=“</a:t>
            </a:r>
            <a:r>
              <a:rPr lang="en-US" dirty="0" err="1" smtClean="0"/>
              <a:t>chn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selected</a:t>
            </a:r>
            <a:r>
              <a:rPr lang="en-US" dirty="0" smtClean="0"/>
              <a:t>&gt;Chennai&lt;/option&gt;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checked Attribute - &lt;input type="checkbox" name=“run" value=“running"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checked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a name for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This name attribute can be used to reference the element in a JavaScript.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form elements it is also used as a reference when the data is submitted.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Value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&lt;button&gt;, &lt;input&gt; and &lt;option&gt; elements, the value attribute specifies the initial value of the element.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type="text" name="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fname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 value="John"&gt;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A52C19-1BED-4CD6-9A04-B1BA74A24D90}"/>
              </a:ext>
            </a:extLst>
          </p:cNvPr>
          <p:cNvSpPr/>
          <p:nvPr/>
        </p:nvSpPr>
        <p:spPr>
          <a:xfrm>
            <a:off x="383270" y="4032592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Disabled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disabled attribute is a Boolean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element should be disabled.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disabled element is unusable.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&lt;button type="button" disabled&gt;Click Me!&lt;/button&gt;</a:t>
            </a:r>
          </a:p>
        </p:txBody>
      </p:sp>
    </p:spTree>
    <p:extLst>
      <p:ext uri="{BB962C8B-B14F-4D97-AF65-F5344CB8AC3E}">
        <p14:creationId xmlns:p14="http://schemas.microsoft.com/office/powerpoint/2010/main" xmlns="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Checked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checked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&lt;input&gt; element should be pre-selected (checked) when the page loads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&lt;input type="checkbox" name="vehicle" value="Car" checked&gt;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C2EF481-3F64-415C-9D15-F1EBFD38C6BD}"/>
              </a:ext>
            </a:extLst>
          </p:cNvPr>
          <p:cNvSpPr/>
          <p:nvPr/>
        </p:nvSpPr>
        <p:spPr>
          <a:xfrm>
            <a:off x="357391" y="2480615"/>
            <a:ext cx="72683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Selected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selected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option should be pre-selected when the page loads.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pre-selected option will be displayed first in the drop-down list.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0D9A10-A6E9-4ABC-8893-0EE4BA871178}"/>
              </a:ext>
            </a:extLst>
          </p:cNvPr>
          <p:cNvSpPr/>
          <p:nvPr/>
        </p:nvSpPr>
        <p:spPr>
          <a:xfrm>
            <a:off x="321126" y="4593401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Readonly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readonly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input field or </a:t>
            </a:r>
            <a:r>
              <a:rPr lang="en-US" dirty="0" err="1">
                <a:solidFill>
                  <a:schemeClr val="dk1"/>
                </a:solidFill>
              </a:rPr>
              <a:t>textarea</a:t>
            </a:r>
            <a:r>
              <a:rPr lang="en-US" dirty="0">
                <a:solidFill>
                  <a:schemeClr val="dk1"/>
                </a:solidFill>
              </a:rPr>
              <a:t> is read-only.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7519386" y="2610035"/>
            <a:ext cx="4563123" cy="21572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dk1"/>
                </a:solidFill>
              </a:rPr>
              <a:t>&lt;select id=“cities"&gt;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value=“chn"&gt;Chennai&lt;/option&gt;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value=“blr"&gt;Bengaluru&lt;/option&gt;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value=“hyd" selected&gt;Hyderabad&lt;/option&gt;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&lt;/select&gt;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Web Server?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10759211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form is used to collect user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user input is most often sent to a server for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&lt;form&gt; element is a container for different types of input elements, such as: text fields, checkboxes, radio buttons, submit buttons,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C1A9228-B916-4CC6-AD5D-572665D5B51C}"/>
              </a:ext>
            </a:extLst>
          </p:cNvPr>
          <p:cNvSpPr/>
          <p:nvPr/>
        </p:nvSpPr>
        <p:spPr>
          <a:xfrm>
            <a:off x="355632" y="2505018"/>
            <a:ext cx="9236941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kumimoji="1" lang="en-US" sz="2800" b="1" dirty="0">
                <a:solidFill>
                  <a:srgbClr val="0064B5"/>
                </a:solidFill>
              </a:rPr>
              <a:t>Form 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D63E78A-C02A-4EC2-872A-159B2E0E7D1E}"/>
              </a:ext>
            </a:extLst>
          </p:cNvPr>
          <p:cNvSpPr/>
          <p:nvPr/>
        </p:nvSpPr>
        <p:spPr>
          <a:xfrm>
            <a:off x="355631" y="3212100"/>
            <a:ext cx="9236941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action attribute defines the action to be performed when the form is submitted.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If the action attribute is omitted, the action is set to the current page.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53772E0-9BD7-4627-A090-95C3CB7FC246}"/>
              </a:ext>
            </a:extLst>
          </p:cNvPr>
          <p:cNvSpPr/>
          <p:nvPr/>
        </p:nvSpPr>
        <p:spPr>
          <a:xfrm>
            <a:off x="355631" y="4522538"/>
            <a:ext cx="107592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method attribute specifies which HTTP method to be used when submitting the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form-data can be sent as URL variables (with method="get") or as HTTP post transaction (with method="post").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default HTTP method when submitting form data is GET. </a:t>
            </a:r>
          </a:p>
        </p:txBody>
      </p:sp>
    </p:spTree>
    <p:extLst>
      <p:ext uri="{BB962C8B-B14F-4D97-AF65-F5344CB8AC3E}">
        <p14:creationId xmlns:p14="http://schemas.microsoft.com/office/powerpoint/2010/main" xmlns="" val="4844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94BD0AF-1302-4D6B-BCED-41BA4AF14A9E}"/>
              </a:ext>
            </a:extLst>
          </p:cNvPr>
          <p:cNvSpPr/>
          <p:nvPr/>
        </p:nvSpPr>
        <p:spPr>
          <a:xfrm>
            <a:off x="321126" y="807111"/>
            <a:ext cx="10759211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GET: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to the URL, in name/value pairs.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NEVER use GET to send sensitive data! (the submitted form data is visible in the URL!).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length of a URL is limited (2048 characters).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Useful for form submissions where a user wants to bookmark the result.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GET is good for non-secure data, like query strings in Google.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DAFE943-3F24-471E-9925-3E5E2851B75D}"/>
              </a:ext>
            </a:extLst>
          </p:cNvPr>
          <p:cNvSpPr/>
          <p:nvPr/>
        </p:nvSpPr>
        <p:spPr>
          <a:xfrm>
            <a:off x="321126" y="3582849"/>
            <a:ext cx="1113994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POST: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inside the body of the HTTP request (the submitted form data is not shown in the URL).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POST has no size limitations, and can be used to send large amounts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Form submissions with POST cannot be bookmarked.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373624" y="1124588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Novalidate</a:t>
            </a:r>
            <a:r>
              <a:rPr lang="en-US" b="1" u="sng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novalidate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form-data (input) should not be validated when submitted.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A98A4-1925-452C-8708-6B30CADF2F95}"/>
              </a:ext>
            </a:extLst>
          </p:cNvPr>
          <p:cNvSpPr/>
          <p:nvPr/>
        </p:nvSpPr>
        <p:spPr>
          <a:xfrm>
            <a:off x="295247" y="4027122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the name of a form.</a:t>
            </a:r>
          </a:p>
        </p:txBody>
      </p:sp>
    </p:spTree>
    <p:extLst>
      <p:ext uri="{BB962C8B-B14F-4D97-AF65-F5344CB8AC3E}">
        <p14:creationId xmlns:p14="http://schemas.microsoft.com/office/powerpoint/2010/main" xmlns="" val="27500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Application Architecture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</a:rPr>
              <a:t>HTML</a:t>
            </a:r>
            <a:r>
              <a:rPr lang="en-IN" b="1" dirty="0" smtClean="0">
                <a:solidFill>
                  <a:schemeClr val="dk1"/>
                </a:solidFill>
              </a:rPr>
              <a:t>, CSS, JavaScript, Angular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FRAMEWORKS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503" y="2024743"/>
            <a:ext cx="6583679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FRAMEWORKS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611" y="1776548"/>
            <a:ext cx="7733212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309" y="1906633"/>
            <a:ext cx="6531429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6925</TotalTime>
  <Words>3140</Words>
  <Application>Microsoft Office PowerPoint</Application>
  <PresentationFormat>Custom</PresentationFormat>
  <Paragraphs>373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FRONTEND FRAMEWORKS</vt:lpstr>
      <vt:lpstr>BACKEND FRAMEWORKS</vt:lpstr>
      <vt:lpstr>JAVASCRIPT FRAMEWORKS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248</cp:revision>
  <dcterms:created xsi:type="dcterms:W3CDTF">2021-03-13T13:53:48Z</dcterms:created>
  <dcterms:modified xsi:type="dcterms:W3CDTF">2022-05-30T07:34:33Z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