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58" r:id="rId3"/>
    <p:sldId id="359" r:id="rId4"/>
    <p:sldId id="369" r:id="rId5"/>
    <p:sldId id="373" r:id="rId6"/>
    <p:sldId id="374" r:id="rId7"/>
    <p:sldId id="375" r:id="rId8"/>
    <p:sldId id="370" r:id="rId9"/>
    <p:sldId id="371" r:id="rId10"/>
    <p:sldId id="372" r:id="rId11"/>
    <p:sldId id="376" r:id="rId12"/>
    <p:sldId id="379" r:id="rId13"/>
    <p:sldId id="383" r:id="rId14"/>
    <p:sldId id="378" r:id="rId15"/>
    <p:sldId id="377" r:id="rId16"/>
    <p:sldId id="381" r:id="rId17"/>
    <p:sldId id="380" r:id="rId18"/>
    <p:sldId id="382" r:id="rId19"/>
    <p:sldId id="388" r:id="rId20"/>
    <p:sldId id="394" r:id="rId21"/>
    <p:sldId id="399" r:id="rId22"/>
    <p:sldId id="400" r:id="rId23"/>
    <p:sldId id="384" r:id="rId24"/>
    <p:sldId id="386" r:id="rId25"/>
    <p:sldId id="390" r:id="rId26"/>
    <p:sldId id="407" r:id="rId27"/>
    <p:sldId id="408" r:id="rId28"/>
    <p:sldId id="409" r:id="rId29"/>
    <p:sldId id="413" r:id="rId30"/>
    <p:sldId id="414" r:id="rId31"/>
    <p:sldId id="415" r:id="rId32"/>
    <p:sldId id="416" r:id="rId33"/>
    <p:sldId id="417" r:id="rId34"/>
    <p:sldId id="393" r:id="rId35"/>
    <p:sldId id="418" r:id="rId36"/>
    <p:sldId id="396" r:id="rId37"/>
    <p:sldId id="391" r:id="rId38"/>
    <p:sldId id="392" r:id="rId39"/>
    <p:sldId id="401" r:id="rId40"/>
    <p:sldId id="402" r:id="rId41"/>
    <p:sldId id="404" r:id="rId42"/>
    <p:sldId id="412" r:id="rId43"/>
    <p:sldId id="395" r:id="rId44"/>
    <p:sldId id="406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469" y="8626"/>
            <a:ext cx="3157752" cy="590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81466"/>
            <a:ext cx="4297146" cy="1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76383" y="802821"/>
            <a:ext cx="936284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Universal Selector:</a:t>
            </a:r>
            <a:r>
              <a:rPr lang="en-US" dirty="0" smtClean="0"/>
              <a:t> -  </a:t>
            </a:r>
            <a:r>
              <a:rPr lang="en-US" sz="1600" dirty="0" smtClean="0"/>
              <a:t>CSS rule below will affect every HTML element on the page</a:t>
            </a: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Grouping Selector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*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text-align: center;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color: blue;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37178" y="3131389"/>
            <a:ext cx="3597108" cy="30451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solidFill>
                  <a:schemeClr val="dk1"/>
                </a:solidFill>
              </a:rPr>
              <a:t>h1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/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h2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 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 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/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p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7372817" y="3775493"/>
            <a:ext cx="3597108" cy="133134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h1, h2, p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text-align: center;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color: red;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856672" y="4123426"/>
            <a:ext cx="1871932" cy="4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Borders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Margins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Padding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Height and Width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err="1" smtClean="0"/>
              <a:t>Colors</a:t>
            </a: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Backgrounds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Fonts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Float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Properties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80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Height and Width </a:t>
            </a:r>
            <a:r>
              <a:rPr lang="en-US" dirty="0" smtClean="0"/>
              <a:t>- The CSS height and width properties are used to set the </a:t>
            </a:r>
            <a:r>
              <a:rPr lang="en-US" b="1" dirty="0" smtClean="0"/>
              <a:t>height and width of an element</a:t>
            </a:r>
            <a:r>
              <a:rPr lang="en-US" dirty="0" smtClean="0"/>
              <a:t>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Individual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– Height &amp; Width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52757"/>
            <a:ext cx="3329693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div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height: 100px;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width: 500px;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background-color: </a:t>
            </a:r>
            <a:r>
              <a:rPr lang="en-US" sz="1600" dirty="0" err="1" smtClean="0">
                <a:solidFill>
                  <a:schemeClr val="tx1"/>
                </a:solidFill>
              </a:rPr>
              <a:t>powderblue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078405" y="3597216"/>
            <a:ext cx="3433210" cy="158725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div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height: 200px;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width: 50%;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background-color: </a:t>
            </a:r>
            <a:r>
              <a:rPr lang="en-US" sz="1600" dirty="0" err="1" smtClean="0">
                <a:solidFill>
                  <a:schemeClr val="tx1"/>
                </a:solidFill>
              </a:rPr>
              <a:t>powderblue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25436" y="1652139"/>
            <a:ext cx="5785719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4873925" y="2216989"/>
            <a:ext cx="776377" cy="18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70558" y="3137514"/>
            <a:ext cx="5485322" cy="226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>
            <a:off x="4914182" y="4034287"/>
            <a:ext cx="776377" cy="18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715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Borders</a:t>
            </a:r>
            <a:r>
              <a:rPr lang="en-US" dirty="0" smtClean="0"/>
              <a:t> - The CSS border properties allow you to specify the style, width, and color of an element's border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Style – dotted, dashed, solid, double -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Width -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Color –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Shorthand Border Property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Rounded Borders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Border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5184579" y="1173193"/>
            <a:ext cx="3234801" cy="36231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{border-style: solid;}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309107" y="1604513"/>
            <a:ext cx="2392289" cy="31630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{border-width: 5px;}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297605" y="2061713"/>
            <a:ext cx="2392289" cy="31342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{border-color: red;}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018020" y="2777707"/>
            <a:ext cx="3148539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p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border-top-style: dotted;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border-right-style: solid;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border-bottom-style: dotted;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border-left-style: solid;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3623198" y="4896928"/>
            <a:ext cx="2958757" cy="31342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{border: 5px solid red;}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680043" y="5348376"/>
            <a:ext cx="2958757" cy="2904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{border-radius: 5px;}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Padding </a:t>
            </a:r>
            <a:r>
              <a:rPr lang="en-US" dirty="0" smtClean="0"/>
              <a:t>- Padding is used to create space around an element's content, </a:t>
            </a:r>
            <a:r>
              <a:rPr lang="en-US" b="1" dirty="0" smtClean="0"/>
              <a:t>inside of any defined borders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Individual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Shorthand Property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Padding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52757"/>
            <a:ext cx="3148539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div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padding-top: 50px;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padding-right: 30px;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padding-bottom: 50px;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padding-left: 80px;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21537" y="4068791"/>
            <a:ext cx="2958757" cy="1236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 padding: 25px 50px 75px 100px; }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div{padding: 25px 50px;}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div {padding: 25px;}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Margins </a:t>
            </a:r>
            <a:r>
              <a:rPr lang="en-US" dirty="0" smtClean="0"/>
              <a:t>- Margins are used to create space around elements, </a:t>
            </a:r>
            <a:r>
              <a:rPr lang="en-US" b="1" dirty="0" smtClean="0"/>
              <a:t>outside of any defined borders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Individual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Shorthand Property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auto Value - set the margin property to auto to horizontally center the element within its container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Margin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52757"/>
            <a:ext cx="3148539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p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margin-top: 100px;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margin-bottom: 100px;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margin-right: 150px;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margin-left: 80px;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3045228" y="3663351"/>
            <a:ext cx="2958757" cy="31342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{margin: 25px 50px 75px 100px;}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928880" y="4451229"/>
            <a:ext cx="2958757" cy="113868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div {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  width: 300px;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  margin: auto;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  border: 1px solid red;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Backgrounds </a:t>
            </a:r>
            <a:r>
              <a:rPr lang="en-US" dirty="0" smtClean="0"/>
              <a:t>- CSS background properties are used to add background effects for elements.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background-color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 Image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Background-repeat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 Shorthand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Background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78638"/>
            <a:ext cx="4942832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div { background-</a:t>
            </a:r>
            <a:r>
              <a:rPr lang="en-IN" sz="1600" dirty="0" err="1" smtClean="0">
                <a:solidFill>
                  <a:schemeClr val="tx1"/>
                </a:solidFill>
              </a:rPr>
              <a:t>color</a:t>
            </a:r>
            <a:r>
              <a:rPr lang="en-IN" sz="1600" dirty="0" smtClean="0">
                <a:solidFill>
                  <a:schemeClr val="tx1"/>
                </a:solidFill>
              </a:rPr>
              <a:t>: </a:t>
            </a:r>
            <a:r>
              <a:rPr lang="en-IN" sz="1600" dirty="0" err="1" smtClean="0">
                <a:solidFill>
                  <a:schemeClr val="tx1"/>
                </a:solidFill>
              </a:rPr>
              <a:t>lightblue</a:t>
            </a:r>
            <a:r>
              <a:rPr lang="en-IN" sz="1600" dirty="0" smtClean="0">
                <a:solidFill>
                  <a:schemeClr val="tx1"/>
                </a:solidFill>
              </a:rPr>
              <a:t>; 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38790" y="4071668"/>
            <a:ext cx="5046350" cy="10610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body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background-image: 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("img_tree.png");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background-repeat: no-repeat;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Background-size:100px 200px;</a:t>
            </a:r>
          </a:p>
          <a:p>
            <a:r>
              <a:rPr lang="en-US" sz="1600" smtClean="0">
                <a:solidFill>
                  <a:schemeClr val="tx1"/>
                </a:solidFill>
              </a:rPr>
              <a:t>Background-size:cover;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53167" y="2800713"/>
            <a:ext cx="5023345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div {background-image: </a:t>
            </a:r>
            <a:r>
              <a:rPr lang="en-IN" sz="1600" dirty="0" err="1" smtClean="0">
                <a:solidFill>
                  <a:schemeClr val="tx1"/>
                </a:solidFill>
              </a:rPr>
              <a:t>url</a:t>
            </a:r>
            <a:r>
              <a:rPr lang="en-IN" sz="1600" dirty="0" smtClean="0">
                <a:solidFill>
                  <a:schemeClr val="tx1"/>
                </a:solidFill>
              </a:rPr>
              <a:t>("bgWallppr.jpg"); 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41665" y="5670434"/>
            <a:ext cx="5052101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div {</a:t>
            </a:r>
            <a:r>
              <a:rPr lang="en-US" sz="1600" dirty="0" smtClean="0">
                <a:solidFill>
                  <a:schemeClr val="tx1"/>
                </a:solidFill>
              </a:rPr>
              <a:t>background: #</a:t>
            </a:r>
            <a:r>
              <a:rPr lang="en-US" sz="1600" dirty="0" err="1" smtClean="0">
                <a:solidFill>
                  <a:schemeClr val="tx1"/>
                </a:solidFill>
              </a:rPr>
              <a:t>ffffff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("img_tree.png") no-repeat;</a:t>
            </a:r>
            <a:r>
              <a:rPr lang="en-IN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Colors </a:t>
            </a:r>
            <a:r>
              <a:rPr lang="en-US" dirty="0" smtClean="0"/>
              <a:t>- Colors are specified using predefined color names, or RGB, HEX, HSL, RGBA, HSLA values.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Text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Color Values - </a:t>
            </a:r>
            <a:r>
              <a:rPr lang="en-US" sz="1600" dirty="0" smtClean="0"/>
              <a:t>In CSS, colors can also be specified using RGB values, HEX values, HSL values: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Properties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78638"/>
            <a:ext cx="4942832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&lt;h1 style="</a:t>
            </a:r>
            <a:r>
              <a:rPr lang="en-US" sz="1600" dirty="0" err="1" smtClean="0">
                <a:solidFill>
                  <a:schemeClr val="tx1"/>
                </a:solidFill>
              </a:rPr>
              <a:t>color:blue</a:t>
            </a:r>
            <a:r>
              <a:rPr lang="en-US" sz="1600" dirty="0" smtClean="0">
                <a:solidFill>
                  <a:schemeClr val="tx1"/>
                </a:solidFill>
              </a:rPr>
              <a:t>;"&gt;Hello World&lt;/h1&gt;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21537" y="4068791"/>
            <a:ext cx="5046350" cy="46870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&lt;h1 style="background-</a:t>
            </a:r>
            <a:r>
              <a:rPr lang="en-US" sz="1400" dirty="0" err="1" smtClean="0">
                <a:solidFill>
                  <a:schemeClr val="tx1"/>
                </a:solidFill>
              </a:rPr>
              <a:t>color:DodgerBlue</a:t>
            </a:r>
            <a:r>
              <a:rPr lang="en-US" sz="1400" dirty="0" smtClean="0">
                <a:solidFill>
                  <a:schemeClr val="tx1"/>
                </a:solidFill>
              </a:rPr>
              <a:t>;"&gt;Hello World&lt;/h1&gt;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53167" y="2800713"/>
            <a:ext cx="5023345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&lt;h1 style="border:2px solid Tomato;"&gt;Hello World&lt;/h1&gt;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27288" y="5213229"/>
            <a:ext cx="5046350" cy="104092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Tomato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rgb</a:t>
            </a:r>
            <a:r>
              <a:rPr lang="en-US" sz="1400" dirty="0" smtClean="0">
                <a:solidFill>
                  <a:schemeClr val="tx1"/>
                </a:solidFill>
              </a:rPr>
              <a:t>(255, 99, 71)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#ff6347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hsl</a:t>
            </a:r>
            <a:r>
              <a:rPr lang="en-US" sz="1400" dirty="0" smtClean="0">
                <a:solidFill>
                  <a:schemeClr val="tx1"/>
                </a:solidFill>
              </a:rPr>
              <a:t>(9, 100%, 64%)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Fonts 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font-family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font-style</a:t>
            </a: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font-weight</a:t>
            </a: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font-size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Fonts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139455" y="1164570"/>
            <a:ext cx="4942832" cy="40543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</a:t>
            </a:r>
            <a:r>
              <a:rPr lang="en-US" sz="1400" dirty="0" smtClean="0">
                <a:solidFill>
                  <a:schemeClr val="tx1"/>
                </a:solidFill>
              </a:rPr>
              <a:t>font-family: "Times New Roman", Times, serif</a:t>
            </a:r>
            <a:r>
              <a:rPr lang="en-IN" sz="1400" dirty="0" smtClean="0">
                <a:solidFill>
                  <a:schemeClr val="tx1"/>
                </a:solidFill>
              </a:rPr>
              <a:t>; 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093446" y="1938071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{font-style:  italic;}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116450" y="2780584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{font-weight: bold;}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096322" y="3579965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{font-size: 14px;}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8"/>
            <a:ext cx="108118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– Link Properties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67989" y="914400"/>
            <a:ext cx="8294913" cy="4924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126" y="965455"/>
            <a:ext cx="109913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Introduction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Syntax understanding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Selectors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Different Ways of Applying CSS in HTML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Properties – Deep Dive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Building Various Navigation List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Styling HTML Forms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Property - overflow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5474" y="1789610"/>
            <a:ext cx="9196252" cy="445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Display:inline,display:inline-block,display:block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9320" y="1721122"/>
            <a:ext cx="4758073" cy="49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8647" y="1306286"/>
            <a:ext cx="6379844" cy="531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Display:inline,display:inline-block,display:block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9964" y="1825625"/>
            <a:ext cx="487207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Float</a:t>
            </a:r>
            <a:r>
              <a:rPr lang="en-US" dirty="0" smtClean="0"/>
              <a:t> - The CSS float property specifies how an element should float.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float: left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float: right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float: none</a:t>
            </a:r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Float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0" y="5637500"/>
            <a:ext cx="762000" cy="73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578738" y="1639021"/>
            <a:ext cx="2587820" cy="7046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img</a:t>
            </a:r>
            <a:r>
              <a:rPr lang="en-IN" sz="1400" dirty="0" smtClean="0">
                <a:solidFill>
                  <a:schemeClr val="tx1"/>
                </a:solidFill>
              </a:rPr>
              <a:t> {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 float: left; 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581613" y="2866483"/>
            <a:ext cx="2584946" cy="64698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img</a:t>
            </a:r>
            <a:r>
              <a:rPr lang="en-IN" sz="1400" dirty="0" smtClean="0">
                <a:solidFill>
                  <a:schemeClr val="tx1"/>
                </a:solidFill>
              </a:rPr>
              <a:t> {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  float: right;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5835" y="1491448"/>
            <a:ext cx="7003784" cy="97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35304" y="2716104"/>
            <a:ext cx="6999768" cy="923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69149" y="3856522"/>
            <a:ext cx="6892307" cy="1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538704" y="4217367"/>
            <a:ext cx="2584946" cy="75412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img</a:t>
            </a:r>
            <a:r>
              <a:rPr lang="en-IN" sz="1400" dirty="0" smtClean="0">
                <a:solidFill>
                  <a:schemeClr val="tx1"/>
                </a:solidFill>
              </a:rPr>
              <a:t> {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  float: none;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412202" y="1917577"/>
            <a:ext cx="443883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404802" y="3108665"/>
            <a:ext cx="443883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387048" y="4493581"/>
            <a:ext cx="443883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98128" y="1411550"/>
            <a:ext cx="7031115" cy="1118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98128" y="2698812"/>
            <a:ext cx="7039992" cy="98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98128" y="3808520"/>
            <a:ext cx="7057748" cy="1447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Horizontal Navigation bar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– Navigation using List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48250" y="5848709"/>
            <a:ext cx="543750" cy="52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65930" y="1337097"/>
            <a:ext cx="3657496" cy="315726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 smtClean="0">
                <a:solidFill>
                  <a:schemeClr val="tx1"/>
                </a:solidFill>
              </a:rPr>
              <a:t>&lt;ul&gt;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 class="active" href=“home.html"&gt;Home&lt;/a&gt;&lt;/li&gt;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href=“news.html"&gt;News&lt;/a&gt;&lt;/li&gt;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href="contact.html"&gt;Contact&lt;/a&gt;&lt;/li&gt;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href="about.html"&gt;About&lt;/a&gt;&lt;/li&gt;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&lt;/ul&gt;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lus 16"/>
          <p:cNvSpPr/>
          <p:nvPr/>
        </p:nvSpPr>
        <p:spPr>
          <a:xfrm>
            <a:off x="4364966" y="2898475"/>
            <a:ext cx="258792" cy="2760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22878" y="2406771"/>
            <a:ext cx="3234906" cy="1337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qual 18"/>
          <p:cNvSpPr/>
          <p:nvPr/>
        </p:nvSpPr>
        <p:spPr>
          <a:xfrm>
            <a:off x="7901796" y="2863969"/>
            <a:ext cx="276045" cy="23291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865400" y="914400"/>
            <a:ext cx="2855241" cy="499469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smtClean="0">
                <a:solidFill>
                  <a:schemeClr val="tx1"/>
                </a:solidFill>
              </a:rPr>
              <a:t>ul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list-style-type: none;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margin: 0;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padding: 0;</a:t>
            </a:r>
          </a:p>
          <a:p>
            <a:r>
              <a:rPr lang="en-IN" sz="1200" dirty="0" smtClean="0">
                <a:solidFill>
                  <a:schemeClr val="tx1"/>
                </a:solidFill>
              </a:rPr>
              <a:t>  </a:t>
            </a:r>
            <a:r>
              <a:rPr lang="pl-PL" sz="1200" dirty="0" smtClean="0">
                <a:solidFill>
                  <a:schemeClr val="tx1"/>
                </a:solidFill>
              </a:rPr>
              <a:t>background-color: #E7E9EB;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li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float: left;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li a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display: block;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color: black;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text-align: center;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padding: 14px 16px;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text-decoration: none;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li a:hover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background-color: #04AA6D;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.active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background-color: #04AA6D;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64503" y="2685621"/>
            <a:ext cx="3193301" cy="60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box and grid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3851" y="1828800"/>
            <a:ext cx="9692640" cy="412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0725" y="1899671"/>
            <a:ext cx="60102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5120" y="1833154"/>
            <a:ext cx="515112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4954" y="1913234"/>
            <a:ext cx="10515600" cy="245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9142" y="1197019"/>
            <a:ext cx="5252058" cy="543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4930" y="2508989"/>
            <a:ext cx="5217459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 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5959" y="1773373"/>
            <a:ext cx="443999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is CSS?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37714" y="978967"/>
            <a:ext cx="8890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CSS stands for Cascading Style Sheets.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It is used to style HTML documents to make it good looking.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Turn ordinary black &amp; white page into colorful one.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Can make webpage as a Responsive one.</a:t>
            </a:r>
            <a:endParaRPr lang="en-US" altLang="ja-JP" dirty="0"/>
          </a:p>
        </p:txBody>
      </p:sp>
      <p:pic>
        <p:nvPicPr>
          <p:cNvPr id="10" name="Picture 9" descr="difference-between-a-website-and-web-app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987" y="2716746"/>
            <a:ext cx="6735146" cy="35766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001" y="1315538"/>
            <a:ext cx="10803936" cy="501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 2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5216" y="1708060"/>
            <a:ext cx="622016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3213" y="1825625"/>
            <a:ext cx="946557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Flex+Grid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4100" y="1786436"/>
            <a:ext cx="936092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Media query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0561" y="2271826"/>
            <a:ext cx="3352800" cy="177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3485" y="2103121"/>
            <a:ext cx="3657600" cy="1959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" y="1789611"/>
            <a:ext cx="11430000" cy="442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2959" y="1838688"/>
            <a:ext cx="1089442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img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opacity: 0.5;</a:t>
            </a:r>
          </a:p>
          <a:p>
            <a:r>
              <a:rPr lang="en-US" dirty="0" smtClean="0"/>
              <a:t>}</a:t>
            </a:r>
          </a:p>
          <a:p>
            <a:endParaRPr lang="en-IN" dirty="0" smtClean="0"/>
          </a:p>
          <a:p>
            <a:r>
              <a:rPr lang="en-US" dirty="0" smtClean="0"/>
              <a:t>h2.a {</a:t>
            </a:r>
            <a:br>
              <a:rPr lang="en-US" dirty="0" smtClean="0"/>
            </a:br>
            <a:r>
              <a:rPr lang="en-US" dirty="0" smtClean="0"/>
              <a:t>  visibility: visible;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h2.b {</a:t>
            </a:r>
            <a:br>
              <a:rPr lang="en-US" dirty="0" smtClean="0"/>
            </a:br>
            <a:r>
              <a:rPr lang="en-US" dirty="0" smtClean="0"/>
              <a:t>  visibility: hidden;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736" y="1097281"/>
            <a:ext cx="4772025" cy="4676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sizing – without border box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6367" y="2060916"/>
            <a:ext cx="3666444" cy="394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8561" y="1528354"/>
            <a:ext cx="529072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sizing – border-box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3062" y="1867989"/>
            <a:ext cx="306092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4330" y="1541417"/>
            <a:ext cx="5956663" cy="442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3474" y="1916679"/>
            <a:ext cx="10022205" cy="364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Syntax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6120" y="2708695"/>
            <a:ext cx="6596723" cy="205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16947" y="837564"/>
            <a:ext cx="8160439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A CSS rule consists of a selector and a declaration block.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selector points to the HTML element you want to style.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declaration block contains one or more declarations separated by semicolons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Position - static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855" y="1847443"/>
            <a:ext cx="442912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75960" y="1864254"/>
            <a:ext cx="5990985" cy="432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Position:absolute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5105" y="1767001"/>
            <a:ext cx="76104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Position:absolute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8379" y="1721122"/>
            <a:ext cx="383643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6702" y="1753553"/>
            <a:ext cx="56007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Z-index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982" y="1435826"/>
            <a:ext cx="57721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088678" y="1485991"/>
            <a:ext cx="397130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Design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28837" y="1962944"/>
            <a:ext cx="793432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Different Ways of Adding CSS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16947" y="837564"/>
            <a:ext cx="461440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 smtClean="0"/>
              <a:t>There are three ways of inserting a style sheet: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3251" y="1303153"/>
            <a:ext cx="9362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External CSS (in the head section)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Internal CSS (in the head section)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Inline CSS (inside an HTML element)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62193" y="2709264"/>
            <a:ext cx="1480277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External CSS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8316" y="3217986"/>
            <a:ext cx="9693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With an external style sheet, you can change the look of an entire website by changing just one file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517691" y="3674853"/>
            <a:ext cx="7901689" cy="245852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&lt;!DOCTYPE 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&lt;link </a:t>
            </a:r>
            <a:r>
              <a:rPr lang="en-US" sz="1600" dirty="0" err="1" smtClean="0">
                <a:solidFill>
                  <a:schemeClr val="dk1"/>
                </a:solidFill>
              </a:rPr>
              <a:t>rel</a:t>
            </a:r>
            <a:r>
              <a:rPr lang="en-US" sz="1600" dirty="0" smtClean="0">
                <a:solidFill>
                  <a:schemeClr val="dk1"/>
                </a:solidFill>
              </a:rPr>
              <a:t>="</a:t>
            </a:r>
            <a:r>
              <a:rPr lang="en-US" sz="1600" dirty="0" err="1" smtClean="0">
                <a:solidFill>
                  <a:schemeClr val="dk1"/>
                </a:solidFill>
              </a:rPr>
              <a:t>stylesheet</a:t>
            </a:r>
            <a:r>
              <a:rPr lang="en-US" sz="1600" dirty="0" smtClean="0">
                <a:solidFill>
                  <a:schemeClr val="dk1"/>
                </a:solidFill>
              </a:rPr>
              <a:t>" </a:t>
            </a:r>
            <a:r>
              <a:rPr lang="en-US" sz="1600" dirty="0" err="1" smtClean="0">
                <a:solidFill>
                  <a:schemeClr val="dk1"/>
                </a:solidFill>
              </a:rPr>
              <a:t>href</a:t>
            </a:r>
            <a:r>
              <a:rPr lang="en-US" sz="1600" dirty="0" smtClean="0">
                <a:solidFill>
                  <a:schemeClr val="dk1"/>
                </a:solidFill>
              </a:rPr>
              <a:t>="mystyle.css"&gt;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/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&lt;/html&gt;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Different Ways of Adding CSS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03207" y="1156273"/>
            <a:ext cx="9693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An internal style sheet may be used if one single HTML page has a unique style.</a:t>
            </a:r>
          </a:p>
          <a:p>
            <a:r>
              <a:rPr lang="en-US" sz="1600" dirty="0" smtClean="0"/>
              <a:t>The internal style is defined inside the &lt;style&gt; element, inside the head section.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569450" y="1751161"/>
            <a:ext cx="10101426" cy="455474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&lt;html&gt;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&lt;style&gt;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body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background-color: linen;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h1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color: maroon;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margin-left: 40px;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&lt;/style&gt;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&lt;h1&gt;This is a heading&lt;/h1&gt;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&lt;p&gt;This is a paragraph.&lt;/p&gt;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&lt;/body&gt;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dk1"/>
                </a:solidFill>
              </a:rPr>
              <a:t>&lt;/html&gt;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2835" y="661929"/>
            <a:ext cx="136274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 smtClean="0"/>
              <a:t>Intenal</a:t>
            </a:r>
            <a:r>
              <a:rPr lang="en-US" b="1" u="sng" dirty="0" smtClean="0"/>
              <a:t> CSS :</a:t>
            </a: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Different Ways of Adding CSS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03207" y="1156273"/>
            <a:ext cx="9693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An inline style may be used to apply a unique style for a single element, to use inline styles, add the style attribute to the relevant element.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569449" y="1777042"/>
            <a:ext cx="10101426" cy="33470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dk1"/>
                </a:solidFill>
              </a:rPr>
              <a:t> &lt;!DOCTYPE 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/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&lt;h1 style="</a:t>
            </a:r>
            <a:r>
              <a:rPr lang="en-US" sz="1600" dirty="0" err="1" smtClean="0">
                <a:solidFill>
                  <a:schemeClr val="dk1"/>
                </a:solidFill>
              </a:rPr>
              <a:t>color:blue;text-align:center</a:t>
            </a:r>
            <a:r>
              <a:rPr lang="en-US" sz="1600" dirty="0" smtClean="0">
                <a:solidFill>
                  <a:schemeClr val="dk1"/>
                </a:solidFill>
              </a:rPr>
              <a:t>;"&gt;This is a heading&lt;/h1&gt;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&lt;p style="</a:t>
            </a:r>
            <a:r>
              <a:rPr lang="en-US" sz="1600" dirty="0" err="1" smtClean="0">
                <a:solidFill>
                  <a:schemeClr val="dk1"/>
                </a:solidFill>
              </a:rPr>
              <a:t>color:red</a:t>
            </a:r>
            <a:r>
              <a:rPr lang="en-US" sz="1600" dirty="0" smtClean="0">
                <a:solidFill>
                  <a:schemeClr val="dk1"/>
                </a:solidFill>
              </a:rPr>
              <a:t>;"&gt;This is a paragraph.&lt;/p&gt;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/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&lt;/html&gt;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2835" y="661929"/>
            <a:ext cx="122982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Inline CSS :</a:t>
            </a: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16947" y="837564"/>
            <a:ext cx="677954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CSS selector selects the HTML element(s) which we want to style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3251" y="1303153"/>
            <a:ext cx="936284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Types of Selectors: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element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id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class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Universal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Grouping Selector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76383" y="802821"/>
            <a:ext cx="93628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element Selector: </a:t>
            </a:r>
            <a:r>
              <a:rPr lang="en-US" dirty="0" smtClean="0"/>
              <a:t>- The element selector selects HTML elements based on the element name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id Selector </a:t>
            </a:r>
            <a:r>
              <a:rPr lang="en-US" dirty="0" smtClean="0"/>
              <a:t>- id selector uses the id attribute of an HTML element to select a specific element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class Selector</a:t>
            </a:r>
            <a:r>
              <a:rPr lang="en-US" dirty="0" smtClean="0"/>
              <a:t> - Class selector selects HTML elements with a specific class attribute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p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text-align: center;</a:t>
            </a:r>
          </a:p>
          <a:p>
            <a:r>
              <a:rPr lang="en-US" sz="1600" dirty="0" smtClean="0">
                <a:solidFill>
                  <a:schemeClr val="dk1"/>
                </a:solidFill>
              </a:rPr>
              <a:t>  color: red;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54431" y="2990489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dk1"/>
                </a:solidFill>
              </a:rPr>
              <a:t>#</a:t>
            </a:r>
            <a:r>
              <a:rPr lang="es-ES" sz="1600" dirty="0" err="1" smtClean="0">
                <a:solidFill>
                  <a:schemeClr val="dk1"/>
                </a:solidFill>
              </a:rPr>
              <a:t>textBoxName</a:t>
            </a:r>
            <a:r>
              <a:rPr lang="es-ES" sz="1600" dirty="0" smtClean="0">
                <a:solidFill>
                  <a:schemeClr val="dk1"/>
                </a:solidFill>
              </a:rPr>
              <a:t>{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</a:t>
            </a:r>
            <a:r>
              <a:rPr lang="es-ES" sz="1600" dirty="0" err="1" smtClean="0">
                <a:solidFill>
                  <a:schemeClr val="dk1"/>
                </a:solidFill>
              </a:rPr>
              <a:t>text-align</a:t>
            </a:r>
            <a:r>
              <a:rPr lang="es-ES" sz="1600" dirty="0" smtClean="0">
                <a:solidFill>
                  <a:schemeClr val="dk1"/>
                </a:solidFill>
              </a:rPr>
              <a:t>: center;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color: red;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60182" y="4626633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dk1"/>
                </a:solidFill>
              </a:rPr>
              <a:t>.portal {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 </a:t>
            </a:r>
            <a:r>
              <a:rPr lang="es-ES" sz="1600" dirty="0" err="1" smtClean="0">
                <a:solidFill>
                  <a:schemeClr val="dk1"/>
                </a:solidFill>
              </a:rPr>
              <a:t>text-align</a:t>
            </a:r>
            <a:r>
              <a:rPr lang="es-ES" sz="1600" dirty="0" smtClean="0">
                <a:solidFill>
                  <a:schemeClr val="dk1"/>
                </a:solidFill>
              </a:rPr>
              <a:t>: center;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color: </a:t>
            </a:r>
            <a:r>
              <a:rPr lang="es-ES" sz="1600" dirty="0" err="1" smtClean="0">
                <a:solidFill>
                  <a:schemeClr val="dk1"/>
                </a:solidFill>
              </a:rPr>
              <a:t>black</a:t>
            </a:r>
            <a:r>
              <a:rPr lang="es-ES" sz="1600" dirty="0" smtClean="0">
                <a:solidFill>
                  <a:schemeClr val="dk1"/>
                </a:solidFill>
              </a:rPr>
              <a:t>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7229</TotalTime>
  <Words>1004</Words>
  <Application>Microsoft Office PowerPoint</Application>
  <PresentationFormat>Custom</PresentationFormat>
  <Paragraphs>310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CSS Property - overflow</vt:lpstr>
      <vt:lpstr>Display:inline,display:inline-block,display:block</vt:lpstr>
      <vt:lpstr>Display:inline,display:inline-block,display:block</vt:lpstr>
      <vt:lpstr>Slide 23</vt:lpstr>
      <vt:lpstr>Slide 24</vt:lpstr>
      <vt:lpstr>Flex box and grid</vt:lpstr>
      <vt:lpstr>flexbox</vt:lpstr>
      <vt:lpstr>FlexBoX</vt:lpstr>
      <vt:lpstr>Flexbox</vt:lpstr>
      <vt:lpstr>Grid layout 1</vt:lpstr>
      <vt:lpstr>Output</vt:lpstr>
      <vt:lpstr>Grid Layout 2</vt:lpstr>
      <vt:lpstr>Output</vt:lpstr>
      <vt:lpstr>Flex+Grid</vt:lpstr>
      <vt:lpstr>Media query</vt:lpstr>
      <vt:lpstr>Media Query</vt:lpstr>
      <vt:lpstr>opacity</vt:lpstr>
      <vt:lpstr>Box sizing – without border box</vt:lpstr>
      <vt:lpstr>Box sizing – border-box</vt:lpstr>
      <vt:lpstr>Position</vt:lpstr>
      <vt:lpstr>Default Position - static</vt:lpstr>
      <vt:lpstr>Position:absolute</vt:lpstr>
      <vt:lpstr>Position:absolute</vt:lpstr>
      <vt:lpstr>Z-index</vt:lpstr>
      <vt:lpstr>Form Design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282</cp:revision>
  <dcterms:created xsi:type="dcterms:W3CDTF">2021-03-13T13:53:48Z</dcterms:created>
  <dcterms:modified xsi:type="dcterms:W3CDTF">2022-08-30T03:28:24Z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